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notesMasterIdLst>
    <p:notesMasterId r:id="rId36"/>
  </p:notesMasterIdLst>
  <p:sldIdLst>
    <p:sldId id="257" r:id="rId2"/>
    <p:sldId id="341" r:id="rId3"/>
    <p:sldId id="342" r:id="rId4"/>
    <p:sldId id="343" r:id="rId5"/>
    <p:sldId id="344" r:id="rId6"/>
    <p:sldId id="345" r:id="rId7"/>
    <p:sldId id="346" r:id="rId8"/>
    <p:sldId id="347" r:id="rId9"/>
    <p:sldId id="349" r:id="rId10"/>
    <p:sldId id="352" r:id="rId11"/>
    <p:sldId id="357" r:id="rId12"/>
    <p:sldId id="358" r:id="rId13"/>
    <p:sldId id="359" r:id="rId14"/>
    <p:sldId id="353" r:id="rId15"/>
    <p:sldId id="354" r:id="rId16"/>
    <p:sldId id="355" r:id="rId17"/>
    <p:sldId id="356" r:id="rId18"/>
    <p:sldId id="350" r:id="rId19"/>
    <p:sldId id="258" r:id="rId20"/>
    <p:sldId id="325" r:id="rId21"/>
    <p:sldId id="326" r:id="rId22"/>
    <p:sldId id="351" r:id="rId23"/>
    <p:sldId id="327" r:id="rId24"/>
    <p:sldId id="328" r:id="rId25"/>
    <p:sldId id="329" r:id="rId26"/>
    <p:sldId id="330" r:id="rId27"/>
    <p:sldId id="331" r:id="rId28"/>
    <p:sldId id="332" r:id="rId29"/>
    <p:sldId id="333" r:id="rId30"/>
    <p:sldId id="334" r:id="rId31"/>
    <p:sldId id="335" r:id="rId32"/>
    <p:sldId id="336" r:id="rId33"/>
    <p:sldId id="339" r:id="rId34"/>
    <p:sldId id="34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000000"/>
    <a:srgbClr val="FF0000"/>
    <a:srgbClr val="781106"/>
    <a:srgbClr val="7929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14" y="55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3EC52-4530-4B34-A45D-5AD4D6266530}" type="datetimeFigureOut">
              <a:rPr lang="ru-RU" smtClean="0"/>
              <a:t>27.05.2018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2F20A-943A-4370-AE7D-F014A1FFDC79}" type="slidenum">
              <a:rPr lang="ru-RU" smtClean="0"/>
              <a:t>‹#›</a:t>
            </a:fld>
            <a:endParaRPr lang="ru-RU"/>
          </a:p>
        </p:txBody>
      </p:sp>
    </p:spTree>
    <p:extLst>
      <p:ext uri="{BB962C8B-B14F-4D97-AF65-F5344CB8AC3E}">
        <p14:creationId xmlns:p14="http://schemas.microsoft.com/office/powerpoint/2010/main" val="569390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1D2F20A-943A-4370-AE7D-F014A1FFDC79}" type="slidenum">
              <a:rPr lang="ru-RU" smtClean="0"/>
              <a:t>11</a:t>
            </a:fld>
            <a:endParaRPr lang="ru-RU"/>
          </a:p>
        </p:txBody>
      </p:sp>
    </p:spTree>
    <p:extLst>
      <p:ext uri="{BB962C8B-B14F-4D97-AF65-F5344CB8AC3E}">
        <p14:creationId xmlns:p14="http://schemas.microsoft.com/office/powerpoint/2010/main" val="4085610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1D2F20A-943A-4370-AE7D-F014A1FFDC79}" type="slidenum">
              <a:rPr lang="ru-RU" smtClean="0"/>
              <a:t>12</a:t>
            </a:fld>
            <a:endParaRPr lang="ru-RU"/>
          </a:p>
        </p:txBody>
      </p:sp>
    </p:spTree>
    <p:extLst>
      <p:ext uri="{BB962C8B-B14F-4D97-AF65-F5344CB8AC3E}">
        <p14:creationId xmlns:p14="http://schemas.microsoft.com/office/powerpoint/2010/main" val="2449707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1D2F20A-943A-4370-AE7D-F014A1FFDC79}" type="slidenum">
              <a:rPr lang="ru-RU" smtClean="0"/>
              <a:t>13</a:t>
            </a:fld>
            <a:endParaRPr lang="ru-RU"/>
          </a:p>
        </p:txBody>
      </p:sp>
    </p:spTree>
    <p:extLst>
      <p:ext uri="{BB962C8B-B14F-4D97-AF65-F5344CB8AC3E}">
        <p14:creationId xmlns:p14="http://schemas.microsoft.com/office/powerpoint/2010/main" val="3284398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1D2F20A-943A-4370-AE7D-F014A1FFDC79}" type="slidenum">
              <a:rPr lang="ru-RU" smtClean="0"/>
              <a:t>32</a:t>
            </a:fld>
            <a:endParaRPr lang="ru-RU"/>
          </a:p>
        </p:txBody>
      </p:sp>
    </p:spTree>
    <p:extLst>
      <p:ext uri="{BB962C8B-B14F-4D97-AF65-F5344CB8AC3E}">
        <p14:creationId xmlns:p14="http://schemas.microsoft.com/office/powerpoint/2010/main" val="3860747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95270" y="1122363"/>
            <a:ext cx="9001463" cy="2387600"/>
          </a:xfrm>
        </p:spPr>
        <p:txBody>
          <a:bodyPr anchor="b">
            <a:normAutofit/>
          </a:bodyPr>
          <a:lstStyle>
            <a:lvl1pPr algn="ctr">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595270" y="3602038"/>
            <a:ext cx="9001463"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fld id="{4B3886B4-6659-44CB-9C70-AB58F6B1DB2B}" type="slidenum">
              <a:rPr lang="ru-RU" altLang="ru-RU" smtClean="0"/>
              <a:pPr/>
              <a:t>‹#›</a:t>
            </a:fld>
            <a:endParaRPr lang="ru-RU" altLang="ru-RU"/>
          </a:p>
        </p:txBody>
      </p:sp>
    </p:spTree>
    <p:extLst>
      <p:ext uri="{BB962C8B-B14F-4D97-AF65-F5344CB8AC3E}">
        <p14:creationId xmlns:p14="http://schemas.microsoft.com/office/powerpoint/2010/main" val="2117417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807" y="4289374"/>
            <a:ext cx="10367564" cy="819355"/>
          </a:xfrm>
        </p:spPr>
        <p:txBody>
          <a:bodyPr anchor="b">
            <a:normAutofit/>
          </a:bodyPr>
          <a:lstStyle>
            <a:lvl1pPr>
              <a:defRPr sz="28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913807" y="621323"/>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3795" y="5108728"/>
            <a:ext cx="10365999" cy="682472"/>
          </a:xfrm>
        </p:spPr>
        <p:txBody>
          <a:bodyPr>
            <a:normAutofit/>
          </a:bodyPr>
          <a:lstStyle>
            <a:lvl1pPr marL="0" indent="0" algn="ctr">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fld id="{D0F9B395-B007-405E-A332-3ADABE0D93AC}" type="slidenum">
              <a:rPr lang="ru-RU" altLang="ru-RU" smtClean="0"/>
              <a:pPr/>
              <a:t>‹#›</a:t>
            </a:fld>
            <a:endParaRPr lang="ru-RU" altLang="ru-RU"/>
          </a:p>
        </p:txBody>
      </p:sp>
    </p:spTree>
    <p:extLst>
      <p:ext uri="{BB962C8B-B14F-4D97-AF65-F5344CB8AC3E}">
        <p14:creationId xmlns:p14="http://schemas.microsoft.com/office/powerpoint/2010/main" val="3012749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2"/>
            <a:ext cx="10353763" cy="3424859"/>
          </a:xfrm>
        </p:spPr>
        <p:txBody>
          <a:bodyPr anchor="ctr"/>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97" y="4204820"/>
            <a:ext cx="10353761" cy="1592186"/>
          </a:xfrm>
        </p:spPr>
        <p:txBody>
          <a:bodyPr anchor="ct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fld id="{D0F9B395-B007-405E-A332-3ADABE0D93AC}" type="slidenum">
              <a:rPr lang="ru-RU" altLang="ru-RU" smtClean="0"/>
              <a:pPr/>
              <a:t>‹#›</a:t>
            </a:fld>
            <a:endParaRPr lang="ru-RU" altLang="ru-RU"/>
          </a:p>
        </p:txBody>
      </p:sp>
    </p:spTree>
    <p:extLst>
      <p:ext uri="{BB962C8B-B14F-4D97-AF65-F5344CB8AC3E}">
        <p14:creationId xmlns:p14="http://schemas.microsoft.com/office/powerpoint/2010/main" val="855318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5" y="3610032"/>
            <a:ext cx="8752299" cy="426812"/>
          </a:xfrm>
        </p:spPr>
        <p:txBody>
          <a:bodyPr anchor="t">
            <a:normAutofit/>
          </a:bodyPr>
          <a:lstStyle>
            <a:lvl1pPr marL="0" indent="0" algn="r">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913793" y="4204821"/>
            <a:ext cx="10353763" cy="1586380"/>
          </a:xfrm>
        </p:spPr>
        <p:txBody>
          <a:bodyPr anchor="ctr">
            <a:normAutofit/>
          </a:bodyP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fld id="{D0F9B395-B007-405E-A332-3ADABE0D93AC}" type="slidenum">
              <a:rPr lang="ru-RU" altLang="ru-RU" smtClean="0"/>
              <a:pPr/>
              <a:t>‹#›</a:t>
            </a:fld>
            <a:endParaRPr lang="ru-RU" altLang="ru-RU"/>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05390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807" y="2126944"/>
            <a:ext cx="10355327" cy="2511835"/>
          </a:xfrm>
        </p:spPr>
        <p:txBody>
          <a:bodyPr anchor="b"/>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95" y="4650556"/>
            <a:ext cx="10353763" cy="1140644"/>
          </a:xfrm>
        </p:spPr>
        <p:txBody>
          <a:bodyPr anchor="t"/>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fld id="{D0F9B395-B007-405E-A332-3ADABE0D93AC}" type="slidenum">
              <a:rPr lang="ru-RU" altLang="ru-RU" smtClean="0"/>
              <a:pPr/>
              <a:t>‹#›</a:t>
            </a:fld>
            <a:endParaRPr lang="ru-RU" altLang="ru-RU"/>
          </a:p>
        </p:txBody>
      </p:sp>
    </p:spTree>
    <p:extLst>
      <p:ext uri="{BB962C8B-B14F-4D97-AF65-F5344CB8AC3E}">
        <p14:creationId xmlns:p14="http://schemas.microsoft.com/office/powerpoint/2010/main" val="3972386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3" y="609602"/>
            <a:ext cx="10353763" cy="1325563"/>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913795" y="2088321"/>
            <a:ext cx="3298956" cy="823305"/>
          </a:xfrm>
        </p:spPr>
        <p:txBody>
          <a:bodyPr anchor="b">
            <a:noAutofit/>
          </a:bodyPr>
          <a:lstStyle>
            <a:lvl1pPr marL="0" indent="0" algn="ctr">
              <a:lnSpc>
                <a:spcPct val="100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913795" y="2911624"/>
            <a:ext cx="3298956" cy="2879576"/>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444878" y="2088320"/>
            <a:ext cx="3298559" cy="823304"/>
          </a:xfrm>
        </p:spPr>
        <p:txBody>
          <a:bodyPr anchor="b">
            <a:noAutofit/>
          </a:bodyPr>
          <a:lstStyle>
            <a:lvl1pPr marL="0" indent="0" algn="ctr">
              <a:lnSpc>
                <a:spcPct val="100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444879" y="2911624"/>
            <a:ext cx="3299821" cy="2879576"/>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973299" y="2088320"/>
            <a:ext cx="3291211" cy="823304"/>
          </a:xfrm>
        </p:spPr>
        <p:txBody>
          <a:bodyPr anchor="b">
            <a:noAutofit/>
          </a:bodyPr>
          <a:lstStyle>
            <a:lvl1pPr marL="0" indent="0" algn="ctr">
              <a:lnSpc>
                <a:spcPct val="100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976347" y="2911624"/>
            <a:ext cx="3291211" cy="2879576"/>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endParaRPr lang="ru-RU"/>
          </a:p>
        </p:txBody>
      </p:sp>
      <p:sp>
        <p:nvSpPr>
          <p:cNvPr id="5" name="Slide Number Placeholder 4"/>
          <p:cNvSpPr>
            <a:spLocks noGrp="1"/>
          </p:cNvSpPr>
          <p:nvPr>
            <p:ph type="sldNum" sz="quarter" idx="12"/>
          </p:nvPr>
        </p:nvSpPr>
        <p:spPr/>
        <p:txBody>
          <a:bodyPr/>
          <a:lstStyle/>
          <a:p>
            <a:fld id="{D0F9B395-B007-405E-A332-3ADABE0D93AC}" type="slidenum">
              <a:rPr lang="ru-RU" altLang="ru-RU" smtClean="0"/>
              <a:pPr/>
              <a:t>‹#›</a:t>
            </a:fld>
            <a:endParaRPr lang="ru-RU" altLang="ru-RU"/>
          </a:p>
        </p:txBody>
      </p:sp>
    </p:spTree>
    <p:extLst>
      <p:ext uri="{BB962C8B-B14F-4D97-AF65-F5344CB8AC3E}">
        <p14:creationId xmlns:p14="http://schemas.microsoft.com/office/powerpoint/2010/main" val="2219769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2"/>
            <a:ext cx="10353763" cy="1325563"/>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913796" y="4195899"/>
            <a:ext cx="3298955" cy="576262"/>
          </a:xfrm>
        </p:spPr>
        <p:txBody>
          <a:bodyPr anchor="b">
            <a:noAutofit/>
          </a:bodyPr>
          <a:lstStyle>
            <a:lvl1pPr marL="0" indent="0" algn="ctr">
              <a:lnSpc>
                <a:spcPct val="100000"/>
              </a:lnSpc>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092020" y="2298987"/>
            <a:ext cx="2940051"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913796" y="4772161"/>
            <a:ext cx="3298955" cy="101903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42702" y="4195899"/>
            <a:ext cx="3298983" cy="576262"/>
          </a:xfrm>
        </p:spPr>
        <p:txBody>
          <a:bodyPr anchor="b">
            <a:noAutofit/>
          </a:bodyPr>
          <a:lstStyle>
            <a:lvl1pPr marL="0" indent="0" algn="ctr">
              <a:lnSpc>
                <a:spcPct val="100000"/>
              </a:lnSpc>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8152805"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7973297" y="4772163"/>
            <a:ext cx="3294259" cy="1019037"/>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endParaRPr lang="ru-RU"/>
          </a:p>
        </p:txBody>
      </p:sp>
      <p:sp>
        <p:nvSpPr>
          <p:cNvPr id="5" name="Slide Number Placeholder 4"/>
          <p:cNvSpPr>
            <a:spLocks noGrp="1"/>
          </p:cNvSpPr>
          <p:nvPr>
            <p:ph type="sldNum" sz="quarter" idx="12"/>
          </p:nvPr>
        </p:nvSpPr>
        <p:spPr/>
        <p:txBody>
          <a:bodyPr/>
          <a:lstStyle/>
          <a:p>
            <a:fld id="{D0F9B395-B007-405E-A332-3ADABE0D93AC}" type="slidenum">
              <a:rPr lang="ru-RU" altLang="ru-RU" smtClean="0"/>
              <a:pPr/>
              <a:t>‹#›</a:t>
            </a:fld>
            <a:endParaRPr lang="ru-RU" altLang="ru-RU"/>
          </a:p>
        </p:txBody>
      </p:sp>
    </p:spTree>
    <p:extLst>
      <p:ext uri="{BB962C8B-B14F-4D97-AF65-F5344CB8AC3E}">
        <p14:creationId xmlns:p14="http://schemas.microsoft.com/office/powerpoint/2010/main" val="2360669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fld id="{E3683D10-8341-4762-A4D6-3381DEE75ACA}" type="slidenum">
              <a:rPr lang="ru-RU" altLang="ru-RU" smtClean="0"/>
              <a:pPr/>
              <a:t>‹#›</a:t>
            </a:fld>
            <a:endParaRPr lang="ru-RU" altLang="ru-RU"/>
          </a:p>
        </p:txBody>
      </p:sp>
    </p:spTree>
    <p:extLst>
      <p:ext uri="{BB962C8B-B14F-4D97-AF65-F5344CB8AC3E}">
        <p14:creationId xmlns:p14="http://schemas.microsoft.com/office/powerpoint/2010/main" val="1012268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09601"/>
            <a:ext cx="2542657" cy="5181601"/>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913796" y="609601"/>
            <a:ext cx="7658705" cy="51816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fld id="{4B8DC2AC-18CA-467A-A68D-1500EB3F6C74}" type="slidenum">
              <a:rPr lang="ru-RU" altLang="ru-RU" smtClean="0"/>
              <a:pPr/>
              <a:t>‹#›</a:t>
            </a:fld>
            <a:endParaRPr lang="ru-RU" altLang="ru-RU"/>
          </a:p>
        </p:txBody>
      </p:sp>
    </p:spTree>
    <p:extLst>
      <p:ext uri="{BB962C8B-B14F-4D97-AF65-F5344CB8AC3E}">
        <p14:creationId xmlns:p14="http://schemas.microsoft.com/office/powerpoint/2010/main" val="35441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fld id="{5C2D6680-4BD6-4F7F-A554-5FA2797A0F4C}" type="slidenum">
              <a:rPr lang="ru-RU" altLang="ru-RU" smtClean="0"/>
              <a:pPr/>
              <a:t>‹#›</a:t>
            </a:fld>
            <a:endParaRPr lang="ru-RU" altLang="ru-RU"/>
          </a:p>
        </p:txBody>
      </p:sp>
    </p:spTree>
    <p:extLst>
      <p:ext uri="{BB962C8B-B14F-4D97-AF65-F5344CB8AC3E}">
        <p14:creationId xmlns:p14="http://schemas.microsoft.com/office/powerpoint/2010/main" val="199181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8"/>
            <a:ext cx="9733512" cy="2852737"/>
          </a:xfrm>
        </p:spPr>
        <p:txBody>
          <a:bodyPr anchor="b">
            <a:normAutofit/>
          </a:bodyPr>
          <a:lstStyle>
            <a:lvl1pPr>
              <a:defRPr sz="3400"/>
            </a:lvl1pPr>
          </a:lstStyle>
          <a:p>
            <a:r>
              <a:rPr lang="ru-RU" smtClean="0"/>
              <a:t>Образец заголовка</a:t>
            </a:r>
            <a:endParaRPr lang="en-US" dirty="0"/>
          </a:p>
        </p:txBody>
      </p:sp>
      <p:sp>
        <p:nvSpPr>
          <p:cNvPr id="3" name="Text Placeholder 2"/>
          <p:cNvSpPr>
            <a:spLocks noGrp="1"/>
          </p:cNvSpPr>
          <p:nvPr>
            <p:ph type="body" idx="1"/>
          </p:nvPr>
        </p:nvSpPr>
        <p:spPr>
          <a:xfrm>
            <a:off x="1229244" y="3602040"/>
            <a:ext cx="9733512" cy="1500187"/>
          </a:xfrm>
        </p:spPr>
        <p:txBody>
          <a:bodyPr/>
          <a:lstStyle>
            <a:lvl1pPr marL="0" indent="0" algn="ctr">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endParaRPr lang="ru-RU"/>
          </a:p>
        </p:txBody>
      </p:sp>
      <p:sp>
        <p:nvSpPr>
          <p:cNvPr id="6" name="Slide Number Placeholder 5"/>
          <p:cNvSpPr>
            <a:spLocks noGrp="1"/>
          </p:cNvSpPr>
          <p:nvPr>
            <p:ph type="sldNum" sz="quarter" idx="12"/>
          </p:nvPr>
        </p:nvSpPr>
        <p:spPr/>
        <p:txBody>
          <a:bodyPr/>
          <a:lstStyle/>
          <a:p>
            <a:fld id="{582B2588-DA16-4927-8B2E-F18910EE103E}" type="slidenum">
              <a:rPr lang="ru-RU" altLang="ru-RU" smtClean="0"/>
              <a:pPr/>
              <a:t>‹#›</a:t>
            </a:fld>
            <a:endParaRPr lang="ru-RU" altLang="ru-RU"/>
          </a:p>
        </p:txBody>
      </p:sp>
    </p:spTree>
    <p:extLst>
      <p:ext uri="{BB962C8B-B14F-4D97-AF65-F5344CB8AC3E}">
        <p14:creationId xmlns:p14="http://schemas.microsoft.com/office/powerpoint/2010/main" val="2077223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913797" y="609602"/>
            <a:ext cx="10353761" cy="1326321"/>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913795" y="2088321"/>
            <a:ext cx="5106004" cy="370288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3403" y="2088321"/>
            <a:ext cx="5094155" cy="370288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fld id="{2F2EC1F1-6A54-4748-B688-6133CEB2E161}" type="slidenum">
              <a:rPr lang="ru-RU" altLang="ru-RU" smtClean="0"/>
              <a:pPr/>
              <a:t>‹#›</a:t>
            </a:fld>
            <a:endParaRPr lang="ru-RU" altLang="ru-RU"/>
          </a:p>
        </p:txBody>
      </p:sp>
    </p:spTree>
    <p:extLst>
      <p:ext uri="{BB962C8B-B14F-4D97-AF65-F5344CB8AC3E}">
        <p14:creationId xmlns:p14="http://schemas.microsoft.com/office/powerpoint/2010/main" val="82445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913797" y="609602"/>
            <a:ext cx="10353761"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141806" y="2088320"/>
            <a:ext cx="4879199" cy="823912"/>
          </a:xfrm>
        </p:spPr>
        <p:txBody>
          <a:bodyPr anchor="b"/>
          <a:lstStyle>
            <a:lvl1pPr marL="0" indent="0">
              <a:lnSpc>
                <a:spcPct val="100000"/>
              </a:lnSpc>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913795" y="2912232"/>
            <a:ext cx="5107208" cy="287896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2003" y="2088320"/>
            <a:ext cx="4865555" cy="823912"/>
          </a:xfrm>
        </p:spPr>
        <p:txBody>
          <a:bodyPr anchor="b"/>
          <a:lstStyle>
            <a:lvl1pPr marL="0" indent="0">
              <a:lnSpc>
                <a:spcPct val="100000"/>
              </a:lnSpc>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2912232"/>
            <a:ext cx="5095357" cy="287896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endParaRPr lang="ru-RU"/>
          </a:p>
        </p:txBody>
      </p:sp>
      <p:sp>
        <p:nvSpPr>
          <p:cNvPr id="9" name="Slide Number Placeholder 8"/>
          <p:cNvSpPr>
            <a:spLocks noGrp="1"/>
          </p:cNvSpPr>
          <p:nvPr>
            <p:ph type="sldNum" sz="quarter" idx="12"/>
          </p:nvPr>
        </p:nvSpPr>
        <p:spPr/>
        <p:txBody>
          <a:bodyPr/>
          <a:lstStyle/>
          <a:p>
            <a:fld id="{14D88A51-1499-47F5-AD7D-F3D0264887CF}" type="slidenum">
              <a:rPr lang="ru-RU" altLang="ru-RU" smtClean="0"/>
              <a:pPr/>
              <a:t>‹#›</a:t>
            </a:fld>
            <a:endParaRPr lang="ru-RU" altLang="ru-RU"/>
          </a:p>
        </p:txBody>
      </p:sp>
    </p:spTree>
    <p:extLst>
      <p:ext uri="{BB962C8B-B14F-4D97-AF65-F5344CB8AC3E}">
        <p14:creationId xmlns:p14="http://schemas.microsoft.com/office/powerpoint/2010/main" val="134795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endParaRPr lang="ru-RU"/>
          </a:p>
        </p:txBody>
      </p:sp>
      <p:sp>
        <p:nvSpPr>
          <p:cNvPr id="5" name="Slide Number Placeholder 4"/>
          <p:cNvSpPr>
            <a:spLocks noGrp="1"/>
          </p:cNvSpPr>
          <p:nvPr>
            <p:ph type="sldNum" sz="quarter" idx="12"/>
          </p:nvPr>
        </p:nvSpPr>
        <p:spPr/>
        <p:txBody>
          <a:bodyPr/>
          <a:lstStyle/>
          <a:p>
            <a:fld id="{A761DE1D-7FE3-434A-8D47-BBC1FD491F93}" type="slidenum">
              <a:rPr lang="ru-RU" altLang="ru-RU" smtClean="0"/>
              <a:pPr/>
              <a:t>‹#›</a:t>
            </a:fld>
            <a:endParaRPr lang="ru-RU" altLang="ru-RU"/>
          </a:p>
        </p:txBody>
      </p:sp>
    </p:spTree>
    <p:extLst>
      <p:ext uri="{BB962C8B-B14F-4D97-AF65-F5344CB8AC3E}">
        <p14:creationId xmlns:p14="http://schemas.microsoft.com/office/powerpoint/2010/main" val="4035237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endParaRPr lang="ru-RU"/>
          </a:p>
        </p:txBody>
      </p:sp>
      <p:sp>
        <p:nvSpPr>
          <p:cNvPr id="4" name="Slide Number Placeholder 3"/>
          <p:cNvSpPr>
            <a:spLocks noGrp="1"/>
          </p:cNvSpPr>
          <p:nvPr>
            <p:ph type="sldNum" sz="quarter" idx="12"/>
          </p:nvPr>
        </p:nvSpPr>
        <p:spPr/>
        <p:txBody>
          <a:bodyPr/>
          <a:lstStyle/>
          <a:p>
            <a:fld id="{E21E6F11-33DD-4767-9412-7CDD57FE46FF}" type="slidenum">
              <a:rPr lang="ru-RU" altLang="ru-RU" smtClean="0"/>
              <a:pPr/>
              <a:t>‹#›</a:t>
            </a:fld>
            <a:endParaRPr lang="ru-RU" altLang="ru-RU"/>
          </a:p>
        </p:txBody>
      </p:sp>
    </p:spTree>
    <p:extLst>
      <p:ext uri="{BB962C8B-B14F-4D97-AF65-F5344CB8AC3E}">
        <p14:creationId xmlns:p14="http://schemas.microsoft.com/office/powerpoint/2010/main" val="1603572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ru-RU" smtClean="0"/>
              <a:t>Образец заголовка</a:t>
            </a:r>
            <a:endParaRPr lang="en-US" dirty="0"/>
          </a:p>
        </p:txBody>
      </p:sp>
      <p:sp>
        <p:nvSpPr>
          <p:cNvPr id="3" name="Content Placeholder 2"/>
          <p:cNvSpPr>
            <a:spLocks noGrp="1"/>
          </p:cNvSpPr>
          <p:nvPr>
            <p:ph idx="1"/>
          </p:nvPr>
        </p:nvSpPr>
        <p:spPr>
          <a:xfrm>
            <a:off x="5078065" y="609600"/>
            <a:ext cx="6189492" cy="5181600"/>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917228" y="2971802"/>
            <a:ext cx="3932237" cy="2819399"/>
          </a:xfrm>
        </p:spPr>
        <p:txBody>
          <a:bodyP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fld id="{9BE18465-F191-4921-B8BF-0394BE392B99}" type="slidenum">
              <a:rPr lang="ru-RU" altLang="ru-RU" smtClean="0"/>
              <a:pPr/>
              <a:t>‹#›</a:t>
            </a:fld>
            <a:endParaRPr lang="ru-RU" altLang="ru-RU"/>
          </a:p>
        </p:txBody>
      </p:sp>
    </p:spTree>
    <p:extLst>
      <p:ext uri="{BB962C8B-B14F-4D97-AF65-F5344CB8AC3E}">
        <p14:creationId xmlns:p14="http://schemas.microsoft.com/office/powerpoint/2010/main" val="3585848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5929773" cy="2362200"/>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424805"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3794" y="2971800"/>
            <a:ext cx="5934951" cy="2819400"/>
          </a:xfrm>
        </p:spPr>
        <p:txBody>
          <a:bodyPr>
            <a:normAutofit/>
          </a:bodyPr>
          <a:lstStyle>
            <a:lvl1pPr marL="0" indent="0" algn="ctr">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endParaRPr lang="ru-RU"/>
          </a:p>
        </p:txBody>
      </p:sp>
      <p:sp>
        <p:nvSpPr>
          <p:cNvPr id="7" name="Slide Number Placeholder 6"/>
          <p:cNvSpPr>
            <a:spLocks noGrp="1"/>
          </p:cNvSpPr>
          <p:nvPr>
            <p:ph type="sldNum" sz="quarter" idx="12"/>
          </p:nvPr>
        </p:nvSpPr>
        <p:spPr/>
        <p:txBody>
          <a:bodyPr/>
          <a:lstStyle/>
          <a:p>
            <a:fld id="{CEE740B5-4B01-4655-8EDD-407E9F6B3863}" type="slidenum">
              <a:rPr lang="ru-RU" altLang="ru-RU" smtClean="0"/>
              <a:pPr/>
              <a:t>‹#›</a:t>
            </a:fld>
            <a:endParaRPr lang="ru-RU" altLang="ru-RU"/>
          </a:p>
        </p:txBody>
      </p:sp>
    </p:spTree>
    <p:extLst>
      <p:ext uri="{BB962C8B-B14F-4D97-AF65-F5344CB8AC3E}">
        <p14:creationId xmlns:p14="http://schemas.microsoft.com/office/powerpoint/2010/main" val="2470444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7" y="609602"/>
            <a:ext cx="10353761" cy="1326321"/>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913795" y="2096064"/>
            <a:ext cx="10353763" cy="369513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678736" y="5883277"/>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endParaRPr lang="ru-RU"/>
          </a:p>
        </p:txBody>
      </p:sp>
      <p:sp>
        <p:nvSpPr>
          <p:cNvPr id="5" name="Footer Placeholder 4"/>
          <p:cNvSpPr>
            <a:spLocks noGrp="1"/>
          </p:cNvSpPr>
          <p:nvPr>
            <p:ph type="ftr" sz="quarter" idx="3"/>
          </p:nvPr>
        </p:nvSpPr>
        <p:spPr>
          <a:xfrm>
            <a:off x="913796" y="5883277"/>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ru-RU"/>
          </a:p>
        </p:txBody>
      </p:sp>
      <p:sp>
        <p:nvSpPr>
          <p:cNvPr id="6" name="Slide Number Placeholder 5"/>
          <p:cNvSpPr>
            <a:spLocks noGrp="1"/>
          </p:cNvSpPr>
          <p:nvPr>
            <p:ph type="sldNum" sz="quarter" idx="4"/>
          </p:nvPr>
        </p:nvSpPr>
        <p:spPr>
          <a:xfrm>
            <a:off x="10514013" y="5883277"/>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0F9B395-B007-405E-A332-3ADABE0D93AC}" type="slidenum">
              <a:rPr lang="ru-RU" altLang="ru-RU" smtClean="0"/>
              <a:pPr/>
              <a:t>‹#›</a:t>
            </a:fld>
            <a:endParaRPr lang="ru-RU" altLang="ru-RU"/>
          </a:p>
        </p:txBody>
      </p:sp>
    </p:spTree>
    <p:extLst>
      <p:ext uri="{BB962C8B-B14F-4D97-AF65-F5344CB8AC3E}">
        <p14:creationId xmlns:p14="http://schemas.microsoft.com/office/powerpoint/2010/main" val="2144451616"/>
      </p:ext>
    </p:extLst>
  </p:cSld>
  <p:clrMap bg1="dk1" tx1="lt1" bg2="dk2" tx2="lt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Lst>
  <p:txStyles>
    <p:titleStyle>
      <a:lvl1pPr algn="ctr" defTabSz="914377"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594" indent="-228594" algn="l" defTabSz="914377"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783" indent="-228594" algn="l" defTabSz="914377"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2971" indent="-228594" algn="l" defTabSz="914377"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160"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349"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537"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726"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8914"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103"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a:xfrm>
            <a:off x="4401" y="2204864"/>
            <a:ext cx="12192000" cy="1844824"/>
          </a:xfrm>
        </p:spPr>
        <p:txBody>
          <a:bodyPr/>
          <a:lstStyle/>
          <a:p>
            <a:pPr>
              <a:defRPr/>
            </a:pPr>
            <a:r>
              <a:rPr lang="ru-RU" sz="4000" i="1" dirty="0">
                <a:solidFill>
                  <a:srgbClr val="FF0000"/>
                </a:solidFill>
              </a:rPr>
              <a:t>                          С++</a:t>
            </a:r>
            <a:r>
              <a:rPr lang="ru-RU" sz="4000" dirty="0">
                <a:solidFill>
                  <a:srgbClr val="FF0000"/>
                </a:solidFill>
              </a:rPr>
              <a:t/>
            </a:r>
            <a:br>
              <a:rPr lang="ru-RU" sz="4000" dirty="0">
                <a:solidFill>
                  <a:srgbClr val="FF0000"/>
                </a:solidFill>
              </a:rPr>
            </a:br>
            <a:r>
              <a:rPr lang="ru-RU" sz="4000" dirty="0">
                <a:solidFill>
                  <a:srgbClr val="FF0000"/>
                </a:solidFill>
              </a:rPr>
              <a:t>         </a:t>
            </a:r>
            <a:r>
              <a:rPr lang="ru-RU" sz="4000" dirty="0"/>
              <a:t>// язык </a:t>
            </a:r>
            <a:r>
              <a:rPr lang="ru-RU" sz="4000" dirty="0" smtClean="0"/>
              <a:t>программирования</a:t>
            </a:r>
            <a:endParaRPr lang="ru-RU" sz="4000" dirty="0"/>
          </a:p>
        </p:txBody>
      </p:sp>
      <p:sp>
        <p:nvSpPr>
          <p:cNvPr id="2" name="TextBox 1"/>
          <p:cNvSpPr txBox="1"/>
          <p:nvPr/>
        </p:nvSpPr>
        <p:spPr>
          <a:xfrm>
            <a:off x="8879632" y="4365104"/>
            <a:ext cx="3312368" cy="1754326"/>
          </a:xfrm>
          <a:prstGeom prst="rect">
            <a:avLst/>
          </a:prstGeom>
          <a:noFill/>
        </p:spPr>
        <p:txBody>
          <a:bodyPr wrap="square" rtlCol="0">
            <a:spAutoFit/>
          </a:bodyPr>
          <a:lstStyle/>
          <a:p>
            <a:r>
              <a:rPr lang="ru-RU" dirty="0" smtClean="0"/>
              <a:t>Выполнили:</a:t>
            </a:r>
          </a:p>
          <a:p>
            <a:r>
              <a:rPr lang="ru-RU" dirty="0" smtClean="0"/>
              <a:t>Студенты группы БПЗ1501</a:t>
            </a:r>
          </a:p>
          <a:p>
            <a:r>
              <a:rPr lang="ru-RU" dirty="0" smtClean="0"/>
              <a:t>Чистяков Илья</a:t>
            </a:r>
          </a:p>
          <a:p>
            <a:r>
              <a:rPr lang="ru-RU" dirty="0" err="1" smtClean="0"/>
              <a:t>Лисеенко</a:t>
            </a:r>
            <a:r>
              <a:rPr lang="ru-RU" dirty="0" smtClean="0"/>
              <a:t> </a:t>
            </a:r>
            <a:r>
              <a:rPr lang="ru-RU" dirty="0" err="1" smtClean="0"/>
              <a:t>Янн</a:t>
            </a:r>
            <a:endParaRPr lang="ru-RU" dirty="0" smtClean="0"/>
          </a:p>
          <a:p>
            <a:r>
              <a:rPr lang="ru-RU" dirty="0" err="1" smtClean="0"/>
              <a:t>Эльзатеев</a:t>
            </a:r>
            <a:r>
              <a:rPr lang="ru-RU" dirty="0" smtClean="0"/>
              <a:t> </a:t>
            </a:r>
            <a:r>
              <a:rPr lang="ru-RU" dirty="0" err="1" smtClean="0"/>
              <a:t>Мингиян</a:t>
            </a:r>
            <a:endParaRPr lang="ru-RU" dirty="0" smtClean="0"/>
          </a:p>
          <a:p>
            <a:r>
              <a:rPr lang="ru-RU" dirty="0" err="1" smtClean="0"/>
              <a:t>Поляев</a:t>
            </a:r>
            <a:r>
              <a:rPr lang="ru-RU" dirty="0" smtClean="0"/>
              <a:t> Антон</a:t>
            </a:r>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416" y="1"/>
            <a:ext cx="10353761" cy="764704"/>
          </a:xfrm>
        </p:spPr>
        <p:txBody>
          <a:bodyPr/>
          <a:lstStyle/>
          <a:p>
            <a:r>
              <a:rPr lang="ru-RU" sz="3200" dirty="0"/>
              <a:t>Символьный </a:t>
            </a:r>
            <a:r>
              <a:rPr lang="ru-RU" sz="3200" dirty="0" smtClean="0"/>
              <a:t>литерал</a:t>
            </a:r>
            <a:endParaRPr lang="ru-RU" dirty="0"/>
          </a:p>
        </p:txBody>
      </p:sp>
      <p:sp>
        <p:nvSpPr>
          <p:cNvPr id="3" name="Прямоугольник 2"/>
          <p:cNvSpPr/>
          <p:nvPr/>
        </p:nvSpPr>
        <p:spPr>
          <a:xfrm>
            <a:off x="335360" y="764705"/>
            <a:ext cx="11305256" cy="6020110"/>
          </a:xfrm>
          <a:prstGeom prst="rect">
            <a:avLst/>
          </a:prstGeom>
        </p:spPr>
        <p:txBody>
          <a:bodyPr wrap="square">
            <a:spAutoFit/>
          </a:bodyPr>
          <a:lstStyle/>
          <a:p>
            <a:pPr marL="342900" lvl="0" indent="-342900" algn="just">
              <a:lnSpc>
                <a:spcPct val="107000"/>
              </a:lnSpc>
              <a:spcAft>
                <a:spcPts val="0"/>
              </a:spcAft>
              <a:buFont typeface="Arial" panose="020B0604020202020204" pitchFamily="34" charset="0"/>
              <a:buChar char="•"/>
            </a:pPr>
            <a:r>
              <a:rPr lang="ru-RU" sz="2000" dirty="0">
                <a:latin typeface="Times New Roman" panose="02020603050405020304" pitchFamily="18" charset="0"/>
                <a:ea typeface="Calibri" panose="020F0502020204030204" pitchFamily="34" charset="0"/>
                <a:cs typeface="Times New Roman" panose="02020603050405020304" pitchFamily="18" charset="0"/>
              </a:rPr>
              <a:t>Символьный литерал представляет собой один или несколько символов, заключенных в одинарные кавычки, например, 'х', возможно, предшествуемые одним из префиксов u8, u, u или </a:t>
            </a:r>
            <a:r>
              <a:rPr lang="ru-RU" sz="2000" dirty="0" smtClean="0">
                <a:latin typeface="Times New Roman" panose="02020603050405020304" pitchFamily="18" charset="0"/>
                <a:ea typeface="Calibri" panose="020F0502020204030204" pitchFamily="34" charset="0"/>
                <a:cs typeface="Times New Roman" panose="02020603050405020304" pitchFamily="18" charset="0"/>
              </a:rPr>
              <a:t>L</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a:lnSpc>
                <a:spcPct val="107000"/>
              </a:lnSpc>
              <a:spcAft>
                <a:spcPts val="0"/>
              </a:spcAft>
            </a:pPr>
            <a:endParaRPr lang="ru-RU" sz="2000" b="1"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a:lnSpc>
                <a:spcPct val="107000"/>
              </a:lnSpc>
              <a:spcAft>
                <a:spcPts val="0"/>
              </a:spcAft>
            </a:pPr>
            <a:r>
              <a:rPr lang="ru-RU" sz="2000" b="1" dirty="0" smtClean="0">
                <a:latin typeface="Times New Roman" panose="02020603050405020304" pitchFamily="18" charset="0"/>
                <a:ea typeface="Calibri" panose="020F0502020204030204" pitchFamily="34" charset="0"/>
                <a:cs typeface="Times New Roman" panose="02020603050405020304" pitchFamily="18" charset="0"/>
              </a:rPr>
              <a:t>Например:</a:t>
            </a:r>
          </a:p>
          <a:p>
            <a:pPr lvl="0" algn="ctr">
              <a:lnSpc>
                <a:spcPct val="107000"/>
              </a:lnSpc>
              <a:spcAft>
                <a:spcPts val="0"/>
              </a:spcAft>
            </a:pPr>
            <a:r>
              <a:rPr lang="ru-RU" sz="2000" b="1" dirty="0" smtClean="0">
                <a:latin typeface="Times New Roman" panose="02020603050405020304" pitchFamily="18" charset="0"/>
                <a:ea typeface="Calibri" panose="020F0502020204030204" pitchFamily="34" charset="0"/>
                <a:cs typeface="Times New Roman" panose="02020603050405020304" pitchFamily="18" charset="0"/>
              </a:rPr>
              <a:t>u8 'w‘</a:t>
            </a:r>
          </a:p>
          <a:p>
            <a:pPr lvl="0" algn="ctr">
              <a:lnSpc>
                <a:spcPct val="107000"/>
              </a:lnSpc>
              <a:spcAft>
                <a:spcPts val="0"/>
              </a:spcAft>
            </a:pPr>
            <a:r>
              <a:rPr lang="ru-RU" sz="2000" b="1" dirty="0" smtClean="0">
                <a:latin typeface="Times New Roman" panose="02020603050405020304" pitchFamily="18" charset="0"/>
                <a:ea typeface="Calibri" panose="020F0502020204030204" pitchFamily="34" charset="0"/>
                <a:cs typeface="Times New Roman" panose="02020603050405020304" pitchFamily="18" charset="0"/>
              </a:rPr>
              <a:t>u 'х‘</a:t>
            </a:r>
          </a:p>
          <a:p>
            <a:pPr lvl="0" algn="ctr">
              <a:lnSpc>
                <a:spcPct val="107000"/>
              </a:lnSpc>
              <a:spcAft>
                <a:spcPts val="0"/>
              </a:spcAft>
            </a:pPr>
            <a:r>
              <a:rPr lang="ru-RU" sz="2000" b="1" dirty="0" smtClean="0">
                <a:latin typeface="Times New Roman" panose="02020603050405020304" pitchFamily="18" charset="0"/>
                <a:ea typeface="Calibri" panose="020F0502020204030204" pitchFamily="34" charset="0"/>
                <a:cs typeface="Times New Roman" panose="02020603050405020304" pitchFamily="18" charset="0"/>
              </a:rPr>
              <a:t>u 'у‘</a:t>
            </a:r>
          </a:p>
          <a:p>
            <a:pPr lvl="0" algn="ctr">
              <a:lnSpc>
                <a:spcPct val="107000"/>
              </a:lnSpc>
              <a:spcAft>
                <a:spcPts val="0"/>
              </a:spcAft>
            </a:pPr>
            <a:r>
              <a:rPr lang="ru-RU" sz="2000" b="1" dirty="0" smtClean="0">
                <a:latin typeface="Times New Roman" panose="02020603050405020304" pitchFamily="18" charset="0"/>
                <a:ea typeface="Calibri" panose="020F0502020204030204" pitchFamily="34" charset="0"/>
                <a:cs typeface="Times New Roman" panose="02020603050405020304" pitchFamily="18" charset="0"/>
              </a:rPr>
              <a:t>L 'z‘</a:t>
            </a:r>
          </a:p>
          <a:p>
            <a:pPr lvl="0" algn="ctr">
              <a:lnSpc>
                <a:spcPct val="107000"/>
              </a:lnSpc>
              <a:spcAft>
                <a:spcPts val="0"/>
              </a:spcAft>
            </a:pPr>
            <a:endParaRPr lang="ru-RU"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gn="just">
              <a:lnSpc>
                <a:spcPct val="107000"/>
              </a:lnSpc>
              <a:spcAft>
                <a:spcPts val="0"/>
              </a:spcAft>
              <a:buFont typeface="Arial" panose="020B0604020202020204" pitchFamily="34" charset="0"/>
              <a:buChar char="•"/>
            </a:pPr>
            <a:r>
              <a:rPr lang="ru-RU" sz="2000" dirty="0" smtClean="0">
                <a:latin typeface="Times New Roman" panose="02020603050405020304" pitchFamily="18" charset="0"/>
                <a:ea typeface="Calibri" panose="020F0502020204030204" pitchFamily="34" charset="0"/>
                <a:cs typeface="Times New Roman" panose="02020603050405020304" pitchFamily="18" charset="0"/>
              </a:rPr>
              <a:t>Символьный </a:t>
            </a:r>
            <a:r>
              <a:rPr lang="ru-RU" sz="2000" dirty="0">
                <a:latin typeface="Times New Roman" panose="02020603050405020304" pitchFamily="18" charset="0"/>
                <a:ea typeface="Calibri" panose="020F0502020204030204" pitchFamily="34" charset="0"/>
                <a:cs typeface="Times New Roman" panose="02020603050405020304" pitchFamily="18" charset="0"/>
              </a:rPr>
              <a:t>литерал, который не начинается с префиксов u8, u, u или L, считается обычным символьным литералом. Обычный символьный литерал, который содержит единственный с-символ, представимый множеством символов выполнения, имеет тип </a:t>
            </a:r>
            <a:r>
              <a:rPr lang="ru-RU" sz="2000" dirty="0" err="1">
                <a:latin typeface="Times New Roman" panose="02020603050405020304" pitchFamily="18" charset="0"/>
                <a:ea typeface="Calibri" panose="020F0502020204030204" pitchFamily="34" charset="0"/>
                <a:cs typeface="Times New Roman" panose="02020603050405020304" pitchFamily="18" charset="0"/>
              </a:rPr>
              <a:t>char</a:t>
            </a:r>
            <a:r>
              <a:rPr lang="ru-RU" sz="2000" dirty="0">
                <a:latin typeface="Times New Roman" panose="02020603050405020304" pitchFamily="18" charset="0"/>
                <a:ea typeface="Calibri" panose="020F0502020204030204" pitchFamily="34" charset="0"/>
                <a:cs typeface="Times New Roman" panose="02020603050405020304" pitchFamily="18" charset="0"/>
              </a:rPr>
              <a:t>, а значение этого литерала есть число, равное коду с-символа в множестве символов </a:t>
            </a:r>
            <a:r>
              <a:rPr lang="ru-RU" sz="2000" dirty="0" smtClean="0">
                <a:latin typeface="Times New Roman" panose="02020603050405020304" pitchFamily="18" charset="0"/>
                <a:ea typeface="Calibri" panose="020F0502020204030204" pitchFamily="34" charset="0"/>
                <a:cs typeface="Times New Roman" panose="02020603050405020304" pitchFamily="18" charset="0"/>
              </a:rPr>
              <a:t>выполнения.</a:t>
            </a:r>
          </a:p>
          <a:p>
            <a:pPr marL="457200" lvl="0" indent="-457200" algn="just">
              <a:lnSpc>
                <a:spcPct val="107000"/>
              </a:lnSpc>
              <a:spcAft>
                <a:spcPts val="0"/>
              </a:spcAft>
              <a:buFont typeface="Arial" panose="020B0604020202020204" pitchFamily="34" charset="0"/>
              <a:buChar char="•"/>
            </a:pPr>
            <a:r>
              <a:rPr lang="ru-RU" sz="2000" dirty="0" smtClean="0">
                <a:latin typeface="Times New Roman" panose="02020603050405020304" pitchFamily="18" charset="0"/>
                <a:ea typeface="Calibri" panose="020F0502020204030204" pitchFamily="34" charset="0"/>
                <a:cs typeface="Times New Roman" panose="02020603050405020304" pitchFamily="18" charset="0"/>
              </a:rPr>
              <a:t>Обычный </a:t>
            </a:r>
            <a:r>
              <a:rPr lang="ru-RU" sz="2000" dirty="0">
                <a:latin typeface="Times New Roman" panose="02020603050405020304" pitchFamily="18" charset="0"/>
                <a:ea typeface="Calibri" panose="020F0502020204030204" pitchFamily="34" charset="0"/>
                <a:cs typeface="Times New Roman" panose="02020603050405020304" pitchFamily="18" charset="0"/>
              </a:rPr>
              <a:t>символьный литерал, который содержит более одного с-символа, называется многосимвольным литералом (</a:t>
            </a:r>
            <a:r>
              <a:rPr lang="ru-RU" sz="2000" dirty="0" err="1">
                <a:latin typeface="Times New Roman" panose="02020603050405020304" pitchFamily="18" charset="0"/>
                <a:ea typeface="Calibri" panose="020F0502020204030204" pitchFamily="34" charset="0"/>
                <a:cs typeface="Times New Roman" panose="02020603050405020304" pitchFamily="18" charset="0"/>
              </a:rPr>
              <a:t>multicharacter</a:t>
            </a:r>
            <a:r>
              <a:rPr lang="ru-RU" sz="2000" dirty="0">
                <a:latin typeface="Times New Roman" panose="02020603050405020304" pitchFamily="18" charset="0"/>
                <a:ea typeface="Calibri" panose="020F0502020204030204" pitchFamily="34" charset="0"/>
                <a:cs typeface="Times New Roman" panose="02020603050405020304" pitchFamily="18" charset="0"/>
              </a:rPr>
              <a:t> </a:t>
            </a:r>
            <a:r>
              <a:rPr lang="ru-RU" sz="2000" dirty="0" err="1">
                <a:latin typeface="Times New Roman" panose="02020603050405020304" pitchFamily="18" charset="0"/>
                <a:ea typeface="Calibri" panose="020F0502020204030204" pitchFamily="34" charset="0"/>
                <a:cs typeface="Times New Roman" panose="02020603050405020304" pitchFamily="18" charset="0"/>
              </a:rPr>
              <a:t>literal</a:t>
            </a:r>
            <a:r>
              <a:rPr lang="ru-RU" sz="2000" dirty="0">
                <a:latin typeface="Times New Roman" panose="02020603050405020304" pitchFamily="18" charset="0"/>
                <a:ea typeface="Calibri" panose="020F0502020204030204" pitchFamily="34" charset="0"/>
                <a:cs typeface="Times New Roman" panose="02020603050405020304" pitchFamily="18" charset="0"/>
              </a:rPr>
              <a:t>). Многосимвольный литерал или обычный символьный литерал, содержащий одиночный с-символ, который не представим множеством символов выполнения, поддерживается условно, имеет тип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i</a:t>
            </a:r>
            <a:r>
              <a:rPr lang="ru-RU" sz="2000" b="1" dirty="0" err="1">
                <a:latin typeface="Times New Roman" panose="02020603050405020304" pitchFamily="18" charset="0"/>
                <a:ea typeface="Calibri" panose="020F0502020204030204" pitchFamily="34" charset="0"/>
                <a:cs typeface="Times New Roman" panose="02020603050405020304" pitchFamily="18" charset="0"/>
              </a:rPr>
              <a:t>nt</a:t>
            </a:r>
            <a:r>
              <a:rPr lang="ru-RU" sz="2000" dirty="0">
                <a:latin typeface="Times New Roman" panose="02020603050405020304" pitchFamily="18" charset="0"/>
                <a:ea typeface="Calibri" panose="020F0502020204030204" pitchFamily="34" charset="0"/>
                <a:cs typeface="Times New Roman" panose="02020603050405020304" pitchFamily="18" charset="0"/>
              </a:rPr>
              <a:t>, а его значение определяется реализацией.</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4725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416" y="1"/>
            <a:ext cx="10353761" cy="764704"/>
          </a:xfrm>
        </p:spPr>
        <p:txBody>
          <a:bodyPr/>
          <a:lstStyle/>
          <a:p>
            <a:r>
              <a:rPr lang="ru-RU" sz="3200" dirty="0"/>
              <a:t>Символьный </a:t>
            </a:r>
            <a:r>
              <a:rPr lang="ru-RU" sz="3200" dirty="0" smtClean="0"/>
              <a:t>литерал</a:t>
            </a:r>
            <a:endParaRPr lang="ru-RU" dirty="0"/>
          </a:p>
        </p:txBody>
      </p:sp>
      <p:sp>
        <p:nvSpPr>
          <p:cNvPr id="3" name="Прямоугольник 2"/>
          <p:cNvSpPr/>
          <p:nvPr/>
        </p:nvSpPr>
        <p:spPr>
          <a:xfrm>
            <a:off x="335360" y="764705"/>
            <a:ext cx="11305256" cy="6124754"/>
          </a:xfrm>
          <a:prstGeom prst="rect">
            <a:avLst/>
          </a:prstGeom>
        </p:spPr>
        <p:txBody>
          <a:bodyPr wrap="square">
            <a:spAutoFit/>
          </a:bodyPr>
          <a:lstStyle/>
          <a:p>
            <a:pPr marL="285750" lvl="0" indent="-285750">
              <a:buFont typeface="Arial" panose="020B0604020202020204" pitchFamily="34" charset="0"/>
              <a:buChar char="•"/>
            </a:pPr>
            <a:r>
              <a:rPr lang="ru-RU" sz="2800" dirty="0"/>
              <a:t>Символьный литерал, который начинается с префикса u8, например, u8 'w', представляет собой символьный литерал типа </a:t>
            </a:r>
            <a:r>
              <a:rPr lang="ru-RU" sz="2800" dirty="0" err="1"/>
              <a:t>char</a:t>
            </a:r>
            <a:r>
              <a:rPr lang="ru-RU" sz="2800" dirty="0"/>
              <a:t> и называется символьным литералом </a:t>
            </a:r>
            <a:r>
              <a:rPr lang="ru-RU" sz="2800" dirty="0" smtClean="0"/>
              <a:t>UTF-8.</a:t>
            </a:r>
          </a:p>
          <a:p>
            <a:pPr marL="285750" lvl="0" indent="-285750">
              <a:buFont typeface="Arial" panose="020B0604020202020204" pitchFamily="34" charset="0"/>
              <a:buChar char="•"/>
            </a:pPr>
            <a:endParaRPr lang="ru-RU" sz="2800" dirty="0" smtClean="0"/>
          </a:p>
          <a:p>
            <a:pPr marL="285750" lvl="0" indent="-285750">
              <a:buFont typeface="Arial" panose="020B0604020202020204" pitchFamily="34" charset="0"/>
              <a:buChar char="•"/>
            </a:pPr>
            <a:r>
              <a:rPr lang="ru-RU" sz="2800" dirty="0" smtClean="0"/>
              <a:t>Значение </a:t>
            </a:r>
            <a:r>
              <a:rPr lang="ru-RU" sz="2800" dirty="0"/>
              <a:t>такого литерала эквивалентно значению кода символа (</a:t>
            </a:r>
            <a:r>
              <a:rPr lang="ru-RU" sz="2800" dirty="0" err="1"/>
              <a:t>code</a:t>
            </a:r>
            <a:r>
              <a:rPr lang="ru-RU" sz="2800" dirty="0"/>
              <a:t> </a:t>
            </a:r>
            <a:r>
              <a:rPr lang="ru-RU" sz="2800" dirty="0" err="1"/>
              <a:t>point</a:t>
            </a:r>
            <a:r>
              <a:rPr lang="ru-RU" sz="2800" dirty="0"/>
              <a:t> </a:t>
            </a:r>
            <a:r>
              <a:rPr lang="ru-RU" sz="2800" dirty="0" err="1"/>
              <a:t>value</a:t>
            </a:r>
            <a:r>
              <a:rPr lang="ru-RU" sz="2800" dirty="0"/>
              <a:t>) согласно стандарту ISO 10646, при условии, что этот код может быть представлен одним кодовым значением в кодировке </a:t>
            </a:r>
            <a:r>
              <a:rPr lang="ru-RU" sz="2800" dirty="0" smtClean="0"/>
              <a:t>UTF-8.</a:t>
            </a:r>
          </a:p>
          <a:p>
            <a:pPr marL="285750" lvl="0" indent="-285750">
              <a:buFont typeface="Arial" panose="020B0604020202020204" pitchFamily="34" charset="0"/>
              <a:buChar char="•"/>
            </a:pPr>
            <a:endParaRPr lang="ru-RU" sz="2800" dirty="0" smtClean="0"/>
          </a:p>
          <a:p>
            <a:pPr marL="285750" lvl="0" indent="-285750">
              <a:buFont typeface="Arial" panose="020B0604020202020204" pitchFamily="34" charset="0"/>
              <a:buChar char="•"/>
            </a:pPr>
            <a:r>
              <a:rPr lang="ru-RU" sz="2800" dirty="0" smtClean="0"/>
              <a:t>Если </a:t>
            </a:r>
            <a:r>
              <a:rPr lang="ru-RU" sz="2800" dirty="0"/>
              <a:t>значение кода символа не может быть представлено в кодировке UTF-8, программа считается </a:t>
            </a:r>
            <a:r>
              <a:rPr lang="ru-RU" sz="2800" dirty="0" smtClean="0"/>
              <a:t>неправильной.</a:t>
            </a:r>
          </a:p>
          <a:p>
            <a:pPr marL="285750" lvl="0" indent="-285750">
              <a:buFont typeface="Arial" panose="020B0604020202020204" pitchFamily="34" charset="0"/>
              <a:buChar char="•"/>
            </a:pPr>
            <a:endParaRPr lang="ru-RU" sz="2800" dirty="0" smtClean="0"/>
          </a:p>
          <a:p>
            <a:pPr marL="285750" lvl="0" indent="-285750">
              <a:buFont typeface="Arial" panose="020B0604020202020204" pitchFamily="34" charset="0"/>
              <a:buChar char="•"/>
            </a:pPr>
            <a:r>
              <a:rPr lang="ru-RU" sz="2800" dirty="0" smtClean="0"/>
              <a:t>Символьный </a:t>
            </a:r>
            <a:r>
              <a:rPr lang="ru-RU" sz="2800" dirty="0"/>
              <a:t>литерал UTF-8, который содержит несколько с-символов, считается неправильным</a:t>
            </a:r>
            <a:r>
              <a:rPr lang="ru-RU" sz="2800" dirty="0" smtClean="0"/>
              <a:t>.</a:t>
            </a:r>
            <a:endParaRPr lang="ru-RU" sz="2800" dirty="0"/>
          </a:p>
        </p:txBody>
      </p:sp>
    </p:spTree>
    <p:extLst>
      <p:ext uri="{BB962C8B-B14F-4D97-AF65-F5344CB8AC3E}">
        <p14:creationId xmlns:p14="http://schemas.microsoft.com/office/powerpoint/2010/main" val="2447506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416" y="1"/>
            <a:ext cx="10353761" cy="625524"/>
          </a:xfrm>
        </p:spPr>
        <p:txBody>
          <a:bodyPr/>
          <a:lstStyle/>
          <a:p>
            <a:r>
              <a:rPr lang="ru-RU" sz="3200" dirty="0"/>
              <a:t>Символьный </a:t>
            </a:r>
            <a:r>
              <a:rPr lang="ru-RU" sz="3200" dirty="0" smtClean="0"/>
              <a:t>литерал</a:t>
            </a:r>
            <a:endParaRPr lang="ru-RU" dirty="0"/>
          </a:p>
        </p:txBody>
      </p:sp>
      <p:sp>
        <p:nvSpPr>
          <p:cNvPr id="3" name="Прямоугольник 2"/>
          <p:cNvSpPr/>
          <p:nvPr/>
        </p:nvSpPr>
        <p:spPr>
          <a:xfrm>
            <a:off x="363668" y="625525"/>
            <a:ext cx="11305256" cy="6232475"/>
          </a:xfrm>
          <a:prstGeom prst="rect">
            <a:avLst/>
          </a:prstGeom>
        </p:spPr>
        <p:txBody>
          <a:bodyPr wrap="square">
            <a:spAutoFit/>
          </a:bodyPr>
          <a:lstStyle/>
          <a:p>
            <a:pPr marL="285750" indent="-285750">
              <a:buFont typeface="Arial" panose="020B0604020202020204" pitchFamily="34" charset="0"/>
              <a:buChar char="•"/>
            </a:pPr>
            <a:r>
              <a:rPr lang="ru-RU" sz="2100" dirty="0"/>
              <a:t>Символьный литерал, который начинается с буквы (префикса) u, например, u 'х', считается символьным литералом типа char16_t. Значение литерала типа char16_t, содержащего единственный с-символ, равно значению кода символа согласно ISO 10646, при условии, что этот код может быть представлен одним шестнадцатибитовым кодовым значением (то есть, при условии, что символ принадлежит множеству базовых многоязыковых кодовых символов</a:t>
            </a:r>
            <a:r>
              <a:rPr lang="ru-RU" sz="2100" dirty="0" smtClean="0"/>
              <a:t>.)</a:t>
            </a:r>
          </a:p>
          <a:p>
            <a:pPr marL="285750" indent="-285750">
              <a:buFont typeface="Arial" panose="020B0604020202020204" pitchFamily="34" charset="0"/>
              <a:buChar char="•"/>
            </a:pPr>
            <a:endParaRPr lang="ru-RU" sz="2100" dirty="0"/>
          </a:p>
          <a:p>
            <a:pPr marL="285750" indent="-285750">
              <a:buFont typeface="Arial" panose="020B0604020202020204" pitchFamily="34" charset="0"/>
              <a:buChar char="•"/>
            </a:pPr>
            <a:r>
              <a:rPr lang="ru-RU" sz="2100" dirty="0" smtClean="0"/>
              <a:t>Если </a:t>
            </a:r>
            <a:r>
              <a:rPr lang="ru-RU" sz="2100" dirty="0"/>
              <a:t>значение кода символа не может быть представлено шестандцатибитовым значением, программа считается </a:t>
            </a:r>
            <a:r>
              <a:rPr lang="ru-RU" sz="2100" dirty="0" smtClean="0"/>
              <a:t>неправильной.</a:t>
            </a:r>
          </a:p>
          <a:p>
            <a:pPr marL="285750" indent="-285750">
              <a:buFont typeface="Arial" panose="020B0604020202020204" pitchFamily="34" charset="0"/>
              <a:buChar char="•"/>
            </a:pPr>
            <a:endParaRPr lang="ru-RU" sz="2100" dirty="0"/>
          </a:p>
          <a:p>
            <a:pPr marL="285750" indent="-285750">
              <a:buFont typeface="Arial" panose="020B0604020202020204" pitchFamily="34" charset="0"/>
              <a:buChar char="•"/>
            </a:pPr>
            <a:r>
              <a:rPr lang="ru-RU" sz="2100" dirty="0" smtClean="0"/>
              <a:t>Литерал </a:t>
            </a:r>
            <a:r>
              <a:rPr lang="ru-RU" sz="2100" dirty="0"/>
              <a:t>типа char16_t, который содержит несколько с­ символов, считается неправильным</a:t>
            </a:r>
            <a:r>
              <a:rPr lang="ru-RU" sz="2100" dirty="0" smtClean="0"/>
              <a:t>.</a:t>
            </a:r>
          </a:p>
          <a:p>
            <a:pPr marL="285750" indent="-285750">
              <a:buFont typeface="Arial" panose="020B0604020202020204" pitchFamily="34" charset="0"/>
              <a:buChar char="•"/>
            </a:pPr>
            <a:endParaRPr lang="ru-RU" sz="2100" dirty="0" smtClean="0"/>
          </a:p>
          <a:p>
            <a:pPr marL="285750" indent="-285750">
              <a:buFont typeface="Arial" panose="020B0604020202020204" pitchFamily="34" charset="0"/>
              <a:buChar char="•"/>
            </a:pPr>
            <a:r>
              <a:rPr lang="ru-RU" sz="2100" dirty="0"/>
              <a:t>Символьный литерал, который начинается с буквы (префикса) u, например, u 'у', считается символьным литералом типа </a:t>
            </a:r>
            <a:r>
              <a:rPr lang="ru-RU" sz="2100" dirty="0" smtClean="0"/>
              <a:t>char32_t.</a:t>
            </a:r>
          </a:p>
          <a:p>
            <a:pPr marL="285750" indent="-285750">
              <a:buFont typeface="Arial" panose="020B0604020202020204" pitchFamily="34" charset="0"/>
              <a:buChar char="•"/>
            </a:pPr>
            <a:endParaRPr lang="ru-RU" sz="2100" dirty="0"/>
          </a:p>
          <a:p>
            <a:pPr marL="285750" indent="-285750">
              <a:buFont typeface="Arial" panose="020B0604020202020204" pitchFamily="34" charset="0"/>
              <a:buChar char="•"/>
            </a:pPr>
            <a:r>
              <a:rPr lang="ru-RU" sz="2100" dirty="0" smtClean="0"/>
              <a:t>Значение </a:t>
            </a:r>
            <a:r>
              <a:rPr lang="ru-RU" sz="2100" dirty="0"/>
              <a:t>литерала типа char32_t, содержащего единственный с-символ, равно значению кода символа согласно ISO 10646. Символьный литерал типа char32_t, содержащий несколько с-символов, считается неправильным</a:t>
            </a:r>
            <a:r>
              <a:rPr lang="ru-RU" sz="2100" dirty="0" smtClean="0"/>
              <a:t>.</a:t>
            </a:r>
            <a:endParaRPr lang="ru-RU" sz="2100" dirty="0"/>
          </a:p>
        </p:txBody>
      </p:sp>
    </p:spTree>
    <p:extLst>
      <p:ext uri="{BB962C8B-B14F-4D97-AF65-F5344CB8AC3E}">
        <p14:creationId xmlns:p14="http://schemas.microsoft.com/office/powerpoint/2010/main" val="397629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416" y="1"/>
            <a:ext cx="10353761" cy="764704"/>
          </a:xfrm>
        </p:spPr>
        <p:txBody>
          <a:bodyPr/>
          <a:lstStyle/>
          <a:p>
            <a:r>
              <a:rPr lang="ru-RU" sz="3200" dirty="0"/>
              <a:t>Символьный </a:t>
            </a:r>
            <a:r>
              <a:rPr lang="ru-RU" sz="3200" dirty="0" smtClean="0"/>
              <a:t>литерал</a:t>
            </a:r>
            <a:endParaRPr lang="ru-RU" dirty="0"/>
          </a:p>
        </p:txBody>
      </p:sp>
      <p:sp>
        <p:nvSpPr>
          <p:cNvPr id="3" name="Прямоугольник 2"/>
          <p:cNvSpPr/>
          <p:nvPr/>
        </p:nvSpPr>
        <p:spPr>
          <a:xfrm>
            <a:off x="335360" y="764705"/>
            <a:ext cx="11305256" cy="6109365"/>
          </a:xfrm>
          <a:prstGeom prst="rect">
            <a:avLst/>
          </a:prstGeom>
        </p:spPr>
        <p:txBody>
          <a:bodyPr wrap="square">
            <a:spAutoFit/>
          </a:bodyPr>
          <a:lstStyle/>
          <a:p>
            <a:pPr lvl="0"/>
            <a:r>
              <a:rPr lang="ru-RU" sz="2300" dirty="0"/>
              <a:t>Символьный литерал, который начинается с буквы (префикса) L, например, L 'z', считается широкосимвольным литералом</a:t>
            </a:r>
            <a:r>
              <a:rPr lang="ru-RU" sz="2300" dirty="0" smtClean="0"/>
              <a:t>.</a:t>
            </a:r>
          </a:p>
          <a:p>
            <a:pPr lvl="0"/>
            <a:endParaRPr lang="ru-RU" sz="2300" dirty="0"/>
          </a:p>
          <a:p>
            <a:r>
              <a:rPr lang="ru-RU" sz="2300" dirty="0"/>
              <a:t>Широкосимвольный литерал имеет тип </a:t>
            </a:r>
            <a:r>
              <a:rPr lang="ru-RU" sz="2300" dirty="0" err="1" smtClean="0"/>
              <a:t>wchar_t</a:t>
            </a:r>
            <a:endParaRPr lang="ru-RU" sz="2300" dirty="0"/>
          </a:p>
          <a:p>
            <a:endParaRPr lang="ru-RU" sz="2300" dirty="0"/>
          </a:p>
          <a:p>
            <a:r>
              <a:rPr lang="ru-RU" sz="2300" dirty="0" smtClean="0"/>
              <a:t>Значением </a:t>
            </a:r>
            <a:r>
              <a:rPr lang="ru-RU" sz="2300" dirty="0" err="1"/>
              <a:t>широкосимвольного</a:t>
            </a:r>
            <a:r>
              <a:rPr lang="ru-RU" sz="2300" dirty="0"/>
              <a:t> литерала, содержащего единственный с­ символ, служит значение, равное коду этого с-символа в множестве широких символов выполнения, если с-символ имеет представление в множестве широких символов выполнения</a:t>
            </a:r>
            <a:r>
              <a:rPr lang="ru-RU" sz="2300" dirty="0" smtClean="0"/>
              <a:t>;</a:t>
            </a:r>
          </a:p>
          <a:p>
            <a:endParaRPr lang="ru-RU" sz="2300" dirty="0" smtClean="0"/>
          </a:p>
          <a:p>
            <a:r>
              <a:rPr lang="ru-RU" sz="2300" dirty="0"/>
              <a:t>В</a:t>
            </a:r>
            <a:r>
              <a:rPr lang="ru-RU" sz="2300" dirty="0" smtClean="0"/>
              <a:t> </a:t>
            </a:r>
            <a:r>
              <a:rPr lang="ru-RU" sz="2300" dirty="0"/>
              <a:t>случае отсутствия такого представления значение </a:t>
            </a:r>
            <a:r>
              <a:rPr lang="ru-RU" sz="2300" dirty="0" err="1"/>
              <a:t>широкосимвольного</a:t>
            </a:r>
            <a:r>
              <a:rPr lang="ru-RU" sz="2300" dirty="0"/>
              <a:t> литерала определяется реализацией</a:t>
            </a:r>
            <a:r>
              <a:rPr lang="ru-RU" sz="2300" dirty="0" smtClean="0"/>
              <a:t>.</a:t>
            </a:r>
          </a:p>
          <a:p>
            <a:endParaRPr lang="ru-RU" sz="2300" dirty="0"/>
          </a:p>
          <a:p>
            <a:pPr marL="342900" indent="-342900">
              <a:buFont typeface="Arial" panose="020B0604020202020204" pitchFamily="34" charset="0"/>
              <a:buChar char="•"/>
            </a:pPr>
            <a:r>
              <a:rPr lang="ru-RU" sz="2300" b="1" dirty="0"/>
              <a:t>Замечание.</a:t>
            </a:r>
            <a:r>
              <a:rPr lang="ru-RU" sz="2300" dirty="0"/>
              <a:t> Тип </a:t>
            </a:r>
            <a:r>
              <a:rPr lang="ru-RU" sz="2300" dirty="0" err="1"/>
              <a:t>wchar_t</a:t>
            </a:r>
            <a:r>
              <a:rPr lang="ru-RU" sz="2300" dirty="0"/>
              <a:t> в состоянии представлять все члены множества широких символов выполнения</a:t>
            </a:r>
          </a:p>
          <a:p>
            <a:pPr marL="342900" lvl="0" indent="-342900">
              <a:buFont typeface="Arial" panose="020B0604020202020204" pitchFamily="34" charset="0"/>
              <a:buChar char="•"/>
            </a:pPr>
            <a:r>
              <a:rPr lang="ru-RU" sz="2300" dirty="0"/>
              <a:t>Значение </a:t>
            </a:r>
            <a:r>
              <a:rPr lang="ru-RU" sz="2300" dirty="0" err="1"/>
              <a:t>широкосимвольного</a:t>
            </a:r>
            <a:r>
              <a:rPr lang="ru-RU" sz="2300" dirty="0"/>
              <a:t> литерала, который содержит несколько с­ символов, определяется реализацией.</a:t>
            </a:r>
          </a:p>
        </p:txBody>
      </p:sp>
    </p:spTree>
    <p:extLst>
      <p:ext uri="{BB962C8B-B14F-4D97-AF65-F5344CB8AC3E}">
        <p14:creationId xmlns:p14="http://schemas.microsoft.com/office/powerpoint/2010/main" val="3965342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416" y="1"/>
            <a:ext cx="10353761" cy="764704"/>
          </a:xfrm>
        </p:spPr>
        <p:txBody>
          <a:bodyPr/>
          <a:lstStyle/>
          <a:p>
            <a:r>
              <a:rPr lang="ru-RU" sz="3200" dirty="0"/>
              <a:t>Плавающий литерал</a:t>
            </a:r>
            <a:endParaRPr lang="ru-RU" sz="3200" dirty="0"/>
          </a:p>
        </p:txBody>
      </p:sp>
      <p:sp>
        <p:nvSpPr>
          <p:cNvPr id="3" name="Прямоугольник 2"/>
          <p:cNvSpPr/>
          <p:nvPr/>
        </p:nvSpPr>
        <p:spPr>
          <a:xfrm>
            <a:off x="839415" y="764705"/>
            <a:ext cx="10353761" cy="5632311"/>
          </a:xfrm>
          <a:prstGeom prst="rect">
            <a:avLst/>
          </a:prstGeom>
        </p:spPr>
        <p:txBody>
          <a:bodyPr wrap="square">
            <a:spAutoFit/>
          </a:bodyPr>
          <a:lstStyle/>
          <a:p>
            <a:r>
              <a:rPr lang="ru-RU" b="1" dirty="0" smtClean="0"/>
              <a:t>Плавающий </a:t>
            </a:r>
            <a:r>
              <a:rPr lang="ru-RU" b="1" dirty="0"/>
              <a:t>литерал </a:t>
            </a:r>
            <a:r>
              <a:rPr lang="ru-RU" dirty="0"/>
              <a:t>состоит из целочисленной </a:t>
            </a:r>
            <a:r>
              <a:rPr lang="ru-RU" dirty="0" smtClean="0"/>
              <a:t>части, </a:t>
            </a:r>
            <a:r>
              <a:rPr lang="ru-RU" dirty="0"/>
              <a:t>десятичной </a:t>
            </a:r>
            <a:r>
              <a:rPr lang="ru-RU" dirty="0" smtClean="0"/>
              <a:t>точки, </a:t>
            </a:r>
            <a:r>
              <a:rPr lang="ru-RU" dirty="0"/>
              <a:t>дробной части, символа е или Е, целочисленной экспоненты (возможно, со знаком) и необязательного суффикса </a:t>
            </a:r>
            <a:r>
              <a:rPr lang="ru-RU" dirty="0" smtClean="0"/>
              <a:t>типа.</a:t>
            </a:r>
          </a:p>
          <a:p>
            <a:endParaRPr lang="ru-RU" dirty="0"/>
          </a:p>
          <a:p>
            <a:r>
              <a:rPr lang="ru-RU" dirty="0" smtClean="0"/>
              <a:t>Целая </a:t>
            </a:r>
            <a:r>
              <a:rPr lang="ru-RU" dirty="0"/>
              <a:t>и дробная части плавающего литерала обе состоят из последовательности десятичных цифр (по основанию десять). Необязательные разделительные одиночные кавычки в конструкции </a:t>
            </a:r>
            <a:r>
              <a:rPr lang="ru-RU" dirty="0" err="1" smtClean="0"/>
              <a:t>посл</a:t>
            </a:r>
            <a:r>
              <a:rPr lang="ru-RU" dirty="0" smtClean="0"/>
              <a:t>­-цифр </a:t>
            </a:r>
            <a:r>
              <a:rPr lang="ru-RU" dirty="0"/>
              <a:t>при определении значения плавающего литерала </a:t>
            </a:r>
            <a:r>
              <a:rPr lang="ru-RU" dirty="0" smtClean="0"/>
              <a:t>игнорируются.</a:t>
            </a:r>
          </a:p>
          <a:p>
            <a:endParaRPr lang="ru-RU" dirty="0"/>
          </a:p>
          <a:p>
            <a:r>
              <a:rPr lang="ru-RU" b="1" dirty="0" smtClean="0"/>
              <a:t>Пример</a:t>
            </a:r>
            <a:r>
              <a:rPr lang="ru-RU" b="1" dirty="0"/>
              <a:t>.</a:t>
            </a:r>
            <a:r>
              <a:rPr lang="ru-RU" dirty="0"/>
              <a:t> Литералы </a:t>
            </a:r>
            <a:r>
              <a:rPr lang="ru-RU" dirty="0" smtClean="0"/>
              <a:t>1.602</a:t>
            </a:r>
            <a:r>
              <a:rPr lang="en-US" dirty="0" smtClean="0"/>
              <a:t>’</a:t>
            </a:r>
            <a:r>
              <a:rPr lang="ru-RU" dirty="0" smtClean="0"/>
              <a:t>176</a:t>
            </a:r>
            <a:r>
              <a:rPr lang="en-US" dirty="0" smtClean="0"/>
              <a:t>’</a:t>
            </a:r>
            <a:r>
              <a:rPr lang="ru-RU" dirty="0" smtClean="0"/>
              <a:t>565е-19 </a:t>
            </a:r>
            <a:r>
              <a:rPr lang="ru-RU" dirty="0"/>
              <a:t>и </a:t>
            </a:r>
            <a:r>
              <a:rPr lang="ru-RU" dirty="0" smtClean="0"/>
              <a:t>1.602176565е-19 </a:t>
            </a:r>
            <a:r>
              <a:rPr lang="ru-RU" dirty="0"/>
              <a:t>имеют одно и то же </a:t>
            </a:r>
            <a:r>
              <a:rPr lang="ru-RU" dirty="0" smtClean="0"/>
              <a:t>значение.</a:t>
            </a:r>
            <a:endParaRPr lang="en-US" dirty="0" smtClean="0"/>
          </a:p>
          <a:p>
            <a:endParaRPr lang="en-US" dirty="0"/>
          </a:p>
          <a:p>
            <a:r>
              <a:rPr lang="ru-RU" dirty="0" smtClean="0"/>
              <a:t>Либо </a:t>
            </a:r>
            <a:r>
              <a:rPr lang="ru-RU" dirty="0"/>
              <a:t>целая часть, либо дробная часть (но не обе части одновременно) могут быть опущены; десятичная точка или буква е (или Е), либо экспонента (но не обе конструкции одновременно) могут быть </a:t>
            </a:r>
            <a:r>
              <a:rPr lang="ru-RU" dirty="0" smtClean="0"/>
              <a:t>опущены.</a:t>
            </a:r>
            <a:endParaRPr lang="en-US" dirty="0" smtClean="0"/>
          </a:p>
          <a:p>
            <a:endParaRPr lang="en-US" dirty="0"/>
          </a:p>
          <a:p>
            <a:r>
              <a:rPr lang="ru-RU" dirty="0" smtClean="0"/>
              <a:t>Целая </a:t>
            </a:r>
            <a:r>
              <a:rPr lang="ru-RU" dirty="0"/>
              <a:t>часть, необязательная десятичная точка и необязательная дробная часть образуют значащую часть (</a:t>
            </a:r>
            <a:r>
              <a:rPr lang="ru-RU" dirty="0" err="1"/>
              <a:t>significant</a:t>
            </a:r>
            <a:r>
              <a:rPr lang="ru-RU" dirty="0"/>
              <a:t> </a:t>
            </a:r>
            <a:r>
              <a:rPr lang="ru-RU" dirty="0" err="1"/>
              <a:t>part</a:t>
            </a:r>
            <a:r>
              <a:rPr lang="ru-RU" dirty="0"/>
              <a:t>) плавающего </a:t>
            </a:r>
            <a:r>
              <a:rPr lang="ru-RU" dirty="0" smtClean="0"/>
              <a:t>литерала.</a:t>
            </a:r>
            <a:endParaRPr lang="en-US" dirty="0" smtClean="0"/>
          </a:p>
          <a:p>
            <a:endParaRPr lang="en-US" dirty="0"/>
          </a:p>
          <a:p>
            <a:r>
              <a:rPr lang="ru-RU" b="1" dirty="0" smtClean="0"/>
              <a:t>Комментарий</a:t>
            </a:r>
            <a:r>
              <a:rPr lang="ru-RU" b="1" dirty="0"/>
              <a:t>. </a:t>
            </a:r>
            <a:r>
              <a:rPr lang="ru-RU" dirty="0"/>
              <a:t>Дробная часть действительного числа в форме с плавающей точкой называется также </a:t>
            </a:r>
            <a:r>
              <a:rPr lang="ru-RU" b="1" dirty="0"/>
              <a:t>мантиссой .</a:t>
            </a:r>
          </a:p>
        </p:txBody>
      </p:sp>
    </p:spTree>
    <p:extLst>
      <p:ext uri="{BB962C8B-B14F-4D97-AF65-F5344CB8AC3E}">
        <p14:creationId xmlns:p14="http://schemas.microsoft.com/office/powerpoint/2010/main" val="1832281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416" y="1"/>
            <a:ext cx="10353761" cy="764704"/>
          </a:xfrm>
        </p:spPr>
        <p:txBody>
          <a:bodyPr/>
          <a:lstStyle/>
          <a:p>
            <a:r>
              <a:rPr lang="ru-RU" sz="3200" dirty="0"/>
              <a:t>Строковый литерал</a:t>
            </a:r>
            <a:endParaRPr lang="ru-RU" sz="3200" dirty="0"/>
          </a:p>
        </p:txBody>
      </p:sp>
      <p:sp>
        <p:nvSpPr>
          <p:cNvPr id="3" name="Прямоугольник 2"/>
          <p:cNvSpPr/>
          <p:nvPr/>
        </p:nvSpPr>
        <p:spPr>
          <a:xfrm>
            <a:off x="623392" y="764705"/>
            <a:ext cx="11017223" cy="6093976"/>
          </a:xfrm>
          <a:prstGeom prst="rect">
            <a:avLst/>
          </a:prstGeom>
        </p:spPr>
        <p:txBody>
          <a:bodyPr wrap="square">
            <a:spAutoFit/>
          </a:bodyPr>
          <a:lstStyle/>
          <a:p>
            <a:r>
              <a:rPr lang="ru-RU" sz="2600" dirty="0"/>
              <a:t>Строковый литерал (</a:t>
            </a:r>
            <a:r>
              <a:rPr lang="ru-RU" sz="2600" dirty="0" err="1"/>
              <a:t>string</a:t>
            </a:r>
            <a:r>
              <a:rPr lang="ru-RU" sz="2600" dirty="0"/>
              <a:t> </a:t>
            </a:r>
            <a:r>
              <a:rPr lang="ru-RU" sz="2600" dirty="0" err="1"/>
              <a:t>literal</a:t>
            </a:r>
            <a:r>
              <a:rPr lang="ru-RU" sz="2600" dirty="0"/>
              <a:t>) - последовательность </a:t>
            </a:r>
            <a:r>
              <a:rPr lang="ru-RU" sz="2600" dirty="0" smtClean="0"/>
              <a:t>символов, </a:t>
            </a:r>
            <a:r>
              <a:rPr lang="ru-RU" sz="2600" dirty="0"/>
              <a:t>окруженная двойными кавычками, перед которой может находиться </a:t>
            </a:r>
            <a:r>
              <a:rPr lang="ru-RU" sz="2600" dirty="0" smtClean="0"/>
              <a:t>префикс</a:t>
            </a:r>
            <a:r>
              <a:rPr lang="en-US" sz="2600" dirty="0" smtClean="0"/>
              <a:t>:</a:t>
            </a:r>
          </a:p>
          <a:p>
            <a:r>
              <a:rPr lang="ru-RU" sz="2600" dirty="0" smtClean="0"/>
              <a:t>R</a:t>
            </a:r>
            <a:r>
              <a:rPr lang="ru-RU" sz="2600" dirty="0"/>
              <a:t>, u8, u 8R, u, u R, u, UR, L или </a:t>
            </a:r>
            <a:r>
              <a:rPr lang="ru-RU" sz="2600" dirty="0" smtClean="0"/>
              <a:t>LR</a:t>
            </a:r>
            <a:endParaRPr lang="en-US" sz="2600" dirty="0" smtClean="0"/>
          </a:p>
          <a:p>
            <a:endParaRPr lang="en-US" sz="2600" dirty="0"/>
          </a:p>
          <a:p>
            <a:r>
              <a:rPr lang="ru-RU" sz="2600" b="1" dirty="0" smtClean="0"/>
              <a:t>Например:</a:t>
            </a:r>
            <a:r>
              <a:rPr lang="ru-RU" sz="2600" dirty="0" smtClean="0"/>
              <a:t> </a:t>
            </a:r>
            <a:r>
              <a:rPr lang="en-US" sz="2600" dirty="0" smtClean="0"/>
              <a:t>“…”, </a:t>
            </a:r>
            <a:r>
              <a:rPr lang="ru-RU" sz="2600" dirty="0" smtClean="0"/>
              <a:t>R</a:t>
            </a:r>
            <a:r>
              <a:rPr lang="en-US" sz="2600" dirty="0" smtClean="0"/>
              <a:t>”(…)”, </a:t>
            </a:r>
            <a:r>
              <a:rPr lang="ru-RU" sz="2600" dirty="0" smtClean="0"/>
              <a:t>u8</a:t>
            </a:r>
            <a:r>
              <a:rPr lang="en-US" sz="2600" dirty="0" smtClean="0"/>
              <a:t>”…”,</a:t>
            </a:r>
            <a:r>
              <a:rPr lang="ru-RU" sz="2600" dirty="0" smtClean="0"/>
              <a:t> u8R</a:t>
            </a:r>
            <a:r>
              <a:rPr lang="en-US" sz="2600" dirty="0" smtClean="0"/>
              <a:t>”**(…)**”,</a:t>
            </a:r>
            <a:r>
              <a:rPr lang="ru-RU" sz="2600" dirty="0" smtClean="0"/>
              <a:t> u</a:t>
            </a:r>
            <a:r>
              <a:rPr lang="en-US" sz="2600" dirty="0" smtClean="0"/>
              <a:t>”…”,</a:t>
            </a:r>
            <a:r>
              <a:rPr lang="ru-RU" sz="2600" dirty="0" smtClean="0"/>
              <a:t> </a:t>
            </a:r>
            <a:r>
              <a:rPr lang="ru-RU" sz="2600" dirty="0" err="1" smtClean="0"/>
              <a:t>uR</a:t>
            </a:r>
            <a:r>
              <a:rPr lang="en-US" sz="2600" dirty="0" smtClean="0"/>
              <a:t>”</a:t>
            </a:r>
            <a:r>
              <a:rPr lang="ru-RU" sz="2600" dirty="0" smtClean="0"/>
              <a:t>*</a:t>
            </a:r>
            <a:r>
              <a:rPr lang="en-US" sz="2600" dirty="0" smtClean="0"/>
              <a:t>~</a:t>
            </a:r>
            <a:r>
              <a:rPr lang="ru-RU" sz="2600" dirty="0" smtClean="0"/>
              <a:t>(</a:t>
            </a:r>
            <a:r>
              <a:rPr lang="en-US" sz="2600" dirty="0" smtClean="0"/>
              <a:t>…</a:t>
            </a:r>
            <a:r>
              <a:rPr lang="ru-RU" sz="2600" dirty="0" smtClean="0"/>
              <a:t>)*</a:t>
            </a:r>
            <a:r>
              <a:rPr lang="en-US" sz="2600" dirty="0" smtClean="0"/>
              <a:t>~</a:t>
            </a:r>
            <a:r>
              <a:rPr lang="ru-RU" sz="2600" dirty="0" smtClean="0"/>
              <a:t>,</a:t>
            </a:r>
            <a:r>
              <a:rPr lang="en-US" sz="2600" dirty="0" smtClean="0"/>
              <a:t> </a:t>
            </a:r>
            <a:r>
              <a:rPr lang="ru-RU" sz="2600" dirty="0" smtClean="0"/>
              <a:t>и т.д.</a:t>
            </a:r>
          </a:p>
          <a:p>
            <a:endParaRPr lang="en-US" sz="2600" dirty="0"/>
          </a:p>
          <a:p>
            <a:r>
              <a:rPr lang="ru-RU" sz="2600" dirty="0" smtClean="0"/>
              <a:t>Строковый </a:t>
            </a:r>
            <a:r>
              <a:rPr lang="ru-RU" sz="2600" dirty="0"/>
              <a:t>литерал с префиксом R называется необработанным строковым литералом (</a:t>
            </a:r>
            <a:r>
              <a:rPr lang="ru-RU" sz="2600" dirty="0" err="1"/>
              <a:t>raw</a:t>
            </a:r>
            <a:r>
              <a:rPr lang="ru-RU" sz="2600" dirty="0"/>
              <a:t> </a:t>
            </a:r>
            <a:r>
              <a:rPr lang="ru-RU" sz="2600" dirty="0" err="1"/>
              <a:t>string</a:t>
            </a:r>
            <a:r>
              <a:rPr lang="ru-RU" sz="2600" dirty="0"/>
              <a:t> </a:t>
            </a:r>
            <a:r>
              <a:rPr lang="ru-RU" sz="2600" dirty="0" err="1"/>
              <a:t>literal</a:t>
            </a:r>
            <a:r>
              <a:rPr lang="ru-RU" sz="2600" dirty="0"/>
              <a:t>). Конструкция </a:t>
            </a:r>
            <a:r>
              <a:rPr lang="ru-RU" sz="2600" dirty="0" err="1"/>
              <a:t>посл</a:t>
            </a:r>
            <a:r>
              <a:rPr lang="ru-RU" sz="2600" dirty="0"/>
              <a:t>-d-символов служит разделителем. Завершающая </a:t>
            </a:r>
            <a:r>
              <a:rPr lang="ru-RU" sz="2600" dirty="0" err="1"/>
              <a:t>посл</a:t>
            </a:r>
            <a:r>
              <a:rPr lang="ru-RU" sz="2600" dirty="0"/>
              <a:t>-d-символов из конструкции необработанная-строка является той же самой последовательностью символов, что и начальная </a:t>
            </a:r>
            <a:r>
              <a:rPr lang="ru-RU" sz="2600" dirty="0" err="1"/>
              <a:t>посл</a:t>
            </a:r>
            <a:r>
              <a:rPr lang="ru-RU" sz="2600" dirty="0"/>
              <a:t>-d-символов. Конструкция </a:t>
            </a:r>
            <a:r>
              <a:rPr lang="ru-RU" sz="2600" dirty="0" err="1"/>
              <a:t>посл</a:t>
            </a:r>
            <a:r>
              <a:rPr lang="ru-RU" sz="2600" dirty="0"/>
              <a:t>-d-символов должна состоять не более чем из 16 символов. </a:t>
            </a:r>
          </a:p>
        </p:txBody>
      </p:sp>
    </p:spTree>
    <p:extLst>
      <p:ext uri="{BB962C8B-B14F-4D97-AF65-F5344CB8AC3E}">
        <p14:creationId xmlns:p14="http://schemas.microsoft.com/office/powerpoint/2010/main" val="3986403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416" y="1"/>
            <a:ext cx="10353761" cy="764704"/>
          </a:xfrm>
        </p:spPr>
        <p:txBody>
          <a:bodyPr/>
          <a:lstStyle/>
          <a:p>
            <a:r>
              <a:rPr lang="ru-RU" sz="3200" dirty="0"/>
              <a:t>Булевский литерал</a:t>
            </a:r>
            <a:endParaRPr lang="ru-RU" sz="3200" dirty="0"/>
          </a:p>
        </p:txBody>
      </p:sp>
      <p:sp>
        <p:nvSpPr>
          <p:cNvPr id="3" name="Прямоугольник 2"/>
          <p:cNvSpPr/>
          <p:nvPr/>
        </p:nvSpPr>
        <p:spPr>
          <a:xfrm>
            <a:off x="839415" y="764705"/>
            <a:ext cx="10353761" cy="5632311"/>
          </a:xfrm>
          <a:prstGeom prst="rect">
            <a:avLst/>
          </a:prstGeom>
        </p:spPr>
        <p:txBody>
          <a:bodyPr wrap="square">
            <a:spAutoFit/>
          </a:bodyPr>
          <a:lstStyle/>
          <a:p>
            <a:r>
              <a:rPr lang="ru-RU" sz="4000" dirty="0" smtClean="0"/>
              <a:t>Булевский литерал:</a:t>
            </a:r>
          </a:p>
          <a:p>
            <a:pPr marL="571500" indent="-571500">
              <a:buFont typeface="Arial" panose="020B0604020202020204" pitchFamily="34" charset="0"/>
              <a:buChar char="•"/>
            </a:pPr>
            <a:r>
              <a:rPr lang="en-US" sz="4000" b="1" dirty="0" smtClean="0"/>
              <a:t>F</a:t>
            </a:r>
            <a:r>
              <a:rPr lang="ru-RU" sz="4000" b="1" dirty="0" err="1" smtClean="0"/>
              <a:t>alse</a:t>
            </a:r>
            <a:endParaRPr lang="ru-RU" sz="4000" b="1" dirty="0" smtClean="0"/>
          </a:p>
          <a:p>
            <a:pPr marL="571500" indent="-571500">
              <a:buFont typeface="Arial" panose="020B0604020202020204" pitchFamily="34" charset="0"/>
              <a:buChar char="•"/>
            </a:pPr>
            <a:r>
              <a:rPr lang="en-US" sz="4000" b="1" dirty="0" smtClean="0"/>
              <a:t>T</a:t>
            </a:r>
            <a:r>
              <a:rPr lang="ru-RU" sz="4000" b="1" dirty="0" err="1" smtClean="0"/>
              <a:t>rue</a:t>
            </a:r>
            <a:endParaRPr lang="ru-RU" sz="4000" b="1" dirty="0" smtClean="0"/>
          </a:p>
          <a:p>
            <a:endParaRPr lang="ru-RU" sz="4000" dirty="0"/>
          </a:p>
          <a:p>
            <a:r>
              <a:rPr lang="ru-RU" sz="4000" dirty="0" smtClean="0"/>
              <a:t>Булевские </a:t>
            </a:r>
            <a:r>
              <a:rPr lang="ru-RU" sz="4000" dirty="0"/>
              <a:t>литералы представляются служебными словами </a:t>
            </a:r>
            <a:r>
              <a:rPr lang="ru-RU" sz="4000" b="1" dirty="0" err="1" smtClean="0"/>
              <a:t>true</a:t>
            </a:r>
            <a:r>
              <a:rPr lang="ru-RU" sz="4000" b="1" dirty="0" smtClean="0"/>
              <a:t> </a:t>
            </a:r>
            <a:r>
              <a:rPr lang="ru-RU" sz="4000" b="1" dirty="0"/>
              <a:t>и </a:t>
            </a:r>
            <a:r>
              <a:rPr lang="ru-RU" sz="4000" b="1" dirty="0" err="1" smtClean="0"/>
              <a:t>false</a:t>
            </a:r>
            <a:r>
              <a:rPr lang="ru-RU" sz="4000" dirty="0" smtClean="0"/>
              <a:t>.</a:t>
            </a:r>
          </a:p>
          <a:p>
            <a:endParaRPr lang="ru-RU" sz="4000" dirty="0"/>
          </a:p>
          <a:p>
            <a:r>
              <a:rPr lang="ru-RU" sz="4000" dirty="0" smtClean="0"/>
              <a:t>Эти </a:t>
            </a:r>
            <a:r>
              <a:rPr lang="ru-RU" sz="4000" dirty="0"/>
              <a:t>литералы считаются </a:t>
            </a:r>
            <a:r>
              <a:rPr lang="en-US" sz="4000" dirty="0" err="1" smtClean="0"/>
              <a:t>pr</a:t>
            </a:r>
            <a:r>
              <a:rPr lang="ru-RU" sz="4000" dirty="0" smtClean="0"/>
              <a:t>-значениями </a:t>
            </a:r>
            <a:r>
              <a:rPr lang="ru-RU" sz="4000" dirty="0"/>
              <a:t>и имеют тип </a:t>
            </a:r>
            <a:r>
              <a:rPr lang="en-US" sz="4000" b="1" dirty="0" smtClean="0"/>
              <a:t>bool</a:t>
            </a:r>
            <a:r>
              <a:rPr lang="ru-RU" sz="4000" dirty="0" smtClean="0"/>
              <a:t>. </a:t>
            </a:r>
            <a:endParaRPr lang="ru-RU" sz="4000" dirty="0"/>
          </a:p>
        </p:txBody>
      </p:sp>
    </p:spTree>
    <p:extLst>
      <p:ext uri="{BB962C8B-B14F-4D97-AF65-F5344CB8AC3E}">
        <p14:creationId xmlns:p14="http://schemas.microsoft.com/office/powerpoint/2010/main" val="3391864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416" y="1"/>
            <a:ext cx="10353761" cy="764704"/>
          </a:xfrm>
        </p:spPr>
        <p:txBody>
          <a:bodyPr/>
          <a:lstStyle/>
          <a:p>
            <a:r>
              <a:rPr lang="ru-RU" sz="3200" dirty="0"/>
              <a:t>Указательный литерал</a:t>
            </a:r>
            <a:endParaRPr lang="ru-RU" sz="3200" dirty="0"/>
          </a:p>
        </p:txBody>
      </p:sp>
      <p:sp>
        <p:nvSpPr>
          <p:cNvPr id="3" name="Прямоугольник 2"/>
          <p:cNvSpPr/>
          <p:nvPr/>
        </p:nvSpPr>
        <p:spPr>
          <a:xfrm>
            <a:off x="839415" y="764705"/>
            <a:ext cx="10353761" cy="5632311"/>
          </a:xfrm>
          <a:prstGeom prst="rect">
            <a:avLst/>
          </a:prstGeom>
        </p:spPr>
        <p:txBody>
          <a:bodyPr wrap="square">
            <a:spAutoFit/>
          </a:bodyPr>
          <a:lstStyle/>
          <a:p>
            <a:r>
              <a:rPr lang="ru-RU" sz="2400" dirty="0" smtClean="0"/>
              <a:t>Указательный литерал:</a:t>
            </a:r>
            <a:endParaRPr lang="en-US" sz="2400" dirty="0" smtClean="0"/>
          </a:p>
          <a:p>
            <a:pPr marL="342900" indent="-342900">
              <a:buFont typeface="Arial" panose="020B0604020202020204" pitchFamily="34" charset="0"/>
              <a:buChar char="•"/>
            </a:pPr>
            <a:r>
              <a:rPr lang="ru-RU" sz="2400" b="1" dirty="0" err="1" smtClean="0"/>
              <a:t>nullptr</a:t>
            </a:r>
            <a:endParaRPr lang="en-US" sz="2400" b="1" dirty="0" smtClean="0"/>
          </a:p>
          <a:p>
            <a:endParaRPr lang="en-US" sz="2400" dirty="0"/>
          </a:p>
          <a:p>
            <a:r>
              <a:rPr lang="ru-RU" sz="2400" dirty="0" smtClean="0"/>
              <a:t>Указательный </a:t>
            </a:r>
            <a:r>
              <a:rPr lang="ru-RU" sz="2400" dirty="0"/>
              <a:t>литерал представляется посредством служебного слова </a:t>
            </a:r>
            <a:r>
              <a:rPr lang="ru-RU" sz="2400" b="1" dirty="0" err="1" smtClean="0"/>
              <a:t>nullptr</a:t>
            </a:r>
            <a:endParaRPr lang="ru-RU" sz="2400" b="1" dirty="0" smtClean="0"/>
          </a:p>
          <a:p>
            <a:endParaRPr lang="ru-RU" sz="2400" b="1" dirty="0"/>
          </a:p>
          <a:p>
            <a:r>
              <a:rPr lang="ru-RU" sz="2400" dirty="0" smtClean="0"/>
              <a:t>Он </a:t>
            </a:r>
            <a:r>
              <a:rPr lang="ru-RU" sz="2400" dirty="0"/>
              <a:t>считается </a:t>
            </a:r>
            <a:r>
              <a:rPr lang="en-US" sz="2400" dirty="0" err="1" smtClean="0"/>
              <a:t>pr</a:t>
            </a:r>
            <a:r>
              <a:rPr lang="ru-RU" sz="2400" dirty="0" smtClean="0"/>
              <a:t>-значением </a:t>
            </a:r>
            <a:r>
              <a:rPr lang="ru-RU" sz="2400" dirty="0"/>
              <a:t>типа </a:t>
            </a:r>
            <a:r>
              <a:rPr lang="ru-RU" sz="2400" b="1" dirty="0" err="1" smtClean="0"/>
              <a:t>std</a:t>
            </a:r>
            <a:r>
              <a:rPr lang="ru-RU" sz="2400" dirty="0" smtClean="0"/>
              <a:t>: :</a:t>
            </a:r>
            <a:r>
              <a:rPr lang="ru-RU" sz="2400" b="1" dirty="0" err="1" smtClean="0"/>
              <a:t>nullptr</a:t>
            </a:r>
            <a:r>
              <a:rPr lang="ru-RU" sz="2400" dirty="0" err="1" smtClean="0"/>
              <a:t>_t</a:t>
            </a:r>
            <a:r>
              <a:rPr lang="ru-RU" sz="2400" dirty="0" smtClean="0"/>
              <a:t>.</a:t>
            </a:r>
            <a:endParaRPr lang="en-US" sz="2400" dirty="0" smtClean="0"/>
          </a:p>
          <a:p>
            <a:endParaRPr lang="en-US" sz="2400" dirty="0"/>
          </a:p>
          <a:p>
            <a:r>
              <a:rPr lang="ru-RU" sz="2400" b="1" dirty="0" smtClean="0"/>
              <a:t>Замечание</a:t>
            </a:r>
            <a:r>
              <a:rPr lang="ru-RU" sz="2400" b="1" dirty="0"/>
              <a:t>. </a:t>
            </a:r>
            <a:r>
              <a:rPr lang="ru-RU" sz="2400" dirty="0"/>
              <a:t>Тип </a:t>
            </a:r>
            <a:r>
              <a:rPr lang="ru-RU" sz="2400" b="1" dirty="0" err="1"/>
              <a:t>std</a:t>
            </a:r>
            <a:r>
              <a:rPr lang="ru-RU" sz="2400" dirty="0"/>
              <a:t>: :</a:t>
            </a:r>
            <a:r>
              <a:rPr lang="ru-RU" sz="2400" b="1" dirty="0" err="1"/>
              <a:t>nullptr</a:t>
            </a:r>
            <a:r>
              <a:rPr lang="ru-RU" sz="2400" dirty="0" err="1"/>
              <a:t>_t</a:t>
            </a:r>
            <a:r>
              <a:rPr lang="ru-RU" sz="2400" dirty="0"/>
              <a:t> </a:t>
            </a:r>
            <a:r>
              <a:rPr lang="ru-RU" sz="2400" dirty="0" smtClean="0"/>
              <a:t>- </a:t>
            </a:r>
            <a:r>
              <a:rPr lang="ru-RU" sz="2400" dirty="0"/>
              <a:t>это отдельный тип, который не является ни указательным типом, ни типом указателя на </a:t>
            </a:r>
            <a:r>
              <a:rPr lang="ru-RU" sz="2400" dirty="0" smtClean="0"/>
              <a:t>член; </a:t>
            </a:r>
            <a:endParaRPr lang="en-US" sz="2400" dirty="0" smtClean="0"/>
          </a:p>
          <a:p>
            <a:endParaRPr lang="en-US" sz="2400" dirty="0"/>
          </a:p>
          <a:p>
            <a:r>
              <a:rPr lang="ru-RU" sz="2400" dirty="0" smtClean="0"/>
              <a:t>Скорее</a:t>
            </a:r>
            <a:r>
              <a:rPr lang="ru-RU" sz="2400" dirty="0"/>
              <a:t>, </a:t>
            </a:r>
            <a:r>
              <a:rPr lang="en-US" sz="2400" dirty="0" err="1" smtClean="0"/>
              <a:t>pr</a:t>
            </a:r>
            <a:r>
              <a:rPr lang="ru-RU" sz="2400" dirty="0" smtClean="0"/>
              <a:t>-значение </a:t>
            </a:r>
            <a:r>
              <a:rPr lang="ru-RU" sz="2400" dirty="0"/>
              <a:t>этого типа представляет собой нулевой константный указатель, и это значение может быть преобразовано в нулевое указательное значение или в нулевое значение типа указателя на </a:t>
            </a:r>
            <a:r>
              <a:rPr lang="ru-RU" sz="2400" dirty="0" smtClean="0"/>
              <a:t>член</a:t>
            </a:r>
            <a:endParaRPr lang="ru-RU" sz="2400" dirty="0"/>
          </a:p>
        </p:txBody>
      </p:sp>
    </p:spTree>
    <p:extLst>
      <p:ext uri="{BB962C8B-B14F-4D97-AF65-F5344CB8AC3E}">
        <p14:creationId xmlns:p14="http://schemas.microsoft.com/office/powerpoint/2010/main" val="3929451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45676" y="1"/>
            <a:ext cx="10353761" cy="764704"/>
          </a:xfrm>
        </p:spPr>
        <p:txBody>
          <a:bodyPr/>
          <a:lstStyle/>
          <a:p>
            <a:r>
              <a:rPr lang="ru-RU" dirty="0" smtClean="0"/>
              <a:t>Типы целых констант</a:t>
            </a:r>
            <a:endParaRPr lang="ru-RU"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316" y="836712"/>
            <a:ext cx="6211167" cy="3734321"/>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316" y="4571033"/>
            <a:ext cx="6211168" cy="2086266"/>
          </a:xfrm>
          <a:prstGeom prst="rect">
            <a:avLst/>
          </a:prstGeom>
        </p:spPr>
      </p:pic>
    </p:spTree>
    <p:extLst>
      <p:ext uri="{BB962C8B-B14F-4D97-AF65-F5344CB8AC3E}">
        <p14:creationId xmlns:p14="http://schemas.microsoft.com/office/powerpoint/2010/main" val="656165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Структура программы С++</a:t>
            </a:r>
          </a:p>
        </p:txBody>
      </p:sp>
      <p:sp>
        <p:nvSpPr>
          <p:cNvPr id="14339" name="Rectangle 3"/>
          <p:cNvSpPr>
            <a:spLocks noGrp="1" noChangeArrowheads="1"/>
          </p:cNvSpPr>
          <p:nvPr>
            <p:ph idx="1"/>
          </p:nvPr>
        </p:nvSpPr>
        <p:spPr>
          <a:xfrm>
            <a:off x="0" y="764704"/>
            <a:ext cx="12192000" cy="6093296"/>
          </a:xfrm>
          <a:noFill/>
        </p:spPr>
        <p:txBody>
          <a:bodyPr>
            <a:normAutofit/>
          </a:bodyPr>
          <a:lstStyle/>
          <a:p>
            <a:pPr marL="609585" indent="-609585">
              <a:buFont typeface="Wingdings 2"/>
              <a:buChar char=""/>
              <a:defRPr/>
            </a:pPr>
            <a:r>
              <a:rPr lang="ru-RU" sz="2600" dirty="0"/>
              <a:t>Каждая подпрограмма имеет структуру, подобную функции main();</a:t>
            </a:r>
          </a:p>
          <a:p>
            <a:pPr marL="609585" indent="-609585">
              <a:buFont typeface="Wingdings 2"/>
              <a:buChar char=""/>
              <a:defRPr/>
            </a:pPr>
            <a:r>
              <a:rPr lang="ru-RU" sz="2600" dirty="0"/>
              <a:t>Каждая программа содержит одну или несколько функций;</a:t>
            </a:r>
          </a:p>
          <a:p>
            <a:pPr marL="609585" indent="-609585">
              <a:buFont typeface="Wingdings 2"/>
              <a:buChar char=""/>
              <a:defRPr/>
            </a:pPr>
            <a:r>
              <a:rPr lang="ru-RU" sz="2600" dirty="0"/>
              <a:t>Каждая функция содержит 4 основных элемента:</a:t>
            </a:r>
          </a:p>
          <a:p>
            <a:pPr marL="609584" indent="-609585">
              <a:buFont typeface="Wingdings 2"/>
              <a:buChar char=""/>
              <a:defRPr/>
            </a:pPr>
            <a:r>
              <a:rPr lang="ru-RU" sz="2600" dirty="0"/>
              <a:t>1. тип возвращаемого значения		</a:t>
            </a:r>
            <a:r>
              <a:rPr lang="ru-RU" sz="2600" dirty="0" smtClean="0"/>
              <a:t>			</a:t>
            </a:r>
            <a:r>
              <a:rPr lang="en-US" sz="2600" dirty="0" err="1" smtClean="0">
                <a:solidFill>
                  <a:srgbClr val="FF0000"/>
                </a:solidFill>
              </a:rPr>
              <a:t>Int</a:t>
            </a:r>
            <a:endParaRPr lang="ru-RU" sz="2600" dirty="0">
              <a:solidFill>
                <a:srgbClr val="FF0000"/>
              </a:solidFill>
            </a:endParaRPr>
          </a:p>
          <a:p>
            <a:pPr marL="609584" indent="-609585">
              <a:buFont typeface="Wingdings 2"/>
              <a:buChar char=""/>
              <a:defRPr/>
            </a:pPr>
            <a:r>
              <a:rPr lang="ru-RU" sz="2600" dirty="0"/>
              <a:t>2. имя функции				</a:t>
            </a:r>
            <a:r>
              <a:rPr lang="ru-RU" sz="2600" dirty="0" smtClean="0"/>
              <a:t>				</a:t>
            </a:r>
            <a:r>
              <a:rPr lang="en-US" sz="2600" dirty="0" smtClean="0">
                <a:solidFill>
                  <a:srgbClr val="FF0000"/>
                </a:solidFill>
              </a:rPr>
              <a:t>main</a:t>
            </a:r>
            <a:r>
              <a:rPr lang="en-US" sz="2600" dirty="0">
                <a:solidFill>
                  <a:srgbClr val="FF0000"/>
                </a:solidFill>
              </a:rPr>
              <a:t>()</a:t>
            </a:r>
            <a:endParaRPr lang="ru-RU" sz="2600" dirty="0">
              <a:solidFill>
                <a:srgbClr val="FF0000"/>
              </a:solidFill>
            </a:endParaRPr>
          </a:p>
          <a:p>
            <a:pPr marL="609584" indent="-609585">
              <a:buFont typeface="Wingdings 2"/>
              <a:buChar char=""/>
              <a:defRPr/>
            </a:pPr>
            <a:r>
              <a:rPr lang="ru-RU" sz="2600" dirty="0"/>
              <a:t>3. список параметров, заключённый в фигурные </a:t>
            </a:r>
            <a:r>
              <a:rPr lang="ru-RU" sz="2600" dirty="0" smtClean="0"/>
              <a:t>скобки	</a:t>
            </a:r>
            <a:r>
              <a:rPr lang="en-US" sz="2600" dirty="0" smtClean="0">
                <a:solidFill>
                  <a:srgbClr val="FF0000"/>
                </a:solidFill>
              </a:rPr>
              <a:t>{return</a:t>
            </a:r>
            <a:r>
              <a:rPr lang="ru-RU" sz="2600" dirty="0" smtClean="0">
                <a:solidFill>
                  <a:srgbClr val="FF0000"/>
                </a:solidFill>
              </a:rPr>
              <a:t> </a:t>
            </a:r>
            <a:r>
              <a:rPr lang="en-US" sz="2600" dirty="0" smtClean="0">
                <a:solidFill>
                  <a:srgbClr val="FF0000"/>
                </a:solidFill>
              </a:rPr>
              <a:t>0</a:t>
            </a:r>
            <a:r>
              <a:rPr lang="en-US" sz="2600" dirty="0">
                <a:solidFill>
                  <a:srgbClr val="FF0000"/>
                </a:solidFill>
              </a:rPr>
              <a:t>;}</a:t>
            </a:r>
            <a:r>
              <a:rPr lang="ru-RU" sz="2600" dirty="0">
                <a:solidFill>
                  <a:srgbClr val="FF0000"/>
                </a:solidFill>
              </a:rPr>
              <a:t>*</a:t>
            </a:r>
            <a:endParaRPr lang="ru-RU" sz="2600" dirty="0"/>
          </a:p>
          <a:p>
            <a:pPr marL="609584" indent="-609585">
              <a:buFont typeface="Wingdings 2"/>
              <a:buChar char=""/>
              <a:defRPr/>
            </a:pPr>
            <a:r>
              <a:rPr lang="ru-RU" sz="2600" dirty="0"/>
              <a:t>4. тело функции</a:t>
            </a:r>
          </a:p>
          <a:p>
            <a:pPr marL="609585" indent="-609585">
              <a:buNone/>
              <a:defRPr/>
            </a:pPr>
            <a:r>
              <a:rPr lang="ru-RU" sz="2600" dirty="0"/>
              <a:t>_________________________________________________________________</a:t>
            </a:r>
          </a:p>
          <a:p>
            <a:pPr marL="609585" indent="-609585" algn="ctr">
              <a:buNone/>
              <a:defRPr/>
            </a:pPr>
            <a:r>
              <a:rPr lang="ru-RU" sz="2600" dirty="0">
                <a:solidFill>
                  <a:srgbClr val="FF0000"/>
                </a:solidFill>
              </a:rPr>
              <a:t>*</a:t>
            </a:r>
            <a:r>
              <a:rPr lang="ru-RU" sz="2600" dirty="0"/>
              <a:t> эта строка значит "</a:t>
            </a:r>
            <a:r>
              <a:rPr lang="ru-RU" sz="2600" i="1" dirty="0"/>
              <a:t>вернуть операционной системе в качестве сигнала об</a:t>
            </a:r>
            <a:r>
              <a:rPr lang="en-US" sz="2600" i="1" dirty="0"/>
              <a:t> </a:t>
            </a:r>
            <a:r>
              <a:rPr lang="ru-RU" sz="2600" i="1" dirty="0"/>
              <a:t>успешном завершении программы значение 0</a:t>
            </a:r>
            <a:r>
              <a:rPr lang="ru-RU" sz="2600" dirty="0"/>
              <a:t>"</a:t>
            </a:r>
            <a:endParaRPr lang="ru-RU" sz="2600" i="1"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5268"/>
            <a:ext cx="12192000" cy="1037468"/>
          </a:xfrm>
        </p:spPr>
        <p:txBody>
          <a:bodyPr>
            <a:noAutofit/>
          </a:bodyPr>
          <a:lstStyle/>
          <a:p>
            <a:r>
              <a:rPr lang="ru-RU" sz="3600" dirty="0" smtClean="0"/>
              <a:t>Модель памяти </a:t>
            </a:r>
            <a:r>
              <a:rPr lang="ru-RU" sz="3600" dirty="0"/>
              <a:t>С++</a:t>
            </a:r>
            <a:br>
              <a:rPr lang="ru-RU" sz="3600" dirty="0"/>
            </a:br>
            <a:r>
              <a:rPr lang="en-US" sz="3600" dirty="0"/>
              <a:t>The </a:t>
            </a:r>
            <a:r>
              <a:rPr lang="ru-RU" sz="3600" dirty="0"/>
              <a:t>С++ </a:t>
            </a:r>
            <a:r>
              <a:rPr lang="en-US" sz="3600" dirty="0"/>
              <a:t>memory model</a:t>
            </a:r>
            <a:endParaRPr lang="ru-RU" sz="3600" dirty="0"/>
          </a:p>
        </p:txBody>
      </p:sp>
      <p:sp>
        <p:nvSpPr>
          <p:cNvPr id="3" name="Прямоугольник 2"/>
          <p:cNvSpPr/>
          <p:nvPr/>
        </p:nvSpPr>
        <p:spPr>
          <a:xfrm>
            <a:off x="0" y="1052736"/>
            <a:ext cx="12192000" cy="5632311"/>
          </a:xfrm>
          <a:prstGeom prst="rect">
            <a:avLst/>
          </a:prstGeom>
        </p:spPr>
        <p:txBody>
          <a:bodyPr wrap="square">
            <a:spAutoFit/>
          </a:bodyPr>
          <a:lstStyle/>
          <a:p>
            <a:pPr marL="342900" indent="-342900">
              <a:buFont typeface="Arial" panose="020B0604020202020204" pitchFamily="34" charset="0"/>
              <a:buChar char="•"/>
            </a:pPr>
            <a:r>
              <a:rPr lang="ru-RU" sz="2400" dirty="0"/>
              <a:t>Базовой единицей хранения в модели памяти С++ является </a:t>
            </a:r>
            <a:r>
              <a:rPr lang="ru-RU" sz="2400" b="1" dirty="0"/>
              <a:t>байт (</a:t>
            </a:r>
            <a:r>
              <a:rPr lang="ru-RU" sz="2400" b="1" dirty="0" err="1" smtClean="0"/>
              <a:t>byte</a:t>
            </a:r>
            <a:r>
              <a:rPr lang="ru-RU" sz="2400" b="1" dirty="0" smtClean="0"/>
              <a:t>)</a:t>
            </a:r>
            <a:endParaRPr lang="ru-RU" sz="2400" b="1" dirty="0"/>
          </a:p>
          <a:p>
            <a:pPr marL="342900" indent="-342900">
              <a:buFont typeface="Arial" panose="020B0604020202020204" pitchFamily="34" charset="0"/>
              <a:buChar char="•"/>
            </a:pPr>
            <a:endParaRPr lang="ru-RU" sz="2400" dirty="0" smtClean="0"/>
          </a:p>
          <a:p>
            <a:pPr marL="342900" indent="-342900">
              <a:buFont typeface="Arial" panose="020B0604020202020204" pitchFamily="34" charset="0"/>
              <a:buChar char="•"/>
            </a:pPr>
            <a:r>
              <a:rPr lang="ru-RU" sz="2400" b="1" dirty="0" smtClean="0"/>
              <a:t>Байт</a:t>
            </a:r>
            <a:r>
              <a:rPr lang="ru-RU" sz="2400" dirty="0" smtClean="0"/>
              <a:t> </a:t>
            </a:r>
            <a:r>
              <a:rPr lang="ru-RU" sz="2400" dirty="0"/>
              <a:t>должен быть по крайней мере настолько велик, чтобы вмещать </a:t>
            </a:r>
            <a:r>
              <a:rPr lang="ru-RU" sz="2400" dirty="0" smtClean="0"/>
              <a:t>любой элемент </a:t>
            </a:r>
            <a:r>
              <a:rPr lang="ru-RU" sz="2400" dirty="0"/>
              <a:t>базового набора символов выполнения и </a:t>
            </a:r>
            <a:r>
              <a:rPr lang="ru-RU" sz="2400" dirty="0" err="1"/>
              <a:t>восьмибитные</a:t>
            </a:r>
            <a:r>
              <a:rPr lang="ru-RU" sz="2400" dirty="0"/>
              <a:t> </a:t>
            </a:r>
            <a:r>
              <a:rPr lang="ru-RU" sz="2400" dirty="0" smtClean="0"/>
              <a:t>кодовые единицы </a:t>
            </a:r>
            <a:r>
              <a:rPr lang="ru-RU" sz="2400" dirty="0"/>
              <a:t>кода </a:t>
            </a:r>
            <a:r>
              <a:rPr lang="ru-RU" sz="2400" dirty="0" err="1" smtClean="0"/>
              <a:t>Unicode</a:t>
            </a:r>
            <a:r>
              <a:rPr lang="ru-RU" sz="2400" dirty="0" smtClean="0"/>
              <a:t> </a:t>
            </a:r>
            <a:r>
              <a:rPr lang="ru-RU" sz="2400" dirty="0" smtClean="0"/>
              <a:t>UTF-8</a:t>
            </a:r>
          </a:p>
          <a:p>
            <a:pPr marL="342900" indent="-342900">
              <a:buFont typeface="Arial" panose="020B0604020202020204" pitchFamily="34" charset="0"/>
              <a:buChar char="•"/>
            </a:pPr>
            <a:endParaRPr lang="ru-RU" sz="2400" dirty="0" smtClean="0"/>
          </a:p>
          <a:p>
            <a:pPr marL="342900" indent="-342900">
              <a:buFont typeface="Arial" panose="020B0604020202020204" pitchFamily="34" charset="0"/>
              <a:buChar char="•"/>
            </a:pPr>
            <a:r>
              <a:rPr lang="ru-RU" sz="2400" b="1" dirty="0" smtClean="0"/>
              <a:t>Байт</a:t>
            </a:r>
            <a:r>
              <a:rPr lang="ru-RU" sz="2400" dirty="0" smtClean="0"/>
              <a:t> </a:t>
            </a:r>
            <a:r>
              <a:rPr lang="ru-RU" sz="2400" dirty="0"/>
              <a:t>образуется непрерывной (</a:t>
            </a:r>
            <a:r>
              <a:rPr lang="ru-RU" sz="2400" dirty="0" smtClean="0"/>
              <a:t>смежной) последовательностью </a:t>
            </a:r>
            <a:r>
              <a:rPr lang="ru-RU" sz="2400" b="1" dirty="0"/>
              <a:t>бит</a:t>
            </a:r>
            <a:r>
              <a:rPr lang="ru-RU" sz="2400" dirty="0"/>
              <a:t>, число которых определяется </a:t>
            </a:r>
            <a:r>
              <a:rPr lang="ru-RU" sz="2400" b="1" dirty="0" smtClean="0"/>
              <a:t>реализацией</a:t>
            </a:r>
            <a:endParaRPr lang="ru-RU" sz="2400" b="1" dirty="0"/>
          </a:p>
          <a:p>
            <a:pPr marL="342900" indent="-342900">
              <a:buFont typeface="Arial" panose="020B0604020202020204" pitchFamily="34" charset="0"/>
              <a:buChar char="•"/>
            </a:pPr>
            <a:endParaRPr lang="ru-RU" sz="2400" dirty="0" smtClean="0"/>
          </a:p>
          <a:p>
            <a:pPr marL="342900" indent="-342900">
              <a:buFont typeface="Arial" panose="020B0604020202020204" pitchFamily="34" charset="0"/>
              <a:buChar char="•"/>
            </a:pPr>
            <a:r>
              <a:rPr lang="ru-RU" sz="2400" b="1" dirty="0" smtClean="0"/>
              <a:t>Наименьший</a:t>
            </a:r>
            <a:r>
              <a:rPr lang="ru-RU" sz="2400" dirty="0" smtClean="0"/>
              <a:t> </a:t>
            </a:r>
            <a:r>
              <a:rPr lang="ru-RU" sz="2400" dirty="0"/>
              <a:t>значащий бит называется </a:t>
            </a:r>
            <a:r>
              <a:rPr lang="ru-RU" sz="2400" dirty="0" smtClean="0"/>
              <a:t>младшим разрядом </a:t>
            </a:r>
            <a:r>
              <a:rPr lang="ru-RU" sz="2400" b="1" dirty="0"/>
              <a:t>(</a:t>
            </a:r>
            <a:r>
              <a:rPr lang="ru-RU" sz="2400" b="1" dirty="0" err="1"/>
              <a:t>low-order</a:t>
            </a:r>
            <a:r>
              <a:rPr lang="ru-RU" sz="2400" b="1" dirty="0"/>
              <a:t> </a:t>
            </a:r>
            <a:r>
              <a:rPr lang="en-US" sz="2400" b="1" dirty="0" err="1"/>
              <a:t>b</a:t>
            </a:r>
            <a:r>
              <a:rPr lang="ru-RU" sz="2400" b="1" dirty="0" err="1" smtClean="0"/>
              <a:t>it</a:t>
            </a:r>
            <a:r>
              <a:rPr lang="ru-RU" sz="2400" b="1" dirty="0" smtClean="0"/>
              <a:t>)</a:t>
            </a:r>
            <a:endParaRPr lang="ru-RU" sz="2400" b="1" dirty="0"/>
          </a:p>
          <a:p>
            <a:pPr marL="342900" indent="-342900">
              <a:buFont typeface="Arial" panose="020B0604020202020204" pitchFamily="34" charset="0"/>
              <a:buChar char="•"/>
            </a:pPr>
            <a:r>
              <a:rPr lang="ru-RU" sz="2400" b="1" dirty="0" smtClean="0"/>
              <a:t>Наибольший</a:t>
            </a:r>
            <a:r>
              <a:rPr lang="ru-RU" sz="2400" dirty="0" smtClean="0"/>
              <a:t> </a:t>
            </a:r>
            <a:r>
              <a:rPr lang="ru-RU" sz="2400" dirty="0"/>
              <a:t>значащий бит называется </a:t>
            </a:r>
            <a:r>
              <a:rPr lang="ru-RU" sz="2400" dirty="0" smtClean="0"/>
              <a:t>старшим </a:t>
            </a:r>
            <a:r>
              <a:rPr lang="ru-RU" sz="2400" dirty="0"/>
              <a:t>разрядом </a:t>
            </a:r>
            <a:r>
              <a:rPr lang="ru-RU" sz="2400" b="1" dirty="0"/>
              <a:t>(</a:t>
            </a:r>
            <a:r>
              <a:rPr lang="ru-RU" sz="2400" b="1" dirty="0" err="1"/>
              <a:t>high-order</a:t>
            </a:r>
            <a:r>
              <a:rPr lang="ru-RU" sz="2400" b="1" dirty="0"/>
              <a:t> </a:t>
            </a:r>
            <a:r>
              <a:rPr lang="en-US" sz="2400" b="1" dirty="0" err="1"/>
              <a:t>b</a:t>
            </a:r>
            <a:r>
              <a:rPr lang="ru-RU" sz="2400" b="1" dirty="0" err="1" smtClean="0"/>
              <a:t>it</a:t>
            </a:r>
            <a:r>
              <a:rPr lang="ru-RU" sz="2400" b="1" dirty="0" smtClean="0"/>
              <a:t>)</a:t>
            </a:r>
            <a:endParaRPr lang="ru-RU" sz="2400" b="1"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ru-RU" sz="2400" b="1" dirty="0" smtClean="0"/>
              <a:t>Память</a:t>
            </a:r>
            <a:r>
              <a:rPr lang="ru-RU" sz="2400" dirty="0"/>
              <a:t>, доступная </a:t>
            </a:r>
            <a:r>
              <a:rPr lang="ru-RU" sz="2400" dirty="0" smtClean="0"/>
              <a:t>для </a:t>
            </a:r>
            <a:r>
              <a:rPr lang="ru-RU" sz="2400" dirty="0"/>
              <a:t>программ на С++, </a:t>
            </a:r>
            <a:r>
              <a:rPr lang="ru-RU" sz="2400" dirty="0" smtClean="0"/>
              <a:t>состоит </a:t>
            </a:r>
            <a:r>
              <a:rPr lang="ru-RU" sz="2400" b="1" dirty="0"/>
              <a:t>из </a:t>
            </a:r>
            <a:r>
              <a:rPr lang="ru-RU" sz="2400" b="1" dirty="0" smtClean="0"/>
              <a:t>одной </a:t>
            </a:r>
            <a:r>
              <a:rPr lang="ru-RU" sz="2400" b="1" dirty="0"/>
              <a:t>или </a:t>
            </a:r>
            <a:r>
              <a:rPr lang="ru-RU" sz="2400" b="1" dirty="0" smtClean="0"/>
              <a:t>более </a:t>
            </a:r>
            <a:r>
              <a:rPr lang="ru-RU" sz="2400" dirty="0" smtClean="0"/>
              <a:t>последовательностей </a:t>
            </a:r>
            <a:r>
              <a:rPr lang="ru-RU" sz="2400" dirty="0"/>
              <a:t>смежных </a:t>
            </a:r>
            <a:r>
              <a:rPr lang="ru-RU" sz="2400" b="1" dirty="0" smtClean="0"/>
              <a:t>байтов</a:t>
            </a:r>
            <a:endParaRPr lang="ru-RU" sz="2400" b="1" dirty="0"/>
          </a:p>
          <a:p>
            <a:pPr marL="342900" indent="-342900">
              <a:buFont typeface="Arial" panose="020B0604020202020204" pitchFamily="34" charset="0"/>
              <a:buChar char="•"/>
            </a:pPr>
            <a:r>
              <a:rPr lang="ru-RU" sz="2400" dirty="0" smtClean="0"/>
              <a:t>Каждый </a:t>
            </a:r>
            <a:r>
              <a:rPr lang="ru-RU" sz="2400" b="1" dirty="0"/>
              <a:t>байт</a:t>
            </a:r>
            <a:r>
              <a:rPr lang="ru-RU" sz="2400" dirty="0"/>
              <a:t> обладает </a:t>
            </a:r>
            <a:r>
              <a:rPr lang="ru-RU" sz="2400" b="1" dirty="0"/>
              <a:t>уникальным</a:t>
            </a:r>
            <a:r>
              <a:rPr lang="ru-RU" sz="2400" dirty="0"/>
              <a:t> </a:t>
            </a:r>
            <a:r>
              <a:rPr lang="ru-RU" sz="2400" dirty="0" smtClean="0"/>
              <a:t>адресом</a:t>
            </a:r>
            <a:endParaRPr lang="ru-RU" sz="2400" dirty="0"/>
          </a:p>
        </p:txBody>
      </p:sp>
    </p:spTree>
    <p:extLst>
      <p:ext uri="{BB962C8B-B14F-4D97-AF65-F5344CB8AC3E}">
        <p14:creationId xmlns:p14="http://schemas.microsoft.com/office/powerpoint/2010/main" val="224743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Организация консольного – ввода/вывода данных </a:t>
            </a:r>
          </a:p>
        </p:txBody>
      </p:sp>
      <p:sp>
        <p:nvSpPr>
          <p:cNvPr id="14339" name="Rectangle 3"/>
          <p:cNvSpPr>
            <a:spLocks noGrp="1" noChangeArrowheads="1"/>
          </p:cNvSpPr>
          <p:nvPr>
            <p:ph idx="1"/>
          </p:nvPr>
        </p:nvSpPr>
        <p:spPr>
          <a:xfrm>
            <a:off x="0" y="764704"/>
            <a:ext cx="12192000" cy="6093296"/>
          </a:xfrm>
          <a:noFill/>
        </p:spPr>
        <p:txBody>
          <a:bodyPr>
            <a:normAutofit fontScale="85000" lnSpcReduction="10000"/>
          </a:bodyPr>
          <a:lstStyle/>
          <a:p>
            <a:pPr>
              <a:buNone/>
              <a:defRPr/>
            </a:pPr>
            <a:r>
              <a:rPr lang="ru-RU" dirty="0">
                <a:solidFill>
                  <a:srgbClr val="FF0000"/>
                </a:solidFill>
              </a:rPr>
              <a:t> </a:t>
            </a:r>
            <a:r>
              <a:rPr lang="ru-RU" dirty="0" smtClean="0">
                <a:solidFill>
                  <a:srgbClr val="FF0000"/>
                </a:solidFill>
                <a:effectLst>
                  <a:outerShdw blurRad="38100" dist="38100" dir="2700000" algn="tl">
                    <a:srgbClr val="C0C0C0"/>
                  </a:outerShdw>
                </a:effectLst>
              </a:rPr>
              <a:t> </a:t>
            </a:r>
            <a:r>
              <a:rPr lang="en-US" dirty="0">
                <a:solidFill>
                  <a:srgbClr val="FFFF00"/>
                </a:solidFill>
                <a:effectLst>
                  <a:outerShdw blurRad="38100" dist="38100" dir="2700000" algn="tl">
                    <a:srgbClr val="C0C0C0"/>
                  </a:outerShdw>
                </a:effectLst>
              </a:rPr>
              <a:t>#include &lt;</a:t>
            </a:r>
            <a:r>
              <a:rPr lang="en-US" dirty="0" err="1">
                <a:solidFill>
                  <a:srgbClr val="FFFF00"/>
                </a:solidFill>
                <a:effectLst>
                  <a:outerShdw blurRad="38100" dist="38100" dir="2700000" algn="tl">
                    <a:srgbClr val="C0C0C0"/>
                  </a:outerShdw>
                </a:effectLst>
              </a:rPr>
              <a:t>iostream</a:t>
            </a:r>
            <a:r>
              <a:rPr lang="en-US" dirty="0">
                <a:solidFill>
                  <a:srgbClr val="FFFF00"/>
                </a:solidFill>
                <a:effectLst>
                  <a:outerShdw blurRad="38100" dist="38100" dir="2700000" algn="tl">
                    <a:srgbClr val="C0C0C0"/>
                  </a:outerShdw>
                </a:effectLst>
              </a:rPr>
              <a:t>&gt;;</a:t>
            </a:r>
            <a:r>
              <a:rPr lang="ru-RU" dirty="0">
                <a:solidFill>
                  <a:srgbClr val="FFFF00"/>
                </a:solidFill>
              </a:rPr>
              <a:t>   </a:t>
            </a:r>
            <a:r>
              <a:rPr lang="en-US" dirty="0">
                <a:solidFill>
                  <a:srgbClr val="FFFF00"/>
                </a:solidFill>
              </a:rPr>
              <a:t> </a:t>
            </a:r>
            <a:r>
              <a:rPr lang="en-US" dirty="0" smtClean="0">
                <a:solidFill>
                  <a:srgbClr val="FFFF00"/>
                </a:solidFill>
              </a:rPr>
              <a:t>			</a:t>
            </a:r>
            <a:r>
              <a:rPr lang="ru-RU" dirty="0" smtClean="0">
                <a:solidFill>
                  <a:srgbClr val="FFFF00"/>
                </a:solidFill>
              </a:rPr>
              <a:t>	</a:t>
            </a:r>
            <a:r>
              <a:rPr lang="en-US" i="1" dirty="0" smtClean="0">
                <a:effectLst/>
              </a:rPr>
              <a:t>//</a:t>
            </a:r>
            <a:r>
              <a:rPr lang="ru-RU" i="1" dirty="0"/>
              <a:t>директива процессора, предназначена для включения в </a:t>
            </a:r>
            <a:r>
              <a:rPr lang="en-US" i="1" dirty="0" smtClean="0"/>
              <a:t>							</a:t>
            </a:r>
            <a:r>
              <a:rPr lang="ru-RU" i="1" dirty="0" smtClean="0"/>
              <a:t>исходный </a:t>
            </a:r>
            <a:r>
              <a:rPr lang="ru-RU" i="1" dirty="0"/>
              <a:t>текст содержимое заголовочного </a:t>
            </a:r>
            <a:r>
              <a:rPr lang="ru-RU" i="1" dirty="0" smtClean="0"/>
              <a:t>файла</a:t>
            </a:r>
            <a:r>
              <a:rPr lang="en-US" i="1" dirty="0" smtClean="0">
                <a:solidFill>
                  <a:srgbClr val="FFFF00"/>
                </a:solidFill>
              </a:rPr>
              <a:t>&lt;</a:t>
            </a:r>
            <a:r>
              <a:rPr lang="ru-RU" i="1" dirty="0" err="1" smtClean="0">
                <a:solidFill>
                  <a:srgbClr val="FFFF00"/>
                </a:solidFill>
              </a:rPr>
              <a:t>iostream</a:t>
            </a:r>
            <a:r>
              <a:rPr lang="en-US" i="1" dirty="0" smtClean="0">
                <a:solidFill>
                  <a:srgbClr val="FFFF00"/>
                </a:solidFill>
              </a:rPr>
              <a:t>&gt;</a:t>
            </a:r>
            <a:r>
              <a:rPr lang="ru-RU" i="1" dirty="0" smtClean="0"/>
              <a:t>, </a:t>
            </a:r>
            <a:r>
              <a:rPr lang="en-US" i="1" dirty="0" smtClean="0"/>
              <a:t>						</a:t>
            </a:r>
            <a:r>
              <a:rPr lang="ru-RU" i="1" dirty="0" smtClean="0"/>
              <a:t>содержащий </a:t>
            </a:r>
            <a:r>
              <a:rPr lang="ru-RU" i="1" dirty="0"/>
              <a:t>описания функций </a:t>
            </a:r>
            <a:r>
              <a:rPr lang="ru-RU" i="1" dirty="0" smtClean="0"/>
              <a:t>стандартной </a:t>
            </a:r>
            <a:r>
              <a:rPr lang="ru-RU" i="1" dirty="0"/>
              <a:t>библиотеки </a:t>
            </a:r>
            <a:r>
              <a:rPr lang="ru-RU" i="1" dirty="0" smtClean="0"/>
              <a:t>для </a:t>
            </a:r>
            <a:r>
              <a:rPr lang="en-US" i="1" dirty="0" smtClean="0"/>
              <a:t>						</a:t>
            </a:r>
            <a:r>
              <a:rPr lang="ru-RU" i="1" dirty="0" smtClean="0"/>
              <a:t>работы </a:t>
            </a:r>
            <a:r>
              <a:rPr lang="ru-RU" i="1" dirty="0"/>
              <a:t>с клавиатурой и экраном.</a:t>
            </a:r>
          </a:p>
          <a:p>
            <a:pPr>
              <a:buNone/>
              <a:defRPr/>
            </a:pPr>
            <a:r>
              <a:rPr lang="en-US" dirty="0">
                <a:solidFill>
                  <a:srgbClr val="FF0000"/>
                </a:solidFill>
              </a:rPr>
              <a:t>  </a:t>
            </a:r>
            <a:r>
              <a:rPr lang="en-US" dirty="0">
                <a:solidFill>
                  <a:srgbClr val="FFFF00"/>
                </a:solidFill>
                <a:effectLst>
                  <a:outerShdw blurRad="38100" dist="38100" dir="2700000" algn="tl">
                    <a:srgbClr val="C0C0C0"/>
                  </a:outerShdw>
                </a:effectLst>
              </a:rPr>
              <a:t>using namespace </a:t>
            </a:r>
            <a:r>
              <a:rPr lang="en-US" dirty="0" err="1" smtClean="0">
                <a:solidFill>
                  <a:srgbClr val="FFFF00"/>
                </a:solidFill>
                <a:effectLst>
                  <a:outerShdw blurRad="38100" dist="38100" dir="2700000" algn="tl">
                    <a:srgbClr val="C0C0C0"/>
                  </a:outerShdw>
                </a:effectLst>
              </a:rPr>
              <a:t>std</a:t>
            </a:r>
            <a:r>
              <a:rPr lang="en-US" dirty="0" smtClean="0">
                <a:solidFill>
                  <a:srgbClr val="FFFF00"/>
                </a:solidFill>
                <a:effectLst>
                  <a:outerShdw blurRad="38100" dist="38100" dir="2700000" algn="tl">
                    <a:srgbClr val="C0C0C0"/>
                  </a:outerShdw>
                </a:effectLst>
              </a:rPr>
              <a:t>;</a:t>
            </a:r>
            <a:r>
              <a:rPr lang="en-US" dirty="0" smtClean="0">
                <a:solidFill>
                  <a:srgbClr val="FFFF00"/>
                </a:solidFill>
              </a:rPr>
              <a:t> </a:t>
            </a:r>
            <a:r>
              <a:rPr lang="ru-RU" dirty="0" smtClean="0">
                <a:solidFill>
                  <a:srgbClr val="FFFF00"/>
                </a:solidFill>
              </a:rPr>
              <a:t>  </a:t>
            </a:r>
            <a:r>
              <a:rPr lang="en-US" dirty="0" smtClean="0">
                <a:solidFill>
                  <a:srgbClr val="FFFF00"/>
                </a:solidFill>
              </a:rPr>
              <a:t> 		</a:t>
            </a:r>
            <a:r>
              <a:rPr lang="ru-RU" dirty="0" smtClean="0">
                <a:solidFill>
                  <a:srgbClr val="FFFF00"/>
                </a:solidFill>
              </a:rPr>
              <a:t>		</a:t>
            </a:r>
            <a:r>
              <a:rPr lang="en-US" i="1" dirty="0" smtClean="0">
                <a:effectLst/>
              </a:rPr>
              <a:t>//</a:t>
            </a:r>
            <a:r>
              <a:rPr lang="ru-RU" i="1" dirty="0"/>
              <a:t>директива </a:t>
            </a:r>
            <a:r>
              <a:rPr lang="ru-RU" i="1" dirty="0" smtClean="0"/>
              <a:t>означает, что </a:t>
            </a:r>
            <a:r>
              <a:rPr lang="ru-RU" i="1" dirty="0"/>
              <a:t>все определённые ниже имена </a:t>
            </a:r>
            <a:r>
              <a:rPr lang="ru-RU" i="1" dirty="0" smtClean="0"/>
              <a:t> 			</a:t>
            </a:r>
            <a:r>
              <a:rPr lang="ru-RU" i="1" dirty="0"/>
              <a:t>	</a:t>
            </a:r>
            <a:r>
              <a:rPr lang="ru-RU" i="1" dirty="0" smtClean="0"/>
              <a:t>			будут относиться к </a:t>
            </a:r>
            <a:r>
              <a:rPr lang="ru-RU" i="1" dirty="0"/>
              <a:t>пространству имён</a:t>
            </a:r>
            <a:r>
              <a:rPr lang="ru-RU" i="1" dirty="0">
                <a:effectLst>
                  <a:outerShdw blurRad="38100" dist="38100" dir="2700000" algn="tl">
                    <a:srgbClr val="000000">
                      <a:alpha val="43137"/>
                    </a:srgbClr>
                  </a:outerShdw>
                </a:effectLst>
              </a:rPr>
              <a:t> </a:t>
            </a:r>
            <a:r>
              <a:rPr lang="en-US" i="1" dirty="0" err="1">
                <a:solidFill>
                  <a:srgbClr val="FFFF00"/>
                </a:solidFill>
                <a:effectLst>
                  <a:outerShdw blurRad="38100" dist="38100" dir="2700000" algn="tl">
                    <a:srgbClr val="000000">
                      <a:alpha val="43137"/>
                    </a:srgbClr>
                  </a:outerShdw>
                </a:effectLst>
              </a:rPr>
              <a:t>std</a:t>
            </a:r>
            <a:endParaRPr lang="ru-RU" i="1" dirty="0">
              <a:solidFill>
                <a:srgbClr val="FFFF00"/>
              </a:solidFill>
              <a:effectLst>
                <a:outerShdw blurRad="38100" dist="38100" dir="2700000" algn="tl">
                  <a:srgbClr val="000000">
                    <a:alpha val="43137"/>
                  </a:srgbClr>
                </a:outerShdw>
              </a:effectLst>
            </a:endParaRPr>
          </a:p>
          <a:p>
            <a:pPr>
              <a:buNone/>
              <a:defRPr/>
            </a:pPr>
            <a:r>
              <a:rPr lang="ru-RU" i="1" dirty="0">
                <a:effectLst>
                  <a:outerShdw blurRad="38100" dist="38100" dir="2700000" algn="tl">
                    <a:srgbClr val="C0C0C0"/>
                  </a:outerShdw>
                </a:effectLst>
              </a:rPr>
              <a:t>  </a:t>
            </a:r>
            <a:r>
              <a:rPr lang="en-US" dirty="0" err="1">
                <a:solidFill>
                  <a:srgbClr val="FFFF00"/>
                </a:solidFill>
                <a:effectLst>
                  <a:outerShdw blurRad="38100" dist="38100" dir="2700000" algn="tl">
                    <a:srgbClr val="C0C0C0"/>
                  </a:outerShdw>
                </a:effectLst>
              </a:rPr>
              <a:t>Int</a:t>
            </a:r>
            <a:r>
              <a:rPr lang="en-US" dirty="0">
                <a:solidFill>
                  <a:srgbClr val="FFFF00"/>
                </a:solidFill>
                <a:effectLst>
                  <a:outerShdw blurRad="38100" dist="38100" dir="2700000" algn="tl">
                    <a:srgbClr val="C0C0C0"/>
                  </a:outerShdw>
                </a:effectLst>
              </a:rPr>
              <a:t> </a:t>
            </a:r>
            <a:r>
              <a:rPr lang="ru-RU" i="1" dirty="0">
                <a:solidFill>
                  <a:srgbClr val="FFFF00"/>
                </a:solidFill>
                <a:effectLst>
                  <a:outerShdw blurRad="38100" dist="38100" dir="2700000" algn="tl">
                    <a:srgbClr val="C0C0C0"/>
                  </a:outerShdw>
                </a:effectLst>
              </a:rPr>
              <a:t> </a:t>
            </a:r>
            <a:r>
              <a:rPr lang="en-US" dirty="0">
                <a:solidFill>
                  <a:srgbClr val="FFFF00"/>
                </a:solidFill>
                <a:effectLst>
                  <a:outerShdw blurRad="38100" dist="38100" dir="2700000" algn="tl">
                    <a:srgbClr val="C0C0C0"/>
                  </a:outerShdw>
                </a:effectLst>
              </a:rPr>
              <a:t>main()</a:t>
            </a:r>
            <a:r>
              <a:rPr lang="ru-RU" dirty="0">
                <a:solidFill>
                  <a:srgbClr val="FFFF00"/>
                </a:solidFill>
              </a:rPr>
              <a:t> </a:t>
            </a:r>
            <a:r>
              <a:rPr lang="ru-RU" dirty="0"/>
              <a:t>   </a:t>
            </a:r>
            <a:r>
              <a:rPr lang="en-US" dirty="0"/>
              <a:t> </a:t>
            </a:r>
            <a:r>
              <a:rPr lang="ru-RU" dirty="0" smtClean="0"/>
              <a:t>				</a:t>
            </a:r>
            <a:r>
              <a:rPr lang="ru-RU" dirty="0" smtClean="0"/>
              <a:t>	</a:t>
            </a:r>
            <a:r>
              <a:rPr lang="en-US" i="1" dirty="0" smtClean="0">
                <a:effectLst/>
              </a:rPr>
              <a:t>//</a:t>
            </a:r>
            <a:r>
              <a:rPr lang="ru-RU" i="1" dirty="0"/>
              <a:t>имя </a:t>
            </a:r>
            <a:r>
              <a:rPr lang="ru-RU" i="1" dirty="0" smtClean="0"/>
              <a:t>функции, которая не </a:t>
            </a:r>
            <a:r>
              <a:rPr lang="ru-RU" i="1" dirty="0"/>
              <a:t>содержит параметров и должна </a:t>
            </a:r>
            <a:r>
              <a:rPr lang="ru-RU" i="1" dirty="0" smtClean="0"/>
              <a:t>							возвращать </a:t>
            </a:r>
            <a:r>
              <a:rPr lang="ru-RU" i="1" dirty="0"/>
              <a:t>значение типа </a:t>
            </a:r>
            <a:r>
              <a:rPr lang="en-US" i="1" dirty="0" err="1">
                <a:solidFill>
                  <a:srgbClr val="FFFF00"/>
                </a:solidFill>
              </a:rPr>
              <a:t>Int</a:t>
            </a:r>
            <a:endParaRPr lang="en-US" i="1" dirty="0">
              <a:solidFill>
                <a:srgbClr val="FFFF00"/>
              </a:solidFill>
            </a:endParaRPr>
          </a:p>
          <a:p>
            <a:pPr>
              <a:buNone/>
              <a:defRPr/>
            </a:pPr>
            <a:r>
              <a:rPr lang="ru-RU" dirty="0">
                <a:effectLst>
                  <a:outerShdw blurRad="38100" dist="38100" dir="2700000" algn="tl">
                    <a:srgbClr val="C0C0C0"/>
                  </a:outerShdw>
                </a:effectLst>
              </a:rPr>
              <a:t> </a:t>
            </a:r>
            <a:r>
              <a:rPr lang="en-US" dirty="0" smtClean="0">
                <a:effectLst>
                  <a:outerShdw blurRad="38100" dist="38100" dir="2700000" algn="tl">
                    <a:srgbClr val="C0C0C0"/>
                  </a:outerShdw>
                </a:effectLst>
              </a:rPr>
              <a:t>		</a:t>
            </a:r>
            <a:r>
              <a:rPr lang="en-US" dirty="0" smtClean="0">
                <a:solidFill>
                  <a:srgbClr val="FFFF00"/>
                </a:solidFill>
                <a:effectLst>
                  <a:outerShdw blurRad="38100" dist="38100" dir="2700000" algn="tl">
                    <a:srgbClr val="C0C0C0"/>
                  </a:outerShdw>
                </a:effectLst>
              </a:rPr>
              <a:t>{</a:t>
            </a:r>
            <a:r>
              <a:rPr lang="en-US" dirty="0" err="1" smtClean="0">
                <a:solidFill>
                  <a:srgbClr val="FFFF00"/>
                </a:solidFill>
                <a:effectLst>
                  <a:outerShdw blurRad="38100" dist="38100" dir="2700000" algn="tl">
                    <a:srgbClr val="C0C0C0"/>
                  </a:outerShdw>
                </a:effectLst>
              </a:rPr>
              <a:t>Int</a:t>
            </a:r>
            <a:r>
              <a:rPr lang="en-US" dirty="0" smtClean="0">
                <a:solidFill>
                  <a:srgbClr val="FFFF00"/>
                </a:solidFill>
                <a:effectLst>
                  <a:outerShdw blurRad="38100" dist="38100" dir="2700000" algn="tl">
                    <a:srgbClr val="C0C0C0"/>
                  </a:outerShdw>
                </a:effectLst>
              </a:rPr>
              <a:t> </a:t>
            </a:r>
            <a:r>
              <a:rPr lang="en-US" dirty="0" err="1">
                <a:solidFill>
                  <a:srgbClr val="FFFF00"/>
                </a:solidFill>
                <a:effectLst>
                  <a:outerShdw blurRad="38100" dist="38100" dir="2700000" algn="tl">
                    <a:srgbClr val="C0C0C0"/>
                  </a:outerShdw>
                </a:effectLst>
              </a:rPr>
              <a:t>a,b</a:t>
            </a:r>
            <a:r>
              <a:rPr lang="en-US" dirty="0">
                <a:solidFill>
                  <a:srgbClr val="FFFF00"/>
                </a:solidFill>
                <a:effectLst>
                  <a:outerShdw blurRad="38100" dist="38100" dir="2700000" algn="tl">
                    <a:srgbClr val="C0C0C0"/>
                  </a:outerShdw>
                </a:effectLst>
              </a:rPr>
              <a:t>;</a:t>
            </a:r>
            <a:r>
              <a:rPr lang="ru-RU" dirty="0">
                <a:solidFill>
                  <a:srgbClr val="FFFF00"/>
                </a:solidFill>
              </a:rPr>
              <a:t>        </a:t>
            </a:r>
            <a:r>
              <a:rPr lang="en-US" dirty="0">
                <a:solidFill>
                  <a:srgbClr val="FFFF00"/>
                </a:solidFill>
              </a:rPr>
              <a:t> </a:t>
            </a:r>
            <a:r>
              <a:rPr lang="en-US" dirty="0" smtClean="0">
                <a:solidFill>
                  <a:srgbClr val="FFFF00"/>
                </a:solidFill>
              </a:rPr>
              <a:t>			</a:t>
            </a:r>
            <a:r>
              <a:rPr lang="ru-RU" dirty="0" smtClean="0">
                <a:solidFill>
                  <a:srgbClr val="FFFF00"/>
                </a:solidFill>
              </a:rPr>
              <a:t>	</a:t>
            </a:r>
            <a:r>
              <a:rPr lang="en-US" i="1" dirty="0" smtClean="0">
                <a:effectLst/>
              </a:rPr>
              <a:t>//</a:t>
            </a:r>
            <a:r>
              <a:rPr lang="ru-RU" i="1" dirty="0"/>
              <a:t>объявление двух переменных типа </a:t>
            </a:r>
            <a:r>
              <a:rPr lang="en-US" i="1" dirty="0" err="1">
                <a:solidFill>
                  <a:srgbClr val="FFFF00"/>
                </a:solidFill>
                <a:effectLst>
                  <a:outerShdw blurRad="38100" dist="38100" dir="2700000" algn="tl">
                    <a:srgbClr val="000000">
                      <a:alpha val="43137"/>
                    </a:srgbClr>
                  </a:outerShdw>
                </a:effectLst>
              </a:rPr>
              <a:t>Int</a:t>
            </a:r>
            <a:r>
              <a:rPr lang="ru-RU" i="1" dirty="0"/>
              <a:t> </a:t>
            </a:r>
            <a:r>
              <a:rPr lang="en-US" i="1" dirty="0"/>
              <a:t>- </a:t>
            </a:r>
            <a:r>
              <a:rPr lang="ru-RU" i="1" dirty="0"/>
              <a:t>целый тип</a:t>
            </a:r>
          </a:p>
          <a:p>
            <a:pPr>
              <a:buNone/>
              <a:defRPr/>
            </a:pPr>
            <a:r>
              <a:rPr lang="ru-RU" dirty="0"/>
              <a:t>   </a:t>
            </a:r>
            <a:r>
              <a:rPr lang="en-US" dirty="0" smtClean="0"/>
              <a:t>		</a:t>
            </a:r>
            <a:r>
              <a:rPr lang="en-US" dirty="0" err="1" smtClean="0">
                <a:solidFill>
                  <a:srgbClr val="FFFF00"/>
                </a:solidFill>
                <a:effectLst>
                  <a:outerShdw blurRad="38100" dist="38100" dir="2700000" algn="tl">
                    <a:srgbClr val="C0C0C0"/>
                  </a:outerShdw>
                </a:effectLst>
              </a:rPr>
              <a:t>cout</a:t>
            </a:r>
            <a:r>
              <a:rPr lang="en-US" dirty="0" smtClean="0">
                <a:solidFill>
                  <a:srgbClr val="FF0000"/>
                </a:solidFill>
                <a:effectLst>
                  <a:outerShdw blurRad="38100" dist="38100" dir="2700000" algn="tl">
                    <a:srgbClr val="C0C0C0"/>
                  </a:outerShdw>
                </a:effectLst>
              </a:rPr>
              <a:t> </a:t>
            </a:r>
            <a:r>
              <a:rPr lang="en-US" dirty="0">
                <a:solidFill>
                  <a:srgbClr val="FFFF00"/>
                </a:solidFill>
                <a:effectLst>
                  <a:outerShdw blurRad="38100" dist="38100" dir="2700000" algn="tl">
                    <a:srgbClr val="C0C0C0"/>
                  </a:outerShdw>
                </a:effectLst>
              </a:rPr>
              <a:t>&lt;&lt;</a:t>
            </a:r>
            <a:r>
              <a:rPr lang="en-US" dirty="0">
                <a:solidFill>
                  <a:srgbClr val="00B0F0"/>
                </a:solidFill>
                <a:effectLst>
                  <a:outerShdw blurRad="38100" dist="38100" dir="2700000" algn="tl">
                    <a:srgbClr val="C0C0C0"/>
                  </a:outerShdw>
                </a:effectLst>
              </a:rPr>
              <a:t>”</a:t>
            </a:r>
            <a:r>
              <a:rPr lang="ru-RU" dirty="0">
                <a:solidFill>
                  <a:srgbClr val="00B0F0"/>
                </a:solidFill>
              </a:rPr>
              <a:t>введите два целых числа</a:t>
            </a:r>
            <a:r>
              <a:rPr lang="en-US" dirty="0">
                <a:solidFill>
                  <a:srgbClr val="00B0F0"/>
                </a:solidFill>
                <a:effectLst>
                  <a:outerShdw blurRad="38100" dist="38100" dir="2700000" algn="tl">
                    <a:srgbClr val="C0C0C0"/>
                  </a:outerShdw>
                </a:effectLst>
              </a:rPr>
              <a:t>”</a:t>
            </a:r>
            <a:r>
              <a:rPr lang="en-US" dirty="0">
                <a:solidFill>
                  <a:srgbClr val="FFFF00"/>
                </a:solidFill>
                <a:effectLst>
                  <a:outerShdw blurRad="38100" dist="38100" dir="2700000" algn="tl">
                    <a:srgbClr val="C0C0C0"/>
                  </a:outerShdw>
                </a:effectLst>
              </a:rPr>
              <a:t>&lt;&lt;</a:t>
            </a:r>
            <a:r>
              <a:rPr lang="en-US" dirty="0" err="1">
                <a:solidFill>
                  <a:srgbClr val="FFFF00"/>
                </a:solidFill>
                <a:effectLst>
                  <a:outerShdw blurRad="38100" dist="38100" dir="2700000" algn="tl">
                    <a:srgbClr val="C0C0C0"/>
                  </a:outerShdw>
                </a:effectLst>
              </a:rPr>
              <a:t>endl</a:t>
            </a:r>
            <a:r>
              <a:rPr lang="en-US" dirty="0" smtClean="0"/>
              <a:t>;</a:t>
            </a:r>
            <a:r>
              <a:rPr lang="ru-RU" dirty="0" smtClean="0"/>
              <a:t>	</a:t>
            </a:r>
            <a:r>
              <a:rPr lang="en-US" i="1" dirty="0" smtClean="0">
                <a:effectLst/>
              </a:rPr>
              <a:t>//</a:t>
            </a:r>
            <a:r>
              <a:rPr lang="ru-RU" i="1" dirty="0"/>
              <a:t>оператор вывода данных на экран </a:t>
            </a:r>
            <a:r>
              <a:rPr lang="ru-RU" i="1" dirty="0" smtClean="0"/>
              <a:t>,</a:t>
            </a:r>
            <a:r>
              <a:rPr lang="en-US" i="1" dirty="0" smtClean="0">
                <a:solidFill>
                  <a:srgbClr val="FFFF00"/>
                </a:solidFill>
              </a:rPr>
              <a:t>&lt;&lt;</a:t>
            </a:r>
            <a:r>
              <a:rPr lang="ru-RU" i="1" dirty="0" smtClean="0"/>
              <a:t> </a:t>
            </a:r>
            <a:r>
              <a:rPr lang="en-US" i="1" dirty="0"/>
              <a:t>- </a:t>
            </a:r>
            <a:r>
              <a:rPr lang="ru-RU" i="1" dirty="0"/>
              <a:t>операция</a:t>
            </a:r>
            <a:r>
              <a:rPr lang="en-US" i="1" dirty="0"/>
              <a:t> </a:t>
            </a:r>
            <a:r>
              <a:rPr lang="ru-RU" i="1" dirty="0"/>
              <a:t>помещения </a:t>
            </a:r>
            <a:r>
              <a:rPr lang="ru-RU" i="1" dirty="0" smtClean="0"/>
              <a:t>						</a:t>
            </a:r>
            <a:r>
              <a:rPr lang="ru-RU" i="1" dirty="0" smtClean="0"/>
              <a:t>данных </a:t>
            </a:r>
            <a:r>
              <a:rPr lang="ru-RU" i="1" dirty="0"/>
              <a:t>в выходной </a:t>
            </a:r>
            <a:r>
              <a:rPr lang="ru-RU" i="1" dirty="0" smtClean="0"/>
              <a:t>поток;</a:t>
            </a:r>
            <a:r>
              <a:rPr lang="en-US" i="1" dirty="0" smtClean="0"/>
              <a:t> </a:t>
            </a:r>
            <a:r>
              <a:rPr lang="en-US" i="1" dirty="0" err="1" smtClean="0">
                <a:solidFill>
                  <a:srgbClr val="FFFF00"/>
                </a:solidFill>
              </a:rPr>
              <a:t>endl</a:t>
            </a:r>
            <a:r>
              <a:rPr lang="ru-RU" b="1" i="1" dirty="0" smtClean="0"/>
              <a:t> </a:t>
            </a:r>
            <a:r>
              <a:rPr lang="en-US" i="1" dirty="0"/>
              <a:t>-</a:t>
            </a:r>
            <a:r>
              <a:rPr lang="ru-RU" i="1" dirty="0"/>
              <a:t> манипулятор, переводит </a:t>
            </a:r>
            <a:r>
              <a:rPr lang="ru-RU" i="1" dirty="0" smtClean="0"/>
              <a:t>							сообщение </a:t>
            </a:r>
            <a:r>
              <a:rPr lang="ru-RU" i="1" dirty="0"/>
              <a:t>на новую сточку.</a:t>
            </a:r>
          </a:p>
          <a:p>
            <a:pPr>
              <a:buNone/>
              <a:defRPr/>
            </a:pPr>
            <a:r>
              <a:rPr lang="en-US" dirty="0">
                <a:effectLst>
                  <a:outerShdw blurRad="38100" dist="38100" dir="2700000" algn="tl">
                    <a:srgbClr val="C0C0C0"/>
                  </a:outerShdw>
                </a:effectLst>
              </a:rPr>
              <a:t> </a:t>
            </a:r>
            <a:r>
              <a:rPr lang="ru-RU" dirty="0">
                <a:effectLst>
                  <a:outerShdw blurRad="38100" dist="38100" dir="2700000" algn="tl">
                    <a:srgbClr val="C0C0C0"/>
                  </a:outerShdw>
                </a:effectLst>
              </a:rPr>
              <a:t>  </a:t>
            </a:r>
            <a:r>
              <a:rPr lang="en-US" dirty="0" smtClean="0">
                <a:effectLst>
                  <a:outerShdw blurRad="38100" dist="38100" dir="2700000" algn="tl">
                    <a:srgbClr val="C0C0C0"/>
                  </a:outerShdw>
                </a:effectLst>
              </a:rPr>
              <a:t>		</a:t>
            </a:r>
            <a:r>
              <a:rPr lang="en-US" dirty="0" err="1" smtClean="0">
                <a:solidFill>
                  <a:srgbClr val="FFFF00"/>
                </a:solidFill>
                <a:effectLst>
                  <a:outerShdw blurRad="38100" dist="38100" dir="2700000" algn="tl">
                    <a:srgbClr val="C0C0C0"/>
                  </a:outerShdw>
                </a:effectLst>
              </a:rPr>
              <a:t>cin</a:t>
            </a:r>
            <a:r>
              <a:rPr lang="en-US" i="1" dirty="0" smtClean="0">
                <a:solidFill>
                  <a:srgbClr val="FFFF00"/>
                </a:solidFill>
                <a:effectLst>
                  <a:outerShdw blurRad="38100" dist="38100" dir="2700000" algn="tl">
                    <a:srgbClr val="C0C0C0"/>
                  </a:outerShdw>
                </a:effectLst>
              </a:rPr>
              <a:t> </a:t>
            </a:r>
            <a:r>
              <a:rPr lang="en-US" dirty="0">
                <a:solidFill>
                  <a:srgbClr val="FFFF00"/>
                </a:solidFill>
                <a:effectLst>
                  <a:outerShdw blurRad="38100" dist="38100" dir="2700000" algn="tl">
                    <a:srgbClr val="C0C0C0"/>
                  </a:outerShdw>
                </a:effectLst>
              </a:rPr>
              <a:t>&gt;&gt;a &gt;&gt;b</a:t>
            </a:r>
            <a:r>
              <a:rPr lang="ru-RU" dirty="0">
                <a:solidFill>
                  <a:srgbClr val="FFFF00"/>
                </a:solidFill>
                <a:effectLst>
                  <a:outerShdw blurRad="38100" dist="38100" dir="2700000" algn="tl">
                    <a:srgbClr val="C0C0C0"/>
                  </a:outerShdw>
                </a:effectLst>
              </a:rPr>
              <a:t>;     </a:t>
            </a:r>
            <a:r>
              <a:rPr lang="ru-RU" dirty="0" smtClean="0">
                <a:effectLst>
                  <a:outerShdw blurRad="38100" dist="38100" dir="2700000" algn="tl">
                    <a:srgbClr val="C0C0C0"/>
                  </a:outerShdw>
                </a:effectLst>
              </a:rPr>
              <a:t>				</a:t>
            </a:r>
            <a:r>
              <a:rPr lang="en-US" i="1" dirty="0" smtClean="0">
                <a:effectLst/>
              </a:rPr>
              <a:t>//</a:t>
            </a:r>
            <a:r>
              <a:rPr lang="ru-RU" i="1" dirty="0"/>
              <a:t>оператор ввода данных с клавиатуры</a:t>
            </a:r>
            <a:r>
              <a:rPr lang="ru-RU" i="1" dirty="0" smtClean="0"/>
              <a:t>,</a:t>
            </a:r>
            <a:r>
              <a:rPr lang="en-US" i="1" dirty="0" smtClean="0">
                <a:solidFill>
                  <a:srgbClr val="FFFF00"/>
                </a:solidFill>
              </a:rPr>
              <a:t>&gt;&gt;</a:t>
            </a:r>
            <a:r>
              <a:rPr lang="en-US" i="1" dirty="0" smtClean="0"/>
              <a:t> </a:t>
            </a:r>
            <a:r>
              <a:rPr lang="en-US" i="1" dirty="0"/>
              <a:t>- </a:t>
            </a:r>
            <a:r>
              <a:rPr lang="ru-RU" i="1" dirty="0"/>
              <a:t>операция для </a:t>
            </a:r>
            <a:r>
              <a:rPr lang="ru-RU" i="1" dirty="0" smtClean="0"/>
              <a:t>							извлечения </a:t>
            </a:r>
            <a:r>
              <a:rPr lang="ru-RU" i="1" dirty="0"/>
              <a:t>данных из выходного потока, читает значения из </a:t>
            </a:r>
            <a:r>
              <a:rPr lang="ru-RU" i="1" dirty="0" smtClean="0"/>
              <a:t>						</a:t>
            </a:r>
            <a:r>
              <a:rPr lang="en-US" i="1" dirty="0" err="1" smtClean="0">
                <a:solidFill>
                  <a:srgbClr val="FFFF00"/>
                </a:solidFill>
              </a:rPr>
              <a:t>cin</a:t>
            </a:r>
            <a:r>
              <a:rPr lang="ru-RU" i="1" dirty="0" smtClean="0"/>
              <a:t> и </a:t>
            </a:r>
            <a:r>
              <a:rPr lang="ru-RU" i="1" dirty="0" smtClean="0"/>
              <a:t>сохраняет </a:t>
            </a:r>
            <a:r>
              <a:rPr lang="ru-RU" i="1" dirty="0"/>
              <a:t>их в переменных.</a:t>
            </a:r>
          </a:p>
          <a:p>
            <a:pPr>
              <a:buNone/>
              <a:defRPr/>
            </a:pPr>
            <a:r>
              <a:rPr lang="ru-RU" dirty="0"/>
              <a:t>   </a:t>
            </a:r>
            <a:r>
              <a:rPr lang="en-US" dirty="0" smtClean="0"/>
              <a:t>		</a:t>
            </a:r>
            <a:r>
              <a:rPr lang="en-US" dirty="0" err="1" smtClean="0">
                <a:solidFill>
                  <a:srgbClr val="FFFF00"/>
                </a:solidFill>
                <a:effectLst>
                  <a:outerShdw blurRad="38100" dist="38100" dir="2700000" algn="tl">
                    <a:srgbClr val="C0C0C0"/>
                  </a:outerShdw>
                </a:effectLst>
              </a:rPr>
              <a:t>cout</a:t>
            </a:r>
            <a:r>
              <a:rPr lang="en-US" dirty="0" smtClean="0">
                <a:solidFill>
                  <a:srgbClr val="FFFF00"/>
                </a:solidFill>
                <a:effectLst>
                  <a:outerShdw blurRad="38100" dist="38100" dir="2700000" algn="tl">
                    <a:srgbClr val="C0C0C0"/>
                  </a:outerShdw>
                </a:effectLst>
              </a:rPr>
              <a:t> &lt;&lt;</a:t>
            </a:r>
            <a:r>
              <a:rPr lang="en-US" dirty="0" smtClean="0">
                <a:solidFill>
                  <a:srgbClr val="00B0F0"/>
                </a:solidFill>
                <a:effectLst>
                  <a:outerShdw blurRad="38100" dist="38100" dir="2700000" algn="tl">
                    <a:srgbClr val="C0C0C0"/>
                  </a:outerShdw>
                </a:effectLst>
              </a:rPr>
              <a:t>”</a:t>
            </a:r>
            <a:r>
              <a:rPr lang="ru-RU" dirty="0">
                <a:solidFill>
                  <a:srgbClr val="00B0F0"/>
                </a:solidFill>
              </a:rPr>
              <a:t>их сумма равна</a:t>
            </a:r>
            <a:r>
              <a:rPr lang="en-US" dirty="0">
                <a:solidFill>
                  <a:srgbClr val="00B0F0"/>
                </a:solidFill>
                <a:effectLst>
                  <a:outerShdw blurRad="38100" dist="38100" dir="2700000" algn="tl">
                    <a:srgbClr val="C0C0C0"/>
                  </a:outerShdw>
                </a:effectLst>
              </a:rPr>
              <a:t>”</a:t>
            </a:r>
            <a:r>
              <a:rPr lang="en-US" dirty="0">
                <a:solidFill>
                  <a:srgbClr val="FFFF00"/>
                </a:solidFill>
                <a:effectLst>
                  <a:outerShdw blurRad="38100" dist="38100" dir="2700000" algn="tl">
                    <a:srgbClr val="C0C0C0"/>
                  </a:outerShdw>
                </a:effectLst>
              </a:rPr>
              <a:t>&lt;&lt;</a:t>
            </a:r>
            <a:r>
              <a:rPr lang="en-US" dirty="0" err="1">
                <a:solidFill>
                  <a:srgbClr val="FFFF00"/>
                </a:solidFill>
                <a:effectLst>
                  <a:outerShdw blurRad="38100" dist="38100" dir="2700000" algn="tl">
                    <a:srgbClr val="C0C0C0"/>
                  </a:outerShdw>
                </a:effectLst>
              </a:rPr>
              <a:t>a+b</a:t>
            </a:r>
            <a:r>
              <a:rPr lang="en-US" dirty="0">
                <a:solidFill>
                  <a:srgbClr val="FFFF00"/>
                </a:solidFill>
              </a:rPr>
              <a:t>;</a:t>
            </a:r>
            <a:r>
              <a:rPr lang="en-US" dirty="0"/>
              <a:t>  </a:t>
            </a:r>
            <a:r>
              <a:rPr lang="ru-RU" dirty="0" smtClean="0"/>
              <a:t>		</a:t>
            </a:r>
            <a:r>
              <a:rPr lang="ru-RU" i="1" dirty="0" smtClean="0">
                <a:effectLst/>
              </a:rPr>
              <a:t>//</a:t>
            </a:r>
            <a:r>
              <a:rPr lang="ru-RU" i="1" dirty="0"/>
              <a:t>оператор вывода</a:t>
            </a:r>
          </a:p>
          <a:p>
            <a:pPr>
              <a:buNone/>
              <a:defRPr/>
            </a:pPr>
            <a:r>
              <a:rPr lang="ru-RU" dirty="0">
                <a:effectLst>
                  <a:outerShdw blurRad="38100" dist="38100" dir="2700000" algn="tl">
                    <a:srgbClr val="C0C0C0"/>
                  </a:outerShdw>
                </a:effectLst>
              </a:rPr>
              <a:t>   </a:t>
            </a:r>
            <a:r>
              <a:rPr lang="en-US" dirty="0" smtClean="0">
                <a:effectLst>
                  <a:outerShdw blurRad="38100" dist="38100" dir="2700000" algn="tl">
                    <a:srgbClr val="C0C0C0"/>
                  </a:outerShdw>
                </a:effectLst>
              </a:rPr>
              <a:t>		</a:t>
            </a:r>
            <a:r>
              <a:rPr lang="en-US" dirty="0" smtClean="0">
                <a:solidFill>
                  <a:srgbClr val="FFFF00"/>
                </a:solidFill>
                <a:effectLst>
                  <a:outerShdw blurRad="38100" dist="38100" dir="2700000" algn="tl">
                    <a:srgbClr val="C0C0C0"/>
                  </a:outerShdw>
                </a:effectLst>
              </a:rPr>
              <a:t>return </a:t>
            </a:r>
            <a:r>
              <a:rPr lang="en-US" dirty="0">
                <a:solidFill>
                  <a:srgbClr val="FFFF00"/>
                </a:solidFill>
                <a:effectLst>
                  <a:outerShdw blurRad="38100" dist="38100" dir="2700000" algn="tl">
                    <a:srgbClr val="C0C0C0"/>
                  </a:outerShdw>
                </a:effectLst>
              </a:rPr>
              <a:t>0</a:t>
            </a:r>
            <a:r>
              <a:rPr lang="en-US" dirty="0" smtClean="0">
                <a:solidFill>
                  <a:srgbClr val="FFFF00"/>
                </a:solidFill>
                <a:effectLst>
                  <a:outerShdw blurRad="38100" dist="38100" dir="2700000" algn="tl">
                    <a:srgbClr val="C0C0C0"/>
                  </a:outerShdw>
                </a:effectLst>
              </a:rPr>
              <a:t>;} </a:t>
            </a:r>
            <a:r>
              <a:rPr lang="ru-RU" dirty="0" smtClean="0">
                <a:solidFill>
                  <a:srgbClr val="FFFF00"/>
                </a:solidFill>
                <a:effectLst>
                  <a:outerShdw blurRad="38100" dist="38100" dir="2700000" algn="tl">
                    <a:srgbClr val="C0C0C0"/>
                  </a:outerShdw>
                </a:effectLst>
              </a:rPr>
              <a:t>  </a:t>
            </a:r>
            <a:r>
              <a:rPr lang="ru-RU" dirty="0" smtClean="0">
                <a:effectLst>
                  <a:outerShdw blurRad="38100" dist="38100" dir="2700000" algn="tl">
                    <a:srgbClr val="C0C0C0"/>
                  </a:outerShdw>
                </a:effectLst>
              </a:rPr>
              <a:t>				</a:t>
            </a:r>
            <a:r>
              <a:rPr lang="en-US" i="1" dirty="0" smtClean="0">
                <a:effectLst/>
              </a:rPr>
              <a:t>//</a:t>
            </a:r>
            <a:r>
              <a:rPr lang="ru-RU" i="1" dirty="0" smtClean="0"/>
              <a:t>возвращаемое значение для ОС</a:t>
            </a:r>
            <a:endParaRPr lang="ru-RU" i="1" dirty="0"/>
          </a:p>
          <a:p>
            <a:pPr>
              <a:buNone/>
              <a:defRPr/>
            </a:pPr>
            <a:endParaRPr lang="ru-RU" i="1" dirty="0"/>
          </a:p>
        </p:txBody>
      </p:sp>
    </p:spTree>
    <p:extLst>
      <p:ext uri="{BB962C8B-B14F-4D97-AF65-F5344CB8AC3E}">
        <p14:creationId xmlns:p14="http://schemas.microsoft.com/office/powerpoint/2010/main" val="48706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Стандартные типы данных</a:t>
            </a:r>
          </a:p>
        </p:txBody>
      </p:sp>
      <p:sp>
        <p:nvSpPr>
          <p:cNvPr id="14339" name="Rectangle 3"/>
          <p:cNvSpPr>
            <a:spLocks noGrp="1" noChangeArrowheads="1"/>
          </p:cNvSpPr>
          <p:nvPr>
            <p:ph idx="1"/>
          </p:nvPr>
        </p:nvSpPr>
        <p:spPr>
          <a:xfrm>
            <a:off x="0" y="764704"/>
            <a:ext cx="12192000" cy="6093296"/>
          </a:xfrm>
          <a:noFill/>
        </p:spPr>
        <p:txBody>
          <a:bodyPr>
            <a:noAutofit/>
          </a:bodyPr>
          <a:lstStyle/>
          <a:p>
            <a:pPr>
              <a:buFont typeface="Wingdings 2"/>
              <a:buChar char=""/>
              <a:defRPr/>
            </a:pPr>
            <a:r>
              <a:rPr lang="ru-RU" sz="2400" dirty="0"/>
              <a:t>Целые типы данных – </a:t>
            </a:r>
            <a:r>
              <a:rPr lang="en-US" sz="2400" b="1" dirty="0">
                <a:solidFill>
                  <a:schemeClr val="tx1">
                    <a:lumMod val="75000"/>
                    <a:lumOff val="25000"/>
                  </a:schemeClr>
                </a:solidFill>
              </a:rPr>
              <a:t>short, </a:t>
            </a:r>
            <a:r>
              <a:rPr lang="en-US" sz="2400" b="1" dirty="0" err="1">
                <a:solidFill>
                  <a:schemeClr val="tx1">
                    <a:lumMod val="75000"/>
                    <a:lumOff val="25000"/>
                  </a:schemeClr>
                </a:solidFill>
              </a:rPr>
              <a:t>int</a:t>
            </a:r>
            <a:r>
              <a:rPr lang="en-US" sz="2400" b="1" dirty="0">
                <a:solidFill>
                  <a:schemeClr val="tx1">
                    <a:lumMod val="75000"/>
                    <a:lumOff val="25000"/>
                  </a:schemeClr>
                </a:solidFill>
              </a:rPr>
              <a:t>, long </a:t>
            </a:r>
            <a:r>
              <a:rPr lang="ru-RU" sz="2400" dirty="0"/>
              <a:t>и спецификаторы </a:t>
            </a:r>
            <a:r>
              <a:rPr lang="ru-RU" sz="2400" b="1" i="1" dirty="0">
                <a:solidFill>
                  <a:schemeClr val="tx1">
                    <a:lumMod val="75000"/>
                    <a:lumOff val="25000"/>
                  </a:schemeClr>
                </a:solidFill>
              </a:rPr>
              <a:t>(</a:t>
            </a:r>
            <a:r>
              <a:rPr lang="en-US" sz="2400" b="1" i="1" dirty="0" err="1">
                <a:solidFill>
                  <a:schemeClr val="tx1">
                    <a:lumMod val="75000"/>
                    <a:lumOff val="25000"/>
                  </a:schemeClr>
                </a:solidFill>
              </a:rPr>
              <a:t>signed,unsigned</a:t>
            </a:r>
            <a:r>
              <a:rPr lang="en-US" sz="2400" b="1" i="1" dirty="0">
                <a:solidFill>
                  <a:schemeClr val="tx1">
                    <a:lumMod val="75000"/>
                    <a:lumOff val="25000"/>
                  </a:schemeClr>
                </a:solidFill>
              </a:rPr>
              <a:t>);</a:t>
            </a:r>
          </a:p>
          <a:p>
            <a:pPr>
              <a:buFont typeface="Wingdings 2"/>
              <a:buChar char=""/>
              <a:defRPr/>
            </a:pPr>
            <a:r>
              <a:rPr lang="ru-RU" sz="2400" dirty="0"/>
              <a:t>Вещественные типы – </a:t>
            </a:r>
            <a:r>
              <a:rPr lang="en-US" sz="2400" b="1" dirty="0">
                <a:solidFill>
                  <a:schemeClr val="tx1">
                    <a:lumMod val="75000"/>
                    <a:lumOff val="25000"/>
                  </a:schemeClr>
                </a:solidFill>
              </a:rPr>
              <a:t>float, double, long double;</a:t>
            </a:r>
          </a:p>
          <a:p>
            <a:pPr>
              <a:buFont typeface="Wingdings 2"/>
              <a:buChar char=""/>
              <a:defRPr/>
            </a:pPr>
            <a:r>
              <a:rPr lang="en-US" sz="2400" dirty="0"/>
              <a:t>C</a:t>
            </a:r>
            <a:r>
              <a:rPr lang="ru-RU" sz="2400" dirty="0"/>
              <a:t>символьные типы – </a:t>
            </a:r>
            <a:r>
              <a:rPr lang="en-US" sz="2400" b="1" dirty="0">
                <a:solidFill>
                  <a:schemeClr val="tx1">
                    <a:lumMod val="75000"/>
                    <a:lumOff val="25000"/>
                  </a:schemeClr>
                </a:solidFill>
              </a:rPr>
              <a:t>char, </a:t>
            </a:r>
            <a:r>
              <a:rPr lang="en-US" sz="2400" b="1" dirty="0" err="1">
                <a:solidFill>
                  <a:schemeClr val="tx1">
                    <a:lumMod val="75000"/>
                    <a:lumOff val="25000"/>
                  </a:schemeClr>
                </a:solidFill>
              </a:rPr>
              <a:t>wchar_t</a:t>
            </a:r>
            <a:r>
              <a:rPr lang="en-US" sz="2400" b="1" dirty="0">
                <a:solidFill>
                  <a:schemeClr val="tx1">
                    <a:lumMod val="75000"/>
                    <a:lumOff val="25000"/>
                  </a:schemeClr>
                </a:solidFill>
              </a:rPr>
              <a:t>;</a:t>
            </a:r>
          </a:p>
          <a:p>
            <a:pPr>
              <a:buFont typeface="Wingdings 2"/>
              <a:buChar char=""/>
              <a:defRPr/>
            </a:pPr>
            <a:r>
              <a:rPr lang="ru-RU" sz="2400" dirty="0"/>
              <a:t>Логический тип – </a:t>
            </a:r>
            <a:r>
              <a:rPr lang="en-US" sz="2400" b="1" dirty="0">
                <a:solidFill>
                  <a:schemeClr val="tx1">
                    <a:lumMod val="75000"/>
                    <a:lumOff val="25000"/>
                  </a:schemeClr>
                </a:solidFill>
              </a:rPr>
              <a:t>bool</a:t>
            </a:r>
            <a:r>
              <a:rPr lang="ru-RU" sz="2400" dirty="0">
                <a:solidFill>
                  <a:schemeClr val="tx1">
                    <a:lumMod val="75000"/>
                    <a:lumOff val="25000"/>
                  </a:schemeClr>
                </a:solidFill>
              </a:rPr>
              <a:t>, </a:t>
            </a:r>
            <a:r>
              <a:rPr lang="ru-RU" sz="2400" dirty="0"/>
              <a:t>принимающий значения (</a:t>
            </a:r>
            <a:r>
              <a:rPr lang="en-US" sz="2400" dirty="0"/>
              <a:t>true-</a:t>
            </a:r>
            <a:r>
              <a:rPr lang="ru-RU" sz="2400" dirty="0"/>
              <a:t>истина,</a:t>
            </a:r>
            <a:r>
              <a:rPr lang="en-US" sz="2400" dirty="0"/>
              <a:t> false</a:t>
            </a:r>
            <a:r>
              <a:rPr lang="ru-RU" sz="2400" dirty="0"/>
              <a:t>-ложь);</a:t>
            </a:r>
          </a:p>
          <a:p>
            <a:pPr algn="ctr">
              <a:buNone/>
              <a:defRPr/>
            </a:pPr>
            <a:endParaRPr lang="ru-RU" sz="2400" b="1" dirty="0" smtClean="0">
              <a:effectLst>
                <a:outerShdw blurRad="38100" dist="38100" dir="2700000" algn="tl">
                  <a:srgbClr val="000000">
                    <a:alpha val="43137"/>
                  </a:srgbClr>
                </a:outerShdw>
              </a:effectLst>
              <a:latin typeface="+mj-lt"/>
            </a:endParaRPr>
          </a:p>
          <a:p>
            <a:pPr algn="ctr">
              <a:buNone/>
              <a:defRPr/>
            </a:pPr>
            <a:r>
              <a:rPr lang="ru-RU" sz="2400" b="1" dirty="0" smtClean="0">
                <a:effectLst>
                  <a:outerShdw blurRad="38100" dist="38100" dir="2700000" algn="tl">
                    <a:srgbClr val="000000">
                      <a:alpha val="43137"/>
                    </a:srgbClr>
                  </a:outerShdw>
                </a:effectLst>
                <a:latin typeface="+mj-lt"/>
              </a:rPr>
              <a:t>Константы </a:t>
            </a:r>
            <a:r>
              <a:rPr lang="en-US" sz="2400" b="1" dirty="0">
                <a:effectLst>
                  <a:outerShdw blurRad="38100" dist="38100" dir="2700000" algn="tl">
                    <a:srgbClr val="000000">
                      <a:alpha val="43137"/>
                    </a:srgbClr>
                  </a:outerShdw>
                </a:effectLst>
                <a:latin typeface="+mj-lt"/>
              </a:rPr>
              <a:t>(</a:t>
            </a:r>
            <a:r>
              <a:rPr lang="en-US" sz="2400" b="1" dirty="0" err="1" smtClean="0">
                <a:effectLst>
                  <a:outerShdw blurRad="38100" dist="38100" dir="2700000" algn="tl">
                    <a:srgbClr val="000000">
                      <a:alpha val="43137"/>
                    </a:srgbClr>
                  </a:outerShdw>
                </a:effectLst>
                <a:latin typeface="+mj-lt"/>
              </a:rPr>
              <a:t>const</a:t>
            </a:r>
            <a:r>
              <a:rPr lang="en-US" sz="2400" b="1" dirty="0" smtClean="0">
                <a:effectLst>
                  <a:outerShdw blurRad="38100" dist="38100" dir="2700000" algn="tl">
                    <a:srgbClr val="000000">
                      <a:alpha val="43137"/>
                    </a:srgbClr>
                  </a:outerShdw>
                </a:effectLst>
                <a:latin typeface="+mj-lt"/>
              </a:rPr>
              <a:t>)</a:t>
            </a:r>
          </a:p>
          <a:p>
            <a:pPr lvl="1">
              <a:buFont typeface="Wingdings" panose="05000000000000000000" pitchFamily="2" charset="2"/>
              <a:buChar char="Ø"/>
              <a:defRPr/>
            </a:pPr>
            <a:r>
              <a:rPr lang="en-US" sz="2400" i="1" dirty="0"/>
              <a:t>a=b+2,5</a:t>
            </a:r>
            <a:r>
              <a:rPr lang="en-US" sz="2400" dirty="0"/>
              <a:t> –</a:t>
            </a:r>
            <a:r>
              <a:rPr lang="ru-RU" sz="2400" dirty="0"/>
              <a:t> неименованная константа;</a:t>
            </a:r>
            <a:endParaRPr lang="en-US" sz="2400" dirty="0"/>
          </a:p>
          <a:p>
            <a:pPr lvl="1">
              <a:buFont typeface="Wingdings" panose="05000000000000000000" pitchFamily="2" charset="2"/>
              <a:buChar char="Ø"/>
              <a:defRPr/>
            </a:pPr>
            <a:r>
              <a:rPr lang="ru-RU" sz="2400" i="1" dirty="0"/>
              <a:t>«1</a:t>
            </a:r>
            <a:r>
              <a:rPr lang="en-US" sz="2400" i="1" dirty="0"/>
              <a:t>L</a:t>
            </a:r>
            <a:r>
              <a:rPr lang="ru-RU" sz="2400" i="1" dirty="0"/>
              <a:t>»</a:t>
            </a:r>
            <a:r>
              <a:rPr lang="en-US" sz="2400" dirty="0"/>
              <a:t> –</a:t>
            </a:r>
            <a:r>
              <a:rPr lang="ru-RU" sz="2400" dirty="0"/>
              <a:t> целочисленный</a:t>
            </a:r>
            <a:r>
              <a:rPr lang="en-US" sz="2400" dirty="0"/>
              <a:t> </a:t>
            </a:r>
            <a:r>
              <a:rPr lang="ru-RU" sz="2400" dirty="0"/>
              <a:t>литерал (тип </a:t>
            </a:r>
            <a:r>
              <a:rPr lang="en-US" sz="2400" dirty="0"/>
              <a:t>long);</a:t>
            </a:r>
          </a:p>
          <a:p>
            <a:pPr lvl="1">
              <a:buFont typeface="Wingdings" panose="05000000000000000000" pitchFamily="2" charset="2"/>
              <a:buChar char="Ø"/>
              <a:defRPr/>
            </a:pPr>
            <a:r>
              <a:rPr lang="ru-RU" sz="2400" i="1" dirty="0"/>
              <a:t>«</a:t>
            </a:r>
            <a:r>
              <a:rPr lang="en-US" sz="2400" i="1" dirty="0"/>
              <a:t>8</a:t>
            </a:r>
            <a:r>
              <a:rPr lang="ru-RU" sz="2400" i="1" dirty="0"/>
              <a:t>»</a:t>
            </a:r>
            <a:r>
              <a:rPr lang="en-US" sz="2400" dirty="0"/>
              <a:t> –</a:t>
            </a:r>
            <a:r>
              <a:rPr lang="ru-RU" sz="2400" dirty="0"/>
              <a:t> целочисленный литерал (тип </a:t>
            </a:r>
            <a:r>
              <a:rPr lang="en-US" sz="2400" dirty="0" err="1"/>
              <a:t>Int</a:t>
            </a:r>
            <a:r>
              <a:rPr lang="en-US" sz="2400" dirty="0"/>
              <a:t>);</a:t>
            </a:r>
          </a:p>
          <a:p>
            <a:pPr lvl="1">
              <a:buFont typeface="Wingdings" panose="05000000000000000000" pitchFamily="2" charset="2"/>
              <a:buChar char="Ø"/>
              <a:defRPr/>
            </a:pPr>
            <a:r>
              <a:rPr lang="ru-RU" sz="2400" i="1" dirty="0"/>
              <a:t>«</a:t>
            </a:r>
            <a:r>
              <a:rPr lang="en-US" sz="2400" i="1" dirty="0"/>
              <a:t>f</a:t>
            </a:r>
            <a:r>
              <a:rPr lang="ru-RU" sz="2400" i="1" dirty="0"/>
              <a:t>»</a:t>
            </a:r>
            <a:r>
              <a:rPr lang="en-US" sz="2400" dirty="0"/>
              <a:t> – </a:t>
            </a:r>
            <a:r>
              <a:rPr lang="ru-RU" sz="2400" dirty="0"/>
              <a:t>символьный литерал</a:t>
            </a:r>
            <a:endParaRPr lang="en-US" sz="2400" i="1" dirty="0"/>
          </a:p>
          <a:p>
            <a:pPr lvl="1">
              <a:buFont typeface="Wingdings" panose="05000000000000000000" pitchFamily="2" charset="2"/>
              <a:buChar char="Ø"/>
              <a:defRPr/>
            </a:pPr>
            <a:r>
              <a:rPr lang="ru-RU" sz="2400" b="1" i="1" dirty="0">
                <a:solidFill>
                  <a:schemeClr val="tx1">
                    <a:lumMod val="75000"/>
                    <a:lumOff val="25000"/>
                  </a:schemeClr>
                </a:solidFill>
              </a:rPr>
              <a:t>«</a:t>
            </a:r>
            <a:r>
              <a:rPr lang="en-US" sz="2400" b="1" i="1" dirty="0">
                <a:solidFill>
                  <a:schemeClr val="tx1">
                    <a:lumMod val="75000"/>
                    <a:lumOff val="25000"/>
                  </a:schemeClr>
                </a:solidFill>
              </a:rPr>
              <a:t>\n</a:t>
            </a:r>
            <a:r>
              <a:rPr lang="ru-RU" sz="2400" b="1" i="1" dirty="0">
                <a:solidFill>
                  <a:schemeClr val="tx1">
                    <a:lumMod val="75000"/>
                    <a:lumOff val="25000"/>
                  </a:schemeClr>
                </a:solidFill>
              </a:rPr>
              <a:t>»</a:t>
            </a:r>
            <a:r>
              <a:rPr lang="en-US" sz="2400" dirty="0"/>
              <a:t> –</a:t>
            </a:r>
            <a:r>
              <a:rPr lang="ru-RU" sz="2400" dirty="0"/>
              <a:t> конец строки</a:t>
            </a:r>
            <a:endParaRPr lang="en-US" sz="2400" dirty="0"/>
          </a:p>
          <a:p>
            <a:pPr>
              <a:buNone/>
              <a:defRPr/>
            </a:pPr>
            <a:endParaRPr lang="ru-RU" sz="2400" dirty="0"/>
          </a:p>
          <a:p>
            <a:pPr>
              <a:buNone/>
              <a:defRPr/>
            </a:pPr>
            <a:endParaRPr lang="ru-RU" sz="2400" i="1" dirty="0"/>
          </a:p>
        </p:txBody>
      </p:sp>
    </p:spTree>
    <p:extLst>
      <p:ext uri="{BB962C8B-B14F-4D97-AF65-F5344CB8AC3E}">
        <p14:creationId xmlns:p14="http://schemas.microsoft.com/office/powerpoint/2010/main" val="3999794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3392" y="764704"/>
            <a:ext cx="11089232" cy="6093295"/>
          </a:xfrm>
        </p:spPr>
        <p:txBody>
          <a:bodyPr>
            <a:noAutofit/>
          </a:bodyPr>
          <a:lstStyle/>
          <a:p>
            <a:pPr algn="ctr">
              <a:buNone/>
              <a:defRPr/>
            </a:pPr>
            <a:r>
              <a:rPr lang="ru-RU" sz="3200" b="1" dirty="0">
                <a:effectLst>
                  <a:outerShdw blurRad="38100" dist="38100" dir="2700000" algn="tl">
                    <a:srgbClr val="000000">
                      <a:alpha val="43137"/>
                    </a:srgbClr>
                  </a:outerShdw>
                </a:effectLst>
              </a:rPr>
              <a:t>Формат описания именованной константы:</a:t>
            </a:r>
          </a:p>
          <a:p>
            <a:pPr>
              <a:buNone/>
              <a:defRPr/>
            </a:pPr>
            <a:r>
              <a:rPr lang="ru-RU" sz="3200" dirty="0">
                <a:effectLst>
                  <a:outerShdw blurRad="38100" dist="38100" dir="2700000" algn="tl">
                    <a:srgbClr val="000000">
                      <a:alpha val="43137"/>
                    </a:srgbClr>
                  </a:outerShdw>
                </a:effectLst>
              </a:rPr>
              <a:t>	</a:t>
            </a:r>
            <a:r>
              <a:rPr lang="en-US" sz="3200" dirty="0" smtClean="0">
                <a:effectLst>
                  <a:outerShdw blurRad="38100" dist="38100" dir="2700000" algn="tl">
                    <a:srgbClr val="000000">
                      <a:alpha val="43137"/>
                    </a:srgbClr>
                  </a:outerShdw>
                </a:effectLst>
              </a:rPr>
              <a:t>[&lt;</a:t>
            </a:r>
            <a:r>
              <a:rPr lang="ru-RU" sz="3200" b="1" i="1" dirty="0">
                <a:effectLst>
                  <a:outerShdw blurRad="38100" dist="38100" dir="2700000" algn="tl">
                    <a:srgbClr val="000000">
                      <a:alpha val="43137"/>
                    </a:srgbClr>
                  </a:outerShdw>
                </a:effectLst>
              </a:rPr>
              <a:t>класс памяти</a:t>
            </a:r>
            <a:r>
              <a:rPr lang="en-US" sz="3200" dirty="0">
                <a:effectLst>
                  <a:outerShdw blurRad="38100" dist="38100" dir="2700000" algn="tl">
                    <a:srgbClr val="000000">
                      <a:alpha val="43137"/>
                    </a:srgbClr>
                  </a:outerShdw>
                </a:effectLst>
              </a:rPr>
              <a:t>&gt;]</a:t>
            </a:r>
            <a:r>
              <a:rPr lang="ru-RU" sz="3200" dirty="0">
                <a:effectLst>
                  <a:outerShdw blurRad="38100" dist="38100" dir="2700000" algn="tl">
                    <a:srgbClr val="000000">
                      <a:alpha val="43137"/>
                    </a:srgbClr>
                  </a:outerShdw>
                </a:effectLst>
              </a:rPr>
              <a:t>	</a:t>
            </a:r>
            <a:r>
              <a:rPr lang="en-US" sz="3200" dirty="0" err="1" smtClean="0">
                <a:effectLst>
                  <a:outerShdw blurRad="38100" dist="38100" dir="2700000" algn="tl">
                    <a:srgbClr val="000000">
                      <a:alpha val="43137"/>
                    </a:srgbClr>
                  </a:outerShdw>
                </a:effectLst>
              </a:rPr>
              <a:t>const</a:t>
            </a:r>
            <a:r>
              <a:rPr lang="en-US" sz="3200" dirty="0" smtClean="0">
                <a:effectLst>
                  <a:outerShdw blurRad="38100" dist="38100" dir="2700000" algn="tl">
                    <a:srgbClr val="000000">
                      <a:alpha val="43137"/>
                    </a:srgbClr>
                  </a:outerShdw>
                </a:effectLst>
              </a:rPr>
              <a:t>&lt;</a:t>
            </a:r>
            <a:r>
              <a:rPr lang="ru-RU" sz="3200" dirty="0">
                <a:effectLst>
                  <a:outerShdw blurRad="38100" dist="38100" dir="2700000" algn="tl">
                    <a:srgbClr val="000000">
                      <a:alpha val="43137"/>
                    </a:srgbClr>
                  </a:outerShdw>
                </a:effectLst>
              </a:rPr>
              <a:t>тип</a:t>
            </a:r>
            <a:r>
              <a:rPr lang="en-US" sz="3200" dirty="0" smtClean="0">
                <a:effectLst>
                  <a:outerShdw blurRad="38100" dist="38100" dir="2700000" algn="tl">
                    <a:srgbClr val="000000">
                      <a:alpha val="43137"/>
                    </a:srgbClr>
                  </a:outerShdw>
                </a:effectLst>
              </a:rPr>
              <a:t>&gt;&lt;</a:t>
            </a:r>
            <a:r>
              <a:rPr lang="ru-RU" sz="3200" dirty="0">
                <a:effectLst>
                  <a:outerShdw blurRad="38100" dist="38100" dir="2700000" algn="tl">
                    <a:srgbClr val="000000">
                      <a:alpha val="43137"/>
                    </a:srgbClr>
                  </a:outerShdw>
                </a:effectLst>
              </a:rPr>
              <a:t>имя именованной константы</a:t>
            </a:r>
            <a:r>
              <a:rPr lang="en-US" sz="3200" dirty="0" smtClean="0">
                <a:effectLst>
                  <a:outerShdw blurRad="38100" dist="38100" dir="2700000" algn="tl">
                    <a:srgbClr val="000000">
                      <a:alpha val="43137"/>
                    </a:srgbClr>
                  </a:outerShdw>
                </a:effectLst>
              </a:rPr>
              <a:t>&gt;=&lt;</a:t>
            </a:r>
            <a:r>
              <a:rPr lang="ru-RU" sz="3200" b="1" i="1" dirty="0">
                <a:effectLst>
                  <a:outerShdw blurRad="38100" dist="38100" dir="2700000" algn="tl">
                    <a:srgbClr val="000000">
                      <a:alpha val="43137"/>
                    </a:srgbClr>
                  </a:outerShdw>
                </a:effectLst>
              </a:rPr>
              <a:t>выражение</a:t>
            </a:r>
            <a:r>
              <a:rPr lang="en-US" sz="3200" dirty="0">
                <a:effectLst>
                  <a:outerShdw blurRad="38100" dist="38100" dir="2700000" algn="tl">
                    <a:srgbClr val="000000">
                      <a:alpha val="43137"/>
                    </a:srgbClr>
                  </a:outerShdw>
                </a:effectLst>
              </a:rPr>
              <a:t>&gt;;</a:t>
            </a:r>
            <a:endParaRPr lang="ru-RU" sz="3200" dirty="0">
              <a:effectLst>
                <a:outerShdw blurRad="38100" dist="38100" dir="2700000" algn="tl">
                  <a:srgbClr val="000000">
                    <a:alpha val="43137"/>
                  </a:srgbClr>
                </a:outerShdw>
              </a:effectLst>
            </a:endParaRPr>
          </a:p>
          <a:p>
            <a:pPr>
              <a:buNone/>
              <a:defRPr/>
            </a:pPr>
            <a:r>
              <a:rPr lang="ru-RU" sz="3200" dirty="0">
                <a:effectLst>
                  <a:outerShdw blurRad="38100" dist="38100" dir="2700000" algn="tl">
                    <a:srgbClr val="000000">
                      <a:alpha val="43137"/>
                    </a:srgbClr>
                  </a:outerShdw>
                </a:effectLst>
              </a:rPr>
              <a:t>	</a:t>
            </a:r>
            <a:r>
              <a:rPr lang="en-US" sz="3200" dirty="0" err="1" smtClean="0"/>
              <a:t>const</a:t>
            </a:r>
            <a:r>
              <a:rPr lang="ru-RU" sz="3200" dirty="0" smtClean="0"/>
              <a:t> </a:t>
            </a:r>
            <a:r>
              <a:rPr lang="en-US" sz="3200" dirty="0" err="1" smtClean="0"/>
              <a:t>int</a:t>
            </a:r>
            <a:r>
              <a:rPr lang="ru-RU" sz="3200" dirty="0" smtClean="0"/>
              <a:t> </a:t>
            </a:r>
            <a:r>
              <a:rPr lang="en-US" sz="3200" dirty="0" smtClean="0"/>
              <a:t>l</a:t>
            </a:r>
            <a:r>
              <a:rPr lang="ru-RU" sz="3200" dirty="0" smtClean="0"/>
              <a:t> </a:t>
            </a:r>
            <a:r>
              <a:rPr lang="en-US" sz="3200" dirty="0" smtClean="0"/>
              <a:t>=</a:t>
            </a:r>
            <a:r>
              <a:rPr lang="ru-RU" sz="3200" dirty="0" smtClean="0"/>
              <a:t> </a:t>
            </a:r>
            <a:r>
              <a:rPr lang="en-US" sz="3200" dirty="0" smtClean="0"/>
              <a:t>-</a:t>
            </a:r>
            <a:r>
              <a:rPr lang="en-US" sz="3200" dirty="0"/>
              <a:t>124;</a:t>
            </a:r>
          </a:p>
          <a:p>
            <a:pPr>
              <a:buNone/>
              <a:defRPr/>
            </a:pPr>
            <a:r>
              <a:rPr lang="ru-RU" sz="3200" dirty="0"/>
              <a:t>	</a:t>
            </a:r>
            <a:r>
              <a:rPr lang="en-US" sz="3200" dirty="0" err="1" smtClean="0"/>
              <a:t>const</a:t>
            </a:r>
            <a:r>
              <a:rPr lang="ru-RU" sz="3200" dirty="0" smtClean="0"/>
              <a:t> </a:t>
            </a:r>
            <a:r>
              <a:rPr lang="en-US" sz="3200" dirty="0" smtClean="0"/>
              <a:t>float</a:t>
            </a:r>
            <a:r>
              <a:rPr lang="ru-RU" sz="3200" dirty="0" smtClean="0"/>
              <a:t> </a:t>
            </a:r>
            <a:r>
              <a:rPr lang="en-US" sz="3200" dirty="0" smtClean="0"/>
              <a:t>k1</a:t>
            </a:r>
            <a:r>
              <a:rPr lang="ru-RU" sz="3200" dirty="0" smtClean="0"/>
              <a:t> </a:t>
            </a:r>
            <a:r>
              <a:rPr lang="en-US" sz="3200" dirty="0" smtClean="0"/>
              <a:t>=</a:t>
            </a:r>
            <a:r>
              <a:rPr lang="ru-RU" sz="3200" dirty="0" smtClean="0"/>
              <a:t> </a:t>
            </a:r>
            <a:r>
              <a:rPr lang="en-US" sz="3200" dirty="0" smtClean="0"/>
              <a:t>2,345</a:t>
            </a:r>
            <a:endParaRPr lang="ru-RU" sz="3200" dirty="0"/>
          </a:p>
          <a:p>
            <a:pPr>
              <a:buNone/>
              <a:defRPr/>
            </a:pPr>
            <a:r>
              <a:rPr lang="ru-RU" sz="3200" dirty="0"/>
              <a:t>		</a:t>
            </a:r>
            <a:r>
              <a:rPr lang="ru-RU" sz="3200" b="1" i="1" dirty="0"/>
              <a:t>Класс памяти </a:t>
            </a:r>
            <a:r>
              <a:rPr lang="ru-RU" sz="3200" i="1" dirty="0"/>
              <a:t>-</a:t>
            </a:r>
            <a:r>
              <a:rPr lang="ru-RU" sz="3200" b="1" i="1" dirty="0"/>
              <a:t> </a:t>
            </a:r>
            <a:r>
              <a:rPr lang="ru-RU" sz="3200" dirty="0"/>
              <a:t>это спецификатор, определяющий время жизни и область видимости данного объекта.</a:t>
            </a:r>
          </a:p>
          <a:p>
            <a:pPr>
              <a:buNone/>
              <a:defRPr/>
            </a:pPr>
            <a:r>
              <a:rPr lang="ru-RU" sz="3200" b="1" i="1" dirty="0"/>
              <a:t>		Выражение</a:t>
            </a:r>
            <a:r>
              <a:rPr lang="ru-RU" sz="3200" dirty="0"/>
              <a:t> - определяет  значение именованной константы, </a:t>
            </a:r>
            <a:r>
              <a:rPr lang="ru-RU" sz="3200" dirty="0" err="1"/>
              <a:t>т.е</a:t>
            </a:r>
            <a:r>
              <a:rPr lang="ru-RU" sz="3200" dirty="0"/>
              <a:t> инициализирует её.</a:t>
            </a:r>
            <a:endParaRPr lang="ru-RU" sz="3200" dirty="0"/>
          </a:p>
        </p:txBody>
      </p:sp>
      <p:sp>
        <p:nvSpPr>
          <p:cNvPr id="4" name="Rectangle 2"/>
          <p:cNvSpPr>
            <a:spLocks noGrp="1" noChangeArrowheads="1"/>
          </p:cNvSpPr>
          <p:nvPr>
            <p:ph type="title"/>
          </p:nvPr>
        </p:nvSpPr>
        <p:spPr>
          <a:xfrm>
            <a:off x="0" y="1"/>
            <a:ext cx="12192000" cy="764704"/>
          </a:xfrm>
        </p:spPr>
        <p:txBody>
          <a:bodyPr/>
          <a:lstStyle/>
          <a:p>
            <a:pPr>
              <a:defRPr/>
            </a:pPr>
            <a:r>
              <a:rPr lang="ru-RU" sz="2400" dirty="0"/>
              <a:t>Стандартные типы данных</a:t>
            </a:r>
          </a:p>
        </p:txBody>
      </p:sp>
    </p:spTree>
    <p:extLst>
      <p:ext uri="{BB962C8B-B14F-4D97-AF65-F5344CB8AC3E}">
        <p14:creationId xmlns:p14="http://schemas.microsoft.com/office/powerpoint/2010/main" val="279599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Переменные</a:t>
            </a:r>
          </a:p>
        </p:txBody>
      </p:sp>
      <p:sp>
        <p:nvSpPr>
          <p:cNvPr id="14339" name="Rectangle 3"/>
          <p:cNvSpPr>
            <a:spLocks noGrp="1" noChangeArrowheads="1"/>
          </p:cNvSpPr>
          <p:nvPr>
            <p:ph idx="1"/>
          </p:nvPr>
        </p:nvSpPr>
        <p:spPr>
          <a:xfrm>
            <a:off x="0" y="764704"/>
            <a:ext cx="12192000" cy="6093296"/>
          </a:xfrm>
          <a:noFill/>
        </p:spPr>
        <p:txBody>
          <a:bodyPr>
            <a:noAutofit/>
          </a:bodyPr>
          <a:lstStyle/>
          <a:p>
            <a:pPr marL="609585" indent="-609585" algn="ctr">
              <a:lnSpc>
                <a:spcPct val="80000"/>
              </a:lnSpc>
              <a:buNone/>
            </a:pPr>
            <a:r>
              <a:rPr lang="ru-RU" altLang="ru-RU" dirty="0"/>
              <a:t>Формат описания переменных:</a:t>
            </a:r>
          </a:p>
          <a:p>
            <a:pPr marL="609585" indent="-609585" algn="ctr">
              <a:lnSpc>
                <a:spcPct val="80000"/>
              </a:lnSpc>
              <a:buNone/>
            </a:pPr>
            <a:r>
              <a:rPr lang="ru-RU" altLang="ru-RU" b="1" dirty="0"/>
              <a:t> </a:t>
            </a:r>
            <a:r>
              <a:rPr lang="en-US" altLang="ru-RU" b="1" dirty="0"/>
              <a:t>[&lt;</a:t>
            </a:r>
            <a:r>
              <a:rPr lang="ru-RU" altLang="ru-RU" b="1" dirty="0"/>
              <a:t>класс памяти</a:t>
            </a:r>
            <a:r>
              <a:rPr lang="en-US" altLang="ru-RU" b="1" dirty="0"/>
              <a:t>&gt;]&lt;</a:t>
            </a:r>
            <a:r>
              <a:rPr lang="ru-RU" altLang="ru-RU" b="1" dirty="0"/>
              <a:t>тип</a:t>
            </a:r>
            <a:r>
              <a:rPr lang="en-US" altLang="ru-RU" b="1" dirty="0"/>
              <a:t>&gt;&lt;</a:t>
            </a:r>
            <a:r>
              <a:rPr lang="ru-RU" altLang="ru-RU" b="1" dirty="0"/>
              <a:t>имя</a:t>
            </a:r>
            <a:r>
              <a:rPr lang="en-US" altLang="ru-RU" b="1" dirty="0"/>
              <a:t>&gt;[=&lt;</a:t>
            </a:r>
            <a:r>
              <a:rPr lang="ru-RU" altLang="ru-RU" b="1" dirty="0"/>
              <a:t>выражение</a:t>
            </a:r>
            <a:r>
              <a:rPr lang="en-US" altLang="ru-RU" b="1" dirty="0"/>
              <a:t>&gt;</a:t>
            </a:r>
            <a:r>
              <a:rPr lang="ru-RU" altLang="ru-RU" b="1" dirty="0"/>
              <a:t> </a:t>
            </a:r>
            <a:r>
              <a:rPr lang="en-US" altLang="ru-RU" b="1" dirty="0"/>
              <a:t>| (&lt;</a:t>
            </a:r>
            <a:r>
              <a:rPr lang="ru-RU" altLang="ru-RU" b="1" dirty="0"/>
              <a:t>выражение</a:t>
            </a:r>
            <a:r>
              <a:rPr lang="en-US" altLang="ru-RU" b="1" dirty="0"/>
              <a:t>&gt;)];</a:t>
            </a:r>
            <a:endParaRPr lang="ru-RU" altLang="ru-RU" b="1" dirty="0"/>
          </a:p>
          <a:p>
            <a:pPr marL="609585" indent="-609585" algn="ctr">
              <a:lnSpc>
                <a:spcPct val="80000"/>
              </a:lnSpc>
              <a:buNone/>
            </a:pPr>
            <a:r>
              <a:rPr lang="ru-RU" altLang="ru-RU" i="1" u="sng" dirty="0" smtClean="0"/>
              <a:t>Пример</a:t>
            </a:r>
            <a:r>
              <a:rPr lang="ru-RU" altLang="ru-RU" dirty="0" smtClean="0"/>
              <a:t>:</a:t>
            </a:r>
          </a:p>
          <a:p>
            <a:pPr marL="609585" indent="-609585" algn="ctr">
              <a:lnSpc>
                <a:spcPct val="80000"/>
              </a:lnSpc>
              <a:buNone/>
            </a:pPr>
            <a:r>
              <a:rPr lang="en-US" altLang="ru-RU" dirty="0" err="1" smtClean="0">
                <a:solidFill>
                  <a:srgbClr val="FF0000"/>
                </a:solidFill>
              </a:rPr>
              <a:t>int</a:t>
            </a:r>
            <a:r>
              <a:rPr lang="en-US" altLang="ru-RU" dirty="0" smtClean="0">
                <a:solidFill>
                  <a:srgbClr val="FF0000"/>
                </a:solidFill>
              </a:rPr>
              <a:t> </a:t>
            </a:r>
            <a:r>
              <a:rPr lang="en-US" altLang="ru-RU" dirty="0" err="1">
                <a:solidFill>
                  <a:srgbClr val="FF0000"/>
                </a:solidFill>
              </a:rPr>
              <a:t>I,j</a:t>
            </a:r>
            <a:r>
              <a:rPr lang="en-US" altLang="ru-RU" dirty="0">
                <a:solidFill>
                  <a:srgbClr val="FF0000"/>
                </a:solidFill>
              </a:rPr>
              <a:t>;</a:t>
            </a:r>
          </a:p>
          <a:p>
            <a:pPr marL="609585" indent="-609585" algn="ctr">
              <a:lnSpc>
                <a:spcPct val="80000"/>
              </a:lnSpc>
              <a:buNone/>
            </a:pPr>
            <a:r>
              <a:rPr lang="en-US" altLang="ru-RU" dirty="0" smtClean="0">
                <a:solidFill>
                  <a:srgbClr val="FF0000"/>
                </a:solidFill>
              </a:rPr>
              <a:t>double </a:t>
            </a:r>
            <a:r>
              <a:rPr lang="en-US" altLang="ru-RU" dirty="0">
                <a:solidFill>
                  <a:srgbClr val="FF0000"/>
                </a:solidFill>
              </a:rPr>
              <a:t>x;</a:t>
            </a:r>
          </a:p>
          <a:p>
            <a:pPr marL="609585" indent="-609585" algn="ctr">
              <a:lnSpc>
                <a:spcPct val="80000"/>
              </a:lnSpc>
              <a:buNone/>
            </a:pPr>
            <a:r>
              <a:rPr lang="ru-RU" altLang="ru-RU" dirty="0"/>
              <a:t>Значение переменных должно быть определено с помощью:</a:t>
            </a:r>
          </a:p>
          <a:p>
            <a:pPr marL="609585" indent="-609585">
              <a:lnSpc>
                <a:spcPct val="80000"/>
              </a:lnSpc>
              <a:buNone/>
            </a:pPr>
            <a:endParaRPr lang="ru-RU" altLang="ru-RU" dirty="0" smtClean="0"/>
          </a:p>
          <a:p>
            <a:pPr marL="609585" indent="-609585">
              <a:lnSpc>
                <a:spcPct val="80000"/>
              </a:lnSpc>
              <a:buAutoNum type="arabicPeriod"/>
            </a:pPr>
            <a:r>
              <a:rPr lang="ru-RU" altLang="ru-RU" dirty="0" smtClean="0"/>
              <a:t>оператора присваивания:	</a:t>
            </a:r>
            <a:r>
              <a:rPr lang="en-US" altLang="ru-RU" dirty="0" err="1" smtClean="0">
                <a:solidFill>
                  <a:srgbClr val="FF0000"/>
                </a:solidFill>
              </a:rPr>
              <a:t>int</a:t>
            </a:r>
            <a:r>
              <a:rPr lang="en-US" altLang="ru-RU" dirty="0" smtClean="0">
                <a:solidFill>
                  <a:srgbClr val="FF0000"/>
                </a:solidFill>
              </a:rPr>
              <a:t> </a:t>
            </a:r>
            <a:r>
              <a:rPr lang="en-US" altLang="ru-RU" dirty="0">
                <a:solidFill>
                  <a:srgbClr val="FF0000"/>
                </a:solidFill>
              </a:rPr>
              <a:t>a</a:t>
            </a:r>
            <a:r>
              <a:rPr lang="en-US" altLang="ru-RU" dirty="0" smtClean="0">
                <a:solidFill>
                  <a:srgbClr val="FF0000"/>
                </a:solidFill>
              </a:rPr>
              <a:t>;</a:t>
            </a:r>
            <a:r>
              <a:rPr lang="ru-RU" altLang="ru-RU" dirty="0" smtClean="0"/>
              <a:t>		</a:t>
            </a:r>
            <a:r>
              <a:rPr lang="en-US" altLang="ru-RU" i="1" dirty="0" smtClean="0"/>
              <a:t>//</a:t>
            </a:r>
            <a:r>
              <a:rPr lang="ru-RU" altLang="ru-RU" i="1" dirty="0"/>
              <a:t>описание </a:t>
            </a:r>
            <a:r>
              <a:rPr lang="ru-RU" altLang="ru-RU" i="1" dirty="0" smtClean="0"/>
              <a:t>переменной</a:t>
            </a:r>
            <a:endParaRPr lang="ru-RU" altLang="ru-RU" dirty="0" smtClean="0"/>
          </a:p>
          <a:p>
            <a:pPr marL="0" indent="0">
              <a:lnSpc>
                <a:spcPct val="80000"/>
              </a:lnSpc>
              <a:buNone/>
            </a:pPr>
            <a:r>
              <a:rPr lang="ru-RU" altLang="ru-RU" dirty="0">
                <a:solidFill>
                  <a:srgbClr val="FF0000"/>
                </a:solidFill>
              </a:rPr>
              <a:t>	</a:t>
            </a:r>
            <a:r>
              <a:rPr lang="ru-RU" altLang="ru-RU" dirty="0" smtClean="0">
                <a:solidFill>
                  <a:srgbClr val="FF0000"/>
                </a:solidFill>
              </a:rPr>
              <a:t>			</a:t>
            </a:r>
            <a:r>
              <a:rPr lang="en-US" altLang="ru-RU" dirty="0" err="1" smtClean="0">
                <a:solidFill>
                  <a:srgbClr val="FF0000"/>
                </a:solidFill>
              </a:rPr>
              <a:t>int</a:t>
            </a:r>
            <a:r>
              <a:rPr lang="ru-RU" altLang="ru-RU" dirty="0" smtClean="0">
                <a:solidFill>
                  <a:srgbClr val="FF0000"/>
                </a:solidFill>
              </a:rPr>
              <a:t> </a:t>
            </a:r>
            <a:r>
              <a:rPr lang="en-US" altLang="ru-RU" dirty="0" smtClean="0">
                <a:solidFill>
                  <a:srgbClr val="FF0000"/>
                </a:solidFill>
              </a:rPr>
              <a:t>= </a:t>
            </a:r>
            <a:r>
              <a:rPr lang="en-US" altLang="ru-RU" dirty="0">
                <a:solidFill>
                  <a:srgbClr val="FF0000"/>
                </a:solidFill>
              </a:rPr>
              <a:t>a</a:t>
            </a:r>
            <a:r>
              <a:rPr lang="en-US" altLang="ru-RU" dirty="0" smtClean="0">
                <a:solidFill>
                  <a:srgbClr val="FF0000"/>
                </a:solidFill>
              </a:rPr>
              <a:t>;</a:t>
            </a:r>
            <a:r>
              <a:rPr lang="ru-RU" altLang="ru-RU" dirty="0" smtClean="0"/>
              <a:t>		</a:t>
            </a:r>
            <a:r>
              <a:rPr lang="en-US" altLang="ru-RU" i="1" dirty="0" smtClean="0"/>
              <a:t>//</a:t>
            </a:r>
            <a:r>
              <a:rPr lang="ru-RU" altLang="ru-RU" i="1" dirty="0" smtClean="0"/>
              <a:t>определение значения переменной</a:t>
            </a:r>
            <a:endParaRPr lang="ru-RU" altLang="ru-RU" dirty="0" smtClean="0"/>
          </a:p>
          <a:p>
            <a:pPr marL="609585" indent="-609585">
              <a:lnSpc>
                <a:spcPct val="80000"/>
              </a:lnSpc>
              <a:buNone/>
            </a:pPr>
            <a:endParaRPr lang="ru-RU" altLang="ru-RU" dirty="0" smtClean="0"/>
          </a:p>
          <a:p>
            <a:pPr marL="609585" indent="-609585">
              <a:lnSpc>
                <a:spcPct val="80000"/>
              </a:lnSpc>
              <a:buNone/>
            </a:pPr>
            <a:r>
              <a:rPr lang="ru-RU" altLang="ru-RU" dirty="0" smtClean="0"/>
              <a:t>2. </a:t>
            </a:r>
            <a:r>
              <a:rPr lang="en-US" altLang="ru-RU" dirty="0" smtClean="0"/>
              <a:t>	</a:t>
            </a:r>
            <a:r>
              <a:rPr lang="ru-RU" altLang="ru-RU" dirty="0" smtClean="0"/>
              <a:t>оператора </a:t>
            </a:r>
            <a:r>
              <a:rPr lang="ru-RU" altLang="ru-RU" dirty="0" smtClean="0"/>
              <a:t>ввода:		</a:t>
            </a:r>
            <a:r>
              <a:rPr lang="en-US" altLang="ru-RU" dirty="0" err="1" smtClean="0">
                <a:solidFill>
                  <a:srgbClr val="FF0000"/>
                </a:solidFill>
              </a:rPr>
              <a:t>int</a:t>
            </a:r>
            <a:r>
              <a:rPr lang="en-US" altLang="ru-RU" dirty="0" smtClean="0">
                <a:solidFill>
                  <a:srgbClr val="FF0000"/>
                </a:solidFill>
              </a:rPr>
              <a:t> a;</a:t>
            </a:r>
            <a:r>
              <a:rPr lang="ru-RU" altLang="ru-RU" dirty="0" smtClean="0"/>
              <a:t>		</a:t>
            </a:r>
            <a:r>
              <a:rPr lang="en-US" altLang="ru-RU" i="1" dirty="0" smtClean="0"/>
              <a:t>//</a:t>
            </a:r>
            <a:r>
              <a:rPr lang="ru-RU" altLang="ru-RU" i="1" dirty="0" smtClean="0"/>
              <a:t>описание переменной</a:t>
            </a:r>
          </a:p>
          <a:p>
            <a:pPr marL="609585" indent="-609585">
              <a:lnSpc>
                <a:spcPct val="80000"/>
              </a:lnSpc>
              <a:buNone/>
            </a:pPr>
            <a:r>
              <a:rPr lang="ru-RU" altLang="ru-RU" dirty="0" smtClean="0">
                <a:solidFill>
                  <a:srgbClr val="FF0000"/>
                </a:solidFill>
              </a:rPr>
              <a:t>					</a:t>
            </a:r>
            <a:r>
              <a:rPr lang="en-US" altLang="ru-RU" dirty="0" err="1" smtClean="0">
                <a:solidFill>
                  <a:srgbClr val="FF0000"/>
                </a:solidFill>
              </a:rPr>
              <a:t>cin</a:t>
            </a:r>
            <a:r>
              <a:rPr lang="ru-RU" altLang="ru-RU" dirty="0" smtClean="0">
                <a:solidFill>
                  <a:srgbClr val="FF0000"/>
                </a:solidFill>
              </a:rPr>
              <a:t> </a:t>
            </a:r>
            <a:r>
              <a:rPr lang="en-US" altLang="ru-RU" dirty="0" smtClean="0">
                <a:solidFill>
                  <a:srgbClr val="FF0000"/>
                </a:solidFill>
              </a:rPr>
              <a:t>&gt;&gt;</a:t>
            </a:r>
            <a:r>
              <a:rPr lang="ru-RU" altLang="ru-RU" dirty="0" smtClean="0">
                <a:solidFill>
                  <a:srgbClr val="FF0000"/>
                </a:solidFill>
              </a:rPr>
              <a:t> </a:t>
            </a:r>
            <a:r>
              <a:rPr lang="en-US" altLang="ru-RU" dirty="0" smtClean="0">
                <a:solidFill>
                  <a:srgbClr val="FF0000"/>
                </a:solidFill>
              </a:rPr>
              <a:t>a;</a:t>
            </a:r>
            <a:r>
              <a:rPr lang="ru-RU" altLang="ru-RU" dirty="0" smtClean="0"/>
              <a:t>	</a:t>
            </a:r>
            <a:r>
              <a:rPr lang="en-US" altLang="ru-RU" i="1" dirty="0" smtClean="0"/>
              <a:t>//</a:t>
            </a:r>
            <a:r>
              <a:rPr lang="ru-RU" altLang="ru-RU" i="1" dirty="0" smtClean="0"/>
              <a:t>определение значения переменной</a:t>
            </a:r>
            <a:endParaRPr lang="ru-RU" altLang="ru-RU" i="1" dirty="0"/>
          </a:p>
          <a:p>
            <a:pPr marL="609585" indent="-609585">
              <a:lnSpc>
                <a:spcPct val="80000"/>
              </a:lnSpc>
              <a:buNone/>
            </a:pPr>
            <a:endParaRPr lang="ru-RU" altLang="ru-RU" dirty="0" smtClean="0"/>
          </a:p>
          <a:p>
            <a:pPr marL="609585" indent="-609585">
              <a:lnSpc>
                <a:spcPct val="80000"/>
              </a:lnSpc>
              <a:buNone/>
            </a:pPr>
            <a:r>
              <a:rPr lang="ru-RU" altLang="ru-RU" dirty="0" smtClean="0"/>
              <a:t>3</a:t>
            </a:r>
            <a:r>
              <a:rPr lang="ru-RU" altLang="ru-RU" dirty="0"/>
              <a:t>. </a:t>
            </a:r>
            <a:r>
              <a:rPr lang="en-US" altLang="ru-RU" dirty="0" smtClean="0"/>
              <a:t>	</a:t>
            </a:r>
            <a:r>
              <a:rPr lang="ru-RU" altLang="ru-RU" dirty="0" smtClean="0"/>
              <a:t>инициализация </a:t>
            </a:r>
            <a:r>
              <a:rPr lang="ru-RU" altLang="ru-RU" dirty="0"/>
              <a:t>– </a:t>
            </a:r>
            <a:r>
              <a:rPr lang="ru-RU" altLang="ru-RU" dirty="0" smtClean="0"/>
              <a:t>определение значения </a:t>
            </a:r>
            <a:r>
              <a:rPr lang="ru-RU" altLang="ru-RU" dirty="0"/>
              <a:t>переменной на этом этапе описания.</a:t>
            </a:r>
          </a:p>
          <a:p>
            <a:pPr marL="609585" indent="-609585">
              <a:lnSpc>
                <a:spcPct val="80000"/>
              </a:lnSpc>
              <a:buNone/>
            </a:pPr>
            <a:r>
              <a:rPr lang="ru-RU" altLang="ru-RU" dirty="0" smtClean="0">
                <a:solidFill>
                  <a:srgbClr val="FF0000"/>
                </a:solidFill>
              </a:rPr>
              <a:t>					</a:t>
            </a:r>
            <a:r>
              <a:rPr lang="en-US" altLang="ru-RU" dirty="0" err="1" smtClean="0">
                <a:solidFill>
                  <a:srgbClr val="FF0000"/>
                </a:solidFill>
              </a:rPr>
              <a:t>int</a:t>
            </a:r>
            <a:r>
              <a:rPr lang="en-US" altLang="ru-RU" dirty="0" smtClean="0">
                <a:solidFill>
                  <a:srgbClr val="FF0000"/>
                </a:solidFill>
              </a:rPr>
              <a:t> </a:t>
            </a:r>
            <a:r>
              <a:rPr lang="en-US" altLang="ru-RU" dirty="0" err="1" smtClean="0">
                <a:solidFill>
                  <a:srgbClr val="FF0000"/>
                </a:solidFill>
              </a:rPr>
              <a:t>i</a:t>
            </a:r>
            <a:r>
              <a:rPr lang="ru-RU" altLang="ru-RU" dirty="0" smtClean="0">
                <a:solidFill>
                  <a:srgbClr val="FF0000"/>
                </a:solidFill>
              </a:rPr>
              <a:t> </a:t>
            </a:r>
            <a:r>
              <a:rPr lang="en-US" altLang="ru-RU" dirty="0" smtClean="0">
                <a:solidFill>
                  <a:srgbClr val="FF0000"/>
                </a:solidFill>
              </a:rPr>
              <a:t>=</a:t>
            </a:r>
            <a:r>
              <a:rPr lang="ru-RU" altLang="ru-RU" dirty="0" smtClean="0">
                <a:solidFill>
                  <a:srgbClr val="FF0000"/>
                </a:solidFill>
              </a:rPr>
              <a:t> </a:t>
            </a:r>
            <a:r>
              <a:rPr lang="en-US" altLang="ru-RU" dirty="0" smtClean="0">
                <a:solidFill>
                  <a:srgbClr val="FF0000"/>
                </a:solidFill>
              </a:rPr>
              <a:t>100</a:t>
            </a:r>
            <a:r>
              <a:rPr lang="ru-RU" altLang="ru-RU" dirty="0" smtClean="0">
                <a:solidFill>
                  <a:srgbClr val="FF0000"/>
                </a:solidFill>
              </a:rPr>
              <a:t>;	</a:t>
            </a:r>
            <a:r>
              <a:rPr lang="en-US" altLang="ru-RU" i="1" dirty="0" smtClean="0"/>
              <a:t>//</a:t>
            </a:r>
            <a:r>
              <a:rPr lang="ru-RU" altLang="ru-RU" i="1" dirty="0"/>
              <a:t>инициализация </a:t>
            </a:r>
            <a:r>
              <a:rPr lang="ru-RU" altLang="ru-RU" i="1" dirty="0" smtClean="0"/>
              <a:t>копией</a:t>
            </a:r>
          </a:p>
          <a:p>
            <a:pPr marL="609585" indent="-609585">
              <a:lnSpc>
                <a:spcPct val="80000"/>
              </a:lnSpc>
              <a:buNone/>
            </a:pPr>
            <a:r>
              <a:rPr lang="ru-RU" altLang="ru-RU" dirty="0" smtClean="0">
                <a:solidFill>
                  <a:srgbClr val="FF0000"/>
                </a:solidFill>
              </a:rPr>
              <a:t>					</a:t>
            </a:r>
            <a:r>
              <a:rPr lang="en-US" altLang="ru-RU" dirty="0" err="1" smtClean="0">
                <a:solidFill>
                  <a:srgbClr val="FF0000"/>
                </a:solidFill>
              </a:rPr>
              <a:t>int</a:t>
            </a:r>
            <a:r>
              <a:rPr lang="en-US" altLang="ru-RU" dirty="0" smtClean="0">
                <a:solidFill>
                  <a:srgbClr val="FF0000"/>
                </a:solidFill>
              </a:rPr>
              <a:t> </a:t>
            </a:r>
            <a:r>
              <a:rPr lang="en-US" altLang="ru-RU" dirty="0" err="1" smtClean="0">
                <a:solidFill>
                  <a:srgbClr val="FF0000"/>
                </a:solidFill>
              </a:rPr>
              <a:t>i</a:t>
            </a:r>
            <a:r>
              <a:rPr lang="en-US" altLang="ru-RU" dirty="0" smtClean="0">
                <a:solidFill>
                  <a:srgbClr val="FF0000"/>
                </a:solidFill>
              </a:rPr>
              <a:t> (100);</a:t>
            </a:r>
            <a:r>
              <a:rPr lang="ru-RU" altLang="ru-RU" dirty="0" smtClean="0"/>
              <a:t>	</a:t>
            </a:r>
            <a:r>
              <a:rPr lang="ru-RU" altLang="ru-RU" i="1" dirty="0" smtClean="0"/>
              <a:t>//прямая инициализация</a:t>
            </a:r>
            <a:endParaRPr lang="ru-RU" altLang="ru-RU" i="1" dirty="0"/>
          </a:p>
        </p:txBody>
      </p:sp>
    </p:spTree>
    <p:extLst>
      <p:ext uri="{BB962C8B-B14F-4D97-AF65-F5344CB8AC3E}">
        <p14:creationId xmlns:p14="http://schemas.microsoft.com/office/powerpoint/2010/main" val="2645047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Управление форматом вещественных типов данных</a:t>
            </a:r>
          </a:p>
        </p:txBody>
      </p:sp>
      <p:sp>
        <p:nvSpPr>
          <p:cNvPr id="14339" name="Rectangle 3"/>
          <p:cNvSpPr>
            <a:spLocks noGrp="1" noChangeArrowheads="1"/>
          </p:cNvSpPr>
          <p:nvPr>
            <p:ph idx="1"/>
          </p:nvPr>
        </p:nvSpPr>
        <p:spPr>
          <a:xfrm>
            <a:off x="0" y="764704"/>
            <a:ext cx="6023992" cy="6093296"/>
          </a:xfrm>
          <a:noFill/>
        </p:spPr>
        <p:txBody>
          <a:bodyPr>
            <a:noAutofit/>
          </a:bodyPr>
          <a:lstStyle/>
          <a:p>
            <a:pPr marL="274313" indent="-274313">
              <a:buNone/>
              <a:defRPr/>
            </a:pPr>
            <a:r>
              <a:rPr lang="ru-RU" dirty="0">
                <a:effectLst>
                  <a:outerShdw blurRad="38100" dist="38100" dir="2700000" algn="tl">
                    <a:srgbClr val="000000">
                      <a:alpha val="43137"/>
                    </a:srgbClr>
                  </a:outerShdw>
                </a:effectLst>
              </a:rPr>
              <a:t> </a:t>
            </a:r>
            <a:r>
              <a:rPr lang="ru-RU" dirty="0" smtClean="0">
                <a:effectLst>
                  <a:outerShdw blurRad="38100" dist="38100" dir="2700000" algn="tl">
                    <a:srgbClr val="000000">
                      <a:alpha val="43137"/>
                    </a:srgbClr>
                  </a:outerShdw>
                </a:effectLst>
              </a:rPr>
              <a:t>Существует три </a:t>
            </a:r>
            <a:r>
              <a:rPr lang="ru-RU" dirty="0">
                <a:effectLst>
                  <a:outerShdw blurRad="38100" dist="38100" dir="2700000" algn="tl">
                    <a:srgbClr val="000000">
                      <a:alpha val="43137"/>
                    </a:srgbClr>
                  </a:outerShdw>
                </a:effectLst>
              </a:rPr>
              <a:t>аспекта оформления </a:t>
            </a:r>
            <a:r>
              <a:rPr lang="ru-RU" dirty="0" smtClean="0">
                <a:effectLst>
                  <a:outerShdw blurRad="38100" dist="38100" dir="2700000" algn="tl">
                    <a:srgbClr val="000000">
                      <a:alpha val="43137"/>
                    </a:srgbClr>
                  </a:outerShdw>
                </a:effectLst>
              </a:rPr>
              <a:t>значения с </a:t>
            </a:r>
            <a:r>
              <a:rPr lang="ru-RU" dirty="0">
                <a:effectLst>
                  <a:outerShdw blurRad="38100" dist="38100" dir="2700000" algn="tl">
                    <a:srgbClr val="000000">
                      <a:alpha val="43137"/>
                    </a:srgbClr>
                  </a:outerShdw>
                </a:effectLst>
              </a:rPr>
              <a:t>плавающей запятой которыми </a:t>
            </a:r>
            <a:r>
              <a:rPr lang="ru-RU" dirty="0" smtClean="0">
                <a:effectLst>
                  <a:outerShdw blurRad="38100" dist="38100" dir="2700000" algn="tl">
                    <a:srgbClr val="000000">
                      <a:alpha val="43137"/>
                    </a:srgbClr>
                  </a:outerShdw>
                </a:effectLst>
              </a:rPr>
              <a:t>можно управлять</a:t>
            </a:r>
            <a:r>
              <a:rPr lang="ru-RU" dirty="0">
                <a:effectLst>
                  <a:outerShdw blurRad="38100" dist="38100" dir="2700000" algn="tl">
                    <a:srgbClr val="000000">
                      <a:alpha val="43137"/>
                    </a:srgbClr>
                  </a:outerShdw>
                </a:effectLst>
              </a:rPr>
              <a:t>:</a:t>
            </a:r>
          </a:p>
          <a:p>
            <a:pPr lvl="1">
              <a:defRPr/>
            </a:pPr>
            <a:r>
              <a:rPr lang="ru-RU" sz="2000" dirty="0" smtClean="0"/>
              <a:t>точность</a:t>
            </a:r>
            <a:r>
              <a:rPr lang="ru-RU" sz="2000" dirty="0"/>
              <a:t>( кол-во отображаемых цифр), изменяется с помощью манипулятора </a:t>
            </a:r>
            <a:r>
              <a:rPr lang="en-US" sz="2000" dirty="0" err="1" smtClean="0"/>
              <a:t>setprecision</a:t>
            </a:r>
            <a:endParaRPr lang="ru-RU" sz="2000" dirty="0"/>
          </a:p>
          <a:p>
            <a:pPr lvl="1">
              <a:defRPr/>
            </a:pPr>
            <a:r>
              <a:rPr lang="ru-RU" sz="2000" dirty="0" smtClean="0"/>
              <a:t>форма </a:t>
            </a:r>
            <a:r>
              <a:rPr lang="ru-RU" sz="2000" dirty="0"/>
              <a:t>записи (десятичная или </a:t>
            </a:r>
            <a:r>
              <a:rPr lang="ru-RU" sz="2000" dirty="0" err="1" smtClean="0"/>
              <a:t>экспонециальная</a:t>
            </a:r>
            <a:r>
              <a:rPr lang="ru-RU" sz="2000" dirty="0" smtClean="0"/>
              <a:t>)</a:t>
            </a:r>
            <a:endParaRPr lang="ru-RU" sz="2000" dirty="0"/>
          </a:p>
          <a:p>
            <a:pPr lvl="1">
              <a:defRPr/>
            </a:pPr>
            <a:r>
              <a:rPr lang="ru-RU" sz="2000" dirty="0" smtClean="0"/>
              <a:t>указание </a:t>
            </a:r>
            <a:r>
              <a:rPr lang="ru-RU" sz="2000" dirty="0"/>
              <a:t>десятичной точки для значения с </a:t>
            </a:r>
            <a:r>
              <a:rPr lang="ru-RU" sz="2000" dirty="0" smtClean="0"/>
              <a:t>плавающей запятой</a:t>
            </a:r>
            <a:r>
              <a:rPr lang="ru-RU" sz="2000" dirty="0"/>
              <a:t>, являющихся целыми </a:t>
            </a:r>
            <a:r>
              <a:rPr lang="ru-RU" sz="2000" dirty="0" smtClean="0"/>
              <a:t>числами</a:t>
            </a:r>
            <a:endParaRPr lang="en-US" sz="2000" dirty="0" smtClean="0">
              <a:effectLst>
                <a:outerShdw blurRad="38100" dist="38100" dir="2700000" algn="tl">
                  <a:srgbClr val="000000">
                    <a:alpha val="43137"/>
                  </a:srgbClr>
                </a:outerShdw>
              </a:effectLst>
            </a:endParaRPr>
          </a:p>
          <a:p>
            <a:pPr marL="0" indent="0" algn="ctr">
              <a:buNone/>
              <a:defRPr/>
            </a:pPr>
            <a:r>
              <a:rPr lang="ru-RU" dirty="0" smtClean="0">
                <a:effectLst>
                  <a:outerShdw blurRad="38100" dist="38100" dir="2700000" algn="tl">
                    <a:srgbClr val="000000">
                      <a:alpha val="43137"/>
                    </a:srgbClr>
                  </a:outerShdw>
                </a:effectLst>
                <a:cs typeface="Times New Roman" pitchFamily="18" charset="0"/>
              </a:rPr>
              <a:t>_____________________________________________</a:t>
            </a:r>
            <a:r>
              <a:rPr lang="ru-RU" sz="3200" dirty="0" smtClean="0">
                <a:solidFill>
                  <a:srgbClr val="FF0000"/>
                </a:solidFill>
                <a:effectLst>
                  <a:outerShdw blurRad="38100" dist="38100" dir="2700000" algn="tl">
                    <a:srgbClr val="000000">
                      <a:alpha val="43137"/>
                    </a:srgbClr>
                  </a:outerShdw>
                </a:effectLst>
              </a:rPr>
              <a:t>*</a:t>
            </a:r>
            <a:r>
              <a:rPr lang="ru-RU" dirty="0" smtClean="0"/>
              <a:t>Для </a:t>
            </a:r>
            <a:r>
              <a:rPr lang="ru-RU" dirty="0"/>
              <a:t>использования манипуляторов </a:t>
            </a:r>
            <a:r>
              <a:rPr lang="en-US" dirty="0" err="1"/>
              <a:t>endl</a:t>
            </a:r>
            <a:r>
              <a:rPr lang="ru-RU" dirty="0"/>
              <a:t> с аргументами требуется подключить заголовочный файл </a:t>
            </a:r>
            <a:r>
              <a:rPr lang="en-US" dirty="0" err="1"/>
              <a:t>iomanip</a:t>
            </a:r>
            <a:r>
              <a:rPr lang="en-US" dirty="0" smtClean="0"/>
              <a:t>)</a:t>
            </a:r>
            <a:endParaRPr lang="ru-RU" altLang="ru-RU" dirty="0"/>
          </a:p>
        </p:txBody>
      </p:sp>
      <p:sp>
        <p:nvSpPr>
          <p:cNvPr id="2" name="Прямоугольник 1"/>
          <p:cNvSpPr/>
          <p:nvPr/>
        </p:nvSpPr>
        <p:spPr>
          <a:xfrm>
            <a:off x="6023992" y="767340"/>
            <a:ext cx="6096000" cy="6001643"/>
          </a:xfrm>
          <a:prstGeom prst="rect">
            <a:avLst/>
          </a:prstGeom>
        </p:spPr>
        <p:txBody>
          <a:bodyPr>
            <a:spAutoFit/>
          </a:bodyPr>
          <a:lstStyle/>
          <a:p>
            <a:pPr>
              <a:defRPr/>
            </a:pPr>
            <a:r>
              <a:rPr lang="en-US" sz="2400" dirty="0">
                <a:effectLst>
                  <a:outerShdw blurRad="38100" dist="38100" dir="2700000" algn="tl">
                    <a:srgbClr val="000000">
                      <a:alpha val="43137"/>
                    </a:srgbClr>
                  </a:outerShdw>
                </a:effectLst>
              </a:rPr>
              <a:t>#include &lt;</a:t>
            </a:r>
            <a:r>
              <a:rPr lang="en-US" sz="2400" dirty="0" err="1">
                <a:effectLst>
                  <a:outerShdw blurRad="38100" dist="38100" dir="2700000" algn="tl">
                    <a:srgbClr val="000000">
                      <a:alpha val="43137"/>
                    </a:srgbClr>
                  </a:outerShdw>
                </a:effectLst>
              </a:rPr>
              <a:t>iostream</a:t>
            </a:r>
            <a:r>
              <a:rPr lang="en-US" sz="2400" dirty="0" smtClean="0">
                <a:effectLst>
                  <a:outerShdw blurRad="38100" dist="38100" dir="2700000" algn="tl">
                    <a:srgbClr val="000000">
                      <a:alpha val="43137"/>
                    </a:srgbClr>
                  </a:outerShdw>
                </a:effectLst>
              </a:rPr>
              <a:t>&gt;</a:t>
            </a:r>
            <a:endParaRPr lang="ru-RU" sz="2400" dirty="0" smtClean="0">
              <a:effectLst>
                <a:outerShdw blurRad="38100" dist="38100" dir="2700000" algn="tl">
                  <a:srgbClr val="000000">
                    <a:alpha val="43137"/>
                  </a:srgbClr>
                </a:outerShdw>
              </a:effectLst>
            </a:endParaRPr>
          </a:p>
          <a:p>
            <a:pPr>
              <a:defRPr/>
            </a:pPr>
            <a:r>
              <a:rPr lang="en-US" sz="2400" dirty="0" smtClean="0">
                <a:effectLst>
                  <a:outerShdw blurRad="38100" dist="38100" dir="2700000" algn="tl">
                    <a:srgbClr val="000000">
                      <a:alpha val="43137"/>
                    </a:srgbClr>
                  </a:outerShdw>
                </a:effectLst>
              </a:rPr>
              <a:t>#</a:t>
            </a:r>
            <a:r>
              <a:rPr lang="en-US" sz="2400" dirty="0">
                <a:effectLst>
                  <a:outerShdw blurRad="38100" dist="38100" dir="2700000" algn="tl">
                    <a:srgbClr val="000000">
                      <a:alpha val="43137"/>
                    </a:srgbClr>
                  </a:outerShdw>
                </a:effectLst>
              </a:rPr>
              <a:t>include &lt;</a:t>
            </a:r>
            <a:r>
              <a:rPr lang="en-US" sz="2400" dirty="0" err="1">
                <a:effectLst>
                  <a:outerShdw blurRad="38100" dist="38100" dir="2700000" algn="tl">
                    <a:srgbClr val="000000">
                      <a:alpha val="43137"/>
                    </a:srgbClr>
                  </a:outerShdw>
                </a:effectLst>
              </a:rPr>
              <a:t>iomanip</a:t>
            </a:r>
            <a:r>
              <a:rPr lang="en-US" sz="2400" dirty="0">
                <a:effectLst>
                  <a:outerShdw blurRad="38100" dist="38100" dir="2700000" algn="tl">
                    <a:srgbClr val="000000">
                      <a:alpha val="43137"/>
                    </a:srgbClr>
                  </a:outerShdw>
                </a:effectLst>
              </a:rPr>
              <a:t>&gt;</a:t>
            </a:r>
            <a:r>
              <a:rPr lang="ru-RU" sz="2400" dirty="0" smtClean="0">
                <a:solidFill>
                  <a:srgbClr val="FF0000"/>
                </a:solidFill>
                <a:effectLst>
                  <a:outerShdw blurRad="38100" dist="38100" dir="2700000" algn="tl">
                    <a:srgbClr val="000000">
                      <a:alpha val="43137"/>
                    </a:srgbClr>
                  </a:outerShdw>
                </a:effectLst>
              </a:rPr>
              <a:t>*</a:t>
            </a:r>
          </a:p>
          <a:p>
            <a:pPr>
              <a:defRPr/>
            </a:pPr>
            <a:r>
              <a:rPr lang="en-US" sz="2400" dirty="0" smtClean="0">
                <a:effectLst>
                  <a:outerShdw blurRad="38100" dist="38100" dir="2700000" algn="tl">
                    <a:srgbClr val="000000">
                      <a:alpha val="43137"/>
                    </a:srgbClr>
                  </a:outerShdw>
                </a:effectLst>
              </a:rPr>
              <a:t>using </a:t>
            </a:r>
            <a:r>
              <a:rPr lang="en-US" sz="2400" dirty="0">
                <a:effectLst>
                  <a:outerShdw blurRad="38100" dist="38100" dir="2700000" algn="tl">
                    <a:srgbClr val="000000">
                      <a:alpha val="43137"/>
                    </a:srgbClr>
                  </a:outerShdw>
                </a:effectLst>
              </a:rPr>
              <a:t>namespace </a:t>
            </a:r>
            <a:r>
              <a:rPr lang="en-US" sz="2400" dirty="0" err="1">
                <a:effectLst>
                  <a:outerShdw blurRad="38100" dist="38100" dir="2700000" algn="tl">
                    <a:srgbClr val="000000">
                      <a:alpha val="43137"/>
                    </a:srgbClr>
                  </a:outerShdw>
                </a:effectLst>
              </a:rPr>
              <a:t>std</a:t>
            </a:r>
            <a:r>
              <a:rPr lang="en-US" sz="2400" dirty="0" smtClean="0">
                <a:effectLst>
                  <a:outerShdw blurRad="38100" dist="38100" dir="2700000" algn="tl">
                    <a:srgbClr val="000000">
                      <a:alpha val="43137"/>
                    </a:srgbClr>
                  </a:outerShdw>
                </a:effectLst>
              </a:rPr>
              <a:t>;</a:t>
            </a:r>
            <a:endParaRPr lang="ru-RU" sz="2400" dirty="0" smtClean="0">
              <a:effectLst>
                <a:outerShdw blurRad="38100" dist="38100" dir="2700000" algn="tl">
                  <a:srgbClr val="000000">
                    <a:alpha val="43137"/>
                  </a:srgbClr>
                </a:outerShdw>
              </a:effectLst>
            </a:endParaRPr>
          </a:p>
          <a:p>
            <a:pPr>
              <a:defRPr/>
            </a:pPr>
            <a:r>
              <a:rPr lang="en-US" sz="2400" dirty="0" err="1" smtClean="0">
                <a:effectLst>
                  <a:outerShdw blurRad="38100" dist="38100" dir="2700000" algn="tl">
                    <a:srgbClr val="000000">
                      <a:alpha val="43137"/>
                    </a:srgbClr>
                  </a:outerShdw>
                </a:effectLst>
              </a:rPr>
              <a:t>int</a:t>
            </a:r>
            <a:r>
              <a:rPr lang="en-US" sz="2400" dirty="0" smtClean="0">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main</a:t>
            </a:r>
            <a:r>
              <a:rPr lang="en-US" sz="2400" dirty="0" smtClean="0">
                <a:effectLst>
                  <a:outerShdw blurRad="38100" dist="38100" dir="2700000" algn="tl">
                    <a:srgbClr val="000000">
                      <a:alpha val="43137"/>
                    </a:srgbClr>
                  </a:outerShdw>
                </a:effectLst>
              </a:rPr>
              <a:t>()</a:t>
            </a:r>
            <a:endParaRPr lang="ru-RU" sz="2400" dirty="0" smtClean="0">
              <a:effectLst>
                <a:outerShdw blurRad="38100" dist="38100" dir="2700000" algn="tl">
                  <a:srgbClr val="000000">
                    <a:alpha val="43137"/>
                  </a:srgbClr>
                </a:outerShdw>
              </a:effectLst>
            </a:endParaRPr>
          </a:p>
          <a:p>
            <a:pPr>
              <a:defRPr/>
            </a:pPr>
            <a:r>
              <a:rPr lang="en-US" sz="2400" dirty="0" smtClean="0">
                <a:effectLst>
                  <a:outerShdw blurRad="38100" dist="38100" dir="2700000" algn="tl">
                    <a:srgbClr val="000000">
                      <a:alpha val="43137"/>
                    </a:srgbClr>
                  </a:outerShdw>
                </a:effectLst>
              </a:rPr>
              <a:t>{</a:t>
            </a:r>
            <a:endParaRPr lang="ru-RU" sz="2400" dirty="0" smtClean="0">
              <a:effectLst>
                <a:outerShdw blurRad="38100" dist="38100" dir="2700000" algn="tl">
                  <a:srgbClr val="000000">
                    <a:alpha val="43137"/>
                  </a:srgbClr>
                </a:outerShdw>
              </a:effectLst>
            </a:endParaRPr>
          </a:p>
          <a:p>
            <a:pPr>
              <a:defRPr/>
            </a:pPr>
            <a:r>
              <a:rPr lang="en-US" sz="2400" dirty="0" smtClean="0">
                <a:effectLst>
                  <a:outerShdw blurRad="38100" dist="38100" dir="2700000" algn="tl">
                    <a:srgbClr val="000000">
                      <a:alpha val="43137"/>
                    </a:srgbClr>
                  </a:outerShdw>
                </a:effectLst>
              </a:rPr>
              <a:t>double </a:t>
            </a:r>
            <a:r>
              <a:rPr lang="en-US" sz="2400" dirty="0" err="1" smtClean="0">
                <a:effectLst>
                  <a:outerShdw blurRad="38100" dist="38100" dir="2700000" algn="tl">
                    <a:srgbClr val="000000">
                      <a:alpha val="43137"/>
                    </a:srgbClr>
                  </a:outerShdw>
                </a:effectLst>
              </a:rPr>
              <a:t>i</a:t>
            </a:r>
            <a:r>
              <a:rPr lang="en-US" sz="2400" dirty="0" smtClean="0">
                <a:effectLst>
                  <a:outerShdw blurRad="38100" dist="38100" dir="2700000" algn="tl">
                    <a:srgbClr val="000000">
                      <a:alpha val="43137"/>
                    </a:srgbClr>
                  </a:outerShdw>
                </a:effectLst>
              </a:rPr>
              <a:t>=</a:t>
            </a:r>
            <a:r>
              <a:rPr lang="en-US" sz="2400" dirty="0" smtClean="0">
                <a:effectLst>
                  <a:outerShdw blurRad="38100" dist="38100" dir="2700000" algn="tl">
                    <a:srgbClr val="000000">
                      <a:alpha val="43137"/>
                    </a:srgbClr>
                  </a:outerShdw>
                </a:effectLst>
                <a:cs typeface="Times New Roman" pitchFamily="18" charset="0"/>
              </a:rPr>
              <a:t>12345,6789;</a:t>
            </a:r>
            <a:endParaRPr lang="ru-RU" sz="2400" dirty="0" smtClean="0">
              <a:effectLst>
                <a:outerShdw blurRad="38100" dist="38100" dir="2700000" algn="tl">
                  <a:srgbClr val="000000">
                    <a:alpha val="43137"/>
                  </a:srgbClr>
                </a:outerShdw>
              </a:effectLst>
              <a:cs typeface="Times New Roman" pitchFamily="18" charset="0"/>
            </a:endParaRPr>
          </a:p>
          <a:p>
            <a:pPr>
              <a:defRPr/>
            </a:pPr>
            <a:r>
              <a:rPr lang="en-US" sz="2400" dirty="0" err="1" smtClean="0">
                <a:effectLst>
                  <a:outerShdw blurRad="38100" dist="38100" dir="2700000" algn="tl">
                    <a:srgbClr val="000000">
                      <a:alpha val="43137"/>
                    </a:srgbClr>
                  </a:outerShdw>
                </a:effectLst>
                <a:cs typeface="Times New Roman" pitchFamily="18" charset="0"/>
              </a:rPr>
              <a:t>cout</a:t>
            </a:r>
            <a:r>
              <a:rPr lang="en-US" sz="2400" dirty="0" smtClean="0">
                <a:effectLst>
                  <a:outerShdw blurRad="38100" dist="38100" dir="2700000" algn="tl">
                    <a:srgbClr val="000000">
                      <a:alpha val="43137"/>
                    </a:srgbClr>
                  </a:outerShdw>
                </a:effectLst>
                <a:cs typeface="Times New Roman" pitchFamily="18" charset="0"/>
              </a:rPr>
              <a:t> </a:t>
            </a:r>
            <a:r>
              <a:rPr lang="en-US" sz="2400" dirty="0">
                <a:effectLst>
                  <a:outerShdw blurRad="38100" dist="38100" dir="2700000" algn="tl">
                    <a:srgbClr val="000000">
                      <a:alpha val="43137"/>
                    </a:srgbClr>
                  </a:outerShdw>
                </a:effectLst>
                <a:cs typeface="Times New Roman" pitchFamily="18" charset="0"/>
              </a:rPr>
              <a:t>&lt;&lt; </a:t>
            </a:r>
            <a:r>
              <a:rPr lang="en-US" sz="2400" dirty="0" err="1">
                <a:effectLst>
                  <a:outerShdw blurRad="38100" dist="38100" dir="2700000" algn="tl">
                    <a:srgbClr val="000000">
                      <a:alpha val="43137"/>
                    </a:srgbClr>
                  </a:outerShdw>
                </a:effectLst>
                <a:cs typeface="Times New Roman" pitchFamily="18" charset="0"/>
              </a:rPr>
              <a:t>setprecision</a:t>
            </a:r>
            <a:r>
              <a:rPr lang="en-US" sz="2400" dirty="0">
                <a:effectLst>
                  <a:outerShdw blurRad="38100" dist="38100" dir="2700000" algn="tl">
                    <a:srgbClr val="000000">
                      <a:alpha val="43137"/>
                    </a:srgbClr>
                  </a:outerShdw>
                </a:effectLst>
                <a:cs typeface="Times New Roman" pitchFamily="18" charset="0"/>
              </a:rPr>
              <a:t>(3)&lt;&lt;</a:t>
            </a:r>
            <a:r>
              <a:rPr lang="en-US" sz="2400" dirty="0" err="1">
                <a:effectLst>
                  <a:outerShdw blurRad="38100" dist="38100" dir="2700000" algn="tl">
                    <a:srgbClr val="000000">
                      <a:alpha val="43137"/>
                    </a:srgbClr>
                  </a:outerShdw>
                </a:effectLst>
                <a:cs typeface="Times New Roman" pitchFamily="18" charset="0"/>
              </a:rPr>
              <a:t>i</a:t>
            </a:r>
            <a:r>
              <a:rPr lang="en-US" sz="2400" dirty="0">
                <a:effectLst>
                  <a:outerShdw blurRad="38100" dist="38100" dir="2700000" algn="tl">
                    <a:srgbClr val="000000">
                      <a:alpha val="43137"/>
                    </a:srgbClr>
                  </a:outerShdw>
                </a:effectLst>
                <a:cs typeface="Times New Roman" pitchFamily="18" charset="0"/>
              </a:rPr>
              <a:t>&lt;&lt;</a:t>
            </a:r>
            <a:r>
              <a:rPr lang="en-US" sz="2400" dirty="0" err="1" smtClean="0">
                <a:effectLst>
                  <a:outerShdw blurRad="38100" dist="38100" dir="2700000" algn="tl">
                    <a:srgbClr val="000000">
                      <a:alpha val="43137"/>
                    </a:srgbClr>
                  </a:outerShdw>
                </a:effectLst>
                <a:cs typeface="Times New Roman" pitchFamily="18" charset="0"/>
              </a:rPr>
              <a:t>endl</a:t>
            </a:r>
            <a:r>
              <a:rPr lang="en-US" sz="2400" dirty="0" smtClean="0">
                <a:effectLst>
                  <a:outerShdw blurRad="38100" dist="38100" dir="2700000" algn="tl">
                    <a:srgbClr val="000000">
                      <a:alpha val="43137"/>
                    </a:srgbClr>
                  </a:outerShdw>
                </a:effectLst>
                <a:cs typeface="Times New Roman" pitchFamily="18" charset="0"/>
              </a:rPr>
              <a:t>;</a:t>
            </a:r>
            <a:endParaRPr lang="ru-RU" sz="2400" dirty="0" smtClean="0">
              <a:effectLst>
                <a:outerShdw blurRad="38100" dist="38100" dir="2700000" algn="tl">
                  <a:srgbClr val="000000">
                    <a:alpha val="43137"/>
                  </a:srgbClr>
                </a:outerShdw>
              </a:effectLst>
              <a:cs typeface="Times New Roman" pitchFamily="18" charset="0"/>
            </a:endParaRPr>
          </a:p>
          <a:p>
            <a:pPr>
              <a:defRPr/>
            </a:pPr>
            <a:r>
              <a:rPr lang="en-US" sz="2400" dirty="0" err="1" smtClean="0">
                <a:effectLst>
                  <a:outerShdw blurRad="38100" dist="38100" dir="2700000" algn="tl">
                    <a:srgbClr val="000000">
                      <a:alpha val="43137"/>
                    </a:srgbClr>
                  </a:outerShdw>
                </a:effectLst>
              </a:rPr>
              <a:t>cout</a:t>
            </a:r>
            <a:r>
              <a:rPr lang="en-US" sz="2400" dirty="0" smtClean="0">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&lt;&lt; </a:t>
            </a:r>
            <a:r>
              <a:rPr lang="en-US" sz="2400" dirty="0" err="1">
                <a:effectLst>
                  <a:outerShdw blurRad="38100" dist="38100" dir="2700000" algn="tl">
                    <a:srgbClr val="000000">
                      <a:alpha val="43137"/>
                    </a:srgbClr>
                  </a:outerShdw>
                </a:effectLst>
              </a:rPr>
              <a:t>setprecision</a:t>
            </a:r>
            <a:r>
              <a:rPr lang="en-US" sz="2400" dirty="0">
                <a:effectLst>
                  <a:outerShdw blurRad="38100" dist="38100" dir="2700000" algn="tl">
                    <a:srgbClr val="000000">
                      <a:alpha val="43137"/>
                    </a:srgbClr>
                  </a:outerShdw>
                </a:effectLst>
              </a:rPr>
              <a:t>(6)&lt;&lt;</a:t>
            </a:r>
            <a:r>
              <a:rPr lang="en-US" sz="2400" dirty="0" err="1">
                <a:effectLst>
                  <a:outerShdw blurRad="38100" dist="38100" dir="2700000" algn="tl">
                    <a:srgbClr val="000000">
                      <a:alpha val="43137"/>
                    </a:srgbClr>
                  </a:outerShdw>
                </a:effectLst>
              </a:rPr>
              <a:t>i</a:t>
            </a:r>
            <a:r>
              <a:rPr lang="en-US" sz="2400" dirty="0">
                <a:effectLst>
                  <a:outerShdw blurRad="38100" dist="38100" dir="2700000" algn="tl">
                    <a:srgbClr val="000000">
                      <a:alpha val="43137"/>
                    </a:srgbClr>
                  </a:outerShdw>
                </a:effectLst>
              </a:rPr>
              <a:t>&lt;&lt;</a:t>
            </a:r>
            <a:r>
              <a:rPr lang="en-US" sz="2400" dirty="0" err="1" smtClean="0">
                <a:effectLst>
                  <a:outerShdw blurRad="38100" dist="38100" dir="2700000" algn="tl">
                    <a:srgbClr val="000000">
                      <a:alpha val="43137"/>
                    </a:srgbClr>
                  </a:outerShdw>
                </a:effectLst>
              </a:rPr>
              <a:t>endl</a:t>
            </a:r>
            <a:r>
              <a:rPr lang="en-US" sz="2400" dirty="0" smtClean="0">
                <a:effectLst>
                  <a:outerShdw blurRad="38100" dist="38100" dir="2700000" algn="tl">
                    <a:srgbClr val="000000">
                      <a:alpha val="43137"/>
                    </a:srgbClr>
                  </a:outerShdw>
                </a:effectLst>
              </a:rPr>
              <a:t>;</a:t>
            </a:r>
            <a:endParaRPr lang="ru-RU" sz="2400" dirty="0" smtClean="0">
              <a:effectLst>
                <a:outerShdw blurRad="38100" dist="38100" dir="2700000" algn="tl">
                  <a:srgbClr val="000000">
                    <a:alpha val="43137"/>
                  </a:srgbClr>
                </a:outerShdw>
              </a:effectLst>
            </a:endParaRPr>
          </a:p>
          <a:p>
            <a:pPr>
              <a:defRPr/>
            </a:pPr>
            <a:r>
              <a:rPr lang="en-US" sz="2400" dirty="0" err="1" smtClean="0">
                <a:effectLst>
                  <a:outerShdw blurRad="38100" dist="38100" dir="2700000" algn="tl">
                    <a:srgbClr val="000000">
                      <a:alpha val="43137"/>
                    </a:srgbClr>
                  </a:outerShdw>
                </a:effectLst>
                <a:cs typeface="Times New Roman" pitchFamily="18" charset="0"/>
              </a:rPr>
              <a:t>cout</a:t>
            </a:r>
            <a:r>
              <a:rPr lang="en-US" sz="2400" dirty="0" smtClean="0">
                <a:effectLst>
                  <a:outerShdw blurRad="38100" dist="38100" dir="2700000" algn="tl">
                    <a:srgbClr val="000000">
                      <a:alpha val="43137"/>
                    </a:srgbClr>
                  </a:outerShdw>
                </a:effectLst>
                <a:cs typeface="Times New Roman" pitchFamily="18" charset="0"/>
              </a:rPr>
              <a:t> </a:t>
            </a:r>
            <a:r>
              <a:rPr lang="en-US" sz="2400" dirty="0">
                <a:effectLst>
                  <a:outerShdw blurRad="38100" dist="38100" dir="2700000" algn="tl">
                    <a:srgbClr val="000000">
                      <a:alpha val="43137"/>
                    </a:srgbClr>
                  </a:outerShdw>
                </a:effectLst>
                <a:cs typeface="Times New Roman" pitchFamily="18" charset="0"/>
              </a:rPr>
              <a:t>&lt;&lt; </a:t>
            </a:r>
            <a:r>
              <a:rPr lang="en-US" sz="2400" dirty="0" err="1">
                <a:effectLst>
                  <a:outerShdw blurRad="38100" dist="38100" dir="2700000" algn="tl">
                    <a:srgbClr val="000000">
                      <a:alpha val="43137"/>
                    </a:srgbClr>
                  </a:outerShdw>
                </a:effectLst>
                <a:cs typeface="Times New Roman" pitchFamily="18" charset="0"/>
              </a:rPr>
              <a:t>setprecision</a:t>
            </a:r>
            <a:r>
              <a:rPr lang="en-US" sz="2400" dirty="0">
                <a:effectLst>
                  <a:outerShdw blurRad="38100" dist="38100" dir="2700000" algn="tl">
                    <a:srgbClr val="000000">
                      <a:alpha val="43137"/>
                    </a:srgbClr>
                  </a:outerShdw>
                </a:effectLst>
                <a:cs typeface="Times New Roman" pitchFamily="18" charset="0"/>
              </a:rPr>
              <a:t>(9)&lt;&lt;</a:t>
            </a:r>
            <a:r>
              <a:rPr lang="en-US" sz="2400" dirty="0" err="1">
                <a:effectLst>
                  <a:outerShdw blurRad="38100" dist="38100" dir="2700000" algn="tl">
                    <a:srgbClr val="000000">
                      <a:alpha val="43137"/>
                    </a:srgbClr>
                  </a:outerShdw>
                </a:effectLst>
                <a:cs typeface="Times New Roman" pitchFamily="18" charset="0"/>
              </a:rPr>
              <a:t>i</a:t>
            </a:r>
            <a:r>
              <a:rPr lang="en-US" sz="2400" dirty="0">
                <a:effectLst>
                  <a:outerShdw blurRad="38100" dist="38100" dir="2700000" algn="tl">
                    <a:srgbClr val="000000">
                      <a:alpha val="43137"/>
                    </a:srgbClr>
                  </a:outerShdw>
                </a:effectLst>
                <a:cs typeface="Times New Roman" pitchFamily="18" charset="0"/>
              </a:rPr>
              <a:t>&lt;&lt;</a:t>
            </a:r>
            <a:r>
              <a:rPr lang="en-US" sz="2400" dirty="0" err="1">
                <a:effectLst>
                  <a:outerShdw blurRad="38100" dist="38100" dir="2700000" algn="tl">
                    <a:srgbClr val="000000">
                      <a:alpha val="43137"/>
                    </a:srgbClr>
                  </a:outerShdw>
                </a:effectLst>
                <a:cs typeface="Times New Roman" pitchFamily="18" charset="0"/>
              </a:rPr>
              <a:t>endl</a:t>
            </a:r>
            <a:r>
              <a:rPr lang="en-US" sz="2400" dirty="0">
                <a:effectLst>
                  <a:outerShdw blurRad="38100" dist="38100" dir="2700000" algn="tl">
                    <a:srgbClr val="000000">
                      <a:alpha val="43137"/>
                    </a:srgbClr>
                  </a:outerShdw>
                </a:effectLst>
                <a:cs typeface="Times New Roman" pitchFamily="18" charset="0"/>
              </a:rPr>
              <a:t>;</a:t>
            </a:r>
          </a:p>
          <a:p>
            <a:pPr>
              <a:defRPr/>
            </a:pPr>
            <a:r>
              <a:rPr lang="en-US" sz="2400" dirty="0" err="1" smtClean="0">
                <a:effectLst>
                  <a:outerShdw blurRad="38100" dist="38100" dir="2700000" algn="tl">
                    <a:srgbClr val="000000">
                      <a:alpha val="43137"/>
                    </a:srgbClr>
                  </a:outerShdw>
                </a:effectLst>
                <a:cs typeface="Times New Roman" pitchFamily="18" charset="0"/>
              </a:rPr>
              <a:t>refurn</a:t>
            </a:r>
            <a:r>
              <a:rPr lang="en-US" sz="2400" dirty="0" smtClean="0">
                <a:effectLst>
                  <a:outerShdw blurRad="38100" dist="38100" dir="2700000" algn="tl">
                    <a:srgbClr val="000000">
                      <a:alpha val="43137"/>
                    </a:srgbClr>
                  </a:outerShdw>
                </a:effectLst>
                <a:cs typeface="Times New Roman" pitchFamily="18" charset="0"/>
              </a:rPr>
              <a:t> </a:t>
            </a:r>
            <a:r>
              <a:rPr lang="en-US" sz="2400" dirty="0">
                <a:effectLst>
                  <a:outerShdw blurRad="38100" dist="38100" dir="2700000" algn="tl">
                    <a:srgbClr val="000000">
                      <a:alpha val="43137"/>
                    </a:srgbClr>
                  </a:outerShdw>
                </a:effectLst>
                <a:cs typeface="Times New Roman" pitchFamily="18" charset="0"/>
              </a:rPr>
              <a:t>0</a:t>
            </a:r>
            <a:r>
              <a:rPr lang="en-US" sz="2400" dirty="0" smtClean="0">
                <a:effectLst>
                  <a:outerShdw blurRad="38100" dist="38100" dir="2700000" algn="tl">
                    <a:srgbClr val="000000">
                      <a:alpha val="43137"/>
                    </a:srgbClr>
                  </a:outerShdw>
                </a:effectLst>
                <a:cs typeface="Times New Roman" pitchFamily="18" charset="0"/>
              </a:rPr>
              <a:t>;</a:t>
            </a:r>
            <a:endParaRPr lang="ru-RU" sz="2400" dirty="0" smtClean="0">
              <a:effectLst>
                <a:outerShdw blurRad="38100" dist="38100" dir="2700000" algn="tl">
                  <a:srgbClr val="000000">
                    <a:alpha val="43137"/>
                  </a:srgbClr>
                </a:outerShdw>
              </a:effectLst>
              <a:cs typeface="Times New Roman" pitchFamily="18" charset="0"/>
            </a:endParaRPr>
          </a:p>
          <a:p>
            <a:pPr>
              <a:defRPr/>
            </a:pPr>
            <a:r>
              <a:rPr lang="en-US" sz="2400" dirty="0" smtClean="0">
                <a:effectLst>
                  <a:outerShdw blurRad="38100" dist="38100" dir="2700000" algn="tl">
                    <a:srgbClr val="000000">
                      <a:alpha val="43137"/>
                    </a:srgbClr>
                  </a:outerShdw>
                </a:effectLst>
                <a:cs typeface="Times New Roman" pitchFamily="18" charset="0"/>
              </a:rPr>
              <a:t>}</a:t>
            </a:r>
            <a:endParaRPr lang="ru-RU" sz="2400" dirty="0" smtClean="0">
              <a:effectLst>
                <a:outerShdw blurRad="38100" dist="38100" dir="2700000" algn="tl">
                  <a:srgbClr val="000000">
                    <a:alpha val="43137"/>
                  </a:srgbClr>
                </a:outerShdw>
              </a:effectLst>
              <a:cs typeface="Times New Roman" pitchFamily="18" charset="0"/>
            </a:endParaRPr>
          </a:p>
          <a:p>
            <a:pPr>
              <a:defRPr/>
            </a:pPr>
            <a:endParaRPr lang="ru-RU" sz="2400" dirty="0">
              <a:effectLst>
                <a:outerShdw blurRad="38100" dist="38100" dir="2700000" algn="tl">
                  <a:srgbClr val="000000">
                    <a:alpha val="43137"/>
                  </a:srgbClr>
                </a:outerShdw>
              </a:effectLst>
              <a:cs typeface="Times New Roman" pitchFamily="18" charset="0"/>
            </a:endParaRPr>
          </a:p>
          <a:p>
            <a:pPr>
              <a:defRPr/>
            </a:pPr>
            <a:r>
              <a:rPr lang="en-US" sz="2400" dirty="0">
                <a:effectLst>
                  <a:outerShdw blurRad="38100" dist="38100" dir="2700000" algn="tl">
                    <a:srgbClr val="000000">
                      <a:alpha val="43137"/>
                    </a:srgbClr>
                  </a:outerShdw>
                </a:effectLst>
              </a:rPr>
              <a:t>/</a:t>
            </a:r>
            <a:r>
              <a:rPr lang="en-US" sz="2400" dirty="0" smtClean="0">
                <a:effectLst>
                  <a:outerShdw blurRad="38100" dist="38100" dir="2700000" algn="tl">
                    <a:srgbClr val="000000">
                      <a:alpha val="43137"/>
                    </a:srgbClr>
                  </a:outerShdw>
                </a:effectLst>
              </a:rPr>
              <a:t>/</a:t>
            </a:r>
            <a:r>
              <a:rPr lang="ru-RU" sz="2400" dirty="0">
                <a:effectLst>
                  <a:outerShdw blurRad="38100" dist="38100" dir="2700000" algn="tl">
                    <a:srgbClr val="000000">
                      <a:alpha val="43137"/>
                    </a:srgbClr>
                  </a:outerShdw>
                </a:effectLst>
              </a:rPr>
              <a:t>Результат работы  программы:</a:t>
            </a:r>
            <a:endParaRPr lang="en-US" sz="2400" dirty="0">
              <a:effectLst>
                <a:outerShdw blurRad="38100" dist="38100" dir="2700000" algn="tl">
                  <a:srgbClr val="000000">
                    <a:alpha val="43137"/>
                  </a:srgbClr>
                </a:outerShdw>
              </a:effectLst>
            </a:endParaRPr>
          </a:p>
          <a:p>
            <a:pPr>
              <a:defRPr/>
            </a:pPr>
            <a:r>
              <a:rPr lang="en-US" sz="2400" dirty="0"/>
              <a:t>//</a:t>
            </a:r>
            <a:r>
              <a:rPr lang="ru-RU" sz="2400" dirty="0">
                <a:effectLst>
                  <a:outerShdw blurRad="38100" dist="38100" dir="2700000" algn="tl">
                    <a:srgbClr val="000000">
                      <a:alpha val="43137"/>
                    </a:srgbClr>
                  </a:outerShdw>
                </a:effectLst>
                <a:cs typeface="Times New Roman" pitchFamily="18" charset="0"/>
              </a:rPr>
              <a:t>1.23</a:t>
            </a:r>
            <a:r>
              <a:rPr lang="en-US" sz="2400" dirty="0">
                <a:effectLst>
                  <a:outerShdw blurRad="38100" dist="38100" dir="2700000" algn="tl">
                    <a:srgbClr val="000000">
                      <a:alpha val="43137"/>
                    </a:srgbClr>
                  </a:outerShdw>
                </a:effectLst>
                <a:cs typeface="Times New Roman" pitchFamily="18" charset="0"/>
              </a:rPr>
              <a:t>e+004</a:t>
            </a:r>
          </a:p>
          <a:p>
            <a:pPr>
              <a:defRPr/>
            </a:pPr>
            <a:r>
              <a:rPr lang="en-US" sz="2400" dirty="0">
                <a:effectLst>
                  <a:outerShdw blurRad="38100" dist="38100" dir="2700000" algn="tl">
                    <a:srgbClr val="000000">
                      <a:alpha val="43137"/>
                    </a:srgbClr>
                  </a:outerShdw>
                </a:effectLst>
              </a:rPr>
              <a:t>//</a:t>
            </a:r>
            <a:r>
              <a:rPr lang="en-US" sz="2400" dirty="0">
                <a:effectLst>
                  <a:outerShdw blurRad="38100" dist="38100" dir="2700000" algn="tl">
                    <a:srgbClr val="000000">
                      <a:alpha val="43137"/>
                    </a:srgbClr>
                  </a:outerShdw>
                </a:effectLst>
                <a:cs typeface="Times New Roman" pitchFamily="18" charset="0"/>
              </a:rPr>
              <a:t>12345.7</a:t>
            </a:r>
          </a:p>
          <a:p>
            <a:pPr>
              <a:defRPr/>
            </a:pPr>
            <a:r>
              <a:rPr lang="en-US" sz="2400" dirty="0">
                <a:effectLst>
                  <a:outerShdw blurRad="38100" dist="38100" dir="2700000" algn="tl">
                    <a:srgbClr val="000000">
                      <a:alpha val="43137"/>
                    </a:srgbClr>
                  </a:outerShdw>
                </a:effectLst>
              </a:rPr>
              <a:t>//</a:t>
            </a:r>
            <a:r>
              <a:rPr lang="en-US" sz="2400" dirty="0" smtClean="0">
                <a:effectLst>
                  <a:outerShdw blurRad="38100" dist="38100" dir="2700000" algn="tl">
                    <a:srgbClr val="000000">
                      <a:alpha val="43137"/>
                    </a:srgbClr>
                  </a:outerShdw>
                </a:effectLst>
                <a:cs typeface="Times New Roman" pitchFamily="18" charset="0"/>
              </a:rPr>
              <a:t>12345.6789</a:t>
            </a:r>
            <a:endParaRPr lang="ru-RU" sz="2400" dirty="0">
              <a:effectLst>
                <a:outerShdw blurRad="38100" dist="38100" dir="2700000" algn="tl">
                  <a:srgbClr val="000000">
                    <a:alpha val="43137"/>
                  </a:srgbClr>
                </a:outerShdw>
              </a:effectLst>
              <a:cs typeface="Times New Roman" pitchFamily="18" charset="0"/>
            </a:endParaRPr>
          </a:p>
        </p:txBody>
      </p:sp>
    </p:spTree>
    <p:extLst>
      <p:ext uri="{BB962C8B-B14F-4D97-AF65-F5344CB8AC3E}">
        <p14:creationId xmlns:p14="http://schemas.microsoft.com/office/powerpoint/2010/main" val="37772959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effectLst>
                  <a:outerShdw blurRad="38100" dist="38100" dir="2700000" algn="tl">
                    <a:srgbClr val="000000">
                      <a:alpha val="43137"/>
                    </a:srgbClr>
                  </a:outerShdw>
                </a:effectLst>
              </a:rPr>
              <a:t>Управление размещение данных на экране</a:t>
            </a:r>
            <a:endParaRPr lang="ru-RU" sz="2400" dirty="0"/>
          </a:p>
        </p:txBody>
      </p:sp>
      <p:sp>
        <p:nvSpPr>
          <p:cNvPr id="14339" name="Rectangle 3"/>
          <p:cNvSpPr>
            <a:spLocks noGrp="1" noChangeArrowheads="1"/>
          </p:cNvSpPr>
          <p:nvPr>
            <p:ph idx="1"/>
          </p:nvPr>
        </p:nvSpPr>
        <p:spPr>
          <a:xfrm>
            <a:off x="0" y="764704"/>
            <a:ext cx="6096000" cy="6093296"/>
          </a:xfrm>
          <a:noFill/>
        </p:spPr>
        <p:txBody>
          <a:bodyPr>
            <a:noAutofit/>
          </a:bodyPr>
          <a:lstStyle/>
          <a:p>
            <a:pPr marL="609585" indent="-609585">
              <a:lnSpc>
                <a:spcPct val="90000"/>
              </a:lnSpc>
              <a:buFont typeface="Wingdings 2"/>
              <a:buChar char=""/>
              <a:defRPr/>
            </a:pPr>
            <a:r>
              <a:rPr lang="ru-RU" sz="2400" b="1" dirty="0"/>
              <a:t>Используются манипуляторы</a:t>
            </a:r>
            <a:r>
              <a:rPr lang="ru-RU" sz="2400" dirty="0"/>
              <a:t>:</a:t>
            </a:r>
          </a:p>
          <a:p>
            <a:pPr marL="609585" indent="-609585">
              <a:lnSpc>
                <a:spcPct val="90000"/>
              </a:lnSpc>
              <a:buNone/>
              <a:defRPr/>
            </a:pPr>
            <a:endParaRPr lang="ru-RU" sz="2400" dirty="0"/>
          </a:p>
          <a:p>
            <a:pPr marL="609585" indent="-609585">
              <a:lnSpc>
                <a:spcPct val="90000"/>
              </a:lnSpc>
              <a:buNone/>
              <a:defRPr/>
            </a:pPr>
            <a:r>
              <a:rPr lang="ru-RU" sz="2400" dirty="0">
                <a:effectLst>
                  <a:outerShdw blurRad="38100" dist="38100" dir="2700000" algn="tl">
                    <a:srgbClr val="000000">
                      <a:alpha val="43137"/>
                    </a:srgbClr>
                  </a:outerShdw>
                </a:effectLst>
              </a:rPr>
              <a:t>1</a:t>
            </a:r>
            <a:r>
              <a:rPr lang="ru-RU" sz="2400" dirty="0"/>
              <a:t>.  </a:t>
            </a:r>
            <a:r>
              <a:rPr lang="en-US" sz="2400" dirty="0" err="1">
                <a:solidFill>
                  <a:srgbClr val="FF0000"/>
                </a:solidFill>
                <a:latin typeface="Times New Roman" pitchFamily="18" charset="0"/>
                <a:cs typeface="Times New Roman" pitchFamily="18" charset="0"/>
              </a:rPr>
              <a:t>lief</a:t>
            </a:r>
            <a:r>
              <a:rPr lang="en-US" sz="2400" dirty="0">
                <a:latin typeface="Times New Roman" pitchFamily="18" charset="0"/>
                <a:cs typeface="Times New Roman" pitchFamily="18" charset="0"/>
              </a:rPr>
              <a:t> – </a:t>
            </a:r>
            <a:r>
              <a:rPr lang="ru-RU" sz="2400" dirty="0">
                <a:latin typeface="Times New Roman" pitchFamily="18" charset="0"/>
                <a:cs typeface="Times New Roman" pitchFamily="18" charset="0"/>
              </a:rPr>
              <a:t>выравнивает вывод по левому краю;</a:t>
            </a:r>
          </a:p>
          <a:p>
            <a:pPr marL="609585" indent="-609585">
              <a:lnSpc>
                <a:spcPct val="90000"/>
              </a:lnSpc>
              <a:buNone/>
              <a:defRPr/>
            </a:pPr>
            <a:r>
              <a:rPr lang="ru-RU" sz="2400" dirty="0">
                <a:effectLst>
                  <a:outerShdw blurRad="38100" dist="38100" dir="2700000" algn="tl">
                    <a:srgbClr val="000000">
                      <a:alpha val="43137"/>
                    </a:srgbClr>
                  </a:outerShdw>
                </a:effectLst>
                <a:latin typeface="Times New Roman" pitchFamily="18" charset="0"/>
                <a:cs typeface="Times New Roman" pitchFamily="18" charset="0"/>
              </a:rPr>
              <a:t>2</a:t>
            </a:r>
            <a:r>
              <a:rPr lang="ru-RU"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right</a:t>
            </a:r>
            <a:r>
              <a:rPr lang="en-US" sz="2400" dirty="0">
                <a:latin typeface="Times New Roman" pitchFamily="18" charset="0"/>
                <a:cs typeface="Times New Roman" pitchFamily="18" charset="0"/>
              </a:rPr>
              <a:t> – </a:t>
            </a:r>
            <a:r>
              <a:rPr lang="ru-RU" sz="2400" dirty="0">
                <a:latin typeface="Times New Roman" pitchFamily="18" charset="0"/>
                <a:cs typeface="Times New Roman" pitchFamily="18" charset="0"/>
              </a:rPr>
              <a:t>выравнивает вывод по правому краю;</a:t>
            </a:r>
          </a:p>
          <a:p>
            <a:pPr marL="609585" indent="-609585">
              <a:lnSpc>
                <a:spcPct val="90000"/>
              </a:lnSpc>
              <a:buNone/>
              <a:defRPr/>
            </a:pPr>
            <a:r>
              <a:rPr lang="ru-RU" sz="2400" dirty="0">
                <a:effectLst>
                  <a:outerShdw blurRad="38100" dist="38100" dir="2700000" algn="tl">
                    <a:srgbClr val="000000">
                      <a:alpha val="43137"/>
                    </a:srgbClr>
                  </a:outerShdw>
                </a:effectLst>
                <a:latin typeface="Times New Roman" pitchFamily="18" charset="0"/>
                <a:cs typeface="Times New Roman" pitchFamily="18" charset="0"/>
              </a:rPr>
              <a:t>3</a:t>
            </a:r>
            <a:r>
              <a:rPr lang="ru-RU"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internal</a:t>
            </a:r>
            <a:r>
              <a:rPr lang="en-US" sz="2400" dirty="0">
                <a:latin typeface="Times New Roman" pitchFamily="18" charset="0"/>
                <a:cs typeface="Times New Roman" pitchFamily="18" charset="0"/>
              </a:rPr>
              <a:t> – </a:t>
            </a:r>
            <a:r>
              <a:rPr lang="ru-RU" sz="2400" dirty="0">
                <a:latin typeface="Times New Roman" pitchFamily="18" charset="0"/>
                <a:cs typeface="Times New Roman" pitchFamily="18" charset="0"/>
              </a:rPr>
              <a:t>контролирует размещение отрицательного значения: выравнивает знак по левому краю, а значение по правому, заполняя пространство между ними пробелами;</a:t>
            </a:r>
          </a:p>
          <a:p>
            <a:pPr marL="609585" indent="-609585">
              <a:lnSpc>
                <a:spcPct val="90000"/>
              </a:lnSpc>
              <a:buNone/>
              <a:defRPr/>
            </a:pPr>
            <a:r>
              <a:rPr lang="ru-RU" sz="2400" dirty="0">
                <a:latin typeface="Times New Roman" pitchFamily="18" charset="0"/>
                <a:cs typeface="Times New Roman" pitchFamily="18" charset="0"/>
              </a:rPr>
              <a:t> </a:t>
            </a:r>
            <a:r>
              <a:rPr lang="ru-RU" sz="2400" dirty="0">
                <a:effectLst>
                  <a:outerShdw blurRad="38100" dist="38100" dir="2700000" algn="tl">
                    <a:srgbClr val="000000">
                      <a:alpha val="43137"/>
                    </a:srgbClr>
                  </a:outerShdw>
                </a:effectLst>
                <a:latin typeface="Times New Roman" pitchFamily="18" charset="0"/>
                <a:cs typeface="Times New Roman" pitchFamily="18" charset="0"/>
              </a:rPr>
              <a:t>4</a:t>
            </a:r>
            <a:r>
              <a:rPr lang="ru-RU" sz="2400" dirty="0">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setprecision</a:t>
            </a:r>
            <a:r>
              <a:rPr lang="en-US" sz="2400" dirty="0">
                <a:solidFill>
                  <a:srgbClr val="FF0000"/>
                </a:solidFill>
                <a:latin typeface="Times New Roman" pitchFamily="18" charset="0"/>
                <a:cs typeface="Times New Roman" pitchFamily="18" charset="0"/>
              </a:rPr>
              <a:t>(</a:t>
            </a:r>
            <a:r>
              <a:rPr lang="en-US" sz="2400" dirty="0" err="1">
                <a:solidFill>
                  <a:srgbClr val="FF0000"/>
                </a:solidFill>
                <a:latin typeface="Times New Roman" pitchFamily="18" charset="0"/>
                <a:cs typeface="Times New Roman" pitchFamily="18" charset="0"/>
              </a:rPr>
              <a:t>int</a:t>
            </a:r>
            <a:r>
              <a:rPr lang="en-US" sz="2400" dirty="0">
                <a:solidFill>
                  <a:srgbClr val="FF0000"/>
                </a:solidFill>
                <a:latin typeface="Times New Roman" pitchFamily="18" charset="0"/>
                <a:cs typeface="Times New Roman" pitchFamily="18" charset="0"/>
              </a:rPr>
              <a:t> w)</a:t>
            </a:r>
            <a:r>
              <a:rPr lang="en-US" sz="2400" dirty="0">
                <a:latin typeface="Times New Roman" pitchFamily="18" charset="0"/>
                <a:cs typeface="Times New Roman" pitchFamily="18" charset="0"/>
              </a:rPr>
              <a:t> – </a:t>
            </a:r>
            <a:r>
              <a:rPr lang="ru-RU" sz="2400" dirty="0">
                <a:latin typeface="Times New Roman" pitchFamily="18" charset="0"/>
                <a:cs typeface="Times New Roman" pitchFamily="18" charset="0"/>
              </a:rPr>
              <a:t>устанавливает </a:t>
            </a:r>
            <a:r>
              <a:rPr lang="en-US" sz="2400" dirty="0">
                <a:latin typeface="Times New Roman" pitchFamily="18" charset="0"/>
                <a:cs typeface="Times New Roman" pitchFamily="18" charset="0"/>
              </a:rPr>
              <a:t>max</a:t>
            </a:r>
            <a:r>
              <a:rPr lang="ru-RU" sz="2400" dirty="0">
                <a:latin typeface="Times New Roman" pitchFamily="18" charset="0"/>
                <a:cs typeface="Times New Roman" pitchFamily="18" charset="0"/>
              </a:rPr>
              <a:t> кол-во цифр в дробной части для вещественных чисел;</a:t>
            </a:r>
          </a:p>
          <a:p>
            <a:pPr marL="609585" indent="-609585">
              <a:lnSpc>
                <a:spcPct val="90000"/>
              </a:lnSpc>
              <a:buNone/>
              <a:defRPr/>
            </a:pPr>
            <a:r>
              <a:rPr lang="ru-RU" sz="2400" dirty="0">
                <a:latin typeface="Times New Roman" pitchFamily="18" charset="0"/>
                <a:cs typeface="Times New Roman" pitchFamily="18" charset="0"/>
              </a:rPr>
              <a:t> </a:t>
            </a:r>
            <a:r>
              <a:rPr lang="ru-RU" sz="2400" dirty="0">
                <a:effectLst>
                  <a:outerShdw blurRad="38100" dist="38100" dir="2700000" algn="tl">
                    <a:srgbClr val="000000">
                      <a:alpha val="43137"/>
                    </a:srgbClr>
                  </a:outerShdw>
                </a:effectLst>
                <a:latin typeface="Times New Roman" pitchFamily="18" charset="0"/>
                <a:cs typeface="Times New Roman" pitchFamily="18" charset="0"/>
              </a:rPr>
              <a:t>5</a:t>
            </a:r>
            <a:r>
              <a:rPr lang="ru-RU" sz="2400" dirty="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ru-RU" sz="2400" dirty="0">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setw</a:t>
            </a:r>
            <a:r>
              <a:rPr lang="en-US" sz="2400" dirty="0">
                <a:solidFill>
                  <a:srgbClr val="FF0000"/>
                </a:solidFill>
                <a:latin typeface="Times New Roman" pitchFamily="18" charset="0"/>
                <a:cs typeface="Times New Roman" pitchFamily="18" charset="0"/>
              </a:rPr>
              <a:t>(</a:t>
            </a:r>
            <a:r>
              <a:rPr lang="en-US" sz="2400" dirty="0" err="1">
                <a:solidFill>
                  <a:srgbClr val="FF0000"/>
                </a:solidFill>
                <a:latin typeface="Times New Roman" pitchFamily="18" charset="0"/>
                <a:cs typeface="Times New Roman" pitchFamily="18" charset="0"/>
              </a:rPr>
              <a:t>int</a:t>
            </a:r>
            <a:r>
              <a:rPr lang="en-US" sz="2400" dirty="0">
                <a:solidFill>
                  <a:srgbClr val="FF0000"/>
                </a:solidFill>
                <a:latin typeface="Times New Roman" pitchFamily="18" charset="0"/>
                <a:cs typeface="Times New Roman" pitchFamily="18" charset="0"/>
              </a:rPr>
              <a:t> w)</a:t>
            </a:r>
            <a:r>
              <a:rPr lang="en-US" sz="2400" dirty="0">
                <a:latin typeface="Times New Roman" pitchFamily="18" charset="0"/>
                <a:cs typeface="Times New Roman" pitchFamily="18" charset="0"/>
              </a:rPr>
              <a:t> – </a:t>
            </a:r>
            <a:r>
              <a:rPr lang="ru-RU" sz="2400" dirty="0">
                <a:latin typeface="Times New Roman" pitchFamily="18" charset="0"/>
                <a:cs typeface="Times New Roman" pitchFamily="18" charset="0"/>
              </a:rPr>
              <a:t>устанавливает </a:t>
            </a:r>
            <a:r>
              <a:rPr lang="en-US" sz="2400" dirty="0">
                <a:latin typeface="Times New Roman" pitchFamily="18" charset="0"/>
                <a:cs typeface="Times New Roman" pitchFamily="18" charset="0"/>
              </a:rPr>
              <a:t>max</a:t>
            </a:r>
            <a:r>
              <a:rPr lang="ru-RU" sz="2400" dirty="0">
                <a:latin typeface="Times New Roman" pitchFamily="18" charset="0"/>
                <a:cs typeface="Times New Roman" pitchFamily="18" charset="0"/>
              </a:rPr>
              <a:t> ширину поля вывода</a:t>
            </a:r>
            <a:r>
              <a:rPr lang="ru-RU" sz="2400" dirty="0" smtClean="0">
                <a:latin typeface="Times New Roman" pitchFamily="18" charset="0"/>
                <a:cs typeface="Times New Roman" pitchFamily="18" charset="0"/>
              </a:rPr>
              <a:t>;</a:t>
            </a:r>
            <a:endParaRPr lang="ru-RU" sz="2400" dirty="0">
              <a:latin typeface="Times New Roman" pitchFamily="18" charset="0"/>
              <a:cs typeface="Times New Roman" pitchFamily="18" charset="0"/>
            </a:endParaRPr>
          </a:p>
        </p:txBody>
      </p:sp>
      <p:sp>
        <p:nvSpPr>
          <p:cNvPr id="2" name="Прямоугольник 1"/>
          <p:cNvSpPr/>
          <p:nvPr/>
        </p:nvSpPr>
        <p:spPr>
          <a:xfrm>
            <a:off x="6096000" y="2241692"/>
            <a:ext cx="6096000" cy="3139321"/>
          </a:xfrm>
          <a:prstGeom prst="rect">
            <a:avLst/>
          </a:prstGeom>
        </p:spPr>
        <p:txBody>
          <a:bodyPr>
            <a:spAutoFit/>
          </a:bodyPr>
          <a:lstStyle/>
          <a:p>
            <a:pPr marL="609585" indent="-609585">
              <a:lnSpc>
                <a:spcPct val="90000"/>
              </a:lnSpc>
              <a:buNone/>
              <a:defRPr/>
            </a:pPr>
            <a:r>
              <a:rPr lang="ru-RU" sz="2000" i="1" dirty="0">
                <a:latin typeface="Times New Roman" pitchFamily="18" charset="0"/>
                <a:cs typeface="Times New Roman" pitchFamily="18" charset="0"/>
              </a:rPr>
              <a:t>Пример</a:t>
            </a:r>
            <a:r>
              <a:rPr lang="ru-RU" sz="2000" i="1" dirty="0" smtClean="0">
                <a:latin typeface="Times New Roman" pitchFamily="18" charset="0"/>
                <a:cs typeface="Times New Roman" pitchFamily="18" charset="0"/>
              </a:rPr>
              <a:t>:</a:t>
            </a:r>
            <a:endParaRPr lang="ru-RU" sz="2000" i="1" dirty="0">
              <a:latin typeface="Times New Roman" pitchFamily="18" charset="0"/>
              <a:cs typeface="Times New Roman" pitchFamily="18" charset="0"/>
            </a:endParaRPr>
          </a:p>
          <a:p>
            <a:pPr marL="609585" indent="-609585">
              <a:lnSpc>
                <a:spcPct val="90000"/>
              </a:lnSpc>
              <a:buNone/>
              <a:defRPr/>
            </a:pP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include &lt;</a:t>
            </a:r>
            <a:r>
              <a:rPr lang="en-US" sz="2000" dirty="0" err="1">
                <a:latin typeface="Times New Roman" pitchFamily="18" charset="0"/>
                <a:cs typeface="Times New Roman" pitchFamily="18" charset="0"/>
              </a:rPr>
              <a:t>iostream</a:t>
            </a:r>
            <a:r>
              <a:rPr lang="en-US" sz="2000" dirty="0" smtClean="0">
                <a:latin typeface="Times New Roman" pitchFamily="18" charset="0"/>
                <a:cs typeface="Times New Roman" pitchFamily="18" charset="0"/>
              </a:rPr>
              <a:t>&gt;</a:t>
            </a:r>
            <a:endParaRPr lang="ru-RU" sz="2000" dirty="0" smtClean="0">
              <a:latin typeface="Times New Roman" pitchFamily="18" charset="0"/>
              <a:cs typeface="Times New Roman" pitchFamily="18" charset="0"/>
            </a:endParaRPr>
          </a:p>
          <a:p>
            <a:pPr marL="609585" indent="-609585">
              <a:lnSpc>
                <a:spcPct val="90000"/>
              </a:lnSpc>
              <a:buNone/>
              <a:defRPr/>
            </a:pP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include &lt;</a:t>
            </a:r>
            <a:r>
              <a:rPr lang="en-US" sz="2000" dirty="0" err="1">
                <a:latin typeface="Times New Roman" pitchFamily="18" charset="0"/>
                <a:cs typeface="Times New Roman" pitchFamily="18" charset="0"/>
              </a:rPr>
              <a:t>iomanip</a:t>
            </a:r>
            <a:r>
              <a:rPr lang="en-US" sz="2000" dirty="0" smtClean="0">
                <a:latin typeface="Times New Roman" pitchFamily="18" charset="0"/>
                <a:cs typeface="Times New Roman" pitchFamily="18" charset="0"/>
              </a:rPr>
              <a:t>&gt;</a:t>
            </a:r>
            <a:endParaRPr lang="en-US" sz="2000" dirty="0">
              <a:latin typeface="Times New Roman" pitchFamily="18" charset="0"/>
              <a:cs typeface="Times New Roman" pitchFamily="18" charset="0"/>
            </a:endParaRPr>
          </a:p>
          <a:p>
            <a:pPr marL="609585" indent="-609585">
              <a:lnSpc>
                <a:spcPct val="90000"/>
              </a:lnSpc>
              <a:buNone/>
              <a:defRPr/>
            </a:pPr>
            <a:r>
              <a:rPr lang="en-US" sz="2000" dirty="0" smtClean="0">
                <a:latin typeface="Times New Roman" pitchFamily="18" charset="0"/>
                <a:cs typeface="Times New Roman" pitchFamily="18" charset="0"/>
              </a:rPr>
              <a:t>using </a:t>
            </a:r>
            <a:r>
              <a:rPr lang="en-US" sz="2000" dirty="0" err="1">
                <a:latin typeface="Times New Roman" pitchFamily="18" charset="0"/>
                <a:cs typeface="Times New Roman" pitchFamily="18" charset="0"/>
              </a:rPr>
              <a:t>nanespace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std</a:t>
            </a:r>
            <a:r>
              <a:rPr lang="en-US" sz="2000" dirty="0">
                <a:latin typeface="Times New Roman" pitchFamily="18" charset="0"/>
                <a:cs typeface="Times New Roman" pitchFamily="18" charset="0"/>
              </a:rPr>
              <a:t>;                                     </a:t>
            </a:r>
            <a:r>
              <a:rPr lang="ru-RU" sz="2000" dirty="0">
                <a:latin typeface="Times New Roman" pitchFamily="18" charset="0"/>
                <a:cs typeface="Times New Roman" pitchFamily="18" charset="0"/>
              </a:rPr>
              <a:t>                            </a:t>
            </a:r>
            <a:r>
              <a:rPr lang="en-US" sz="2000" dirty="0">
                <a:latin typeface="Times New Roman" pitchFamily="18" charset="0"/>
                <a:cs typeface="Times New Roman" pitchFamily="18" charset="0"/>
              </a:rPr>
              <a:t>  </a:t>
            </a:r>
          </a:p>
          <a:p>
            <a:pPr marL="609585" indent="-609585">
              <a:lnSpc>
                <a:spcPct val="90000"/>
              </a:lnSpc>
              <a:buNone/>
              <a:defRPr/>
            </a:pP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main()</a:t>
            </a:r>
          </a:p>
          <a:p>
            <a:pPr marL="609585" indent="-609585">
              <a:lnSpc>
                <a:spcPct val="90000"/>
              </a:lnSpc>
              <a:buNone/>
              <a:defRPr/>
            </a:pPr>
            <a:r>
              <a:rPr lang="en-US" sz="2000" dirty="0" smtClean="0">
                <a:latin typeface="Times New Roman" pitchFamily="18" charset="0"/>
                <a:cs typeface="Times New Roman" pitchFamily="18" charset="0"/>
              </a:rPr>
              <a:t>{</a:t>
            </a:r>
            <a:endParaRPr lang="ru-RU" sz="2000" dirty="0" smtClean="0">
              <a:latin typeface="Times New Roman" pitchFamily="18" charset="0"/>
              <a:cs typeface="Times New Roman" pitchFamily="18" charset="0"/>
            </a:endParaRPr>
          </a:p>
          <a:p>
            <a:pPr marL="609585" indent="-609585">
              <a:lnSpc>
                <a:spcPct val="90000"/>
              </a:lnSpc>
              <a:buNone/>
              <a:defRPr/>
            </a:pPr>
            <a:r>
              <a:rPr lang="en-US" sz="2000" dirty="0" err="1" smtClean="0">
                <a:latin typeface="Times New Roman" pitchFamily="18" charset="0"/>
                <a:cs typeface="Times New Roman" pitchFamily="18" charset="0"/>
              </a:rPr>
              <a:t>cout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&lt;&lt;“1” &lt;&lt;</a:t>
            </a:r>
            <a:r>
              <a:rPr lang="en-US" sz="2000" dirty="0" err="1">
                <a:solidFill>
                  <a:srgbClr val="FF0000"/>
                </a:solidFill>
                <a:latin typeface="Times New Roman" pitchFamily="18" charset="0"/>
                <a:cs typeface="Times New Roman" pitchFamily="18" charset="0"/>
              </a:rPr>
              <a:t>setw</a:t>
            </a:r>
            <a:r>
              <a:rPr lang="en-US" sz="2000" dirty="0">
                <a:latin typeface="Times New Roman" pitchFamily="18" charset="0"/>
                <a:cs typeface="Times New Roman" pitchFamily="18" charset="0"/>
              </a:rPr>
              <a:t>(10) &lt;&lt;“Ivanov” &lt;&lt;</a:t>
            </a:r>
            <a:r>
              <a:rPr lang="en-US" sz="2000" dirty="0" err="1">
                <a:latin typeface="Times New Roman" pitchFamily="18" charset="0"/>
                <a:cs typeface="Times New Roman" pitchFamily="18" charset="0"/>
              </a:rPr>
              <a:t>endl</a:t>
            </a:r>
            <a:r>
              <a:rPr lang="en-US" sz="2000" dirty="0">
                <a:latin typeface="Times New Roman" pitchFamily="18" charset="0"/>
                <a:cs typeface="Times New Roman" pitchFamily="18" charset="0"/>
              </a:rPr>
              <a:t>;</a:t>
            </a:r>
          </a:p>
          <a:p>
            <a:pPr marL="609585" indent="-609585">
              <a:lnSpc>
                <a:spcPct val="90000"/>
              </a:lnSpc>
              <a:buNone/>
              <a:defRPr/>
            </a:pPr>
            <a:r>
              <a:rPr lang="en-US" sz="2000" dirty="0" err="1" smtClean="0">
                <a:latin typeface="Times New Roman" pitchFamily="18" charset="0"/>
                <a:cs typeface="Times New Roman" pitchFamily="18" charset="0"/>
              </a:rPr>
              <a:t>cout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&lt;&lt;“2” &lt;&lt;</a:t>
            </a:r>
            <a:r>
              <a:rPr lang="en-US" sz="2000" dirty="0" err="1">
                <a:solidFill>
                  <a:srgbClr val="FF0000"/>
                </a:solidFill>
                <a:latin typeface="Times New Roman" pitchFamily="18" charset="0"/>
                <a:cs typeface="Times New Roman" pitchFamily="18" charset="0"/>
              </a:rPr>
              <a:t>setw</a:t>
            </a:r>
            <a:r>
              <a:rPr lang="en-US" sz="2000" dirty="0">
                <a:latin typeface="Times New Roman" pitchFamily="18" charset="0"/>
                <a:cs typeface="Times New Roman" pitchFamily="18" charset="0"/>
              </a:rPr>
              <a:t>(10) &lt;&lt;</a:t>
            </a:r>
            <a:r>
              <a:rPr lang="en-US" sz="2000" dirty="0" err="1">
                <a:solidFill>
                  <a:srgbClr val="FF0000"/>
                </a:solidFill>
                <a:latin typeface="Times New Roman" pitchFamily="18" charset="0"/>
                <a:cs typeface="Times New Roman" pitchFamily="18" charset="0"/>
              </a:rPr>
              <a:t>lief</a:t>
            </a:r>
            <a:r>
              <a:rPr lang="en-US" sz="2000" dirty="0">
                <a:latin typeface="Times New Roman" pitchFamily="18" charset="0"/>
                <a:cs typeface="Times New Roman" pitchFamily="18" charset="0"/>
              </a:rPr>
              <a:t>&lt;&lt;“Ivanov” &lt;&lt;</a:t>
            </a:r>
            <a:r>
              <a:rPr lang="en-US" sz="2000" dirty="0" err="1">
                <a:latin typeface="Times New Roman" pitchFamily="18" charset="0"/>
                <a:cs typeface="Times New Roman" pitchFamily="18" charset="0"/>
              </a:rPr>
              <a:t>endl</a:t>
            </a:r>
            <a:r>
              <a:rPr lang="en-US" sz="2000" dirty="0">
                <a:latin typeface="Times New Roman" pitchFamily="18" charset="0"/>
                <a:cs typeface="Times New Roman" pitchFamily="18" charset="0"/>
              </a:rPr>
              <a:t>;</a:t>
            </a:r>
          </a:p>
          <a:p>
            <a:pPr marL="609585" indent="-609585">
              <a:lnSpc>
                <a:spcPct val="90000"/>
              </a:lnSpc>
              <a:buNone/>
              <a:defRPr/>
            </a:pPr>
            <a:r>
              <a:rPr lang="en-US" sz="2000" dirty="0" err="1" smtClean="0">
                <a:latin typeface="Times New Roman" pitchFamily="18" charset="0"/>
                <a:cs typeface="Times New Roman" pitchFamily="18" charset="0"/>
              </a:rPr>
              <a:t>cout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&lt;&lt;“3” &lt;&lt;</a:t>
            </a:r>
            <a:r>
              <a:rPr lang="en-US" sz="2000" dirty="0" err="1">
                <a:solidFill>
                  <a:srgbClr val="FF0000"/>
                </a:solidFill>
                <a:latin typeface="Times New Roman" pitchFamily="18" charset="0"/>
                <a:cs typeface="Times New Roman" pitchFamily="18" charset="0"/>
              </a:rPr>
              <a:t>setw</a:t>
            </a:r>
            <a:r>
              <a:rPr lang="en-US" sz="2000" dirty="0">
                <a:latin typeface="Times New Roman" pitchFamily="18" charset="0"/>
                <a:cs typeface="Times New Roman" pitchFamily="18" charset="0"/>
              </a:rPr>
              <a:t>(10) &lt;&lt;</a:t>
            </a:r>
            <a:r>
              <a:rPr lang="en-US" sz="2000" dirty="0">
                <a:solidFill>
                  <a:srgbClr val="FF0000"/>
                </a:solidFill>
                <a:latin typeface="Times New Roman" pitchFamily="18" charset="0"/>
                <a:cs typeface="Times New Roman" pitchFamily="18" charset="0"/>
              </a:rPr>
              <a:t>right</a:t>
            </a:r>
            <a:r>
              <a:rPr lang="en-US" sz="2000" dirty="0">
                <a:latin typeface="Times New Roman" pitchFamily="18" charset="0"/>
                <a:cs typeface="Times New Roman" pitchFamily="18" charset="0"/>
              </a:rPr>
              <a:t>&lt;&lt;“Ivanov” &lt;&lt;</a:t>
            </a:r>
            <a:r>
              <a:rPr lang="en-US" sz="2000" dirty="0" err="1">
                <a:latin typeface="Times New Roman" pitchFamily="18" charset="0"/>
                <a:cs typeface="Times New Roman" pitchFamily="18" charset="0"/>
              </a:rPr>
              <a:t>endl</a:t>
            </a:r>
            <a:r>
              <a:rPr lang="en-US" sz="2000" dirty="0">
                <a:latin typeface="Times New Roman" pitchFamily="18" charset="0"/>
                <a:cs typeface="Times New Roman" pitchFamily="18" charset="0"/>
              </a:rPr>
              <a:t>;</a:t>
            </a:r>
          </a:p>
          <a:p>
            <a:pPr marL="609585" indent="-609585">
              <a:lnSpc>
                <a:spcPct val="90000"/>
              </a:lnSpc>
              <a:buNone/>
              <a:defRPr/>
            </a:pPr>
            <a:r>
              <a:rPr lang="en-US" sz="2000" dirty="0" smtClean="0">
                <a:latin typeface="Times New Roman" pitchFamily="18" charset="0"/>
                <a:cs typeface="Times New Roman" pitchFamily="18" charset="0"/>
              </a:rPr>
              <a:t>return </a:t>
            </a:r>
            <a:r>
              <a:rPr lang="en-US" sz="2000" dirty="0">
                <a:latin typeface="Times New Roman" pitchFamily="18" charset="0"/>
                <a:cs typeface="Times New Roman" pitchFamily="18" charset="0"/>
              </a:rPr>
              <a:t>0</a:t>
            </a:r>
            <a:r>
              <a:rPr lang="en-US" sz="2000" dirty="0" smtClean="0">
                <a:latin typeface="Times New Roman" pitchFamily="18" charset="0"/>
                <a:cs typeface="Times New Roman" pitchFamily="18" charset="0"/>
              </a:rPr>
              <a:t>;</a:t>
            </a:r>
            <a:endParaRPr lang="ru-RU" sz="2000" dirty="0" smtClean="0">
              <a:latin typeface="Times New Roman" pitchFamily="18" charset="0"/>
              <a:cs typeface="Times New Roman" pitchFamily="18" charset="0"/>
            </a:endParaRPr>
          </a:p>
          <a:p>
            <a:pPr marL="609585" indent="-609585">
              <a:lnSpc>
                <a:spcPct val="90000"/>
              </a:lnSpc>
              <a:buNone/>
              <a:defRPr/>
            </a:pPr>
            <a:r>
              <a:rPr lang="en-US" sz="2000" dirty="0" smtClean="0">
                <a:latin typeface="Times New Roman" pitchFamily="18" charset="0"/>
                <a:cs typeface="Times New Roman" pitchFamily="18" charset="0"/>
              </a:rPr>
              <a:t>}  </a:t>
            </a:r>
            <a:endParaRPr lang="ru-RU" sz="2000" dirty="0">
              <a:latin typeface="Times New Roman" pitchFamily="18" charset="0"/>
              <a:cs typeface="Times New Roman" pitchFamily="18" charset="0"/>
            </a:endParaRPr>
          </a:p>
        </p:txBody>
      </p:sp>
    </p:spTree>
    <p:extLst>
      <p:ext uri="{BB962C8B-B14F-4D97-AF65-F5344CB8AC3E}">
        <p14:creationId xmlns:p14="http://schemas.microsoft.com/office/powerpoint/2010/main" val="41711385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Операции. Унарные операции</a:t>
            </a:r>
          </a:p>
        </p:txBody>
      </p:sp>
      <p:sp>
        <p:nvSpPr>
          <p:cNvPr id="5" name="Rectangle 3"/>
          <p:cNvSpPr>
            <a:spLocks noGrp="1" noChangeArrowheads="1"/>
          </p:cNvSpPr>
          <p:nvPr>
            <p:ph idx="1"/>
          </p:nvPr>
        </p:nvSpPr>
        <p:spPr>
          <a:xfrm>
            <a:off x="14434" y="737673"/>
            <a:ext cx="6110435" cy="6093296"/>
          </a:xfrm>
          <a:noFill/>
        </p:spPr>
        <p:txBody>
          <a:bodyPr>
            <a:noAutofit/>
          </a:bodyPr>
          <a:lstStyle/>
          <a:p>
            <a:r>
              <a:rPr lang="ru-RU" altLang="ru-RU" sz="2400" b="1" i="1" dirty="0"/>
              <a:t>Операции увеличения (декремента) и уменьшения (инкремента)</a:t>
            </a:r>
          </a:p>
          <a:p>
            <a:pPr>
              <a:buNone/>
            </a:pPr>
            <a:r>
              <a:rPr lang="ru-RU" altLang="ru-RU" sz="2400" i="1" dirty="0"/>
              <a:t>     на </a:t>
            </a:r>
            <a:r>
              <a:rPr lang="ru-RU" altLang="ru-RU" sz="2400" i="1" dirty="0">
                <a:solidFill>
                  <a:srgbClr val="FF0000"/>
                </a:solidFill>
              </a:rPr>
              <a:t>1(++ </a:t>
            </a:r>
            <a:r>
              <a:rPr lang="ru-RU" altLang="ru-RU" sz="2400" i="1" dirty="0"/>
              <a:t>и</a:t>
            </a:r>
            <a:r>
              <a:rPr lang="ru-RU" altLang="ru-RU" sz="2400" i="1" dirty="0">
                <a:solidFill>
                  <a:srgbClr val="FF0000"/>
                </a:solidFill>
              </a:rPr>
              <a:t> </a:t>
            </a:r>
            <a:r>
              <a:rPr lang="ru-RU" altLang="ru-RU" sz="2400" i="1" dirty="0" smtClean="0">
                <a:solidFill>
                  <a:srgbClr val="FF0000"/>
                </a:solidFill>
              </a:rPr>
              <a:t>--)</a:t>
            </a:r>
            <a:r>
              <a:rPr lang="ru-RU" altLang="ru-RU" sz="2400" i="1" dirty="0" smtClean="0"/>
              <a:t>;</a:t>
            </a:r>
            <a:endParaRPr lang="ru-RU" altLang="ru-RU" sz="2400" dirty="0"/>
          </a:p>
          <a:p>
            <a:pPr>
              <a:buNone/>
            </a:pPr>
            <a:r>
              <a:rPr lang="ru-RU" altLang="ru-RU" sz="2400" dirty="0" smtClean="0"/>
              <a:t>Записываются </a:t>
            </a:r>
            <a:r>
              <a:rPr lang="ru-RU" altLang="ru-RU" sz="2400" dirty="0"/>
              <a:t>в двух формах:</a:t>
            </a:r>
          </a:p>
          <a:p>
            <a:r>
              <a:rPr lang="ru-RU" altLang="ru-RU" sz="2400" i="1" dirty="0" smtClean="0">
                <a:solidFill>
                  <a:srgbClr val="FF0000"/>
                </a:solidFill>
              </a:rPr>
              <a:t>Префикси</a:t>
            </a:r>
            <a:r>
              <a:rPr lang="ru-RU" altLang="ru-RU" sz="2400" dirty="0" smtClean="0">
                <a:solidFill>
                  <a:srgbClr val="FF0000"/>
                </a:solidFill>
              </a:rPr>
              <a:t>я</a:t>
            </a:r>
            <a:r>
              <a:rPr lang="ru-RU" altLang="ru-RU" sz="2400" dirty="0" smtClean="0"/>
              <a:t> </a:t>
            </a:r>
            <a:r>
              <a:rPr lang="ru-RU" altLang="ru-RU" sz="2400" dirty="0"/>
              <a:t>– операция записывается перед операндом и увеличивает свой операнд на 1 и возвращает </a:t>
            </a:r>
            <a:r>
              <a:rPr lang="ru-RU" altLang="ru-RU" sz="2400" dirty="0" smtClean="0"/>
              <a:t>изменённое значени</a:t>
            </a:r>
            <a:r>
              <a:rPr lang="ru-RU" altLang="ru-RU" sz="2400" dirty="0"/>
              <a:t>е</a:t>
            </a:r>
            <a:r>
              <a:rPr lang="ru-RU" altLang="ru-RU" sz="2400" dirty="0" smtClean="0"/>
              <a:t> </a:t>
            </a:r>
            <a:r>
              <a:rPr lang="ru-RU" altLang="ru-RU" sz="2400" dirty="0"/>
              <a:t>как </a:t>
            </a:r>
            <a:r>
              <a:rPr lang="ru-RU" altLang="ru-RU" sz="2400" dirty="0" smtClean="0"/>
              <a:t>результат</a:t>
            </a:r>
          </a:p>
          <a:p>
            <a:r>
              <a:rPr lang="ru-RU" altLang="ru-RU" sz="2400" i="1" dirty="0" smtClean="0">
                <a:solidFill>
                  <a:srgbClr val="FF0000"/>
                </a:solidFill>
              </a:rPr>
              <a:t>Постфиксия</a:t>
            </a:r>
            <a:r>
              <a:rPr lang="ru-RU" altLang="ru-RU" sz="2400" i="1" dirty="0" smtClean="0"/>
              <a:t> </a:t>
            </a:r>
            <a:r>
              <a:rPr lang="ru-RU" altLang="ru-RU" sz="2400" dirty="0"/>
              <a:t>– операция записывается после операндом, уменьшает свой операнд на 1 и </a:t>
            </a:r>
            <a:r>
              <a:rPr lang="ru-RU" altLang="ru-RU" sz="2400" dirty="0" smtClean="0"/>
              <a:t>возвращает изменённое значение как результат</a:t>
            </a:r>
            <a:endParaRPr lang="ru-RU" altLang="ru-RU" sz="2400" dirty="0"/>
          </a:p>
        </p:txBody>
      </p:sp>
      <p:sp>
        <p:nvSpPr>
          <p:cNvPr id="7" name="Rectangle 6"/>
          <p:cNvSpPr txBox="1">
            <a:spLocks noChangeArrowheads="1"/>
          </p:cNvSpPr>
          <p:nvPr/>
        </p:nvSpPr>
        <p:spPr>
          <a:xfrm>
            <a:off x="6078919" y="1264041"/>
            <a:ext cx="6067130" cy="5040559"/>
          </a:xfrm>
          <a:prstGeom prst="rect">
            <a:avLst/>
          </a:prstGeom>
        </p:spPr>
        <p:txBody>
          <a:bodyPr>
            <a:noAutofit/>
          </a:bodyPr>
          <a:lstStyle>
            <a:lvl1pPr marL="228594" indent="-228594" algn="l" defTabSz="914377"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783" indent="-228594" algn="l" defTabSz="914377"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2971" indent="-228594" algn="l" defTabSz="914377"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160"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349"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537"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726"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8914"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103"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0000"/>
              </a:lnSpc>
              <a:spcBef>
                <a:spcPts val="0"/>
              </a:spcBef>
              <a:buFont typeface="Wingdings" panose="05000000000000000000" pitchFamily="2" charset="2"/>
              <a:buNone/>
            </a:pPr>
            <a:r>
              <a:rPr lang="ru-RU" altLang="ru-RU" sz="3000" u="sng" dirty="0" smtClean="0"/>
              <a:t>Пример</a:t>
            </a:r>
            <a:r>
              <a:rPr lang="ru-RU" altLang="ru-RU" sz="3000" u="sng" dirty="0" smtClean="0"/>
              <a:t>:</a:t>
            </a:r>
          </a:p>
          <a:p>
            <a:pPr marL="0" indent="0">
              <a:lnSpc>
                <a:spcPct val="100000"/>
              </a:lnSpc>
              <a:spcBef>
                <a:spcPts val="0"/>
              </a:spcBef>
              <a:buFont typeface="Wingdings" panose="05000000000000000000" pitchFamily="2" charset="2"/>
              <a:buNone/>
            </a:pPr>
            <a:r>
              <a:rPr lang="en-US" altLang="ru-RU" sz="3000" dirty="0" smtClean="0"/>
              <a:t>#</a:t>
            </a:r>
            <a:r>
              <a:rPr lang="en-US" altLang="ru-RU" sz="3000" dirty="0" smtClean="0"/>
              <a:t>include &lt;</a:t>
            </a:r>
            <a:r>
              <a:rPr lang="en-US" altLang="ru-RU" sz="3000" dirty="0" err="1" smtClean="0"/>
              <a:t>iosteram</a:t>
            </a:r>
            <a:r>
              <a:rPr lang="en-US" altLang="ru-RU" sz="3000" dirty="0" smtClean="0"/>
              <a:t>&gt; </a:t>
            </a:r>
          </a:p>
          <a:p>
            <a:pPr marL="0" indent="0">
              <a:lnSpc>
                <a:spcPct val="100000"/>
              </a:lnSpc>
              <a:spcBef>
                <a:spcPts val="0"/>
              </a:spcBef>
              <a:buFont typeface="Wingdings" panose="05000000000000000000" pitchFamily="2" charset="2"/>
              <a:buNone/>
            </a:pPr>
            <a:r>
              <a:rPr lang="en-US" altLang="ru-RU" sz="3000" dirty="0" err="1" smtClean="0"/>
              <a:t>int</a:t>
            </a:r>
            <a:r>
              <a:rPr lang="en-US" altLang="ru-RU" sz="3000" dirty="0" smtClean="0"/>
              <a:t> </a:t>
            </a:r>
            <a:r>
              <a:rPr lang="en-US" altLang="ru-RU" sz="3000" dirty="0" smtClean="0"/>
              <a:t>main()             </a:t>
            </a:r>
            <a:endParaRPr lang="ru-RU" altLang="ru-RU" sz="3000" dirty="0" smtClean="0"/>
          </a:p>
          <a:p>
            <a:pPr marL="0" indent="0">
              <a:lnSpc>
                <a:spcPct val="100000"/>
              </a:lnSpc>
              <a:spcBef>
                <a:spcPts val="0"/>
              </a:spcBef>
              <a:buFont typeface="Wingdings" panose="05000000000000000000" pitchFamily="2" charset="2"/>
              <a:buNone/>
            </a:pPr>
            <a:r>
              <a:rPr lang="en-US" altLang="ru-RU" sz="3000" dirty="0" smtClean="0"/>
              <a:t>using </a:t>
            </a:r>
            <a:r>
              <a:rPr lang="en-US" altLang="ru-RU" sz="3000" dirty="0" err="1" smtClean="0"/>
              <a:t>nanespace</a:t>
            </a:r>
            <a:r>
              <a:rPr lang="en-US" altLang="ru-RU" sz="3000" dirty="0" smtClean="0"/>
              <a:t> </a:t>
            </a:r>
            <a:r>
              <a:rPr lang="en-US" altLang="ru-RU" sz="3000" dirty="0" err="1" smtClean="0"/>
              <a:t>std</a:t>
            </a:r>
            <a:r>
              <a:rPr lang="en-US" altLang="ru-RU" sz="3000" dirty="0" smtClean="0"/>
              <a:t>;</a:t>
            </a:r>
          </a:p>
          <a:p>
            <a:pPr marL="0" indent="0">
              <a:lnSpc>
                <a:spcPct val="100000"/>
              </a:lnSpc>
              <a:spcBef>
                <a:spcPts val="0"/>
              </a:spcBef>
              <a:buFont typeface="Wingdings" panose="05000000000000000000" pitchFamily="2" charset="2"/>
              <a:buNone/>
            </a:pPr>
            <a:r>
              <a:rPr lang="en-US" altLang="ru-RU" sz="3000" dirty="0" smtClean="0"/>
              <a:t>{</a:t>
            </a:r>
            <a:endParaRPr lang="ru-RU" altLang="ru-RU" sz="3000" dirty="0" smtClean="0"/>
          </a:p>
          <a:p>
            <a:pPr marL="0" indent="0">
              <a:lnSpc>
                <a:spcPct val="100000"/>
              </a:lnSpc>
              <a:spcBef>
                <a:spcPts val="0"/>
              </a:spcBef>
              <a:buFont typeface="Wingdings" panose="05000000000000000000" pitchFamily="2" charset="2"/>
              <a:buNone/>
            </a:pPr>
            <a:r>
              <a:rPr lang="en-US" altLang="ru-RU" sz="3000" dirty="0" err="1" smtClean="0"/>
              <a:t>int</a:t>
            </a:r>
            <a:r>
              <a:rPr lang="en-US" altLang="ru-RU" sz="3000" dirty="0" smtClean="0"/>
              <a:t> </a:t>
            </a:r>
            <a:r>
              <a:rPr lang="en-US" altLang="ru-RU" sz="3000" dirty="0" smtClean="0"/>
              <a:t>x=3, y=4;</a:t>
            </a:r>
          </a:p>
          <a:p>
            <a:pPr marL="0" indent="0">
              <a:lnSpc>
                <a:spcPct val="100000"/>
              </a:lnSpc>
              <a:spcBef>
                <a:spcPts val="0"/>
              </a:spcBef>
              <a:buFont typeface="Wingdings" panose="05000000000000000000" pitchFamily="2" charset="2"/>
              <a:buNone/>
            </a:pPr>
            <a:r>
              <a:rPr lang="en-US" altLang="ru-RU" sz="3000" dirty="0" err="1" smtClean="0"/>
              <a:t>cout</a:t>
            </a:r>
            <a:r>
              <a:rPr lang="en-US" altLang="ru-RU" sz="3000" dirty="0" smtClean="0"/>
              <a:t> </a:t>
            </a:r>
            <a:r>
              <a:rPr lang="en-US" altLang="ru-RU" sz="3000" dirty="0" smtClean="0"/>
              <a:t>&lt;&lt;</a:t>
            </a:r>
            <a:r>
              <a:rPr lang="en-US" altLang="ru-RU" sz="3000" dirty="0" smtClean="0">
                <a:solidFill>
                  <a:srgbClr val="FF0000"/>
                </a:solidFill>
              </a:rPr>
              <a:t>++x</a:t>
            </a:r>
            <a:r>
              <a:rPr lang="en-US" altLang="ru-RU" sz="3000" dirty="0" smtClean="0"/>
              <a:t>&lt;&lt;“\t”&lt;&lt;</a:t>
            </a:r>
            <a:r>
              <a:rPr lang="en-US" altLang="ru-RU" sz="3000" dirty="0" smtClean="0">
                <a:solidFill>
                  <a:srgbClr val="FF0000"/>
                </a:solidFill>
              </a:rPr>
              <a:t>--y</a:t>
            </a:r>
            <a:r>
              <a:rPr lang="en-US" altLang="ru-RU" sz="3000" dirty="0" smtClean="0"/>
              <a:t>&lt;&lt;</a:t>
            </a:r>
            <a:r>
              <a:rPr lang="en-US" altLang="ru-RU" sz="3000" dirty="0" err="1" smtClean="0"/>
              <a:t>endl</a:t>
            </a:r>
            <a:r>
              <a:rPr lang="en-US" altLang="ru-RU" sz="3000" dirty="0" smtClean="0"/>
              <a:t>;</a:t>
            </a:r>
          </a:p>
          <a:p>
            <a:pPr marL="0" indent="0">
              <a:lnSpc>
                <a:spcPct val="100000"/>
              </a:lnSpc>
              <a:spcBef>
                <a:spcPts val="0"/>
              </a:spcBef>
              <a:buFont typeface="Wingdings" panose="05000000000000000000" pitchFamily="2" charset="2"/>
              <a:buNone/>
            </a:pPr>
            <a:r>
              <a:rPr lang="en-US" altLang="ru-RU" sz="3000" dirty="0" err="1" smtClean="0"/>
              <a:t>cout</a:t>
            </a:r>
            <a:r>
              <a:rPr lang="en-US" altLang="ru-RU" sz="3000" dirty="0" smtClean="0"/>
              <a:t> </a:t>
            </a:r>
            <a:r>
              <a:rPr lang="en-US" altLang="ru-RU" sz="3000" dirty="0" smtClean="0"/>
              <a:t>&lt;&lt;</a:t>
            </a:r>
            <a:r>
              <a:rPr lang="en-US" altLang="ru-RU" sz="3000" dirty="0" smtClean="0">
                <a:solidFill>
                  <a:srgbClr val="FF0000"/>
                </a:solidFill>
              </a:rPr>
              <a:t>x++</a:t>
            </a:r>
            <a:r>
              <a:rPr lang="en-US" altLang="ru-RU" sz="3000" dirty="0" smtClean="0"/>
              <a:t>&lt;&lt;“\t”&lt;&lt;</a:t>
            </a:r>
            <a:r>
              <a:rPr lang="en-US" altLang="ru-RU" sz="3000" dirty="0" smtClean="0">
                <a:solidFill>
                  <a:srgbClr val="FF0000"/>
                </a:solidFill>
              </a:rPr>
              <a:t>y--</a:t>
            </a:r>
            <a:r>
              <a:rPr lang="en-US" altLang="ru-RU" sz="3000" dirty="0" smtClean="0"/>
              <a:t>&lt;&lt;</a:t>
            </a:r>
            <a:r>
              <a:rPr lang="en-US" altLang="ru-RU" sz="3000" dirty="0" err="1" smtClean="0"/>
              <a:t>endl</a:t>
            </a:r>
            <a:r>
              <a:rPr lang="en-US" altLang="ru-RU" sz="3000" dirty="0" smtClean="0"/>
              <a:t>;</a:t>
            </a:r>
          </a:p>
          <a:p>
            <a:pPr marL="0" indent="0">
              <a:lnSpc>
                <a:spcPct val="100000"/>
              </a:lnSpc>
              <a:spcBef>
                <a:spcPts val="0"/>
              </a:spcBef>
              <a:buFont typeface="Wingdings" panose="05000000000000000000" pitchFamily="2" charset="2"/>
              <a:buNone/>
            </a:pPr>
            <a:r>
              <a:rPr lang="en-US" altLang="ru-RU" sz="3000" dirty="0" err="1" smtClean="0"/>
              <a:t>cout</a:t>
            </a:r>
            <a:r>
              <a:rPr lang="en-US" altLang="ru-RU" sz="3000" dirty="0" smtClean="0"/>
              <a:t> </a:t>
            </a:r>
            <a:r>
              <a:rPr lang="en-US" altLang="ru-RU" sz="3000" dirty="0" smtClean="0"/>
              <a:t>&lt;&lt;x&lt;&lt;“\t”&lt;&lt;y&lt;&lt;</a:t>
            </a:r>
            <a:r>
              <a:rPr lang="en-US" altLang="ru-RU" sz="3000" dirty="0" err="1" smtClean="0"/>
              <a:t>endl</a:t>
            </a:r>
            <a:r>
              <a:rPr lang="en-US" altLang="ru-RU" sz="3000" dirty="0" smtClean="0"/>
              <a:t>;</a:t>
            </a:r>
          </a:p>
          <a:p>
            <a:pPr marL="0" indent="0">
              <a:lnSpc>
                <a:spcPct val="100000"/>
              </a:lnSpc>
              <a:spcBef>
                <a:spcPts val="0"/>
              </a:spcBef>
              <a:buFont typeface="Wingdings" panose="05000000000000000000" pitchFamily="2" charset="2"/>
              <a:buNone/>
            </a:pPr>
            <a:r>
              <a:rPr lang="en-US" altLang="ru-RU" sz="3000" dirty="0" smtClean="0"/>
              <a:t>return </a:t>
            </a:r>
            <a:r>
              <a:rPr lang="en-US" altLang="ru-RU" sz="3000" dirty="0" smtClean="0"/>
              <a:t>0</a:t>
            </a:r>
            <a:r>
              <a:rPr lang="en-US" altLang="ru-RU" sz="3000" dirty="0" smtClean="0"/>
              <a:t>;</a:t>
            </a:r>
            <a:endParaRPr lang="ru-RU" altLang="ru-RU" sz="3000" dirty="0" smtClean="0"/>
          </a:p>
          <a:p>
            <a:pPr marL="0" indent="0">
              <a:lnSpc>
                <a:spcPct val="100000"/>
              </a:lnSpc>
              <a:spcBef>
                <a:spcPts val="0"/>
              </a:spcBef>
              <a:buFont typeface="Wingdings" panose="05000000000000000000" pitchFamily="2" charset="2"/>
              <a:buNone/>
            </a:pPr>
            <a:r>
              <a:rPr lang="en-US" altLang="ru-RU" sz="3000" dirty="0" smtClean="0"/>
              <a:t>}</a:t>
            </a:r>
            <a:endParaRPr lang="ru-RU" altLang="ru-RU" sz="3000" dirty="0" smtClean="0"/>
          </a:p>
        </p:txBody>
      </p:sp>
    </p:spTree>
    <p:extLst>
      <p:ext uri="{BB962C8B-B14F-4D97-AF65-F5344CB8AC3E}">
        <p14:creationId xmlns:p14="http://schemas.microsoft.com/office/powerpoint/2010/main" val="7778640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altLang="ru-RU" sz="2400" dirty="0"/>
              <a:t>Операции отрицания </a:t>
            </a:r>
            <a:r>
              <a:rPr lang="ru-RU" altLang="ru-RU" sz="2400" dirty="0" smtClean="0"/>
              <a:t>(-,!)</a:t>
            </a:r>
            <a:endParaRPr lang="ru-RU" sz="2400" dirty="0"/>
          </a:p>
        </p:txBody>
      </p:sp>
      <p:sp>
        <p:nvSpPr>
          <p:cNvPr id="14339" name="Rectangle 3"/>
          <p:cNvSpPr>
            <a:spLocks noGrp="1" noChangeArrowheads="1"/>
          </p:cNvSpPr>
          <p:nvPr>
            <p:ph idx="1"/>
          </p:nvPr>
        </p:nvSpPr>
        <p:spPr>
          <a:xfrm>
            <a:off x="0" y="764704"/>
            <a:ext cx="6023992" cy="6093296"/>
          </a:xfrm>
          <a:noFill/>
        </p:spPr>
        <p:txBody>
          <a:bodyPr>
            <a:noAutofit/>
          </a:bodyPr>
          <a:lstStyle/>
          <a:p>
            <a:pPr>
              <a:lnSpc>
                <a:spcPct val="80000"/>
              </a:lnSpc>
            </a:pPr>
            <a:r>
              <a:rPr lang="ru-RU" altLang="ru-RU" sz="3400" dirty="0">
                <a:solidFill>
                  <a:srgbClr val="FF0000"/>
                </a:solidFill>
              </a:rPr>
              <a:t>(-)</a:t>
            </a:r>
            <a:r>
              <a:rPr lang="ru-RU" altLang="ru-RU" sz="3400" dirty="0"/>
              <a:t> - </a:t>
            </a:r>
            <a:r>
              <a:rPr lang="ru-RU" altLang="ru-RU" sz="3400" dirty="0">
                <a:solidFill>
                  <a:srgbClr val="FF0000"/>
                </a:solidFill>
              </a:rPr>
              <a:t>унарный минус </a:t>
            </a:r>
            <a:r>
              <a:rPr lang="ru-RU" altLang="ru-RU" sz="3400" dirty="0"/>
              <a:t>– изменяет знак операнда целого или вещественного типа на противоположный;</a:t>
            </a:r>
          </a:p>
          <a:p>
            <a:pPr>
              <a:lnSpc>
                <a:spcPct val="80000"/>
              </a:lnSpc>
            </a:pPr>
            <a:r>
              <a:rPr lang="ru-RU" altLang="ru-RU" sz="3400" dirty="0" smtClean="0">
                <a:solidFill>
                  <a:srgbClr val="FF0000"/>
                </a:solidFill>
              </a:rPr>
              <a:t>(!)</a:t>
            </a:r>
            <a:r>
              <a:rPr lang="ru-RU" altLang="ru-RU" sz="3400" dirty="0" smtClean="0"/>
              <a:t> </a:t>
            </a:r>
            <a:r>
              <a:rPr lang="ru-RU" altLang="ru-RU" sz="3400" dirty="0"/>
              <a:t>– </a:t>
            </a:r>
            <a:r>
              <a:rPr lang="ru-RU" altLang="ru-RU" sz="3400" dirty="0">
                <a:solidFill>
                  <a:srgbClr val="FF0000"/>
                </a:solidFill>
              </a:rPr>
              <a:t>логическое отрицание</a:t>
            </a:r>
            <a:r>
              <a:rPr lang="ru-RU" altLang="ru-RU" sz="3400" dirty="0"/>
              <a:t>, даёт в результате значение 0(ложь), если операнд отличен от 0(истина),если равен операнд 0 (ложь</a:t>
            </a:r>
            <a:r>
              <a:rPr lang="ru-RU" altLang="ru-RU" sz="3400" dirty="0" smtClean="0"/>
              <a:t>)</a:t>
            </a:r>
            <a:endParaRPr lang="ru-RU" altLang="ru-RU" sz="3400" dirty="0"/>
          </a:p>
          <a:p>
            <a:pPr>
              <a:lnSpc>
                <a:spcPct val="80000"/>
              </a:lnSpc>
            </a:pPr>
            <a:r>
              <a:rPr lang="ru-RU" altLang="ru-RU" sz="3400" dirty="0" smtClean="0"/>
              <a:t>тип операнда </a:t>
            </a:r>
            <a:r>
              <a:rPr lang="ru-RU" altLang="ru-RU" sz="3400" dirty="0"/>
              <a:t>может быть </a:t>
            </a:r>
            <a:r>
              <a:rPr lang="ru-RU" altLang="ru-RU" sz="3400" dirty="0" smtClean="0"/>
              <a:t>любой</a:t>
            </a:r>
            <a:endParaRPr lang="ru-RU" altLang="ru-RU" sz="3400" dirty="0"/>
          </a:p>
        </p:txBody>
      </p:sp>
      <p:sp>
        <p:nvSpPr>
          <p:cNvPr id="2" name="Прямоугольник 1"/>
          <p:cNvSpPr/>
          <p:nvPr/>
        </p:nvSpPr>
        <p:spPr>
          <a:xfrm>
            <a:off x="6023992" y="1196752"/>
            <a:ext cx="6168008" cy="4819781"/>
          </a:xfrm>
          <a:prstGeom prst="rect">
            <a:avLst/>
          </a:prstGeom>
        </p:spPr>
        <p:txBody>
          <a:bodyPr wrap="square">
            <a:spAutoFit/>
          </a:bodyPr>
          <a:lstStyle/>
          <a:p>
            <a:pPr>
              <a:lnSpc>
                <a:spcPct val="80000"/>
              </a:lnSpc>
              <a:buNone/>
            </a:pPr>
            <a:r>
              <a:rPr lang="ru-RU" altLang="ru-RU" sz="3200" u="sng" dirty="0"/>
              <a:t>Пример:</a:t>
            </a:r>
          </a:p>
          <a:p>
            <a:pPr>
              <a:lnSpc>
                <a:spcPct val="80000"/>
              </a:lnSpc>
              <a:buNone/>
            </a:pPr>
            <a:r>
              <a:rPr lang="en-US" altLang="ru-RU" sz="3200" dirty="0" smtClean="0"/>
              <a:t>#</a:t>
            </a:r>
            <a:r>
              <a:rPr lang="en-US" altLang="ru-RU" sz="3200" dirty="0"/>
              <a:t>include &lt;</a:t>
            </a:r>
            <a:r>
              <a:rPr lang="en-US" altLang="ru-RU" sz="3200" dirty="0" err="1"/>
              <a:t>iosteram</a:t>
            </a:r>
            <a:r>
              <a:rPr lang="en-US" altLang="ru-RU" sz="3200" dirty="0"/>
              <a:t>&gt;</a:t>
            </a:r>
          </a:p>
          <a:p>
            <a:pPr>
              <a:lnSpc>
                <a:spcPct val="80000"/>
              </a:lnSpc>
              <a:buNone/>
            </a:pPr>
            <a:r>
              <a:rPr lang="en-US" altLang="ru-RU" sz="3200" dirty="0" err="1" smtClean="0"/>
              <a:t>int</a:t>
            </a:r>
            <a:r>
              <a:rPr lang="en-US" altLang="ru-RU" sz="3200" dirty="0" smtClean="0"/>
              <a:t> </a:t>
            </a:r>
            <a:r>
              <a:rPr lang="en-US" altLang="ru-RU" sz="3200" dirty="0"/>
              <a:t>main()             </a:t>
            </a:r>
            <a:endParaRPr lang="ru-RU" altLang="ru-RU" sz="3200" dirty="0"/>
          </a:p>
          <a:p>
            <a:pPr>
              <a:lnSpc>
                <a:spcPct val="80000"/>
              </a:lnSpc>
              <a:buNone/>
            </a:pPr>
            <a:r>
              <a:rPr lang="en-US" altLang="ru-RU" sz="3200" dirty="0" smtClean="0"/>
              <a:t>using </a:t>
            </a:r>
            <a:r>
              <a:rPr lang="en-US" altLang="ru-RU" sz="3200" dirty="0" err="1"/>
              <a:t>nanespace</a:t>
            </a:r>
            <a:r>
              <a:rPr lang="en-US" altLang="ru-RU" sz="3200" dirty="0"/>
              <a:t> </a:t>
            </a:r>
            <a:r>
              <a:rPr lang="en-US" altLang="ru-RU" sz="3200" dirty="0" err="1"/>
              <a:t>std</a:t>
            </a:r>
            <a:r>
              <a:rPr lang="en-US" altLang="ru-RU" sz="3200" dirty="0"/>
              <a:t>;</a:t>
            </a:r>
          </a:p>
          <a:p>
            <a:pPr>
              <a:lnSpc>
                <a:spcPct val="80000"/>
              </a:lnSpc>
              <a:buNone/>
            </a:pPr>
            <a:r>
              <a:rPr lang="en-US" altLang="ru-RU" sz="3200" dirty="0" smtClean="0"/>
              <a:t>{</a:t>
            </a:r>
            <a:endParaRPr lang="ru-RU" altLang="ru-RU" sz="3200" dirty="0" smtClean="0"/>
          </a:p>
          <a:p>
            <a:pPr>
              <a:lnSpc>
                <a:spcPct val="80000"/>
              </a:lnSpc>
              <a:buNone/>
            </a:pPr>
            <a:r>
              <a:rPr lang="en-US" altLang="ru-RU" sz="3200" dirty="0" err="1" smtClean="0"/>
              <a:t>int</a:t>
            </a:r>
            <a:r>
              <a:rPr lang="en-US" altLang="ru-RU" sz="3200" dirty="0" smtClean="0"/>
              <a:t> </a:t>
            </a:r>
            <a:r>
              <a:rPr lang="en-US" altLang="ru-RU" sz="3200" dirty="0">
                <a:solidFill>
                  <a:srgbClr val="FF0000"/>
                </a:solidFill>
              </a:rPr>
              <a:t>x=3</a:t>
            </a:r>
            <a:r>
              <a:rPr lang="en-US" altLang="ru-RU" sz="3200" dirty="0"/>
              <a:t>, </a:t>
            </a:r>
            <a:r>
              <a:rPr lang="en-US" altLang="ru-RU" sz="3200" dirty="0" smtClean="0">
                <a:solidFill>
                  <a:srgbClr val="FF0000"/>
                </a:solidFill>
              </a:rPr>
              <a:t>y=0</a:t>
            </a:r>
            <a:r>
              <a:rPr lang="en-US" altLang="ru-RU" sz="3200" dirty="0" smtClean="0"/>
              <a:t>;</a:t>
            </a:r>
            <a:endParaRPr lang="ru-RU" altLang="ru-RU" sz="3200" dirty="0" smtClean="0"/>
          </a:p>
          <a:p>
            <a:pPr>
              <a:lnSpc>
                <a:spcPct val="80000"/>
              </a:lnSpc>
              <a:buNone/>
            </a:pPr>
            <a:r>
              <a:rPr lang="en-US" altLang="ru-RU" sz="3200" dirty="0" smtClean="0"/>
              <a:t>bool</a:t>
            </a:r>
            <a:r>
              <a:rPr lang="en-US" altLang="ru-RU" sz="3200" dirty="0" smtClean="0">
                <a:solidFill>
                  <a:srgbClr val="FF0000"/>
                </a:solidFill>
              </a:rPr>
              <a:t> </a:t>
            </a:r>
            <a:r>
              <a:rPr lang="en-US" altLang="ru-RU" sz="3200" dirty="0">
                <a:solidFill>
                  <a:srgbClr val="FF0000"/>
                </a:solidFill>
              </a:rPr>
              <a:t>f=false</a:t>
            </a:r>
            <a:r>
              <a:rPr lang="en-US" altLang="ru-RU" sz="3200" dirty="0"/>
              <a:t>, </a:t>
            </a:r>
            <a:r>
              <a:rPr lang="en-US" altLang="ru-RU" sz="3200" dirty="0">
                <a:solidFill>
                  <a:srgbClr val="FF0000"/>
                </a:solidFill>
              </a:rPr>
              <a:t>v=true</a:t>
            </a:r>
            <a:r>
              <a:rPr lang="en-US" altLang="ru-RU" sz="3200" dirty="0"/>
              <a:t>;</a:t>
            </a:r>
          </a:p>
          <a:p>
            <a:pPr>
              <a:lnSpc>
                <a:spcPct val="80000"/>
              </a:lnSpc>
              <a:buNone/>
            </a:pPr>
            <a:r>
              <a:rPr lang="en-US" altLang="ru-RU" sz="3200" dirty="0" err="1" smtClean="0"/>
              <a:t>cout</a:t>
            </a:r>
            <a:r>
              <a:rPr lang="en-US" altLang="ru-RU" sz="3200" dirty="0" smtClean="0"/>
              <a:t> &lt;&lt;</a:t>
            </a:r>
            <a:r>
              <a:rPr lang="en-US" altLang="ru-RU" sz="3200" dirty="0" smtClean="0">
                <a:solidFill>
                  <a:srgbClr val="FF0000"/>
                </a:solidFill>
              </a:rPr>
              <a:t>-x</a:t>
            </a:r>
            <a:r>
              <a:rPr lang="en-US" altLang="ru-RU" sz="3200" dirty="0" smtClean="0"/>
              <a:t>&lt;&lt;“\</a:t>
            </a:r>
            <a:r>
              <a:rPr lang="en-US" altLang="ru-RU" sz="3200" dirty="0"/>
              <a:t>t”&lt;&lt;</a:t>
            </a:r>
            <a:r>
              <a:rPr lang="en-US" altLang="ru-RU" sz="3200" dirty="0">
                <a:solidFill>
                  <a:srgbClr val="FF0000"/>
                </a:solidFill>
              </a:rPr>
              <a:t>!y</a:t>
            </a:r>
            <a:r>
              <a:rPr lang="en-US" altLang="ru-RU" sz="3200" dirty="0"/>
              <a:t>&lt;&lt;</a:t>
            </a:r>
            <a:r>
              <a:rPr lang="en-US" altLang="ru-RU" sz="3200" dirty="0" err="1"/>
              <a:t>endl</a:t>
            </a:r>
            <a:r>
              <a:rPr lang="en-US" altLang="ru-RU" sz="3200" dirty="0"/>
              <a:t>;</a:t>
            </a:r>
          </a:p>
          <a:p>
            <a:pPr>
              <a:lnSpc>
                <a:spcPct val="80000"/>
              </a:lnSpc>
              <a:buNone/>
            </a:pPr>
            <a:r>
              <a:rPr lang="en-US" altLang="ru-RU" sz="3200" dirty="0" err="1" smtClean="0"/>
              <a:t>cout</a:t>
            </a:r>
            <a:r>
              <a:rPr lang="en-US" altLang="ru-RU" sz="3200" dirty="0" smtClean="0"/>
              <a:t> </a:t>
            </a:r>
            <a:r>
              <a:rPr lang="en-US" altLang="ru-RU" sz="3200" dirty="0"/>
              <a:t>&lt;&lt;</a:t>
            </a:r>
            <a:r>
              <a:rPr lang="en-US" altLang="ru-RU" sz="3200" dirty="0">
                <a:solidFill>
                  <a:srgbClr val="FF0000"/>
                </a:solidFill>
              </a:rPr>
              <a:t>-y</a:t>
            </a:r>
            <a:r>
              <a:rPr lang="en-US" altLang="ru-RU" sz="3200" dirty="0"/>
              <a:t>&lt;&lt;“\t”&lt;&lt;</a:t>
            </a:r>
            <a:r>
              <a:rPr lang="en-US" altLang="ru-RU" sz="3200" dirty="0">
                <a:solidFill>
                  <a:srgbClr val="FF0000"/>
                </a:solidFill>
              </a:rPr>
              <a:t>!y</a:t>
            </a:r>
            <a:r>
              <a:rPr lang="en-US" altLang="ru-RU" sz="3200" dirty="0"/>
              <a:t>&lt;&lt;</a:t>
            </a:r>
            <a:r>
              <a:rPr lang="en-US" altLang="ru-RU" sz="3200" dirty="0" err="1"/>
              <a:t>endl</a:t>
            </a:r>
            <a:r>
              <a:rPr lang="en-US" altLang="ru-RU" sz="3200" dirty="0"/>
              <a:t>;</a:t>
            </a:r>
          </a:p>
          <a:p>
            <a:pPr>
              <a:lnSpc>
                <a:spcPct val="80000"/>
              </a:lnSpc>
              <a:buNone/>
            </a:pPr>
            <a:r>
              <a:rPr lang="en-US" altLang="ru-RU" sz="3200" dirty="0" err="1" smtClean="0"/>
              <a:t>cout</a:t>
            </a:r>
            <a:r>
              <a:rPr lang="en-US" altLang="ru-RU" sz="3200" dirty="0" smtClean="0"/>
              <a:t> </a:t>
            </a:r>
            <a:r>
              <a:rPr lang="en-US" altLang="ru-RU" sz="3200" dirty="0"/>
              <a:t>&lt;&lt;</a:t>
            </a:r>
            <a:r>
              <a:rPr lang="en-US" altLang="ru-RU" sz="3200" dirty="0">
                <a:solidFill>
                  <a:srgbClr val="FF0000"/>
                </a:solidFill>
              </a:rPr>
              <a:t>v</a:t>
            </a:r>
            <a:r>
              <a:rPr lang="en-US" altLang="ru-RU" sz="3200" dirty="0"/>
              <a:t>&lt;&lt;“\t”&lt;&lt;</a:t>
            </a:r>
            <a:r>
              <a:rPr lang="en-US" altLang="ru-RU" sz="3200" dirty="0">
                <a:solidFill>
                  <a:srgbClr val="FF0000"/>
                </a:solidFill>
              </a:rPr>
              <a:t>!v</a:t>
            </a:r>
            <a:r>
              <a:rPr lang="en-US" altLang="ru-RU" sz="3200" dirty="0"/>
              <a:t>&lt;&lt;</a:t>
            </a:r>
            <a:r>
              <a:rPr lang="en-US" altLang="ru-RU" sz="3200" dirty="0" err="1"/>
              <a:t>endl</a:t>
            </a:r>
            <a:r>
              <a:rPr lang="en-US" altLang="ru-RU" sz="3200" dirty="0"/>
              <a:t>;</a:t>
            </a:r>
          </a:p>
          <a:p>
            <a:pPr>
              <a:lnSpc>
                <a:spcPct val="80000"/>
              </a:lnSpc>
              <a:buNone/>
            </a:pPr>
            <a:r>
              <a:rPr lang="en-US" altLang="ru-RU" sz="3200" dirty="0" smtClean="0"/>
              <a:t>return </a:t>
            </a:r>
            <a:r>
              <a:rPr lang="en-US" altLang="ru-RU" sz="3200" dirty="0"/>
              <a:t>0</a:t>
            </a:r>
            <a:r>
              <a:rPr lang="en-US" altLang="ru-RU" sz="3200" dirty="0" smtClean="0"/>
              <a:t>;</a:t>
            </a:r>
            <a:endParaRPr lang="ru-RU" altLang="ru-RU" sz="3200" dirty="0" smtClean="0"/>
          </a:p>
          <a:p>
            <a:pPr>
              <a:lnSpc>
                <a:spcPct val="80000"/>
              </a:lnSpc>
              <a:buNone/>
            </a:pPr>
            <a:r>
              <a:rPr lang="en-US" altLang="ru-RU" sz="3200" dirty="0" smtClean="0"/>
              <a:t>}</a:t>
            </a:r>
            <a:endParaRPr lang="ru-RU" altLang="ru-RU" sz="3200" dirty="0"/>
          </a:p>
        </p:txBody>
      </p:sp>
    </p:spTree>
    <p:extLst>
      <p:ext uri="{BB962C8B-B14F-4D97-AF65-F5344CB8AC3E}">
        <p14:creationId xmlns:p14="http://schemas.microsoft.com/office/powerpoint/2010/main" val="37430682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Бинарные операции</a:t>
            </a:r>
          </a:p>
        </p:txBody>
      </p:sp>
      <p:sp>
        <p:nvSpPr>
          <p:cNvPr id="14339" name="Rectangle 3"/>
          <p:cNvSpPr>
            <a:spLocks noGrp="1" noChangeArrowheads="1"/>
          </p:cNvSpPr>
          <p:nvPr>
            <p:ph idx="1"/>
          </p:nvPr>
        </p:nvSpPr>
        <p:spPr>
          <a:xfrm>
            <a:off x="0" y="764704"/>
            <a:ext cx="6744072" cy="6093296"/>
          </a:xfrm>
          <a:noFill/>
        </p:spPr>
        <p:txBody>
          <a:bodyPr>
            <a:noAutofit/>
          </a:bodyPr>
          <a:lstStyle/>
          <a:p>
            <a:pPr>
              <a:buFont typeface="Wingdings 2"/>
              <a:buChar char=""/>
              <a:defRPr/>
            </a:pPr>
            <a:r>
              <a:rPr lang="ru-RU" dirty="0">
                <a:solidFill>
                  <a:srgbClr val="FF0000"/>
                </a:solidFill>
              </a:rPr>
              <a:t>Арифметические </a:t>
            </a:r>
            <a:r>
              <a:rPr lang="ru-RU" dirty="0" smtClean="0">
                <a:solidFill>
                  <a:srgbClr val="FF0000"/>
                </a:solidFill>
              </a:rPr>
              <a:t>операции</a:t>
            </a:r>
            <a:r>
              <a:rPr lang="ru-RU" dirty="0" smtClean="0"/>
              <a:t>:</a:t>
            </a:r>
          </a:p>
          <a:p>
            <a:pPr marL="457189" lvl="1" indent="0">
              <a:lnSpc>
                <a:spcPct val="100000"/>
              </a:lnSpc>
              <a:spcBef>
                <a:spcPts val="0"/>
              </a:spcBef>
              <a:buFont typeface="Wingdings 2"/>
              <a:buChar char=""/>
              <a:defRPr/>
            </a:pPr>
            <a:r>
              <a:rPr lang="ru-RU" sz="2000" dirty="0" smtClean="0"/>
              <a:t>умножение</a:t>
            </a:r>
            <a:r>
              <a:rPr lang="ru-RU" sz="2000" dirty="0" smtClean="0">
                <a:solidFill>
                  <a:srgbClr val="FF0000"/>
                </a:solidFill>
              </a:rPr>
              <a:t>(*),</a:t>
            </a:r>
          </a:p>
          <a:p>
            <a:pPr marL="457189" lvl="1" indent="0">
              <a:lnSpc>
                <a:spcPct val="100000"/>
              </a:lnSpc>
              <a:spcBef>
                <a:spcPts val="0"/>
              </a:spcBef>
              <a:buFont typeface="Wingdings 2"/>
              <a:buChar char=""/>
              <a:defRPr/>
            </a:pPr>
            <a:r>
              <a:rPr lang="ru-RU" sz="2000" dirty="0" smtClean="0"/>
              <a:t>деление</a:t>
            </a:r>
            <a:r>
              <a:rPr lang="ru-RU" sz="2000" dirty="0" smtClean="0">
                <a:solidFill>
                  <a:srgbClr val="FF0000"/>
                </a:solidFill>
              </a:rPr>
              <a:t>(/),</a:t>
            </a:r>
          </a:p>
          <a:p>
            <a:pPr marL="457189" lvl="1" indent="0">
              <a:lnSpc>
                <a:spcPct val="100000"/>
              </a:lnSpc>
              <a:spcBef>
                <a:spcPts val="0"/>
              </a:spcBef>
              <a:buFont typeface="Wingdings 2"/>
              <a:buChar char=""/>
              <a:defRPr/>
            </a:pPr>
            <a:r>
              <a:rPr lang="ru-RU" sz="2000" dirty="0" smtClean="0"/>
              <a:t>остаток </a:t>
            </a:r>
            <a:r>
              <a:rPr lang="ru-RU" sz="2000" dirty="0"/>
              <a:t>от </a:t>
            </a:r>
            <a:r>
              <a:rPr lang="ru-RU" sz="2000" dirty="0" smtClean="0"/>
              <a:t>деления</a:t>
            </a:r>
            <a:r>
              <a:rPr lang="ru-RU" sz="2000" dirty="0" smtClean="0">
                <a:solidFill>
                  <a:srgbClr val="FF0000"/>
                </a:solidFill>
              </a:rPr>
              <a:t>(%),</a:t>
            </a:r>
          </a:p>
          <a:p>
            <a:pPr marL="457189" lvl="1" indent="0">
              <a:lnSpc>
                <a:spcPct val="100000"/>
              </a:lnSpc>
              <a:spcBef>
                <a:spcPts val="0"/>
              </a:spcBef>
              <a:buFont typeface="Wingdings 2"/>
              <a:buChar char=""/>
              <a:defRPr/>
            </a:pPr>
            <a:r>
              <a:rPr lang="ru-RU" sz="2000" dirty="0" smtClean="0"/>
              <a:t>слож</a:t>
            </a:r>
            <a:r>
              <a:rPr lang="ru-RU" sz="2000" dirty="0" smtClean="0"/>
              <a:t>ение</a:t>
            </a:r>
            <a:r>
              <a:rPr lang="ru-RU" sz="2000" dirty="0" smtClean="0">
                <a:solidFill>
                  <a:srgbClr val="FF0000"/>
                </a:solidFill>
              </a:rPr>
              <a:t>(+),</a:t>
            </a:r>
          </a:p>
          <a:p>
            <a:pPr marL="457189" lvl="1" indent="0">
              <a:lnSpc>
                <a:spcPct val="100000"/>
              </a:lnSpc>
              <a:spcBef>
                <a:spcPts val="0"/>
              </a:spcBef>
              <a:buFont typeface="Wingdings 2"/>
              <a:buChar char=""/>
              <a:defRPr/>
            </a:pPr>
            <a:r>
              <a:rPr lang="ru-RU" sz="2000" dirty="0" smtClean="0"/>
              <a:t>вычитание</a:t>
            </a:r>
            <a:r>
              <a:rPr lang="ru-RU" sz="2000" dirty="0" smtClean="0">
                <a:solidFill>
                  <a:srgbClr val="FF0000"/>
                </a:solidFill>
              </a:rPr>
              <a:t>(-)</a:t>
            </a:r>
            <a:endParaRPr lang="ru-RU" sz="2000" dirty="0">
              <a:solidFill>
                <a:srgbClr val="FF0000"/>
              </a:solidFill>
            </a:endParaRPr>
          </a:p>
          <a:p>
            <a:pPr>
              <a:buNone/>
              <a:defRPr/>
            </a:pPr>
            <a:r>
              <a:rPr lang="ru-RU" dirty="0" smtClean="0">
                <a:solidFill>
                  <a:srgbClr val="FF0000"/>
                </a:solidFill>
              </a:rPr>
              <a:t>- </a:t>
            </a:r>
            <a:r>
              <a:rPr lang="ru-RU" dirty="0">
                <a:solidFill>
                  <a:srgbClr val="FF0000"/>
                </a:solidFill>
              </a:rPr>
              <a:t>Операции отрицания (-,!)</a:t>
            </a:r>
            <a:r>
              <a:rPr lang="ru-RU" dirty="0"/>
              <a:t> унарный минус – изменяет знак операнда целого или </a:t>
            </a:r>
            <a:r>
              <a:rPr lang="ru-RU" dirty="0" smtClean="0"/>
              <a:t>вещественного </a:t>
            </a:r>
            <a:r>
              <a:rPr lang="ru-RU" dirty="0"/>
              <a:t>типа на противоположный.</a:t>
            </a:r>
            <a:endParaRPr lang="en-US" dirty="0"/>
          </a:p>
          <a:p>
            <a:pPr>
              <a:buNone/>
              <a:defRPr/>
            </a:pPr>
            <a:r>
              <a:rPr lang="ru-RU" dirty="0">
                <a:solidFill>
                  <a:srgbClr val="FF0000"/>
                </a:solidFill>
              </a:rPr>
              <a:t> - Операции отношения: (</a:t>
            </a:r>
            <a:r>
              <a:rPr lang="en-US" dirty="0">
                <a:solidFill>
                  <a:srgbClr val="FF0000"/>
                </a:solidFill>
              </a:rPr>
              <a:t>&lt;,</a:t>
            </a:r>
            <a:r>
              <a:rPr lang="ru-RU" dirty="0">
                <a:solidFill>
                  <a:srgbClr val="FF0000"/>
                </a:solidFill>
              </a:rPr>
              <a:t> </a:t>
            </a:r>
            <a:r>
              <a:rPr lang="en-US" dirty="0">
                <a:solidFill>
                  <a:srgbClr val="FF0000"/>
                </a:solidFill>
              </a:rPr>
              <a:t>&lt;=,</a:t>
            </a:r>
            <a:r>
              <a:rPr lang="ru-RU" dirty="0">
                <a:solidFill>
                  <a:srgbClr val="FF0000"/>
                </a:solidFill>
              </a:rPr>
              <a:t> </a:t>
            </a:r>
            <a:r>
              <a:rPr lang="en-US" dirty="0">
                <a:solidFill>
                  <a:srgbClr val="FF0000"/>
                </a:solidFill>
              </a:rPr>
              <a:t>&gt;,</a:t>
            </a:r>
            <a:r>
              <a:rPr lang="ru-RU" dirty="0">
                <a:solidFill>
                  <a:srgbClr val="FF0000"/>
                </a:solidFill>
              </a:rPr>
              <a:t> </a:t>
            </a:r>
            <a:r>
              <a:rPr lang="en-US" dirty="0">
                <a:solidFill>
                  <a:srgbClr val="FF0000"/>
                </a:solidFill>
              </a:rPr>
              <a:t>&gt;=,</a:t>
            </a:r>
            <a:r>
              <a:rPr lang="ru-RU" dirty="0">
                <a:solidFill>
                  <a:srgbClr val="FF0000"/>
                </a:solidFill>
              </a:rPr>
              <a:t> </a:t>
            </a:r>
            <a:r>
              <a:rPr lang="en-US" dirty="0">
                <a:solidFill>
                  <a:srgbClr val="FF0000"/>
                </a:solidFill>
              </a:rPr>
              <a:t>==</a:t>
            </a:r>
            <a:r>
              <a:rPr lang="ru-RU" dirty="0">
                <a:solidFill>
                  <a:srgbClr val="FF0000"/>
                </a:solidFill>
              </a:rPr>
              <a:t> </a:t>
            </a:r>
            <a:r>
              <a:rPr lang="en-US" dirty="0">
                <a:solidFill>
                  <a:srgbClr val="FF0000"/>
                </a:solidFill>
              </a:rPr>
              <a:t>!=)</a:t>
            </a:r>
            <a:r>
              <a:rPr lang="ru-RU" dirty="0"/>
              <a:t>, меньше, меньше или равно, больше, больше или равно,</a:t>
            </a:r>
            <a:r>
              <a:rPr lang="en-US" dirty="0"/>
              <a:t> </a:t>
            </a:r>
            <a:r>
              <a:rPr lang="ru-RU" dirty="0"/>
              <a:t>равно, не равно, не равно соответственно</a:t>
            </a:r>
            <a:r>
              <a:rPr lang="ru-RU" dirty="0" smtClean="0"/>
              <a:t>)</a:t>
            </a:r>
            <a:endParaRPr lang="en-US" dirty="0"/>
          </a:p>
          <a:p>
            <a:pPr>
              <a:buNone/>
              <a:defRPr/>
            </a:pPr>
            <a:r>
              <a:rPr lang="ru-RU" dirty="0"/>
              <a:t>Результатом операций являются значения </a:t>
            </a:r>
            <a:r>
              <a:rPr lang="en-US" dirty="0">
                <a:solidFill>
                  <a:srgbClr val="FF0000"/>
                </a:solidFill>
              </a:rPr>
              <a:t>true, false</a:t>
            </a:r>
            <a:r>
              <a:rPr lang="en-US" dirty="0" smtClean="0"/>
              <a:t>.</a:t>
            </a:r>
            <a:endParaRPr lang="ru-RU" altLang="ru-RU" dirty="0"/>
          </a:p>
        </p:txBody>
      </p:sp>
      <p:sp>
        <p:nvSpPr>
          <p:cNvPr id="2" name="Прямоугольник 1"/>
          <p:cNvSpPr/>
          <p:nvPr/>
        </p:nvSpPr>
        <p:spPr>
          <a:xfrm>
            <a:off x="6744072" y="1628800"/>
            <a:ext cx="5447928" cy="3785652"/>
          </a:xfrm>
          <a:prstGeom prst="rect">
            <a:avLst/>
          </a:prstGeom>
        </p:spPr>
        <p:txBody>
          <a:bodyPr wrap="square">
            <a:spAutoFit/>
          </a:bodyPr>
          <a:lstStyle/>
          <a:p>
            <a:pPr algn="ctr">
              <a:buNone/>
              <a:defRPr/>
            </a:pPr>
            <a:r>
              <a:rPr lang="ru-RU" sz="2000" u="sng" dirty="0"/>
              <a:t>Рассмотрим операции деления и остаток от деления:</a:t>
            </a:r>
          </a:p>
          <a:p>
            <a:pPr>
              <a:buNone/>
              <a:defRPr/>
            </a:pPr>
            <a:r>
              <a:rPr lang="en-US" sz="2000" i="1" dirty="0" smtClean="0"/>
              <a:t>#</a:t>
            </a:r>
            <a:r>
              <a:rPr lang="en-US" sz="2000" i="1" dirty="0"/>
              <a:t>include &lt;</a:t>
            </a:r>
            <a:r>
              <a:rPr lang="en-US" sz="2000" i="1" dirty="0" err="1"/>
              <a:t>iosteram</a:t>
            </a:r>
            <a:r>
              <a:rPr lang="en-US" sz="2000" i="1" dirty="0"/>
              <a:t>&gt;</a:t>
            </a:r>
          </a:p>
          <a:p>
            <a:pPr>
              <a:buNone/>
              <a:defRPr/>
            </a:pPr>
            <a:r>
              <a:rPr lang="en-US" sz="2000" dirty="0" smtClean="0"/>
              <a:t>using </a:t>
            </a:r>
            <a:r>
              <a:rPr lang="en-US" sz="2000" dirty="0" err="1"/>
              <a:t>nanespace</a:t>
            </a:r>
            <a:r>
              <a:rPr lang="en-US" sz="2000" dirty="0"/>
              <a:t> </a:t>
            </a:r>
            <a:r>
              <a:rPr lang="en-US" sz="2000" dirty="0" err="1"/>
              <a:t>std</a:t>
            </a:r>
            <a:r>
              <a:rPr lang="en-US" sz="2000" dirty="0"/>
              <a:t>;</a:t>
            </a:r>
          </a:p>
          <a:p>
            <a:pPr>
              <a:buNone/>
              <a:defRPr/>
            </a:pPr>
            <a:r>
              <a:rPr lang="en-US" sz="2000" dirty="0" err="1" smtClean="0"/>
              <a:t>int</a:t>
            </a:r>
            <a:r>
              <a:rPr lang="en-US" sz="2000" dirty="0" smtClean="0"/>
              <a:t> </a:t>
            </a:r>
            <a:r>
              <a:rPr lang="en-US" sz="2000" dirty="0"/>
              <a:t>main()            </a:t>
            </a:r>
          </a:p>
          <a:p>
            <a:pPr>
              <a:buNone/>
              <a:defRPr/>
            </a:pPr>
            <a:r>
              <a:rPr lang="en-US" sz="2000" dirty="0" smtClean="0"/>
              <a:t>{</a:t>
            </a:r>
            <a:endParaRPr lang="ru-RU" sz="2000" dirty="0" smtClean="0"/>
          </a:p>
          <a:p>
            <a:pPr>
              <a:buNone/>
              <a:defRPr/>
            </a:pPr>
            <a:r>
              <a:rPr lang="en-US" sz="2000" dirty="0" err="1" smtClean="0"/>
              <a:t>cout</a:t>
            </a:r>
            <a:r>
              <a:rPr lang="en-US" sz="2000" dirty="0" smtClean="0"/>
              <a:t> </a:t>
            </a:r>
            <a:r>
              <a:rPr lang="en-US" sz="2000" dirty="0"/>
              <a:t>&lt;&lt;</a:t>
            </a:r>
            <a:r>
              <a:rPr lang="ru-RU" sz="2000" dirty="0">
                <a:solidFill>
                  <a:srgbClr val="FF0000"/>
                </a:solidFill>
              </a:rPr>
              <a:t>100/24</a:t>
            </a:r>
            <a:r>
              <a:rPr lang="en-US" sz="2000" dirty="0"/>
              <a:t>&lt;&lt;“\t”&lt;&lt;</a:t>
            </a:r>
            <a:r>
              <a:rPr lang="ru-RU" sz="2000" dirty="0">
                <a:solidFill>
                  <a:srgbClr val="FF0000"/>
                </a:solidFill>
              </a:rPr>
              <a:t>100/24</a:t>
            </a:r>
            <a:r>
              <a:rPr lang="en-US" sz="2000" dirty="0"/>
              <a:t>&lt;&lt;</a:t>
            </a:r>
            <a:r>
              <a:rPr lang="en-US" sz="2000" dirty="0" err="1"/>
              <a:t>endl</a:t>
            </a:r>
            <a:r>
              <a:rPr lang="en-US" sz="2000" dirty="0"/>
              <a:t>;</a:t>
            </a:r>
          </a:p>
          <a:p>
            <a:pPr>
              <a:buNone/>
              <a:defRPr/>
            </a:pPr>
            <a:r>
              <a:rPr lang="en-US" sz="2000" dirty="0" err="1" smtClean="0"/>
              <a:t>cout</a:t>
            </a:r>
            <a:r>
              <a:rPr lang="en-US" sz="2000" dirty="0" smtClean="0"/>
              <a:t> </a:t>
            </a:r>
            <a:r>
              <a:rPr lang="en-US" sz="2000" dirty="0"/>
              <a:t>&lt;&lt;</a:t>
            </a:r>
            <a:r>
              <a:rPr lang="ru-RU" sz="2000" dirty="0">
                <a:solidFill>
                  <a:srgbClr val="FF0000"/>
                </a:solidFill>
              </a:rPr>
              <a:t>100/21</a:t>
            </a:r>
            <a:r>
              <a:rPr lang="en-US" sz="2000" dirty="0"/>
              <a:t>&lt;&lt;“\t”&lt;&lt;</a:t>
            </a:r>
            <a:r>
              <a:rPr lang="ru-RU" sz="2000" dirty="0">
                <a:solidFill>
                  <a:srgbClr val="FF0000"/>
                </a:solidFill>
              </a:rPr>
              <a:t>100,0/24</a:t>
            </a:r>
            <a:r>
              <a:rPr lang="en-US" sz="2000" dirty="0"/>
              <a:t>&lt;&lt;</a:t>
            </a:r>
            <a:r>
              <a:rPr lang="en-US" sz="2000" dirty="0" err="1"/>
              <a:t>endl</a:t>
            </a:r>
            <a:r>
              <a:rPr lang="en-US" sz="2000" dirty="0"/>
              <a:t>;</a:t>
            </a:r>
          </a:p>
          <a:p>
            <a:pPr>
              <a:buNone/>
              <a:defRPr/>
            </a:pPr>
            <a:r>
              <a:rPr lang="en-US" sz="2000" dirty="0" err="1" smtClean="0"/>
              <a:t>cout</a:t>
            </a:r>
            <a:r>
              <a:rPr lang="en-US" sz="2000" dirty="0" smtClean="0"/>
              <a:t> </a:t>
            </a:r>
            <a:r>
              <a:rPr lang="en-US" sz="2000" dirty="0"/>
              <a:t>&lt;&lt;</a:t>
            </a:r>
            <a:r>
              <a:rPr lang="ru-RU" sz="2000" dirty="0">
                <a:solidFill>
                  <a:srgbClr val="FF0000"/>
                </a:solidFill>
              </a:rPr>
              <a:t>21%3</a:t>
            </a:r>
            <a:r>
              <a:rPr lang="en-US" sz="2000" dirty="0"/>
              <a:t>&lt;&lt;“\t”&lt;&lt;</a:t>
            </a:r>
            <a:r>
              <a:rPr lang="ru-RU" sz="2000" dirty="0">
                <a:solidFill>
                  <a:srgbClr val="FF0000"/>
                </a:solidFill>
              </a:rPr>
              <a:t>21%6</a:t>
            </a:r>
            <a:r>
              <a:rPr lang="en-US" sz="2000" dirty="0"/>
              <a:t>&lt;&lt;“</a:t>
            </a:r>
            <a:r>
              <a:rPr lang="en-US" sz="2000" dirty="0">
                <a:solidFill>
                  <a:srgbClr val="FF0000"/>
                </a:solidFill>
              </a:rPr>
              <a:t>-21%8</a:t>
            </a:r>
            <a:r>
              <a:rPr lang="en-US" sz="2000" dirty="0"/>
              <a:t>”&lt;&lt;</a:t>
            </a:r>
            <a:r>
              <a:rPr lang="en-US" sz="2000" dirty="0" err="1"/>
              <a:t>endl</a:t>
            </a:r>
            <a:r>
              <a:rPr lang="en-US" sz="2000" dirty="0"/>
              <a:t>;</a:t>
            </a:r>
          </a:p>
          <a:p>
            <a:pPr>
              <a:buNone/>
              <a:defRPr/>
            </a:pPr>
            <a:r>
              <a:rPr lang="en-US" sz="2000" dirty="0" smtClean="0"/>
              <a:t>return </a:t>
            </a:r>
            <a:r>
              <a:rPr lang="en-US" sz="2000" dirty="0"/>
              <a:t>0</a:t>
            </a:r>
            <a:r>
              <a:rPr lang="en-US" sz="2000" dirty="0" smtClean="0"/>
              <a:t>;</a:t>
            </a:r>
            <a:endParaRPr lang="ru-RU" sz="2000" dirty="0" smtClean="0"/>
          </a:p>
          <a:p>
            <a:pPr>
              <a:buNone/>
              <a:defRPr/>
            </a:pPr>
            <a:r>
              <a:rPr lang="en-US" sz="2000" dirty="0" smtClean="0"/>
              <a:t>}</a:t>
            </a:r>
            <a:endParaRPr lang="ru-RU" sz="2000" dirty="0"/>
          </a:p>
        </p:txBody>
      </p:sp>
    </p:spTree>
    <p:extLst>
      <p:ext uri="{BB962C8B-B14F-4D97-AF65-F5344CB8AC3E}">
        <p14:creationId xmlns:p14="http://schemas.microsoft.com/office/powerpoint/2010/main" val="612804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Логические операции (&amp;&amp; и </a:t>
            </a:r>
            <a:r>
              <a:rPr lang="ru-RU" sz="2400" dirty="0" smtClean="0"/>
              <a:t>||)</a:t>
            </a:r>
            <a:endParaRPr lang="ru-RU" sz="2400" dirty="0"/>
          </a:p>
        </p:txBody>
      </p:sp>
      <p:sp>
        <p:nvSpPr>
          <p:cNvPr id="14339" name="Rectangle 3"/>
          <p:cNvSpPr>
            <a:spLocks noGrp="1" noChangeArrowheads="1"/>
          </p:cNvSpPr>
          <p:nvPr>
            <p:ph idx="1"/>
          </p:nvPr>
        </p:nvSpPr>
        <p:spPr>
          <a:xfrm>
            <a:off x="0" y="764704"/>
            <a:ext cx="5951984" cy="6093296"/>
          </a:xfrm>
          <a:noFill/>
        </p:spPr>
        <p:txBody>
          <a:bodyPr>
            <a:noAutofit/>
          </a:bodyPr>
          <a:lstStyle/>
          <a:p>
            <a:pPr>
              <a:lnSpc>
                <a:spcPct val="80000"/>
              </a:lnSpc>
              <a:buNone/>
              <a:defRPr/>
            </a:pPr>
            <a:endParaRPr lang="en-US" sz="2400" dirty="0"/>
          </a:p>
          <a:p>
            <a:pPr>
              <a:lnSpc>
                <a:spcPct val="80000"/>
              </a:lnSpc>
              <a:buNone/>
              <a:defRPr/>
            </a:pPr>
            <a:r>
              <a:rPr lang="ru-RU" sz="2400" dirty="0">
                <a:solidFill>
                  <a:srgbClr val="FF0000"/>
                </a:solidFill>
              </a:rPr>
              <a:t>И (</a:t>
            </a:r>
            <a:r>
              <a:rPr lang="en-US" sz="2400" dirty="0">
                <a:solidFill>
                  <a:srgbClr val="FF0000"/>
                </a:solidFill>
              </a:rPr>
              <a:t>&amp;&amp;</a:t>
            </a:r>
            <a:r>
              <a:rPr lang="ru-RU" sz="2400" dirty="0">
                <a:solidFill>
                  <a:srgbClr val="FF0000"/>
                </a:solidFill>
              </a:rPr>
              <a:t>)</a:t>
            </a:r>
            <a:r>
              <a:rPr lang="en-US" sz="2400" dirty="0"/>
              <a:t> - </a:t>
            </a:r>
            <a:r>
              <a:rPr lang="ru-RU" sz="2400" dirty="0"/>
              <a:t>возвращает  значение истина тогда и только тогда, когда оба операнда принимают значение истина, в противном случае операция </a:t>
            </a:r>
            <a:r>
              <a:rPr lang="ru-RU" sz="2400" dirty="0" smtClean="0"/>
              <a:t>возвращает значение ложь</a:t>
            </a:r>
            <a:r>
              <a:rPr lang="ru-RU" sz="2400" dirty="0"/>
              <a:t>.</a:t>
            </a:r>
          </a:p>
          <a:p>
            <a:pPr>
              <a:lnSpc>
                <a:spcPct val="80000"/>
              </a:lnSpc>
              <a:buNone/>
              <a:defRPr/>
            </a:pPr>
            <a:endParaRPr lang="ru-RU" sz="2400" dirty="0"/>
          </a:p>
          <a:p>
            <a:pPr>
              <a:lnSpc>
                <a:spcPct val="80000"/>
              </a:lnSpc>
              <a:buNone/>
              <a:defRPr/>
            </a:pPr>
            <a:r>
              <a:rPr lang="ru-RU" sz="2400" dirty="0">
                <a:solidFill>
                  <a:srgbClr val="FF0000"/>
                </a:solidFill>
              </a:rPr>
              <a:t>ИЛИ </a:t>
            </a:r>
            <a:r>
              <a:rPr lang="en-US" sz="2400" dirty="0">
                <a:solidFill>
                  <a:srgbClr val="FF0000"/>
                </a:solidFill>
              </a:rPr>
              <a:t>||</a:t>
            </a:r>
            <a:r>
              <a:rPr lang="ru-RU" sz="2400" dirty="0"/>
              <a:t> - возвращает </a:t>
            </a:r>
            <a:r>
              <a:rPr lang="ru-RU" sz="2400" dirty="0" smtClean="0"/>
              <a:t>значение истина </a:t>
            </a:r>
            <a:r>
              <a:rPr lang="ru-RU" sz="2400" dirty="0"/>
              <a:t>тогда </a:t>
            </a:r>
            <a:r>
              <a:rPr lang="ru-RU" sz="2400" dirty="0" smtClean="0"/>
              <a:t>и только тогда</a:t>
            </a:r>
            <a:r>
              <a:rPr lang="ru-RU" sz="2400" dirty="0"/>
              <a:t>, когда хотя бы один операнд принимает значение истина, в противном случае –</a:t>
            </a:r>
            <a:r>
              <a:rPr lang="ru-RU" sz="2400" dirty="0" smtClean="0"/>
              <a:t>ложь.</a:t>
            </a:r>
          </a:p>
          <a:p>
            <a:pPr>
              <a:lnSpc>
                <a:spcPct val="80000"/>
              </a:lnSpc>
              <a:buNone/>
              <a:defRPr/>
            </a:pPr>
            <a:endParaRPr lang="ru-RU" sz="2400" dirty="0"/>
          </a:p>
          <a:p>
            <a:pPr>
              <a:lnSpc>
                <a:spcPct val="80000"/>
              </a:lnSpc>
              <a:buFontTx/>
              <a:buChar char="-"/>
              <a:defRPr/>
            </a:pPr>
            <a:r>
              <a:rPr lang="ru-RU" sz="2400" dirty="0"/>
              <a:t>логические операции выполняются слева направо;</a:t>
            </a:r>
          </a:p>
          <a:p>
            <a:pPr>
              <a:lnSpc>
                <a:spcPct val="80000"/>
              </a:lnSpc>
              <a:buFontTx/>
              <a:buChar char="-"/>
              <a:defRPr/>
            </a:pPr>
            <a:r>
              <a:rPr lang="ru-RU" sz="2400" dirty="0"/>
              <a:t>приоритет операции </a:t>
            </a:r>
            <a:r>
              <a:rPr lang="en-US" sz="2400" dirty="0"/>
              <a:t>&amp;&amp;</a:t>
            </a:r>
            <a:r>
              <a:rPr lang="ru-RU" sz="2400" dirty="0"/>
              <a:t> </a:t>
            </a:r>
            <a:r>
              <a:rPr lang="ru-RU" sz="2400" b="1" dirty="0"/>
              <a:t>выше</a:t>
            </a:r>
            <a:r>
              <a:rPr lang="ru-RU" sz="2400" dirty="0"/>
              <a:t> </a:t>
            </a:r>
            <a:r>
              <a:rPr lang="en-US" sz="2400" dirty="0" smtClean="0"/>
              <a:t>||</a:t>
            </a:r>
            <a:endParaRPr lang="ru-RU" sz="2400" dirty="0"/>
          </a:p>
        </p:txBody>
      </p:sp>
      <p:sp>
        <p:nvSpPr>
          <p:cNvPr id="2" name="Прямоугольник 1"/>
          <p:cNvSpPr/>
          <p:nvPr/>
        </p:nvSpPr>
        <p:spPr>
          <a:xfrm>
            <a:off x="5951984" y="2286892"/>
            <a:ext cx="6096000" cy="3046988"/>
          </a:xfrm>
          <a:prstGeom prst="rect">
            <a:avLst/>
          </a:prstGeom>
        </p:spPr>
        <p:txBody>
          <a:bodyPr>
            <a:spAutoFit/>
          </a:bodyPr>
          <a:lstStyle/>
          <a:p>
            <a:pPr>
              <a:lnSpc>
                <a:spcPct val="80000"/>
              </a:lnSpc>
              <a:buNone/>
              <a:defRPr/>
            </a:pPr>
            <a:r>
              <a:rPr lang="ru-RU" sz="2000" u="sng" dirty="0"/>
              <a:t>Пример:</a:t>
            </a:r>
            <a:r>
              <a:rPr lang="ru-RU" sz="2000" dirty="0"/>
              <a:t> </a:t>
            </a:r>
          </a:p>
          <a:p>
            <a:pPr>
              <a:lnSpc>
                <a:spcPct val="80000"/>
              </a:lnSpc>
              <a:buNone/>
              <a:defRPr/>
            </a:pPr>
            <a:r>
              <a:rPr lang="en-US" sz="2000" dirty="0" smtClean="0"/>
              <a:t>#</a:t>
            </a:r>
            <a:r>
              <a:rPr lang="en-US" sz="2000" dirty="0"/>
              <a:t>include &lt;</a:t>
            </a:r>
            <a:r>
              <a:rPr lang="en-US" sz="2000" dirty="0" err="1"/>
              <a:t>iosteram</a:t>
            </a:r>
            <a:r>
              <a:rPr lang="en-US" sz="2000" dirty="0"/>
              <a:t>&gt;</a:t>
            </a:r>
          </a:p>
          <a:p>
            <a:pPr>
              <a:lnSpc>
                <a:spcPct val="80000"/>
              </a:lnSpc>
              <a:buNone/>
              <a:defRPr/>
            </a:pPr>
            <a:r>
              <a:rPr lang="en-US" sz="2000" dirty="0" smtClean="0"/>
              <a:t>using </a:t>
            </a:r>
            <a:r>
              <a:rPr lang="en-US" sz="2000" dirty="0"/>
              <a:t>namespace </a:t>
            </a:r>
            <a:r>
              <a:rPr lang="en-US" sz="2000" dirty="0" err="1"/>
              <a:t>std</a:t>
            </a:r>
            <a:r>
              <a:rPr lang="en-US" sz="2000" dirty="0"/>
              <a:t>;</a:t>
            </a:r>
          </a:p>
          <a:p>
            <a:pPr>
              <a:lnSpc>
                <a:spcPct val="80000"/>
              </a:lnSpc>
              <a:buNone/>
              <a:defRPr/>
            </a:pPr>
            <a:r>
              <a:rPr lang="en-US" sz="2000" dirty="0" err="1" smtClean="0"/>
              <a:t>int</a:t>
            </a:r>
            <a:r>
              <a:rPr lang="en-US" sz="2000" dirty="0" smtClean="0"/>
              <a:t> </a:t>
            </a:r>
            <a:r>
              <a:rPr lang="en-US" sz="2000" dirty="0"/>
              <a:t>main()            </a:t>
            </a:r>
          </a:p>
          <a:p>
            <a:pPr>
              <a:lnSpc>
                <a:spcPct val="80000"/>
              </a:lnSpc>
              <a:buNone/>
              <a:defRPr/>
            </a:pPr>
            <a:r>
              <a:rPr lang="en-US" sz="2000" dirty="0" smtClean="0"/>
              <a:t>{ </a:t>
            </a:r>
            <a:endParaRPr lang="ru-RU" sz="2000" dirty="0" smtClean="0"/>
          </a:p>
          <a:p>
            <a:pPr>
              <a:lnSpc>
                <a:spcPct val="80000"/>
              </a:lnSpc>
              <a:buNone/>
              <a:defRPr/>
            </a:pPr>
            <a:r>
              <a:rPr lang="en-US" sz="2000" dirty="0" err="1" smtClean="0"/>
              <a:t>cout</a:t>
            </a:r>
            <a:r>
              <a:rPr lang="en-US" sz="2000" dirty="0" smtClean="0"/>
              <a:t> </a:t>
            </a:r>
            <a:r>
              <a:rPr lang="en-US" sz="2000" dirty="0"/>
              <a:t>&lt;&lt;</a:t>
            </a:r>
            <a:r>
              <a:rPr lang="en-US" sz="2000" dirty="0">
                <a:solidFill>
                  <a:srgbClr val="FF0000"/>
                </a:solidFill>
              </a:rPr>
              <a:t>‘x\t y\t &amp;&amp;\t||’</a:t>
            </a:r>
            <a:r>
              <a:rPr lang="en-US" sz="2000" dirty="0" err="1"/>
              <a:t>endl</a:t>
            </a:r>
            <a:r>
              <a:rPr lang="en-US" sz="2000" dirty="0"/>
              <a:t>;</a:t>
            </a:r>
          </a:p>
          <a:p>
            <a:pPr>
              <a:lnSpc>
                <a:spcPct val="80000"/>
              </a:lnSpc>
              <a:buNone/>
              <a:defRPr/>
            </a:pPr>
            <a:r>
              <a:rPr lang="en-US" sz="2000" dirty="0" err="1" smtClean="0"/>
              <a:t>cout</a:t>
            </a:r>
            <a:r>
              <a:rPr lang="en-US" sz="2000" dirty="0" smtClean="0"/>
              <a:t> </a:t>
            </a:r>
            <a:r>
              <a:rPr lang="en-US" sz="2000" dirty="0"/>
              <a:t>&lt;&lt;</a:t>
            </a:r>
            <a:r>
              <a:rPr lang="en-US" sz="2000" dirty="0">
                <a:solidFill>
                  <a:srgbClr val="FF0000"/>
                </a:solidFill>
              </a:rPr>
              <a:t>“0\t 1\t”</a:t>
            </a:r>
            <a:r>
              <a:rPr lang="en-US" sz="2000" dirty="0"/>
              <a:t>&lt;&lt;(0 &amp;&amp; 1)&lt;&lt;</a:t>
            </a:r>
            <a:r>
              <a:rPr lang="en-US" sz="2000" dirty="0">
                <a:solidFill>
                  <a:srgbClr val="FF0000"/>
                </a:solidFill>
              </a:rPr>
              <a:t>‘\t’</a:t>
            </a:r>
            <a:r>
              <a:rPr lang="en-US" sz="2000" dirty="0"/>
              <a:t>&lt;&lt;</a:t>
            </a:r>
            <a:r>
              <a:rPr lang="en-US" sz="2000" dirty="0">
                <a:solidFill>
                  <a:srgbClr val="FF0000"/>
                </a:solidFill>
              </a:rPr>
              <a:t>(0||1)</a:t>
            </a:r>
            <a:r>
              <a:rPr lang="en-US" sz="2000" dirty="0" err="1"/>
              <a:t>endl</a:t>
            </a:r>
            <a:r>
              <a:rPr lang="en-US" sz="2000" dirty="0"/>
              <a:t>;</a:t>
            </a:r>
          </a:p>
          <a:p>
            <a:pPr>
              <a:lnSpc>
                <a:spcPct val="80000"/>
              </a:lnSpc>
              <a:buNone/>
              <a:defRPr/>
            </a:pPr>
            <a:r>
              <a:rPr lang="en-US" sz="2000" dirty="0" err="1" smtClean="0"/>
              <a:t>cout</a:t>
            </a:r>
            <a:r>
              <a:rPr lang="en-US" sz="2000" dirty="0" smtClean="0"/>
              <a:t> </a:t>
            </a:r>
            <a:r>
              <a:rPr lang="en-US" sz="2000" dirty="0"/>
              <a:t>&lt;&lt;</a:t>
            </a:r>
            <a:r>
              <a:rPr lang="en-US" sz="2000" dirty="0">
                <a:solidFill>
                  <a:srgbClr val="FF0000"/>
                </a:solidFill>
              </a:rPr>
              <a:t>‘0\t 1\t’</a:t>
            </a:r>
            <a:r>
              <a:rPr lang="en-US" sz="2000" dirty="0"/>
              <a:t>&lt;&lt;(0 &amp;&amp; 1)&lt;&lt;</a:t>
            </a:r>
            <a:r>
              <a:rPr lang="en-US" sz="2000" dirty="0">
                <a:solidFill>
                  <a:srgbClr val="FF0000"/>
                </a:solidFill>
              </a:rPr>
              <a:t>\t’</a:t>
            </a:r>
            <a:r>
              <a:rPr lang="en-US" sz="2000" dirty="0"/>
              <a:t>&lt;&lt; </a:t>
            </a:r>
            <a:r>
              <a:rPr lang="en-US" sz="2000" dirty="0">
                <a:solidFill>
                  <a:srgbClr val="FF0000"/>
                </a:solidFill>
              </a:rPr>
              <a:t>(0||1</a:t>
            </a:r>
            <a:r>
              <a:rPr lang="en-US" sz="2000" dirty="0"/>
              <a:t>)</a:t>
            </a:r>
            <a:r>
              <a:rPr lang="en-US" sz="2000" dirty="0" err="1"/>
              <a:t>endl</a:t>
            </a:r>
            <a:r>
              <a:rPr lang="en-US" sz="2000" dirty="0"/>
              <a:t>;</a:t>
            </a:r>
          </a:p>
          <a:p>
            <a:pPr>
              <a:lnSpc>
                <a:spcPct val="80000"/>
              </a:lnSpc>
              <a:buNone/>
              <a:defRPr/>
            </a:pPr>
            <a:r>
              <a:rPr lang="en-US" sz="2000" dirty="0" err="1" smtClean="0"/>
              <a:t>cout</a:t>
            </a:r>
            <a:r>
              <a:rPr lang="en-US" sz="2000" dirty="0" smtClean="0"/>
              <a:t> </a:t>
            </a:r>
            <a:r>
              <a:rPr lang="en-US" sz="2000" dirty="0"/>
              <a:t>&lt;&lt;</a:t>
            </a:r>
            <a:r>
              <a:rPr lang="en-US" sz="2000" dirty="0">
                <a:solidFill>
                  <a:srgbClr val="FF0000"/>
                </a:solidFill>
              </a:rPr>
              <a:t>‘1\t 0\t’</a:t>
            </a:r>
            <a:r>
              <a:rPr lang="en-US" sz="2000" dirty="0"/>
              <a:t>&lt;&lt;(1 &amp;&amp; 0)&lt;&lt;</a:t>
            </a:r>
            <a:r>
              <a:rPr lang="en-US" sz="2000" dirty="0">
                <a:solidFill>
                  <a:srgbClr val="FF0000"/>
                </a:solidFill>
              </a:rPr>
              <a:t>‘\t’</a:t>
            </a:r>
            <a:r>
              <a:rPr lang="en-US" sz="2000" dirty="0"/>
              <a:t>&lt;&lt;</a:t>
            </a:r>
            <a:r>
              <a:rPr lang="en-US" sz="2000" dirty="0">
                <a:solidFill>
                  <a:srgbClr val="FF0000"/>
                </a:solidFill>
              </a:rPr>
              <a:t>(1||0)</a:t>
            </a:r>
            <a:r>
              <a:rPr lang="en-US" sz="2000" dirty="0" err="1"/>
              <a:t>endl</a:t>
            </a:r>
            <a:r>
              <a:rPr lang="en-US" sz="2000" dirty="0"/>
              <a:t>;</a:t>
            </a:r>
          </a:p>
          <a:p>
            <a:pPr>
              <a:lnSpc>
                <a:spcPct val="80000"/>
              </a:lnSpc>
              <a:buNone/>
              <a:defRPr/>
            </a:pPr>
            <a:r>
              <a:rPr lang="en-US" sz="2000" dirty="0" err="1" smtClean="0"/>
              <a:t>cout</a:t>
            </a:r>
            <a:r>
              <a:rPr lang="en-US" sz="2000" dirty="0" smtClean="0"/>
              <a:t> </a:t>
            </a:r>
            <a:r>
              <a:rPr lang="en-US" sz="2000" dirty="0"/>
              <a:t>&lt;&lt;</a:t>
            </a:r>
            <a:r>
              <a:rPr lang="en-US" sz="2000" dirty="0">
                <a:solidFill>
                  <a:srgbClr val="FF0000"/>
                </a:solidFill>
              </a:rPr>
              <a:t>‘1\t 1\t’</a:t>
            </a:r>
            <a:r>
              <a:rPr lang="en-US" sz="2000" dirty="0"/>
              <a:t>&lt;&lt;(1 &amp;&amp; 1)&lt;&lt;</a:t>
            </a:r>
            <a:r>
              <a:rPr lang="en-US" sz="2000" dirty="0">
                <a:solidFill>
                  <a:srgbClr val="FF0000"/>
                </a:solidFill>
              </a:rPr>
              <a:t>‘\t’</a:t>
            </a:r>
            <a:r>
              <a:rPr lang="en-US" sz="2000" dirty="0"/>
              <a:t>&lt;&lt;</a:t>
            </a:r>
            <a:r>
              <a:rPr lang="en-US" sz="2000" dirty="0">
                <a:solidFill>
                  <a:srgbClr val="FF0000"/>
                </a:solidFill>
              </a:rPr>
              <a:t>(1||1)</a:t>
            </a:r>
            <a:r>
              <a:rPr lang="en-US" sz="2000" dirty="0" err="1">
                <a:solidFill>
                  <a:schemeClr val="tx1">
                    <a:lumMod val="75000"/>
                    <a:lumOff val="25000"/>
                  </a:schemeClr>
                </a:solidFill>
              </a:rPr>
              <a:t>endl</a:t>
            </a:r>
            <a:r>
              <a:rPr lang="en-US" sz="2000" dirty="0">
                <a:solidFill>
                  <a:schemeClr val="tx1">
                    <a:lumMod val="75000"/>
                    <a:lumOff val="25000"/>
                  </a:schemeClr>
                </a:solidFill>
              </a:rPr>
              <a:t>;</a:t>
            </a:r>
          </a:p>
          <a:p>
            <a:pPr>
              <a:lnSpc>
                <a:spcPct val="80000"/>
              </a:lnSpc>
              <a:buNone/>
              <a:defRPr/>
            </a:pPr>
            <a:r>
              <a:rPr lang="en-US" sz="2000" dirty="0" smtClean="0"/>
              <a:t>return </a:t>
            </a:r>
            <a:r>
              <a:rPr lang="en-US" sz="2000" dirty="0"/>
              <a:t>0</a:t>
            </a:r>
            <a:r>
              <a:rPr lang="en-US" sz="2000" dirty="0" smtClean="0"/>
              <a:t>;</a:t>
            </a:r>
            <a:endParaRPr lang="ru-RU" sz="2000" dirty="0" smtClean="0"/>
          </a:p>
          <a:p>
            <a:pPr>
              <a:lnSpc>
                <a:spcPct val="80000"/>
              </a:lnSpc>
              <a:buNone/>
              <a:defRPr/>
            </a:pPr>
            <a:r>
              <a:rPr lang="en-US" sz="2000" dirty="0" smtClean="0"/>
              <a:t>}</a:t>
            </a:r>
            <a:endParaRPr lang="en-US" sz="2000" dirty="0"/>
          </a:p>
        </p:txBody>
      </p:sp>
    </p:spTree>
    <p:extLst>
      <p:ext uri="{BB962C8B-B14F-4D97-AF65-F5344CB8AC3E}">
        <p14:creationId xmlns:p14="http://schemas.microsoft.com/office/powerpoint/2010/main" val="1746718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35360" y="292006"/>
            <a:ext cx="11737304" cy="2585323"/>
          </a:xfrm>
          <a:prstGeom prst="rect">
            <a:avLst/>
          </a:prstGeom>
        </p:spPr>
        <p:txBody>
          <a:bodyPr wrap="square">
            <a:spAutoFit/>
          </a:bodyPr>
          <a:lstStyle/>
          <a:p>
            <a:r>
              <a:rPr lang="ru-RU" sz="2400" b="1" dirty="0" smtClean="0"/>
              <a:t>Область памяти </a:t>
            </a:r>
            <a:r>
              <a:rPr lang="ru-RU" sz="2400" dirty="0" smtClean="0"/>
              <a:t>- это либо объект скалярного типа, либо максимальная</a:t>
            </a:r>
          </a:p>
          <a:p>
            <a:r>
              <a:rPr lang="ru-RU" sz="2400" dirty="0" smtClean="0"/>
              <a:t>последовательность соседних битовых полей с не нулевой длиной.</a:t>
            </a:r>
            <a:endParaRPr lang="en-US" sz="2400" dirty="0" smtClean="0"/>
          </a:p>
          <a:p>
            <a:endParaRPr lang="en-US" sz="2400" dirty="0" smtClean="0"/>
          </a:p>
          <a:p>
            <a:r>
              <a:rPr lang="ru-RU" sz="2400" dirty="0" smtClean="0"/>
              <a:t>Замечание. </a:t>
            </a:r>
            <a:r>
              <a:rPr lang="ru-RU" sz="2400" dirty="0" smtClean="0"/>
              <a:t>Различные свойства языка С++, </a:t>
            </a:r>
            <a:r>
              <a:rPr lang="ru-RU" sz="2400" dirty="0" smtClean="0"/>
              <a:t>такие </a:t>
            </a:r>
            <a:r>
              <a:rPr lang="ru-RU" sz="2400" dirty="0" smtClean="0"/>
              <a:t>как ссылки </a:t>
            </a:r>
            <a:r>
              <a:rPr lang="ru-RU" sz="2400" dirty="0" smtClean="0"/>
              <a:t>или</a:t>
            </a:r>
            <a:r>
              <a:rPr lang="en-US" sz="2400" dirty="0"/>
              <a:t> </a:t>
            </a:r>
            <a:r>
              <a:rPr lang="ru-RU" sz="2400" dirty="0" smtClean="0"/>
              <a:t>виртуальные </a:t>
            </a:r>
            <a:r>
              <a:rPr lang="ru-RU" sz="2400" dirty="0" smtClean="0"/>
              <a:t>функции, могут включать дополнительные области </a:t>
            </a:r>
            <a:r>
              <a:rPr lang="ru-RU" sz="2400" dirty="0" smtClean="0"/>
              <a:t>памяти, которые</a:t>
            </a:r>
            <a:r>
              <a:rPr lang="en-US" sz="2400" dirty="0" smtClean="0"/>
              <a:t> </a:t>
            </a:r>
            <a:r>
              <a:rPr lang="ru-RU" sz="2400" dirty="0" smtClean="0"/>
              <a:t>недоступны </a:t>
            </a:r>
            <a:r>
              <a:rPr lang="ru-RU" sz="2400" dirty="0" smtClean="0"/>
              <a:t>для </a:t>
            </a:r>
            <a:r>
              <a:rPr lang="ru-RU" sz="2400" dirty="0" smtClean="0"/>
              <a:t>программы, </a:t>
            </a:r>
            <a:r>
              <a:rPr lang="ru-RU" sz="2400" dirty="0" smtClean="0"/>
              <a:t>но находятся под </a:t>
            </a:r>
            <a:r>
              <a:rPr lang="ru-RU" sz="2400" dirty="0" smtClean="0"/>
              <a:t>управлением</a:t>
            </a:r>
            <a:r>
              <a:rPr lang="en-US" sz="2400" dirty="0" smtClean="0"/>
              <a:t> </a:t>
            </a:r>
            <a:r>
              <a:rPr lang="ru-RU" sz="2400" dirty="0" smtClean="0"/>
              <a:t>реализации</a:t>
            </a:r>
            <a:r>
              <a:rPr lang="ru-RU" sz="2400" dirty="0" smtClean="0"/>
              <a:t>.</a:t>
            </a:r>
            <a:endParaRPr lang="en-US" sz="2400" dirty="0" smtClean="0"/>
          </a:p>
          <a:p>
            <a:endParaRPr lang="ru-RU" dirty="0"/>
          </a:p>
        </p:txBody>
      </p:sp>
      <p:sp>
        <p:nvSpPr>
          <p:cNvPr id="6" name="Прямоугольник 5"/>
          <p:cNvSpPr/>
          <p:nvPr/>
        </p:nvSpPr>
        <p:spPr>
          <a:xfrm>
            <a:off x="335360" y="3800659"/>
            <a:ext cx="2736304" cy="2554545"/>
          </a:xfrm>
          <a:prstGeom prst="rect">
            <a:avLst/>
          </a:prstGeom>
        </p:spPr>
        <p:txBody>
          <a:bodyPr wrap="square">
            <a:spAutoFit/>
          </a:bodyPr>
          <a:lstStyle/>
          <a:p>
            <a:r>
              <a:rPr lang="en-US" sz="2000" dirty="0" err="1" smtClean="0">
                <a:latin typeface="Fd2026512-Identity-H"/>
              </a:rPr>
              <a:t>struct</a:t>
            </a:r>
            <a:r>
              <a:rPr lang="en-US" sz="2000" dirty="0" smtClean="0">
                <a:latin typeface="Fd2026512-Identity-H"/>
              </a:rPr>
              <a:t> {</a:t>
            </a:r>
            <a:endParaRPr lang="en-US" sz="2000" dirty="0">
              <a:latin typeface="Fd2026512-Identity-H"/>
            </a:endParaRPr>
          </a:p>
          <a:p>
            <a:r>
              <a:rPr lang="en-US" sz="2000" dirty="0" smtClean="0">
                <a:latin typeface="Fd2026512-Identity-H"/>
              </a:rPr>
              <a:t>	char </a:t>
            </a:r>
            <a:r>
              <a:rPr lang="ru-RU" sz="2000" dirty="0" smtClean="0">
                <a:latin typeface="Fd1777843-Identity-H"/>
              </a:rPr>
              <a:t>а;</a:t>
            </a:r>
            <a:endParaRPr lang="ru-RU" sz="2000" dirty="0">
              <a:latin typeface="Fd1777843-Identity-H"/>
            </a:endParaRPr>
          </a:p>
          <a:p>
            <a:r>
              <a:rPr lang="en-US" sz="2000" dirty="0" smtClean="0">
                <a:latin typeface="Fd2026512-Identity-H"/>
              </a:rPr>
              <a:t>	</a:t>
            </a:r>
            <a:r>
              <a:rPr lang="en-US" sz="2000" dirty="0" err="1" smtClean="0">
                <a:latin typeface="Fd2026512-Identity-H"/>
              </a:rPr>
              <a:t>int</a:t>
            </a:r>
            <a:r>
              <a:rPr lang="en-US" sz="2000" dirty="0" smtClean="0">
                <a:latin typeface="Fd2026512-Identity-H"/>
              </a:rPr>
              <a:t> b</a:t>
            </a:r>
            <a:r>
              <a:rPr lang="ru-RU" sz="2000" dirty="0" smtClean="0">
                <a:latin typeface="Fd1777843-Identity-H"/>
              </a:rPr>
              <a:t>:5,</a:t>
            </a:r>
            <a:endParaRPr lang="en-US" sz="2000" dirty="0" smtClean="0">
              <a:latin typeface="Fd1777843-Identity-H"/>
            </a:endParaRPr>
          </a:p>
          <a:p>
            <a:r>
              <a:rPr lang="en-US" sz="2000" dirty="0">
                <a:latin typeface="Fd1777843-Identity-H"/>
              </a:rPr>
              <a:t>	</a:t>
            </a:r>
            <a:r>
              <a:rPr lang="en-US" sz="2000" dirty="0" smtClean="0">
                <a:latin typeface="Fd1868914-Identity-H"/>
              </a:rPr>
              <a:t>c:11,</a:t>
            </a:r>
          </a:p>
          <a:p>
            <a:r>
              <a:rPr lang="en-US" sz="2000" dirty="0">
                <a:latin typeface="Fd1868914-Identity-H"/>
              </a:rPr>
              <a:t>	</a:t>
            </a:r>
            <a:r>
              <a:rPr lang="en-US" sz="2000" dirty="0" smtClean="0">
                <a:latin typeface="Fd1868914-Identity-H"/>
              </a:rPr>
              <a:t>:0,</a:t>
            </a:r>
            <a:endParaRPr lang="en-US" sz="2000" dirty="0">
              <a:latin typeface="Fd1868914-Identity-H"/>
            </a:endParaRPr>
          </a:p>
          <a:p>
            <a:r>
              <a:rPr lang="en-US" sz="2000" dirty="0" smtClean="0">
                <a:latin typeface="Fd1868914-Identity-H"/>
              </a:rPr>
              <a:t>	</a:t>
            </a:r>
            <a:r>
              <a:rPr lang="en-US" sz="2000" dirty="0" smtClean="0">
                <a:latin typeface="Fd2086024-Identity-H"/>
              </a:rPr>
              <a:t>d:8;</a:t>
            </a:r>
            <a:endParaRPr lang="en-US" sz="2000" dirty="0">
              <a:latin typeface="Fd925117-Identity-H"/>
            </a:endParaRPr>
          </a:p>
          <a:p>
            <a:r>
              <a:rPr lang="ru-RU" sz="2000" dirty="0" smtClean="0">
                <a:latin typeface="Fd2026512-Identity-H"/>
              </a:rPr>
              <a:t>	</a:t>
            </a:r>
            <a:r>
              <a:rPr lang="en-US" sz="2000" dirty="0" err="1" smtClean="0">
                <a:latin typeface="Fd2026512-Identity-H"/>
              </a:rPr>
              <a:t>struct</a:t>
            </a:r>
            <a:r>
              <a:rPr lang="en-US" sz="2000" dirty="0" smtClean="0">
                <a:latin typeface="Fd2026512-Identity-H"/>
              </a:rPr>
              <a:t> {</a:t>
            </a:r>
            <a:r>
              <a:rPr lang="en-US" sz="2000" dirty="0" err="1" smtClean="0">
                <a:latin typeface="Fd2026512-Identity-H"/>
              </a:rPr>
              <a:t>int</a:t>
            </a:r>
            <a:r>
              <a:rPr lang="en-US" sz="2000" dirty="0" smtClean="0">
                <a:latin typeface="Fd2026512-Identity-H"/>
              </a:rPr>
              <a:t> </a:t>
            </a:r>
            <a:r>
              <a:rPr lang="en-US" sz="2000" dirty="0" smtClean="0">
                <a:latin typeface="Fd2026512-Identity-H"/>
              </a:rPr>
              <a:t>ее:8</a:t>
            </a:r>
            <a:r>
              <a:rPr lang="en-US" sz="2000" dirty="0" smtClean="0">
                <a:latin typeface="Fd2026512-Identity-H"/>
              </a:rPr>
              <a:t>;} е;</a:t>
            </a:r>
            <a:endParaRPr lang="en-US" sz="2000" dirty="0">
              <a:latin typeface="Fd2026512-Identity-H"/>
            </a:endParaRPr>
          </a:p>
          <a:p>
            <a:r>
              <a:rPr lang="ru-RU" sz="2000" dirty="0">
                <a:latin typeface="Fd2026512-Identity-H"/>
              </a:rPr>
              <a:t>}</a:t>
            </a:r>
            <a:endParaRPr lang="ru-RU" sz="2000" dirty="0"/>
          </a:p>
        </p:txBody>
      </p:sp>
      <p:sp>
        <p:nvSpPr>
          <p:cNvPr id="7" name="Прямоугольник 6"/>
          <p:cNvSpPr/>
          <p:nvPr/>
        </p:nvSpPr>
        <p:spPr>
          <a:xfrm>
            <a:off x="3071664" y="3246661"/>
            <a:ext cx="7704856" cy="3046988"/>
          </a:xfrm>
          <a:prstGeom prst="rect">
            <a:avLst/>
          </a:prstGeom>
        </p:spPr>
        <p:txBody>
          <a:bodyPr wrap="square">
            <a:spAutoFit/>
          </a:bodyPr>
          <a:lstStyle/>
          <a:p>
            <a:r>
              <a:rPr lang="ru-RU" sz="2400" dirty="0"/>
              <a:t>содержит четыре отдельных области памяти : поле а и битовые поля d </a:t>
            </a:r>
            <a:r>
              <a:rPr lang="ru-RU" sz="2400" dirty="0" smtClean="0"/>
              <a:t>и</a:t>
            </a:r>
            <a:r>
              <a:rPr lang="en-US" sz="2400" dirty="0" smtClean="0"/>
              <a:t> </a:t>
            </a:r>
            <a:r>
              <a:rPr lang="ru-RU" sz="2400" dirty="0" smtClean="0"/>
              <a:t>е </a:t>
            </a:r>
            <a:r>
              <a:rPr lang="ru-RU" sz="2400" dirty="0"/>
              <a:t>. ее представляют </a:t>
            </a:r>
            <a:r>
              <a:rPr lang="ru-RU" sz="2400" dirty="0" smtClean="0"/>
              <a:t>отдельные</a:t>
            </a:r>
            <a:r>
              <a:rPr lang="en-US" sz="2400" dirty="0" smtClean="0"/>
              <a:t> </a:t>
            </a:r>
            <a:r>
              <a:rPr lang="ru-RU" sz="2400" dirty="0" smtClean="0"/>
              <a:t>области </a:t>
            </a:r>
            <a:r>
              <a:rPr lang="ru-RU" sz="2400" dirty="0"/>
              <a:t>памяти и могу </a:t>
            </a:r>
            <a:r>
              <a:rPr lang="ru-RU" sz="2400" dirty="0" smtClean="0"/>
              <a:t>модифицироваться</a:t>
            </a:r>
            <a:r>
              <a:rPr lang="en-US" sz="2400" dirty="0" smtClean="0"/>
              <a:t> </a:t>
            </a:r>
            <a:r>
              <a:rPr lang="ru-RU" sz="2400" dirty="0" smtClean="0"/>
              <a:t>одновременно</a:t>
            </a:r>
            <a:r>
              <a:rPr lang="ru-RU" sz="2400" dirty="0"/>
              <a:t>, не создавая помех. Битовые поля </a:t>
            </a:r>
            <a:r>
              <a:rPr lang="en-US" sz="2400" dirty="0" smtClean="0"/>
              <a:t>b</a:t>
            </a:r>
            <a:r>
              <a:rPr lang="ru-RU" sz="2400" dirty="0" smtClean="0"/>
              <a:t> </a:t>
            </a:r>
            <a:r>
              <a:rPr lang="ru-RU" sz="2400" dirty="0"/>
              <a:t>и с вместе </a:t>
            </a:r>
            <a:r>
              <a:rPr lang="ru-RU" sz="2400" dirty="0" smtClean="0"/>
              <a:t>образуют</a:t>
            </a:r>
            <a:r>
              <a:rPr lang="en-US" sz="2400" dirty="0" smtClean="0"/>
              <a:t> </a:t>
            </a:r>
            <a:r>
              <a:rPr lang="ru-RU" sz="2400" dirty="0" smtClean="0"/>
              <a:t>четвертую </a:t>
            </a:r>
            <a:r>
              <a:rPr lang="ru-RU" sz="2400" dirty="0"/>
              <a:t>область памяти . </a:t>
            </a:r>
            <a:r>
              <a:rPr lang="ru-RU" sz="2400" dirty="0" smtClean="0"/>
              <a:t>Битовые</a:t>
            </a:r>
            <a:r>
              <a:rPr lang="en-US" sz="2400" dirty="0" smtClean="0"/>
              <a:t> </a:t>
            </a:r>
            <a:r>
              <a:rPr lang="ru-RU" sz="2400" dirty="0" smtClean="0"/>
              <a:t>поля </a:t>
            </a:r>
            <a:r>
              <a:rPr lang="en-US" sz="2400" dirty="0" smtClean="0"/>
              <a:t>b</a:t>
            </a:r>
            <a:r>
              <a:rPr lang="ru-RU" sz="2400" dirty="0" smtClean="0"/>
              <a:t> </a:t>
            </a:r>
            <a:r>
              <a:rPr lang="ru-RU" sz="2400" dirty="0"/>
              <a:t>и </a:t>
            </a:r>
            <a:r>
              <a:rPr lang="en-US" sz="2400" dirty="0" smtClean="0"/>
              <a:t>c</a:t>
            </a:r>
            <a:r>
              <a:rPr lang="ru-RU" sz="2400" dirty="0" smtClean="0"/>
              <a:t> </a:t>
            </a:r>
            <a:r>
              <a:rPr lang="ru-RU" sz="2400" dirty="0"/>
              <a:t>не могут </a:t>
            </a:r>
            <a:r>
              <a:rPr lang="ru-RU" sz="2400" dirty="0" smtClean="0"/>
              <a:t>модифицироваться</a:t>
            </a:r>
            <a:r>
              <a:rPr lang="en-US" sz="2400" dirty="0" smtClean="0"/>
              <a:t> </a:t>
            </a:r>
            <a:r>
              <a:rPr lang="ru-RU" sz="2400" dirty="0" smtClean="0"/>
              <a:t>одновременно</a:t>
            </a:r>
            <a:r>
              <a:rPr lang="ru-RU" sz="2400" dirty="0"/>
              <a:t>, но, например, поля </a:t>
            </a:r>
            <a:r>
              <a:rPr lang="en-US" sz="2400" dirty="0" smtClean="0"/>
              <a:t>b</a:t>
            </a:r>
            <a:r>
              <a:rPr lang="ru-RU" sz="2400" dirty="0" smtClean="0"/>
              <a:t> </a:t>
            </a:r>
            <a:r>
              <a:rPr lang="ru-RU" sz="2400" dirty="0"/>
              <a:t>и </a:t>
            </a:r>
            <a:r>
              <a:rPr lang="en-US" sz="2400" dirty="0" smtClean="0"/>
              <a:t>a</a:t>
            </a:r>
            <a:r>
              <a:rPr lang="ru-RU" sz="2400" dirty="0" smtClean="0"/>
              <a:t> </a:t>
            </a:r>
            <a:r>
              <a:rPr lang="ru-RU" sz="2400" dirty="0"/>
              <a:t>могут </a:t>
            </a:r>
            <a:r>
              <a:rPr lang="ru-RU" sz="2400" dirty="0" smtClean="0"/>
              <a:t>модифицироваться.</a:t>
            </a:r>
            <a:endParaRPr lang="ru-RU" sz="2400" dirty="0"/>
          </a:p>
        </p:txBody>
      </p:sp>
      <p:sp>
        <p:nvSpPr>
          <p:cNvPr id="8" name="Прямоугольник 7"/>
          <p:cNvSpPr/>
          <p:nvPr/>
        </p:nvSpPr>
        <p:spPr>
          <a:xfrm>
            <a:off x="335360" y="3246661"/>
            <a:ext cx="1023037" cy="369332"/>
          </a:xfrm>
          <a:prstGeom prst="rect">
            <a:avLst/>
          </a:prstGeom>
        </p:spPr>
        <p:txBody>
          <a:bodyPr wrap="none">
            <a:spAutoFit/>
          </a:bodyPr>
          <a:lstStyle/>
          <a:p>
            <a:r>
              <a:rPr lang="ru-RU" dirty="0"/>
              <a:t>Пример</a:t>
            </a:r>
          </a:p>
        </p:txBody>
      </p:sp>
    </p:spTree>
    <p:extLst>
      <p:ext uri="{BB962C8B-B14F-4D97-AF65-F5344CB8AC3E}">
        <p14:creationId xmlns:p14="http://schemas.microsoft.com/office/powerpoint/2010/main" val="38830972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Операции присваивания</a:t>
            </a:r>
          </a:p>
        </p:txBody>
      </p:sp>
      <p:sp>
        <p:nvSpPr>
          <p:cNvPr id="14339" name="Rectangle 3"/>
          <p:cNvSpPr>
            <a:spLocks noGrp="1" noChangeArrowheads="1"/>
          </p:cNvSpPr>
          <p:nvPr>
            <p:ph idx="1"/>
          </p:nvPr>
        </p:nvSpPr>
        <p:spPr>
          <a:xfrm>
            <a:off x="695400" y="764704"/>
            <a:ext cx="11017224" cy="6093296"/>
          </a:xfrm>
          <a:noFill/>
        </p:spPr>
        <p:txBody>
          <a:bodyPr>
            <a:normAutofit lnSpcReduction="10000"/>
          </a:bodyPr>
          <a:lstStyle/>
          <a:p>
            <a:pPr>
              <a:buFont typeface="Wingdings 2"/>
              <a:buChar char=""/>
              <a:defRPr/>
            </a:pPr>
            <a:r>
              <a:rPr lang="ru-RU" dirty="0"/>
              <a:t>формат операция простого присваивания </a:t>
            </a:r>
            <a:r>
              <a:rPr lang="ru-RU" dirty="0">
                <a:solidFill>
                  <a:srgbClr val="FF0000"/>
                </a:solidFill>
              </a:rPr>
              <a:t>(=)</a:t>
            </a:r>
            <a:r>
              <a:rPr lang="ru-RU" dirty="0"/>
              <a:t>:     </a:t>
            </a:r>
          </a:p>
          <a:p>
            <a:pPr>
              <a:buFont typeface="Wingdings 2"/>
              <a:buChar char=""/>
              <a:defRPr/>
            </a:pPr>
            <a:r>
              <a:rPr lang="ru-RU" dirty="0">
                <a:solidFill>
                  <a:srgbClr val="FF0000"/>
                </a:solidFill>
              </a:rPr>
              <a:t>опреанд_1 = </a:t>
            </a:r>
            <a:r>
              <a:rPr lang="ru-RU" dirty="0" smtClean="0">
                <a:solidFill>
                  <a:srgbClr val="FF0000"/>
                </a:solidFill>
              </a:rPr>
              <a:t>операнд_2</a:t>
            </a:r>
            <a:endParaRPr lang="ru-RU" dirty="0"/>
          </a:p>
          <a:p>
            <a:pPr>
              <a:buNone/>
              <a:defRPr/>
            </a:pPr>
            <a:r>
              <a:rPr lang="ru-RU" i="1" u="sng" dirty="0"/>
              <a:t>пример</a:t>
            </a:r>
            <a:r>
              <a:rPr lang="ru-RU" dirty="0"/>
              <a:t>:  </a:t>
            </a:r>
            <a:r>
              <a:rPr lang="en-US" dirty="0"/>
              <a:t>a=b=c</a:t>
            </a:r>
            <a:r>
              <a:rPr lang="ru-RU" dirty="0"/>
              <a:t>=100, это выражение выполняется справа налево,   результатом выполнения </a:t>
            </a:r>
            <a:r>
              <a:rPr lang="ru-RU" dirty="0">
                <a:solidFill>
                  <a:srgbClr val="FF0000"/>
                </a:solidFill>
              </a:rPr>
              <a:t>с=100</a:t>
            </a:r>
            <a:r>
              <a:rPr lang="ru-RU" dirty="0"/>
              <a:t>, является число 100, которое затем присвоиться переменной </a:t>
            </a:r>
            <a:r>
              <a:rPr lang="en-US" dirty="0">
                <a:solidFill>
                  <a:srgbClr val="FF0000"/>
                </a:solidFill>
              </a:rPr>
              <a:t>b</a:t>
            </a:r>
            <a:r>
              <a:rPr lang="ru-RU" dirty="0"/>
              <a:t>, потом </a:t>
            </a:r>
            <a:r>
              <a:rPr lang="ru-RU" dirty="0">
                <a:solidFill>
                  <a:srgbClr val="FF0000"/>
                </a:solidFill>
              </a:rPr>
              <a:t>а</a:t>
            </a:r>
            <a:r>
              <a:rPr lang="ru-RU" dirty="0" smtClean="0"/>
              <a:t>.</a:t>
            </a:r>
            <a:endParaRPr lang="ru-RU" dirty="0"/>
          </a:p>
          <a:p>
            <a:pPr>
              <a:buFont typeface="Wingdings 2"/>
              <a:buChar char=""/>
              <a:defRPr/>
            </a:pPr>
            <a:r>
              <a:rPr lang="ru-RU" i="1" u="sng" dirty="0"/>
              <a:t>Сложные операции присваивания</a:t>
            </a:r>
            <a:r>
              <a:rPr lang="ru-RU" dirty="0"/>
              <a:t>: </a:t>
            </a:r>
          </a:p>
          <a:p>
            <a:pPr>
              <a:buFont typeface="Wingdings 2"/>
              <a:buChar char=""/>
              <a:defRPr/>
            </a:pPr>
            <a:r>
              <a:rPr lang="ru-RU" dirty="0" smtClean="0">
                <a:solidFill>
                  <a:srgbClr val="FF0000"/>
                </a:solidFill>
              </a:rPr>
              <a:t>(*=)</a:t>
            </a:r>
            <a:r>
              <a:rPr lang="ru-RU" dirty="0"/>
              <a:t> – умножение </a:t>
            </a:r>
            <a:r>
              <a:rPr lang="ru-RU" dirty="0"/>
              <a:t>с </a:t>
            </a:r>
            <a:r>
              <a:rPr lang="ru-RU" dirty="0" smtClean="0"/>
              <a:t>присвоением</a:t>
            </a:r>
            <a:endParaRPr lang="ru-RU" dirty="0"/>
          </a:p>
          <a:p>
            <a:pPr>
              <a:buFont typeface="Wingdings 2"/>
              <a:buChar char=""/>
              <a:defRPr/>
            </a:pPr>
            <a:r>
              <a:rPr lang="ru-RU" dirty="0" smtClean="0">
                <a:solidFill>
                  <a:srgbClr val="FF0000"/>
                </a:solidFill>
              </a:rPr>
              <a:t>(/=)</a:t>
            </a:r>
            <a:r>
              <a:rPr lang="ru-RU" dirty="0" smtClean="0"/>
              <a:t> </a:t>
            </a:r>
            <a:r>
              <a:rPr lang="ru-RU" dirty="0"/>
              <a:t>– деление </a:t>
            </a:r>
            <a:r>
              <a:rPr lang="ru-RU" dirty="0"/>
              <a:t>с </a:t>
            </a:r>
            <a:r>
              <a:rPr lang="ru-RU" dirty="0" smtClean="0"/>
              <a:t>присв</a:t>
            </a:r>
            <a:r>
              <a:rPr lang="ru-RU" dirty="0" smtClean="0"/>
              <a:t>оени</a:t>
            </a:r>
            <a:r>
              <a:rPr lang="ru-RU" dirty="0" smtClean="0"/>
              <a:t>ем</a:t>
            </a:r>
            <a:endParaRPr lang="ru-RU" dirty="0"/>
          </a:p>
          <a:p>
            <a:pPr>
              <a:buFont typeface="Wingdings 2"/>
              <a:buChar char=""/>
              <a:defRPr/>
            </a:pPr>
            <a:r>
              <a:rPr lang="ru-RU" dirty="0" smtClean="0">
                <a:solidFill>
                  <a:srgbClr val="FF0000"/>
                </a:solidFill>
              </a:rPr>
              <a:t>(%=)</a:t>
            </a:r>
            <a:r>
              <a:rPr lang="ru-RU" dirty="0" smtClean="0"/>
              <a:t> </a:t>
            </a:r>
            <a:r>
              <a:rPr lang="ru-RU" dirty="0"/>
              <a:t>– остаток </a:t>
            </a:r>
            <a:r>
              <a:rPr lang="ru-RU" dirty="0"/>
              <a:t>от деления с </a:t>
            </a:r>
            <a:r>
              <a:rPr lang="ru-RU" dirty="0" smtClean="0"/>
              <a:t>присвоением</a:t>
            </a:r>
            <a:endParaRPr lang="ru-RU" dirty="0"/>
          </a:p>
          <a:p>
            <a:pPr>
              <a:buFont typeface="Wingdings 2"/>
              <a:buChar char=""/>
              <a:defRPr/>
            </a:pPr>
            <a:r>
              <a:rPr lang="ru-RU" dirty="0" smtClean="0">
                <a:solidFill>
                  <a:srgbClr val="FF0000"/>
                </a:solidFill>
              </a:rPr>
              <a:t>(+=)</a:t>
            </a:r>
            <a:r>
              <a:rPr lang="ru-RU" dirty="0" smtClean="0"/>
              <a:t> – сложение </a:t>
            </a:r>
            <a:r>
              <a:rPr lang="ru-RU" dirty="0"/>
              <a:t>с </a:t>
            </a:r>
            <a:r>
              <a:rPr lang="ru-RU" dirty="0" smtClean="0"/>
              <a:t>присв</a:t>
            </a:r>
            <a:r>
              <a:rPr lang="ru-RU" dirty="0" smtClean="0"/>
              <a:t>оением</a:t>
            </a:r>
            <a:endParaRPr lang="ru-RU" dirty="0"/>
          </a:p>
          <a:p>
            <a:pPr>
              <a:buFont typeface="Wingdings 2"/>
              <a:buChar char=""/>
              <a:defRPr/>
            </a:pPr>
            <a:r>
              <a:rPr lang="ru-RU" dirty="0" smtClean="0">
                <a:solidFill>
                  <a:srgbClr val="FF0000"/>
                </a:solidFill>
              </a:rPr>
              <a:t>(-=)</a:t>
            </a:r>
            <a:r>
              <a:rPr lang="ru-RU" dirty="0" smtClean="0"/>
              <a:t> – вычитание с присв</a:t>
            </a:r>
            <a:r>
              <a:rPr lang="ru-RU" dirty="0" smtClean="0"/>
              <a:t>оением</a:t>
            </a:r>
            <a:endParaRPr lang="ru-RU" dirty="0"/>
          </a:p>
          <a:p>
            <a:pPr marL="0" indent="0">
              <a:buNone/>
              <a:defRPr/>
            </a:pPr>
            <a:r>
              <a:rPr lang="ru-RU" dirty="0" smtClean="0"/>
              <a:t>ПРИМЕР:  к </a:t>
            </a:r>
            <a:r>
              <a:rPr lang="ru-RU" dirty="0"/>
              <a:t>операнду _1 прибавляется операнд_2  и результат записывается в операнд_2  </a:t>
            </a:r>
          </a:p>
          <a:p>
            <a:pPr marL="0" indent="0">
              <a:buNone/>
              <a:defRPr/>
            </a:pPr>
            <a:r>
              <a:rPr lang="ru-RU" i="1" dirty="0"/>
              <a:t>т.е</a:t>
            </a:r>
            <a:r>
              <a:rPr lang="ru-RU" dirty="0"/>
              <a:t>.  с = с + а,  тогда </a:t>
            </a:r>
            <a:r>
              <a:rPr lang="ru-RU" b="1" dirty="0"/>
              <a:t>компактная </a:t>
            </a:r>
            <a:r>
              <a:rPr lang="ru-RU" b="1" dirty="0" smtClean="0"/>
              <a:t>запись </a:t>
            </a:r>
            <a:r>
              <a:rPr lang="ru-RU" b="1" dirty="0" smtClean="0">
                <a:effectLst>
                  <a:outerShdw blurRad="38100" dist="38100" dir="2700000" algn="tl">
                    <a:srgbClr val="000000">
                      <a:alpha val="43137"/>
                    </a:srgbClr>
                  </a:outerShdw>
                </a:effectLst>
              </a:rPr>
              <a:t>с </a:t>
            </a:r>
            <a:r>
              <a:rPr lang="ru-RU" b="1" dirty="0">
                <a:effectLst>
                  <a:outerShdw blurRad="38100" dist="38100" dir="2700000" algn="tl">
                    <a:srgbClr val="000000">
                      <a:alpha val="43137"/>
                    </a:srgbClr>
                  </a:outerShdw>
                </a:effectLst>
              </a:rPr>
              <a:t>+= </a:t>
            </a:r>
            <a:r>
              <a:rPr lang="ru-RU" b="1" dirty="0" smtClean="0">
                <a:effectLst>
                  <a:outerShdw blurRad="38100" dist="38100" dir="2700000" algn="tl">
                    <a:srgbClr val="000000">
                      <a:alpha val="43137"/>
                    </a:srgbClr>
                  </a:outerShdw>
                </a:effectLst>
              </a:rPr>
              <a:t>а</a:t>
            </a:r>
            <a:endParaRPr lang="ru-RU" altLang="ru-RU" b="1" i="1" dirty="0"/>
          </a:p>
        </p:txBody>
      </p:sp>
    </p:spTree>
    <p:extLst>
      <p:ext uri="{BB962C8B-B14F-4D97-AF65-F5344CB8AC3E}">
        <p14:creationId xmlns:p14="http://schemas.microsoft.com/office/powerpoint/2010/main" val="37984844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Операторы С++</a:t>
            </a:r>
          </a:p>
        </p:txBody>
      </p:sp>
      <p:sp>
        <p:nvSpPr>
          <p:cNvPr id="14339" name="Rectangle 3"/>
          <p:cNvSpPr>
            <a:spLocks noGrp="1" noChangeArrowheads="1"/>
          </p:cNvSpPr>
          <p:nvPr>
            <p:ph idx="1"/>
          </p:nvPr>
        </p:nvSpPr>
        <p:spPr>
          <a:xfrm>
            <a:off x="407368" y="764704"/>
            <a:ext cx="11449272" cy="6093296"/>
          </a:xfrm>
          <a:noFill/>
        </p:spPr>
        <p:txBody>
          <a:bodyPr>
            <a:normAutofit fontScale="92500"/>
          </a:bodyPr>
          <a:lstStyle/>
          <a:p>
            <a:r>
              <a:rPr lang="ru-RU" altLang="ru-RU" sz="4000" dirty="0"/>
              <a:t>Программа на языке С++ состоит из последовательности операторов, каждый из них определяет значение некоторого </a:t>
            </a:r>
            <a:r>
              <a:rPr lang="ru-RU" altLang="ru-RU" sz="4000" dirty="0" smtClean="0"/>
              <a:t>действия</a:t>
            </a:r>
          </a:p>
          <a:p>
            <a:r>
              <a:rPr lang="ru-RU" altLang="ru-RU" sz="4000" dirty="0" smtClean="0"/>
              <a:t>Все </a:t>
            </a:r>
            <a:r>
              <a:rPr lang="ru-RU" altLang="ru-RU" sz="4000" dirty="0"/>
              <a:t>операторы разделены на 4 группы:</a:t>
            </a:r>
          </a:p>
          <a:p>
            <a:pPr lvl="1"/>
            <a:r>
              <a:rPr lang="ru-RU" altLang="ru-RU" sz="3800" dirty="0" smtClean="0"/>
              <a:t>операторы </a:t>
            </a:r>
            <a:r>
              <a:rPr lang="ru-RU" altLang="ru-RU" sz="3800" dirty="0"/>
              <a:t>следования;</a:t>
            </a:r>
          </a:p>
          <a:p>
            <a:pPr lvl="1"/>
            <a:r>
              <a:rPr lang="ru-RU" altLang="ru-RU" sz="3800" dirty="0" smtClean="0"/>
              <a:t>операторы </a:t>
            </a:r>
            <a:r>
              <a:rPr lang="ru-RU" altLang="ru-RU" sz="3800" dirty="0"/>
              <a:t>ветвления;</a:t>
            </a:r>
          </a:p>
          <a:p>
            <a:pPr lvl="1"/>
            <a:r>
              <a:rPr lang="ru-RU" altLang="ru-RU" sz="3800" dirty="0" smtClean="0"/>
              <a:t>операторы </a:t>
            </a:r>
            <a:r>
              <a:rPr lang="ru-RU" altLang="ru-RU" sz="3800" dirty="0"/>
              <a:t>цикла;</a:t>
            </a:r>
          </a:p>
          <a:p>
            <a:pPr lvl="1"/>
            <a:r>
              <a:rPr lang="ru-RU" altLang="ru-RU" sz="3800" dirty="0" smtClean="0"/>
              <a:t>операторы </a:t>
            </a:r>
            <a:r>
              <a:rPr lang="ru-RU" altLang="ru-RU" sz="3800" dirty="0"/>
              <a:t>передачи управления</a:t>
            </a:r>
            <a:r>
              <a:rPr lang="ru-RU" altLang="ru-RU" sz="3800" dirty="0" smtClean="0"/>
              <a:t>.</a:t>
            </a:r>
            <a:endParaRPr lang="ru-RU" altLang="ru-RU" sz="3800" dirty="0"/>
          </a:p>
        </p:txBody>
      </p:sp>
    </p:spTree>
    <p:extLst>
      <p:ext uri="{BB962C8B-B14F-4D97-AF65-F5344CB8AC3E}">
        <p14:creationId xmlns:p14="http://schemas.microsoft.com/office/powerpoint/2010/main" val="524945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Операторы следования</a:t>
            </a:r>
          </a:p>
        </p:txBody>
      </p:sp>
      <p:sp>
        <p:nvSpPr>
          <p:cNvPr id="14339" name="Rectangle 3"/>
          <p:cNvSpPr>
            <a:spLocks noGrp="1" noChangeArrowheads="1"/>
          </p:cNvSpPr>
          <p:nvPr>
            <p:ph idx="1"/>
          </p:nvPr>
        </p:nvSpPr>
        <p:spPr>
          <a:xfrm>
            <a:off x="0" y="764704"/>
            <a:ext cx="12192000" cy="6093296"/>
          </a:xfrm>
          <a:noFill/>
        </p:spPr>
        <p:txBody>
          <a:bodyPr>
            <a:normAutofit fontScale="92500" lnSpcReduction="20000"/>
          </a:bodyPr>
          <a:lstStyle/>
          <a:p>
            <a:pPr>
              <a:buFont typeface="Wingdings 2"/>
              <a:buChar char=""/>
              <a:defRPr/>
            </a:pPr>
            <a:r>
              <a:rPr lang="ru-RU" dirty="0"/>
              <a:t> К ним </a:t>
            </a:r>
            <a:r>
              <a:rPr lang="ru-RU" dirty="0" smtClean="0"/>
              <a:t>относятся </a:t>
            </a:r>
            <a:r>
              <a:rPr lang="ru-RU" dirty="0"/>
              <a:t>: </a:t>
            </a:r>
            <a:r>
              <a:rPr lang="ru-RU" b="1" dirty="0">
                <a:solidFill>
                  <a:schemeClr val="tx1">
                    <a:lumMod val="85000"/>
                    <a:lumOff val="15000"/>
                  </a:schemeClr>
                </a:solidFill>
              </a:rPr>
              <a:t>оператор выражение </a:t>
            </a:r>
            <a:r>
              <a:rPr lang="ru-RU" dirty="0"/>
              <a:t>и</a:t>
            </a:r>
            <a:r>
              <a:rPr lang="ru-RU" b="1" dirty="0">
                <a:solidFill>
                  <a:srgbClr val="FF3300"/>
                </a:solidFill>
              </a:rPr>
              <a:t> </a:t>
            </a:r>
            <a:r>
              <a:rPr lang="ru-RU" b="1" dirty="0">
                <a:solidFill>
                  <a:schemeClr val="tx1">
                    <a:lumMod val="85000"/>
                    <a:lumOff val="15000"/>
                  </a:schemeClr>
                </a:solidFill>
              </a:rPr>
              <a:t>составной оператор.</a:t>
            </a:r>
          </a:p>
          <a:p>
            <a:pPr>
              <a:buFont typeface="Wingdings 2"/>
              <a:buChar char=""/>
              <a:defRPr/>
            </a:pPr>
            <a:r>
              <a:rPr lang="ru-RU" b="1" dirty="0">
                <a:solidFill>
                  <a:schemeClr val="tx1">
                    <a:lumMod val="85000"/>
                    <a:lumOff val="15000"/>
                  </a:schemeClr>
                </a:solidFill>
              </a:rPr>
              <a:t>Выражение</a:t>
            </a:r>
            <a:r>
              <a:rPr lang="ru-RU" dirty="0">
                <a:solidFill>
                  <a:schemeClr val="tx1">
                    <a:lumMod val="85000"/>
                    <a:lumOff val="15000"/>
                  </a:schemeClr>
                </a:solidFill>
              </a:rPr>
              <a:t>,</a:t>
            </a:r>
            <a:r>
              <a:rPr lang="ru-RU" dirty="0"/>
              <a:t> завершающееся точкой с запятой, рассматривается как оператор (вычислении значения выражения или выполнении законченного действия);</a:t>
            </a:r>
          </a:p>
          <a:p>
            <a:pPr>
              <a:buNone/>
              <a:defRPr/>
            </a:pPr>
            <a:r>
              <a:rPr lang="ru-RU" b="1" dirty="0" smtClean="0">
                <a:solidFill>
                  <a:schemeClr val="tx1">
                    <a:lumMod val="85000"/>
                    <a:lumOff val="15000"/>
                  </a:schemeClr>
                </a:solidFill>
              </a:rPr>
              <a:t>		++</a:t>
            </a:r>
            <a:r>
              <a:rPr lang="en-US" b="1" dirty="0" err="1">
                <a:solidFill>
                  <a:schemeClr val="tx1">
                    <a:lumMod val="85000"/>
                    <a:lumOff val="15000"/>
                  </a:schemeClr>
                </a:solidFill>
              </a:rPr>
              <a:t>i</a:t>
            </a:r>
            <a:r>
              <a:rPr lang="ru-RU" b="1" dirty="0" smtClean="0">
                <a:solidFill>
                  <a:schemeClr val="tx1">
                    <a:lumMod val="85000"/>
                    <a:lumOff val="15000"/>
                  </a:schemeClr>
                </a:solidFill>
              </a:rPr>
              <a:t>;</a:t>
            </a:r>
            <a:r>
              <a:rPr lang="ru-RU" dirty="0">
                <a:solidFill>
                  <a:srgbClr val="FF0000"/>
                </a:solidFill>
              </a:rPr>
              <a:t>	</a:t>
            </a:r>
            <a:r>
              <a:rPr lang="ru-RU" dirty="0" smtClean="0">
                <a:solidFill>
                  <a:srgbClr val="FF0000"/>
                </a:solidFill>
              </a:rPr>
              <a:t>		</a:t>
            </a:r>
            <a:r>
              <a:rPr lang="ru-RU" b="1" dirty="0" smtClean="0"/>
              <a:t>//</a:t>
            </a:r>
            <a:r>
              <a:rPr lang="ru-RU" b="1" dirty="0">
                <a:solidFill>
                  <a:schemeClr val="tx1">
                    <a:lumMod val="95000"/>
                    <a:lumOff val="5000"/>
                  </a:schemeClr>
                </a:solidFill>
              </a:rPr>
              <a:t>оператор инкремента</a:t>
            </a:r>
          </a:p>
          <a:p>
            <a:pPr>
              <a:buNone/>
              <a:defRPr/>
            </a:pPr>
            <a:r>
              <a:rPr lang="ru-RU" b="1" dirty="0" smtClean="0">
                <a:solidFill>
                  <a:schemeClr val="tx1">
                    <a:lumMod val="85000"/>
                    <a:lumOff val="15000"/>
                  </a:schemeClr>
                </a:solidFill>
              </a:rPr>
              <a:t>		х+=у</a:t>
            </a:r>
            <a:r>
              <a:rPr lang="ru-RU" dirty="0" smtClean="0">
                <a:solidFill>
                  <a:schemeClr val="tx1">
                    <a:lumMod val="85000"/>
                    <a:lumOff val="15000"/>
                  </a:schemeClr>
                </a:solidFill>
              </a:rPr>
              <a:t>;</a:t>
            </a:r>
            <a:r>
              <a:rPr lang="ru-RU" dirty="0"/>
              <a:t>	</a:t>
            </a:r>
            <a:r>
              <a:rPr lang="ru-RU" dirty="0" smtClean="0"/>
              <a:t>		</a:t>
            </a:r>
            <a:r>
              <a:rPr lang="ru-RU" b="1" dirty="0" smtClean="0">
                <a:solidFill>
                  <a:schemeClr val="tx1">
                    <a:lumMod val="95000"/>
                    <a:lumOff val="5000"/>
                  </a:schemeClr>
                </a:solidFill>
              </a:rPr>
              <a:t>//</a:t>
            </a:r>
            <a:r>
              <a:rPr lang="ru-RU" b="1" dirty="0">
                <a:solidFill>
                  <a:schemeClr val="tx1">
                    <a:lumMod val="95000"/>
                    <a:lumOff val="5000"/>
                  </a:schemeClr>
                </a:solidFill>
              </a:rPr>
              <a:t>оператор сложение с присваиванием</a:t>
            </a:r>
          </a:p>
          <a:p>
            <a:pPr>
              <a:buNone/>
              <a:defRPr/>
            </a:pPr>
            <a:r>
              <a:rPr lang="ru-RU" b="1" dirty="0" smtClean="0">
                <a:solidFill>
                  <a:schemeClr val="tx1">
                    <a:lumMod val="85000"/>
                    <a:lumOff val="15000"/>
                  </a:schemeClr>
                </a:solidFill>
              </a:rPr>
              <a:t>		</a:t>
            </a:r>
            <a:r>
              <a:rPr lang="en-US" b="1" dirty="0" smtClean="0">
                <a:solidFill>
                  <a:schemeClr val="tx1">
                    <a:lumMod val="85000"/>
                    <a:lumOff val="15000"/>
                  </a:schemeClr>
                </a:solidFill>
              </a:rPr>
              <a:t>f</a:t>
            </a:r>
            <a:r>
              <a:rPr lang="ru-RU" b="1" dirty="0">
                <a:solidFill>
                  <a:schemeClr val="tx1">
                    <a:lumMod val="85000"/>
                    <a:lumOff val="15000"/>
                  </a:schemeClr>
                </a:solidFill>
              </a:rPr>
              <a:t>(</a:t>
            </a:r>
            <a:r>
              <a:rPr lang="en-US" b="1" dirty="0">
                <a:solidFill>
                  <a:schemeClr val="tx1">
                    <a:lumMod val="85000"/>
                    <a:lumOff val="15000"/>
                  </a:schemeClr>
                </a:solidFill>
              </a:rPr>
              <a:t>a</a:t>
            </a:r>
            <a:r>
              <a:rPr lang="ru-RU" b="1" dirty="0">
                <a:solidFill>
                  <a:schemeClr val="tx1">
                    <a:lumMod val="85000"/>
                    <a:lumOff val="15000"/>
                  </a:schemeClr>
                </a:solidFill>
              </a:rPr>
              <a:t>, </a:t>
            </a:r>
            <a:r>
              <a:rPr lang="en-US" b="1" dirty="0">
                <a:solidFill>
                  <a:schemeClr val="tx1">
                    <a:lumMod val="85000"/>
                    <a:lumOff val="15000"/>
                  </a:schemeClr>
                </a:solidFill>
              </a:rPr>
              <a:t>b</a:t>
            </a:r>
            <a:r>
              <a:rPr lang="ru-RU" b="1" dirty="0" smtClean="0">
                <a:solidFill>
                  <a:schemeClr val="tx1">
                    <a:lumMod val="85000"/>
                    <a:lumOff val="15000"/>
                  </a:schemeClr>
                </a:solidFill>
              </a:rPr>
              <a:t>)			</a:t>
            </a:r>
            <a:r>
              <a:rPr lang="ru-RU" b="1" dirty="0" smtClean="0"/>
              <a:t>//</a:t>
            </a:r>
            <a:r>
              <a:rPr lang="ru-RU" b="1" dirty="0">
                <a:solidFill>
                  <a:schemeClr val="tx1">
                    <a:lumMod val="85000"/>
                    <a:lumOff val="15000"/>
                  </a:schemeClr>
                </a:solidFill>
              </a:rPr>
              <a:t>вызов функции</a:t>
            </a:r>
          </a:p>
          <a:p>
            <a:pPr>
              <a:buNone/>
              <a:defRPr/>
            </a:pPr>
            <a:r>
              <a:rPr lang="ru-RU" b="1" dirty="0" smtClean="0">
                <a:solidFill>
                  <a:schemeClr val="tx1">
                    <a:lumMod val="85000"/>
                    <a:lumOff val="15000"/>
                  </a:schemeClr>
                </a:solidFill>
              </a:rPr>
              <a:t>		</a:t>
            </a:r>
            <a:r>
              <a:rPr lang="en-US" b="1" dirty="0" smtClean="0">
                <a:solidFill>
                  <a:schemeClr val="tx1">
                    <a:lumMod val="85000"/>
                    <a:lumOff val="15000"/>
                  </a:schemeClr>
                </a:solidFill>
              </a:rPr>
              <a:t>x</a:t>
            </a:r>
            <a:r>
              <a:rPr lang="ru-RU" b="1" dirty="0">
                <a:solidFill>
                  <a:schemeClr val="tx1">
                    <a:lumMod val="85000"/>
                    <a:lumOff val="15000"/>
                  </a:schemeClr>
                </a:solidFill>
              </a:rPr>
              <a:t>=</a:t>
            </a:r>
            <a:r>
              <a:rPr lang="en-US" b="1" dirty="0">
                <a:solidFill>
                  <a:schemeClr val="tx1">
                    <a:lumMod val="85000"/>
                    <a:lumOff val="15000"/>
                  </a:schemeClr>
                </a:solidFill>
              </a:rPr>
              <a:t> max (a</a:t>
            </a:r>
            <a:r>
              <a:rPr lang="ru-RU" b="1" dirty="0">
                <a:solidFill>
                  <a:schemeClr val="tx1">
                    <a:lumMod val="85000"/>
                    <a:lumOff val="15000"/>
                  </a:schemeClr>
                </a:solidFill>
              </a:rPr>
              <a:t>, </a:t>
            </a:r>
            <a:r>
              <a:rPr lang="en-US" b="1" dirty="0">
                <a:solidFill>
                  <a:schemeClr val="tx1">
                    <a:lumMod val="85000"/>
                    <a:lumOff val="15000"/>
                  </a:schemeClr>
                </a:solidFill>
              </a:rPr>
              <a:t>b</a:t>
            </a:r>
            <a:r>
              <a:rPr lang="ru-RU" b="1" dirty="0">
                <a:solidFill>
                  <a:schemeClr val="tx1">
                    <a:lumMod val="85000"/>
                    <a:lumOff val="15000"/>
                  </a:schemeClr>
                </a:solidFill>
              </a:rPr>
              <a:t>)</a:t>
            </a:r>
            <a:r>
              <a:rPr lang="en-US" b="1" dirty="0">
                <a:solidFill>
                  <a:schemeClr val="tx1">
                    <a:lumMod val="85000"/>
                    <a:lumOff val="15000"/>
                  </a:schemeClr>
                </a:solidFill>
              </a:rPr>
              <a:t> </a:t>
            </a:r>
            <a:r>
              <a:rPr lang="ru-RU" b="1" dirty="0">
                <a:solidFill>
                  <a:schemeClr val="tx1">
                    <a:lumMod val="85000"/>
                    <a:lumOff val="15000"/>
                  </a:schemeClr>
                </a:solidFill>
              </a:rPr>
              <a:t>+</a:t>
            </a:r>
            <a:r>
              <a:rPr lang="en-US" b="1" dirty="0">
                <a:solidFill>
                  <a:schemeClr val="tx1">
                    <a:lumMod val="85000"/>
                    <a:lumOff val="15000"/>
                  </a:schemeClr>
                </a:solidFill>
              </a:rPr>
              <a:t> a</a:t>
            </a:r>
            <a:r>
              <a:rPr lang="ru-RU" b="1" dirty="0">
                <a:solidFill>
                  <a:schemeClr val="tx1">
                    <a:lumMod val="85000"/>
                    <a:lumOff val="15000"/>
                  </a:schemeClr>
                </a:solidFill>
              </a:rPr>
              <a:t>*</a:t>
            </a:r>
            <a:r>
              <a:rPr lang="en-US" b="1" dirty="0">
                <a:solidFill>
                  <a:schemeClr val="tx1">
                    <a:lumMod val="85000"/>
                    <a:lumOff val="15000"/>
                  </a:schemeClr>
                </a:solidFill>
              </a:rPr>
              <a:t>b</a:t>
            </a:r>
            <a:r>
              <a:rPr lang="ru-RU" b="1" dirty="0" smtClean="0">
                <a:solidFill>
                  <a:schemeClr val="tx1">
                    <a:lumMod val="85000"/>
                    <a:lumOff val="15000"/>
                  </a:schemeClr>
                </a:solidFill>
              </a:rPr>
              <a:t>;</a:t>
            </a:r>
            <a:r>
              <a:rPr lang="ru-RU" dirty="0" smtClean="0">
                <a:solidFill>
                  <a:schemeClr val="tx1">
                    <a:lumMod val="85000"/>
                    <a:lumOff val="15000"/>
                  </a:schemeClr>
                </a:solidFill>
              </a:rPr>
              <a:t>	</a:t>
            </a:r>
            <a:r>
              <a:rPr lang="ru-RU" b="1" dirty="0" smtClean="0"/>
              <a:t>//</a:t>
            </a:r>
            <a:r>
              <a:rPr lang="ru-RU" b="1" dirty="0"/>
              <a:t>вычисление сложного выражения</a:t>
            </a:r>
          </a:p>
          <a:p>
            <a:pPr>
              <a:buFont typeface="Wingdings 2"/>
              <a:buChar char=""/>
              <a:defRPr/>
            </a:pPr>
            <a:r>
              <a:rPr lang="ru-RU" dirty="0"/>
              <a:t>Частным случаем оператора выражения является </a:t>
            </a:r>
            <a:r>
              <a:rPr lang="ru-RU" b="1" dirty="0"/>
              <a:t>пустой </a:t>
            </a:r>
            <a:r>
              <a:rPr lang="ru-RU" b="1" dirty="0" smtClean="0"/>
              <a:t>оператор</a:t>
            </a:r>
            <a:r>
              <a:rPr lang="ru-RU" dirty="0" smtClean="0"/>
              <a:t>;</a:t>
            </a:r>
            <a:endParaRPr lang="ru-RU" dirty="0"/>
          </a:p>
          <a:p>
            <a:pPr>
              <a:buNone/>
              <a:defRPr/>
            </a:pPr>
            <a:r>
              <a:rPr lang="en-US" dirty="0"/>
              <a:t> (</a:t>
            </a:r>
            <a:r>
              <a:rPr lang="ru-RU" dirty="0"/>
              <a:t>используется, когда по синтаксису оператор требуется, а по смыслу — нет</a:t>
            </a:r>
            <a:r>
              <a:rPr lang="en-US" dirty="0"/>
              <a:t>)</a:t>
            </a:r>
            <a:endParaRPr lang="ru-RU" dirty="0"/>
          </a:p>
          <a:p>
            <a:pPr>
              <a:buFont typeface="Wingdings 2"/>
              <a:buChar char=""/>
              <a:defRPr/>
            </a:pPr>
            <a:r>
              <a:rPr lang="ru-RU" b="1" dirty="0">
                <a:solidFill>
                  <a:schemeClr val="tx1">
                    <a:lumMod val="85000"/>
                    <a:lumOff val="15000"/>
                  </a:schemeClr>
                </a:solidFill>
              </a:rPr>
              <a:t>Составной оператор </a:t>
            </a:r>
            <a:r>
              <a:rPr lang="ru-RU" dirty="0"/>
              <a:t>или </a:t>
            </a:r>
            <a:r>
              <a:rPr lang="ru-RU" b="1" dirty="0">
                <a:solidFill>
                  <a:schemeClr val="tx1">
                    <a:lumMod val="85000"/>
                    <a:lumOff val="15000"/>
                  </a:schemeClr>
                </a:solidFill>
              </a:rPr>
              <a:t>блок</a:t>
            </a:r>
            <a:r>
              <a:rPr lang="ru-RU" dirty="0"/>
              <a:t> представляет собой </a:t>
            </a:r>
            <a:r>
              <a:rPr lang="ru-RU" dirty="0" smtClean="0"/>
              <a:t>последовательность </a:t>
            </a:r>
            <a:r>
              <a:rPr lang="ru-RU" dirty="0"/>
              <a:t>операторов, заключенных в фигурные скобки.</a:t>
            </a:r>
          </a:p>
          <a:p>
            <a:pPr>
              <a:buFont typeface="Wingdings 2"/>
              <a:buChar char=""/>
              <a:defRPr/>
            </a:pPr>
            <a:r>
              <a:rPr lang="ru-RU" b="1" dirty="0"/>
              <a:t>Блок обладает собственной </a:t>
            </a:r>
            <a:r>
              <a:rPr lang="ru-RU" b="1" dirty="0">
                <a:solidFill>
                  <a:schemeClr val="tx1">
                    <a:lumMod val="85000"/>
                    <a:lumOff val="15000"/>
                  </a:schemeClr>
                </a:solidFill>
              </a:rPr>
              <a:t>областью видимости: </a:t>
            </a:r>
            <a:r>
              <a:rPr lang="ru-RU" dirty="0"/>
              <a:t>объявленные внутри блока имена доступны только внутри блока;</a:t>
            </a:r>
          </a:p>
          <a:p>
            <a:pPr>
              <a:buFont typeface="Wingdings 2"/>
              <a:buChar char=""/>
              <a:defRPr/>
            </a:pPr>
            <a:r>
              <a:rPr lang="ru-RU" dirty="0"/>
              <a:t>Составные операторы применяются в случае, когда правила языка предусматривают наличие только одного оператора, а логика программы требует нескольких операторов</a:t>
            </a:r>
            <a:r>
              <a:rPr lang="ru-RU" dirty="0" smtClean="0"/>
              <a:t>.</a:t>
            </a:r>
            <a:endParaRPr lang="ru-RU" dirty="0"/>
          </a:p>
        </p:txBody>
      </p:sp>
    </p:spTree>
    <p:extLst>
      <p:ext uri="{BB962C8B-B14F-4D97-AF65-F5344CB8AC3E}">
        <p14:creationId xmlns:p14="http://schemas.microsoft.com/office/powerpoint/2010/main" val="17025747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Операторы ветвления</a:t>
            </a:r>
          </a:p>
        </p:txBody>
      </p:sp>
      <p:sp>
        <p:nvSpPr>
          <p:cNvPr id="14339" name="Rectangle 3"/>
          <p:cNvSpPr>
            <a:spLocks noGrp="1" noChangeArrowheads="1"/>
          </p:cNvSpPr>
          <p:nvPr>
            <p:ph idx="1"/>
          </p:nvPr>
        </p:nvSpPr>
        <p:spPr>
          <a:xfrm>
            <a:off x="1415480" y="764704"/>
            <a:ext cx="9217024" cy="6093296"/>
          </a:xfrm>
          <a:noFill/>
        </p:spPr>
        <p:txBody>
          <a:bodyPr>
            <a:noAutofit/>
          </a:bodyPr>
          <a:lstStyle/>
          <a:p>
            <a:pPr marL="0" indent="0" algn="ctr">
              <a:buNone/>
              <a:defRPr/>
            </a:pPr>
            <a:r>
              <a:rPr lang="ru-RU" sz="4400" dirty="0">
                <a:latin typeface="Times New Roman" pitchFamily="18" charset="0"/>
                <a:cs typeface="Times New Roman" pitchFamily="18" charset="0"/>
              </a:rPr>
              <a:t>К ним </a:t>
            </a:r>
            <a:r>
              <a:rPr lang="ru-RU" sz="4400" dirty="0" smtClean="0">
                <a:latin typeface="Times New Roman" pitchFamily="18" charset="0"/>
                <a:cs typeface="Times New Roman" pitchFamily="18" charset="0"/>
              </a:rPr>
              <a:t>относятся:</a:t>
            </a:r>
          </a:p>
          <a:p>
            <a:pPr algn="ctr">
              <a:defRPr/>
            </a:pPr>
            <a:r>
              <a:rPr lang="ru-RU" sz="4400" i="1" dirty="0" smtClean="0">
                <a:latin typeface="Times New Roman" pitchFamily="18" charset="0"/>
                <a:cs typeface="Times New Roman" pitchFamily="18" charset="0"/>
              </a:rPr>
              <a:t>условный </a:t>
            </a:r>
            <a:r>
              <a:rPr lang="ru-RU" sz="4400" i="1" dirty="0">
                <a:latin typeface="Times New Roman" pitchFamily="18" charset="0"/>
                <a:cs typeface="Times New Roman" pitchFamily="18" charset="0"/>
              </a:rPr>
              <a:t>оператор </a:t>
            </a:r>
            <a:r>
              <a:rPr lang="en-US" sz="4400" b="1" i="1" dirty="0">
                <a:latin typeface="Times New Roman" pitchFamily="18" charset="0"/>
                <a:cs typeface="Times New Roman" pitchFamily="18" charset="0"/>
              </a:rPr>
              <a:t>if</a:t>
            </a:r>
            <a:r>
              <a:rPr lang="en-US" sz="4400" i="1" dirty="0">
                <a:latin typeface="Times New Roman" pitchFamily="18" charset="0"/>
                <a:cs typeface="Times New Roman" pitchFamily="18" charset="0"/>
              </a:rPr>
              <a:t> </a:t>
            </a:r>
            <a:endParaRPr lang="ru-RU" sz="4400" i="1" dirty="0">
              <a:latin typeface="Times New Roman" pitchFamily="18" charset="0"/>
              <a:cs typeface="Times New Roman" pitchFamily="18" charset="0"/>
            </a:endParaRPr>
          </a:p>
          <a:p>
            <a:pPr algn="ctr">
              <a:defRPr/>
            </a:pPr>
            <a:r>
              <a:rPr lang="ru-RU" sz="4400" i="1" dirty="0" smtClean="0">
                <a:latin typeface="Times New Roman" pitchFamily="18" charset="0"/>
                <a:cs typeface="Times New Roman" pitchFamily="18" charset="0"/>
              </a:rPr>
              <a:t>оператор </a:t>
            </a:r>
            <a:r>
              <a:rPr lang="ru-RU" sz="4400" i="1" dirty="0">
                <a:latin typeface="Times New Roman" pitchFamily="18" charset="0"/>
                <a:cs typeface="Times New Roman" pitchFamily="18" charset="0"/>
              </a:rPr>
              <a:t>выбора </a:t>
            </a:r>
            <a:r>
              <a:rPr lang="en-US" sz="4400" b="1" i="1" dirty="0" smtClean="0">
                <a:latin typeface="Times New Roman" pitchFamily="18" charset="0"/>
                <a:cs typeface="Times New Roman" pitchFamily="18" charset="0"/>
              </a:rPr>
              <a:t>switch</a:t>
            </a:r>
            <a:endParaRPr lang="ru-RU" sz="4400" b="1" i="1" dirty="0" smtClean="0">
              <a:latin typeface="Times New Roman" pitchFamily="18" charset="0"/>
              <a:cs typeface="Times New Roman" pitchFamily="18" charset="0"/>
            </a:endParaRPr>
          </a:p>
          <a:p>
            <a:pPr marL="0" indent="0" algn="ctr">
              <a:buNone/>
              <a:defRPr/>
            </a:pPr>
            <a:endParaRPr lang="ru-RU" sz="4400" i="1" dirty="0">
              <a:latin typeface="Times New Roman" pitchFamily="18" charset="0"/>
              <a:cs typeface="Times New Roman" pitchFamily="18" charset="0"/>
            </a:endParaRPr>
          </a:p>
          <a:p>
            <a:pPr marL="0" indent="0" algn="ctr">
              <a:buNone/>
              <a:defRPr/>
            </a:pPr>
            <a:r>
              <a:rPr lang="ru-RU" sz="4400" b="1" dirty="0" smtClean="0">
                <a:latin typeface="Times New Roman" pitchFamily="18" charset="0"/>
                <a:cs typeface="Times New Roman" pitchFamily="18" charset="0"/>
              </a:rPr>
              <a:t>Они</a:t>
            </a:r>
            <a:r>
              <a:rPr lang="ru-RU" sz="4400" dirty="0" smtClean="0">
                <a:latin typeface="Times New Roman" pitchFamily="18" charset="0"/>
                <a:cs typeface="Times New Roman" pitchFamily="18" charset="0"/>
              </a:rPr>
              <a:t> </a:t>
            </a:r>
            <a:r>
              <a:rPr lang="ru-RU" sz="4400" dirty="0">
                <a:latin typeface="Times New Roman" pitchFamily="18" charset="0"/>
                <a:cs typeface="Times New Roman" pitchFamily="18" charset="0"/>
              </a:rPr>
              <a:t>позволяют изменить порядок выполнения операторов в </a:t>
            </a:r>
            <a:r>
              <a:rPr lang="ru-RU" sz="4400" dirty="0" smtClean="0">
                <a:latin typeface="Times New Roman" pitchFamily="18" charset="0"/>
                <a:cs typeface="Times New Roman" pitchFamily="18" charset="0"/>
              </a:rPr>
              <a:t>программе</a:t>
            </a:r>
            <a:endParaRPr lang="ru-RU" sz="4400" baseline="-25000" dirty="0">
              <a:latin typeface="Times New Roman" pitchFamily="18" charset="0"/>
              <a:cs typeface="Times New Roman" pitchFamily="18" charset="0"/>
            </a:endParaRPr>
          </a:p>
          <a:p>
            <a:pPr marL="0" indent="0">
              <a:buNone/>
              <a:defRPr/>
            </a:pPr>
            <a:endParaRPr lang="ru-RU" altLang="ru-RU" sz="3200" i="1" dirty="0"/>
          </a:p>
        </p:txBody>
      </p:sp>
    </p:spTree>
    <p:extLst>
      <p:ext uri="{BB962C8B-B14F-4D97-AF65-F5344CB8AC3E}">
        <p14:creationId xmlns:p14="http://schemas.microsoft.com/office/powerpoint/2010/main" val="37587422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764704"/>
          </a:xfrm>
        </p:spPr>
        <p:txBody>
          <a:bodyPr/>
          <a:lstStyle/>
          <a:p>
            <a:pPr>
              <a:defRPr/>
            </a:pPr>
            <a:r>
              <a:rPr lang="ru-RU" sz="2400" dirty="0"/>
              <a:t>Оператор выбора </a:t>
            </a:r>
            <a:r>
              <a:rPr lang="en-US" sz="2400" i="1" dirty="0" smtClean="0">
                <a:solidFill>
                  <a:srgbClr val="FF0000"/>
                </a:solidFill>
              </a:rPr>
              <a:t>switch</a:t>
            </a:r>
            <a:endParaRPr lang="ru-RU" sz="2400" dirty="0">
              <a:solidFill>
                <a:srgbClr val="FF0000"/>
              </a:solidFill>
            </a:endParaRPr>
          </a:p>
        </p:txBody>
      </p:sp>
      <p:sp>
        <p:nvSpPr>
          <p:cNvPr id="14339" name="Rectangle 3"/>
          <p:cNvSpPr>
            <a:spLocks noGrp="1" noChangeArrowheads="1"/>
          </p:cNvSpPr>
          <p:nvPr>
            <p:ph idx="1"/>
          </p:nvPr>
        </p:nvSpPr>
        <p:spPr>
          <a:xfrm>
            <a:off x="0" y="764705"/>
            <a:ext cx="6312024" cy="6093296"/>
          </a:xfrm>
          <a:noFill/>
        </p:spPr>
        <p:txBody>
          <a:bodyPr>
            <a:noAutofit/>
          </a:bodyPr>
          <a:lstStyle/>
          <a:p>
            <a:pPr marL="0" indent="0">
              <a:buNone/>
              <a:defRPr/>
            </a:pPr>
            <a:r>
              <a:rPr lang="ru-RU" sz="2600" dirty="0" smtClean="0">
                <a:latin typeface="Times New Roman" pitchFamily="18" charset="0"/>
                <a:cs typeface="Times New Roman" pitchFamily="18" charset="0"/>
              </a:rPr>
              <a:t>Предназначен для разветвления процесса вычислений на несколько направлений</a:t>
            </a:r>
            <a:endParaRPr lang="en-US" sz="2600" dirty="0" smtClean="0">
              <a:latin typeface="Times New Roman" pitchFamily="18" charset="0"/>
              <a:cs typeface="Times New Roman" pitchFamily="18" charset="0"/>
            </a:endParaRPr>
          </a:p>
          <a:p>
            <a:pPr>
              <a:buFont typeface="Wingdings 2"/>
              <a:buChar char=""/>
              <a:defRPr/>
            </a:pPr>
            <a:r>
              <a:rPr lang="ru-RU" sz="2600" b="1" dirty="0" smtClean="0">
                <a:latin typeface="Times New Roman" pitchFamily="18" charset="0"/>
                <a:cs typeface="Times New Roman" pitchFamily="18" charset="0"/>
              </a:rPr>
              <a:t>Выражение</a:t>
            </a:r>
            <a:r>
              <a:rPr lang="ru-RU" sz="2600" dirty="0">
                <a:latin typeface="Times New Roman" pitchFamily="18" charset="0"/>
                <a:cs typeface="Times New Roman" pitchFamily="18" charset="0"/>
              </a:rPr>
              <a:t>, стоящее за ключевым словом </a:t>
            </a:r>
            <a:r>
              <a:rPr lang="en-US" sz="2600" b="1" i="1" dirty="0">
                <a:solidFill>
                  <a:srgbClr val="FF0000"/>
                </a:solidFill>
                <a:latin typeface="Times New Roman" pitchFamily="18" charset="0"/>
                <a:cs typeface="Times New Roman" pitchFamily="18" charset="0"/>
              </a:rPr>
              <a:t>switch</a:t>
            </a:r>
            <a:r>
              <a:rPr lang="ru-RU" sz="2600" i="1" dirty="0">
                <a:latin typeface="Times New Roman" pitchFamily="18" charset="0"/>
                <a:cs typeface="Times New Roman" pitchFamily="18" charset="0"/>
              </a:rPr>
              <a:t>, </a:t>
            </a:r>
            <a:r>
              <a:rPr lang="ru-RU" sz="2600" dirty="0">
                <a:latin typeface="Times New Roman" pitchFamily="18" charset="0"/>
                <a:cs typeface="Times New Roman" pitchFamily="18" charset="0"/>
              </a:rPr>
              <a:t>должно иметь </a:t>
            </a:r>
            <a:r>
              <a:rPr lang="ru-RU" sz="2600" dirty="0" smtClean="0">
                <a:latin typeface="Times New Roman" pitchFamily="18" charset="0"/>
                <a:cs typeface="Times New Roman" pitchFamily="18" charset="0"/>
              </a:rPr>
              <a:t>арифметический</a:t>
            </a:r>
            <a:r>
              <a:rPr lang="en-US" sz="2600" dirty="0" smtClean="0">
                <a:latin typeface="Times New Roman" pitchFamily="18" charset="0"/>
                <a:cs typeface="Times New Roman" pitchFamily="18" charset="0"/>
              </a:rPr>
              <a:t> </a:t>
            </a:r>
            <a:r>
              <a:rPr lang="ru-RU" sz="2600" dirty="0">
                <a:latin typeface="Times New Roman" pitchFamily="18" charset="0"/>
                <a:cs typeface="Times New Roman" pitchFamily="18" charset="0"/>
              </a:rPr>
              <a:t>тип или тип указатель.</a:t>
            </a:r>
          </a:p>
          <a:p>
            <a:pPr>
              <a:buFont typeface="Wingdings 2"/>
              <a:buChar char=""/>
              <a:defRPr/>
            </a:pPr>
            <a:r>
              <a:rPr lang="ru-RU" sz="2600" dirty="0" smtClean="0">
                <a:latin typeface="Times New Roman" pitchFamily="18" charset="0"/>
                <a:cs typeface="Times New Roman" pitchFamily="18" charset="0"/>
              </a:rPr>
              <a:t>Все </a:t>
            </a:r>
            <a:r>
              <a:rPr lang="ru-RU" sz="2600" dirty="0">
                <a:latin typeface="Times New Roman" pitchFamily="18" charset="0"/>
                <a:cs typeface="Times New Roman" pitchFamily="18" charset="0"/>
              </a:rPr>
              <a:t>константные выражения должны иметь разные значения, но совпадать с типом выражения, стоящим после </a:t>
            </a:r>
            <a:r>
              <a:rPr lang="en-US" sz="2600" b="1" i="1" dirty="0" smtClean="0">
                <a:solidFill>
                  <a:srgbClr val="FF0000"/>
                </a:solidFill>
                <a:latin typeface="Times New Roman" pitchFamily="18" charset="0"/>
                <a:cs typeface="Times New Roman" pitchFamily="18" charset="0"/>
              </a:rPr>
              <a:t>switch</a:t>
            </a:r>
            <a:endParaRPr lang="ru-RU" sz="2600" dirty="0">
              <a:solidFill>
                <a:srgbClr val="FF0000"/>
              </a:solidFill>
              <a:latin typeface="Times New Roman" pitchFamily="18" charset="0"/>
              <a:cs typeface="Times New Roman" pitchFamily="18" charset="0"/>
            </a:endParaRPr>
          </a:p>
          <a:p>
            <a:pPr>
              <a:buFont typeface="Wingdings 2"/>
              <a:buChar char=""/>
              <a:defRPr/>
            </a:pPr>
            <a:r>
              <a:rPr lang="ru-RU" sz="2600" dirty="0" smtClean="0">
                <a:latin typeface="Times New Roman" pitchFamily="18" charset="0"/>
                <a:cs typeface="Times New Roman" pitchFamily="18" charset="0"/>
              </a:rPr>
              <a:t>Ключевое </a:t>
            </a:r>
            <a:r>
              <a:rPr lang="ru-RU" sz="2600" dirty="0">
                <a:latin typeface="Times New Roman" pitchFamily="18" charset="0"/>
                <a:cs typeface="Times New Roman" pitchFamily="18" charset="0"/>
              </a:rPr>
              <a:t>слово </a:t>
            </a:r>
            <a:r>
              <a:rPr lang="en-US" sz="2600" b="1" i="1" dirty="0">
                <a:solidFill>
                  <a:srgbClr val="FF0000"/>
                </a:solidFill>
                <a:latin typeface="Times New Roman" pitchFamily="18" charset="0"/>
                <a:cs typeface="Times New Roman" pitchFamily="18" charset="0"/>
              </a:rPr>
              <a:t>case</a:t>
            </a:r>
            <a:r>
              <a:rPr lang="en-US" sz="2600" i="1" dirty="0">
                <a:latin typeface="Times New Roman" pitchFamily="18" charset="0"/>
                <a:cs typeface="Times New Roman" pitchFamily="18" charset="0"/>
              </a:rPr>
              <a:t> </a:t>
            </a:r>
            <a:r>
              <a:rPr lang="ru-RU" sz="2600" dirty="0">
                <a:latin typeface="Times New Roman" pitchFamily="18" charset="0"/>
                <a:cs typeface="Times New Roman" pitchFamily="18" charset="0"/>
              </a:rPr>
              <a:t>и расположенное после него константное выражение называют также меткой</a:t>
            </a:r>
            <a:r>
              <a:rPr lang="ru-RU" sz="2600" dirty="0">
                <a:solidFill>
                  <a:srgbClr val="FF0000"/>
                </a:solidFill>
                <a:latin typeface="Times New Roman" pitchFamily="18" charset="0"/>
                <a:cs typeface="Times New Roman" pitchFamily="18" charset="0"/>
              </a:rPr>
              <a:t> </a:t>
            </a:r>
            <a:r>
              <a:rPr lang="en-US" sz="2600" b="1" i="1" dirty="0" smtClean="0">
                <a:solidFill>
                  <a:srgbClr val="FF0000"/>
                </a:solidFill>
                <a:latin typeface="Times New Roman" pitchFamily="18" charset="0"/>
                <a:cs typeface="Times New Roman" pitchFamily="18" charset="0"/>
              </a:rPr>
              <a:t>case</a:t>
            </a:r>
            <a:endParaRPr lang="ru-RU" sz="2600" dirty="0">
              <a:solidFill>
                <a:srgbClr val="FF0000"/>
              </a:solidFill>
              <a:latin typeface="Times New Roman" pitchFamily="18" charset="0"/>
              <a:cs typeface="Times New Roman" pitchFamily="18" charset="0"/>
            </a:endParaRPr>
          </a:p>
          <a:p>
            <a:pPr marL="0" indent="0">
              <a:buNone/>
              <a:defRPr/>
            </a:pPr>
            <a:endParaRPr lang="ru-RU" altLang="ru-RU" sz="2600" i="1" dirty="0"/>
          </a:p>
        </p:txBody>
      </p:sp>
      <p:sp>
        <p:nvSpPr>
          <p:cNvPr id="2" name="Прямоугольник 1"/>
          <p:cNvSpPr/>
          <p:nvPr/>
        </p:nvSpPr>
        <p:spPr>
          <a:xfrm>
            <a:off x="6312024" y="2518691"/>
            <a:ext cx="5544616" cy="2585323"/>
          </a:xfrm>
          <a:prstGeom prst="rect">
            <a:avLst/>
          </a:prstGeom>
        </p:spPr>
        <p:txBody>
          <a:bodyPr wrap="square">
            <a:spAutoFit/>
          </a:bodyPr>
          <a:lstStyle/>
          <a:p>
            <a:pPr>
              <a:buFont typeface="Wingdings 2"/>
              <a:buChar char=""/>
              <a:defRPr/>
            </a:pPr>
            <a:r>
              <a:rPr lang="ru-RU" b="1" dirty="0">
                <a:solidFill>
                  <a:srgbClr val="FF0000"/>
                </a:solidFill>
                <a:latin typeface="Times New Roman" pitchFamily="18" charset="0"/>
                <a:cs typeface="Times New Roman" pitchFamily="18" charset="0"/>
              </a:rPr>
              <a:t>Формат оператора:</a:t>
            </a:r>
          </a:p>
          <a:p>
            <a:pPr>
              <a:buNone/>
              <a:defRPr/>
            </a:pPr>
            <a:r>
              <a:rPr lang="en-US" b="1" dirty="0" smtClean="0">
                <a:latin typeface="Times New Roman" pitchFamily="18" charset="0"/>
                <a:cs typeface="Times New Roman" pitchFamily="18" charset="0"/>
              </a:rPr>
              <a:t>switch </a:t>
            </a:r>
            <a:r>
              <a:rPr lang="ru-RU" b="1" dirty="0">
                <a:latin typeface="Times New Roman" pitchFamily="18" charset="0"/>
                <a:cs typeface="Times New Roman" pitchFamily="18" charset="0"/>
              </a:rPr>
              <a:t>(&lt;выражение&gt;)</a:t>
            </a:r>
          </a:p>
          <a:p>
            <a:pPr>
              <a:buNone/>
              <a:defRPr/>
            </a:pPr>
            <a:r>
              <a:rPr lang="ru-RU" b="1" dirty="0" smtClean="0">
                <a:latin typeface="Times New Roman" pitchFamily="18" charset="0"/>
                <a:cs typeface="Times New Roman" pitchFamily="18" charset="0"/>
              </a:rPr>
              <a:t>{</a:t>
            </a:r>
            <a:endParaRPr lang="ru-RU" b="1" dirty="0">
              <a:latin typeface="Times New Roman" pitchFamily="18" charset="0"/>
              <a:cs typeface="Times New Roman" pitchFamily="18" charset="0"/>
            </a:endParaRPr>
          </a:p>
          <a:p>
            <a:pPr>
              <a:buNone/>
              <a:defRPr/>
            </a:pPr>
            <a:r>
              <a:rPr lang="en-US" b="1" dirty="0" smtClean="0">
                <a:latin typeface="Times New Roman" pitchFamily="18" charset="0"/>
                <a:cs typeface="Times New Roman" pitchFamily="18" charset="0"/>
              </a:rPr>
              <a:t>case </a:t>
            </a:r>
            <a:r>
              <a:rPr lang="ru-RU" b="1" dirty="0">
                <a:latin typeface="Times New Roman" pitchFamily="18" charset="0"/>
                <a:cs typeface="Times New Roman" pitchFamily="18" charset="0"/>
              </a:rPr>
              <a:t>&lt;константное_выражение_1&gt;: [&lt;оператор 1&gt;] </a:t>
            </a:r>
            <a:endParaRPr lang="en-US" b="1" dirty="0">
              <a:latin typeface="Times New Roman" pitchFamily="18" charset="0"/>
              <a:cs typeface="Times New Roman" pitchFamily="18" charset="0"/>
            </a:endParaRPr>
          </a:p>
          <a:p>
            <a:pPr>
              <a:buNone/>
              <a:defRPr/>
            </a:pPr>
            <a:r>
              <a:rPr lang="en-US" b="1" dirty="0" smtClean="0">
                <a:latin typeface="Times New Roman" pitchFamily="18" charset="0"/>
                <a:cs typeface="Times New Roman" pitchFamily="18" charset="0"/>
              </a:rPr>
              <a:t>case </a:t>
            </a:r>
            <a:r>
              <a:rPr lang="ru-RU" b="1" dirty="0">
                <a:latin typeface="Times New Roman" pitchFamily="18" charset="0"/>
                <a:cs typeface="Times New Roman" pitchFamily="18" charset="0"/>
              </a:rPr>
              <a:t>&lt;константное_выражение_2&gt;: [&lt;оператор 2&gt;]</a:t>
            </a:r>
          </a:p>
          <a:p>
            <a:pPr>
              <a:defRPr/>
            </a:pPr>
            <a:r>
              <a:rPr lang="en-US" b="1" dirty="0" smtClean="0">
                <a:latin typeface="Times New Roman" pitchFamily="18" charset="0"/>
                <a:cs typeface="Times New Roman" pitchFamily="18" charset="0"/>
              </a:rPr>
              <a:t>……………………………………………………………</a:t>
            </a:r>
            <a:endParaRPr lang="ru-RU" b="1" dirty="0">
              <a:latin typeface="Times New Roman" pitchFamily="18" charset="0"/>
              <a:cs typeface="Times New Roman" pitchFamily="18" charset="0"/>
            </a:endParaRPr>
          </a:p>
          <a:p>
            <a:pPr>
              <a:buNone/>
              <a:defRPr/>
            </a:pPr>
            <a:r>
              <a:rPr lang="en-US" b="1" dirty="0" smtClean="0">
                <a:latin typeface="Times New Roman" pitchFamily="18" charset="0"/>
                <a:cs typeface="Times New Roman" pitchFamily="18" charset="0"/>
              </a:rPr>
              <a:t>case </a:t>
            </a:r>
            <a:r>
              <a:rPr lang="ru-RU" b="1" dirty="0">
                <a:latin typeface="Times New Roman" pitchFamily="18" charset="0"/>
                <a:cs typeface="Times New Roman" pitchFamily="18" charset="0"/>
              </a:rPr>
              <a:t>&lt;</a:t>
            </a:r>
            <a:r>
              <a:rPr lang="ru-RU" b="1" dirty="0" err="1">
                <a:latin typeface="Times New Roman" pitchFamily="18" charset="0"/>
                <a:cs typeface="Times New Roman" pitchFamily="18" charset="0"/>
              </a:rPr>
              <a:t>константное_выражение</a:t>
            </a:r>
            <a:r>
              <a:rPr lang="ru-RU" b="1" dirty="0">
                <a:latin typeface="Times New Roman" pitchFamily="18" charset="0"/>
                <a:cs typeface="Times New Roman" pitchFamily="18" charset="0"/>
              </a:rPr>
              <a:t>_</a:t>
            </a:r>
            <a:r>
              <a:rPr lang="en-US" b="1" dirty="0">
                <a:latin typeface="Times New Roman" pitchFamily="18" charset="0"/>
                <a:cs typeface="Times New Roman" pitchFamily="18" charset="0"/>
              </a:rPr>
              <a:t>n</a:t>
            </a:r>
            <a:r>
              <a:rPr lang="ru-RU" b="1" dirty="0">
                <a:latin typeface="Times New Roman" pitchFamily="18" charset="0"/>
                <a:cs typeface="Times New Roman" pitchFamily="18" charset="0"/>
              </a:rPr>
              <a:t>&gt;: [&lt;оператор </a:t>
            </a:r>
            <a:r>
              <a:rPr lang="en-US" b="1" dirty="0">
                <a:latin typeface="Times New Roman" pitchFamily="18" charset="0"/>
                <a:cs typeface="Times New Roman" pitchFamily="18" charset="0"/>
              </a:rPr>
              <a:t>n</a:t>
            </a:r>
            <a:r>
              <a:rPr lang="ru-RU" b="1" dirty="0">
                <a:latin typeface="Times New Roman" pitchFamily="18" charset="0"/>
                <a:cs typeface="Times New Roman" pitchFamily="18" charset="0"/>
              </a:rPr>
              <a:t>&gt;]</a:t>
            </a:r>
            <a:endParaRPr lang="en-US" b="1" dirty="0">
              <a:latin typeface="Times New Roman" pitchFamily="18" charset="0"/>
              <a:cs typeface="Times New Roman" pitchFamily="18" charset="0"/>
            </a:endParaRPr>
          </a:p>
          <a:p>
            <a:pPr>
              <a:buNone/>
              <a:defRPr/>
            </a:pPr>
            <a:r>
              <a:rPr lang="ru-RU" b="1" dirty="0" smtClean="0">
                <a:latin typeface="Times New Roman" pitchFamily="18" charset="0"/>
                <a:cs typeface="Times New Roman" pitchFamily="18" charset="0"/>
              </a:rPr>
              <a:t>[</a:t>
            </a:r>
            <a:r>
              <a:rPr lang="en-US" b="1" dirty="0">
                <a:latin typeface="Times New Roman" pitchFamily="18" charset="0"/>
                <a:cs typeface="Times New Roman" pitchFamily="18" charset="0"/>
              </a:rPr>
              <a:t>default</a:t>
            </a:r>
            <a:r>
              <a:rPr lang="ru-RU" b="1" dirty="0">
                <a:latin typeface="Times New Roman" pitchFamily="18" charset="0"/>
                <a:cs typeface="Times New Roman" pitchFamily="18" charset="0"/>
              </a:rPr>
              <a:t>: &lt;оператор&gt; </a:t>
            </a:r>
            <a:r>
              <a:rPr lang="ru-RU" b="1" dirty="0" smtClean="0">
                <a:latin typeface="Times New Roman" pitchFamily="18" charset="0"/>
                <a:cs typeface="Times New Roman" pitchFamily="18" charset="0"/>
              </a:rPr>
              <a:t>]</a:t>
            </a:r>
          </a:p>
          <a:p>
            <a:pPr>
              <a:buNone/>
              <a:defRPr/>
            </a:pPr>
            <a:r>
              <a:rPr lang="ru-RU" b="1" dirty="0" smtClean="0">
                <a:latin typeface="Times New Roman" pitchFamily="18" charset="0"/>
                <a:cs typeface="Times New Roman" pitchFamily="18" charset="0"/>
              </a:rPr>
              <a:t>}</a:t>
            </a:r>
            <a:endParaRPr lang="ru-RU" b="1" dirty="0">
              <a:latin typeface="Times New Roman" pitchFamily="18" charset="0"/>
              <a:cs typeface="Times New Roman" pitchFamily="18" charset="0"/>
            </a:endParaRPr>
          </a:p>
        </p:txBody>
      </p:sp>
    </p:spTree>
    <p:extLst>
      <p:ext uri="{BB962C8B-B14F-4D97-AF65-F5344CB8AC3E}">
        <p14:creationId xmlns:p14="http://schemas.microsoft.com/office/powerpoint/2010/main" val="2583639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 y="0"/>
            <a:ext cx="12172980" cy="836712"/>
          </a:xfrm>
        </p:spPr>
        <p:txBody>
          <a:bodyPr/>
          <a:lstStyle/>
          <a:p>
            <a:r>
              <a:rPr lang="ru-RU" dirty="0" smtClean="0"/>
              <a:t>Объектная модель </a:t>
            </a:r>
            <a:r>
              <a:rPr lang="ru-RU" dirty="0"/>
              <a:t>С++</a:t>
            </a:r>
          </a:p>
        </p:txBody>
      </p:sp>
      <p:sp>
        <p:nvSpPr>
          <p:cNvPr id="3" name="Прямоугольник 2"/>
          <p:cNvSpPr/>
          <p:nvPr/>
        </p:nvSpPr>
        <p:spPr>
          <a:xfrm>
            <a:off x="397859" y="835999"/>
            <a:ext cx="11377264" cy="5755422"/>
          </a:xfrm>
          <a:prstGeom prst="rect">
            <a:avLst/>
          </a:prstGeom>
        </p:spPr>
        <p:txBody>
          <a:bodyPr wrap="square">
            <a:spAutoFit/>
          </a:bodyPr>
          <a:lstStyle/>
          <a:p>
            <a:r>
              <a:rPr lang="ru-RU" sz="2300" b="1" dirty="0"/>
              <a:t>Конструкции</a:t>
            </a:r>
            <a:r>
              <a:rPr lang="ru-RU" sz="2300" dirty="0"/>
              <a:t> программы на С++ </a:t>
            </a:r>
            <a:r>
              <a:rPr lang="ru-RU" sz="2300" b="1" dirty="0"/>
              <a:t>создают</a:t>
            </a:r>
            <a:r>
              <a:rPr lang="ru-RU" sz="2300" dirty="0"/>
              <a:t> </a:t>
            </a:r>
            <a:r>
              <a:rPr lang="ru-RU" sz="2300" dirty="0" smtClean="0"/>
              <a:t>объекты, </a:t>
            </a:r>
            <a:r>
              <a:rPr lang="ru-RU" sz="2300" b="1" dirty="0"/>
              <a:t>уничтожают</a:t>
            </a:r>
            <a:r>
              <a:rPr lang="ru-RU" sz="2300" dirty="0"/>
              <a:t> </a:t>
            </a:r>
            <a:r>
              <a:rPr lang="ru-RU" sz="2300" dirty="0" smtClean="0"/>
              <a:t>их,</a:t>
            </a:r>
            <a:r>
              <a:rPr lang="en-US" sz="2300" dirty="0" smtClean="0"/>
              <a:t> </a:t>
            </a:r>
            <a:r>
              <a:rPr lang="ru-RU" sz="2300" b="1" dirty="0" smtClean="0"/>
              <a:t>ссылаются</a:t>
            </a:r>
            <a:r>
              <a:rPr lang="en-US" sz="2300" dirty="0" smtClean="0"/>
              <a:t> </a:t>
            </a:r>
            <a:r>
              <a:rPr lang="ru-RU" sz="2300" dirty="0" smtClean="0"/>
              <a:t>на </a:t>
            </a:r>
            <a:r>
              <a:rPr lang="ru-RU" sz="2300" dirty="0"/>
              <a:t>объекты, </a:t>
            </a:r>
            <a:r>
              <a:rPr lang="ru-RU" sz="2300" b="1" dirty="0"/>
              <a:t>получают доступ</a:t>
            </a:r>
            <a:r>
              <a:rPr lang="ru-RU" sz="2300" dirty="0"/>
              <a:t> к </a:t>
            </a:r>
            <a:r>
              <a:rPr lang="ru-RU" sz="2300" dirty="0" smtClean="0"/>
              <a:t>объектам, </a:t>
            </a:r>
            <a:r>
              <a:rPr lang="ru-RU" sz="2300" b="1" dirty="0"/>
              <a:t>манипулируют</a:t>
            </a:r>
            <a:r>
              <a:rPr lang="ru-RU" sz="2300" dirty="0"/>
              <a:t> </a:t>
            </a:r>
            <a:r>
              <a:rPr lang="ru-RU" sz="2300" dirty="0" smtClean="0"/>
              <a:t>с</a:t>
            </a:r>
            <a:r>
              <a:rPr lang="en-US" sz="2300" dirty="0" smtClean="0"/>
              <a:t> </a:t>
            </a:r>
            <a:r>
              <a:rPr lang="ru-RU" sz="2300" dirty="0" smtClean="0"/>
              <a:t>объектами</a:t>
            </a:r>
            <a:r>
              <a:rPr lang="ru-RU" sz="2300" dirty="0"/>
              <a:t>.</a:t>
            </a:r>
          </a:p>
          <a:p>
            <a:endParaRPr lang="en-US" sz="2300" dirty="0" smtClean="0"/>
          </a:p>
          <a:p>
            <a:r>
              <a:rPr lang="ru-RU" sz="2300" b="1" dirty="0" smtClean="0"/>
              <a:t>Объект </a:t>
            </a:r>
            <a:r>
              <a:rPr lang="ru-RU" sz="2300" b="1" dirty="0"/>
              <a:t>(object) </a:t>
            </a:r>
            <a:r>
              <a:rPr lang="ru-RU" sz="2300" dirty="0"/>
              <a:t>есть область </a:t>
            </a:r>
            <a:r>
              <a:rPr lang="ru-RU" sz="2300" dirty="0" smtClean="0"/>
              <a:t>памяти</a:t>
            </a:r>
            <a:endParaRPr lang="en-US" sz="2300" dirty="0" smtClean="0"/>
          </a:p>
          <a:p>
            <a:endParaRPr lang="ru-RU" sz="2300" dirty="0"/>
          </a:p>
          <a:p>
            <a:r>
              <a:rPr lang="ru-RU" sz="2300" b="1" dirty="0"/>
              <a:t>Замечание.</a:t>
            </a:r>
            <a:r>
              <a:rPr lang="ru-RU" sz="2300" dirty="0"/>
              <a:t> </a:t>
            </a:r>
            <a:r>
              <a:rPr lang="ru-RU" sz="2300" dirty="0" smtClean="0"/>
              <a:t>Функция </a:t>
            </a:r>
            <a:r>
              <a:rPr lang="ru-RU" sz="2300" dirty="0"/>
              <a:t>не считается объектом , независимо от </a:t>
            </a:r>
            <a:r>
              <a:rPr lang="ru-RU" sz="2300" dirty="0" smtClean="0"/>
              <a:t>того,</a:t>
            </a:r>
            <a:r>
              <a:rPr lang="en-US" sz="2300" dirty="0" smtClean="0"/>
              <a:t> </a:t>
            </a:r>
            <a:r>
              <a:rPr lang="ru-RU" sz="2300" dirty="0" smtClean="0"/>
              <a:t>занимает</a:t>
            </a:r>
            <a:r>
              <a:rPr lang="en-US" sz="2300" dirty="0"/>
              <a:t> </a:t>
            </a:r>
            <a:r>
              <a:rPr lang="ru-RU" sz="2300" dirty="0" smtClean="0"/>
              <a:t>ли </a:t>
            </a:r>
            <a:r>
              <a:rPr lang="ru-RU" sz="2300" dirty="0"/>
              <a:t>она память таким же образом, как </a:t>
            </a:r>
            <a:r>
              <a:rPr lang="ru-RU" sz="2300" dirty="0" smtClean="0"/>
              <a:t>объекты</a:t>
            </a:r>
            <a:endParaRPr lang="en-US" sz="2300" dirty="0" smtClean="0"/>
          </a:p>
          <a:p>
            <a:endParaRPr lang="ru-RU" sz="2300" dirty="0"/>
          </a:p>
          <a:p>
            <a:r>
              <a:rPr lang="ru-RU" sz="2300" dirty="0"/>
              <a:t>Объект создается посредством его </a:t>
            </a:r>
            <a:r>
              <a:rPr lang="ru-RU" sz="2300" dirty="0" smtClean="0"/>
              <a:t>описания, </a:t>
            </a:r>
            <a:r>
              <a:rPr lang="ru-RU" sz="2300" dirty="0"/>
              <a:t>посредством выполнения</a:t>
            </a:r>
          </a:p>
          <a:p>
            <a:r>
              <a:rPr lang="en-US" sz="2300" b="1" dirty="0" smtClean="0"/>
              <a:t>new</a:t>
            </a:r>
            <a:r>
              <a:rPr lang="ru-RU" sz="2300" dirty="0" smtClean="0"/>
              <a:t>-выражения </a:t>
            </a:r>
            <a:r>
              <a:rPr lang="ru-RU" sz="2300" dirty="0"/>
              <a:t>или самой </a:t>
            </a:r>
            <a:r>
              <a:rPr lang="ru-RU" sz="2300" dirty="0" smtClean="0"/>
              <a:t>реализацией, </a:t>
            </a:r>
            <a:r>
              <a:rPr lang="ru-RU" sz="2300" dirty="0"/>
              <a:t>когда это </a:t>
            </a:r>
            <a:r>
              <a:rPr lang="ru-RU" sz="2300" dirty="0" smtClean="0"/>
              <a:t>необходимо</a:t>
            </a:r>
            <a:endParaRPr lang="en-US" sz="2300" dirty="0" smtClean="0"/>
          </a:p>
          <a:p>
            <a:endParaRPr lang="en-US" sz="2300" dirty="0" smtClean="0"/>
          </a:p>
          <a:p>
            <a:r>
              <a:rPr lang="ru-RU" sz="2300" b="1" dirty="0" smtClean="0"/>
              <a:t>Свойства</a:t>
            </a:r>
            <a:r>
              <a:rPr lang="ru-RU" sz="2300" dirty="0" smtClean="0"/>
              <a:t> </a:t>
            </a:r>
            <a:r>
              <a:rPr lang="ru-RU" sz="2300" dirty="0"/>
              <a:t>объекта определяются </a:t>
            </a:r>
            <a:r>
              <a:rPr lang="ru-RU" sz="2300" b="1" dirty="0"/>
              <a:t>при создании </a:t>
            </a:r>
            <a:r>
              <a:rPr lang="ru-RU" sz="2300" dirty="0" smtClean="0"/>
              <a:t>объекта</a:t>
            </a:r>
            <a:endParaRPr lang="ru-RU" sz="2300" dirty="0"/>
          </a:p>
          <a:p>
            <a:endParaRPr lang="en-US" sz="2300" dirty="0" smtClean="0"/>
          </a:p>
          <a:p>
            <a:r>
              <a:rPr lang="ru-RU" sz="2300" b="1" dirty="0" smtClean="0"/>
              <a:t>Объект</a:t>
            </a:r>
            <a:r>
              <a:rPr lang="ru-RU" sz="2300" dirty="0" smtClean="0"/>
              <a:t> </a:t>
            </a:r>
            <a:r>
              <a:rPr lang="ru-RU" sz="2300" dirty="0"/>
              <a:t>может иметь </a:t>
            </a:r>
            <a:r>
              <a:rPr lang="ru-RU" sz="2300" b="1" dirty="0" smtClean="0"/>
              <a:t>имя</a:t>
            </a:r>
            <a:endParaRPr lang="en-US" sz="2300" b="1" dirty="0" smtClean="0"/>
          </a:p>
          <a:p>
            <a:r>
              <a:rPr lang="ru-RU" sz="2300" b="1" dirty="0" smtClean="0"/>
              <a:t>Объект</a:t>
            </a:r>
            <a:r>
              <a:rPr lang="ru-RU" sz="2300" dirty="0" smtClean="0"/>
              <a:t> </a:t>
            </a:r>
            <a:r>
              <a:rPr lang="ru-RU" sz="2300" dirty="0"/>
              <a:t>характеризуется </a:t>
            </a:r>
            <a:r>
              <a:rPr lang="ru-RU" sz="2300" b="1" dirty="0"/>
              <a:t>классом</a:t>
            </a:r>
            <a:r>
              <a:rPr lang="ru-RU" sz="2300" dirty="0"/>
              <a:t> </a:t>
            </a:r>
            <a:r>
              <a:rPr lang="ru-RU" sz="2300" dirty="0" smtClean="0"/>
              <a:t>памяти, который</a:t>
            </a:r>
            <a:r>
              <a:rPr lang="en-US" sz="2300" dirty="0" smtClean="0"/>
              <a:t> </a:t>
            </a:r>
            <a:r>
              <a:rPr lang="ru-RU" sz="2300" b="1" dirty="0" smtClean="0"/>
              <a:t>влияет </a:t>
            </a:r>
            <a:r>
              <a:rPr lang="ru-RU" sz="2300" b="1" dirty="0"/>
              <a:t>на его время </a:t>
            </a:r>
            <a:r>
              <a:rPr lang="ru-RU" sz="2300" b="1" dirty="0" smtClean="0"/>
              <a:t>жизни</a:t>
            </a:r>
            <a:endParaRPr lang="en-US" sz="2300" b="1" dirty="0" smtClean="0"/>
          </a:p>
          <a:p>
            <a:r>
              <a:rPr lang="ru-RU" sz="2300" b="1" dirty="0" smtClean="0"/>
              <a:t>Объект</a:t>
            </a:r>
            <a:r>
              <a:rPr lang="ru-RU" sz="2300" dirty="0" smtClean="0"/>
              <a:t> </a:t>
            </a:r>
            <a:r>
              <a:rPr lang="ru-RU" sz="2300" dirty="0"/>
              <a:t>имеет </a:t>
            </a:r>
            <a:r>
              <a:rPr lang="ru-RU" sz="2300" b="1" dirty="0" smtClean="0"/>
              <a:t>тип</a:t>
            </a:r>
            <a:endParaRPr lang="ru-RU" sz="2300" b="1" dirty="0"/>
          </a:p>
        </p:txBody>
      </p:sp>
    </p:spTree>
    <p:extLst>
      <p:ext uri="{BB962C8B-B14F-4D97-AF65-F5344CB8AC3E}">
        <p14:creationId xmlns:p14="http://schemas.microsoft.com/office/powerpoint/2010/main" val="226577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26085" y="836712"/>
            <a:ext cx="11449272" cy="3416320"/>
          </a:xfrm>
          <a:prstGeom prst="rect">
            <a:avLst/>
          </a:prstGeom>
        </p:spPr>
        <p:txBody>
          <a:bodyPr wrap="square">
            <a:spAutoFit/>
          </a:bodyPr>
          <a:lstStyle/>
          <a:p>
            <a:r>
              <a:rPr lang="ru-RU" sz="2400" b="1" dirty="0"/>
              <a:t>Термин </a:t>
            </a:r>
            <a:r>
              <a:rPr lang="ru-RU" sz="2400" b="1" dirty="0" smtClean="0"/>
              <a:t>тип объекта </a:t>
            </a:r>
            <a:r>
              <a:rPr lang="ru-RU" sz="2400" dirty="0"/>
              <a:t>(или </a:t>
            </a:r>
            <a:r>
              <a:rPr lang="ru-RU" sz="2400" dirty="0" smtClean="0"/>
              <a:t>объектный тип, </a:t>
            </a:r>
            <a:r>
              <a:rPr lang="ru-RU" sz="2400" dirty="0"/>
              <a:t>object </a:t>
            </a:r>
            <a:r>
              <a:rPr lang="ru-RU" sz="2400" dirty="0" err="1"/>
              <a:t>type</a:t>
            </a:r>
            <a:r>
              <a:rPr lang="ru-RU" sz="2400" dirty="0"/>
              <a:t>) относится к типу, </a:t>
            </a:r>
            <a:r>
              <a:rPr lang="ru-RU" sz="2400" dirty="0" smtClean="0"/>
              <a:t>с</a:t>
            </a:r>
            <a:r>
              <a:rPr lang="en-US" sz="2400" dirty="0" smtClean="0"/>
              <a:t> </a:t>
            </a:r>
            <a:r>
              <a:rPr lang="ru-RU" sz="2400" dirty="0" smtClean="0"/>
              <a:t>которым данный </a:t>
            </a:r>
            <a:r>
              <a:rPr lang="ru-RU" sz="2400" dirty="0"/>
              <a:t>объект был </a:t>
            </a:r>
            <a:r>
              <a:rPr lang="ru-RU" sz="2400" dirty="0" smtClean="0"/>
              <a:t>создан.</a:t>
            </a:r>
            <a:endParaRPr lang="en-US" sz="2400" dirty="0" smtClean="0"/>
          </a:p>
          <a:p>
            <a:endParaRPr lang="en-US" sz="2400" dirty="0" smtClean="0"/>
          </a:p>
          <a:p>
            <a:r>
              <a:rPr lang="ru-RU" sz="2400" dirty="0" smtClean="0"/>
              <a:t>Некоторые </a:t>
            </a:r>
            <a:r>
              <a:rPr lang="ru-RU" sz="2400" dirty="0"/>
              <a:t>объекты являются </a:t>
            </a:r>
            <a:r>
              <a:rPr lang="ru-RU" sz="2400" dirty="0" smtClean="0"/>
              <a:t>полиморфными</a:t>
            </a:r>
            <a:r>
              <a:rPr lang="en-US" sz="2400" dirty="0" smtClean="0"/>
              <a:t> </a:t>
            </a:r>
            <a:r>
              <a:rPr lang="ru-RU" sz="2400" dirty="0" smtClean="0"/>
              <a:t>(</a:t>
            </a:r>
            <a:r>
              <a:rPr lang="ru-RU" sz="2400" dirty="0" err="1" smtClean="0"/>
              <a:t>polymorphic</a:t>
            </a:r>
            <a:r>
              <a:rPr lang="ru-RU" sz="2400" dirty="0" smtClean="0"/>
              <a:t>);</a:t>
            </a:r>
            <a:endParaRPr lang="en-US" sz="2400" dirty="0" smtClean="0"/>
          </a:p>
          <a:p>
            <a:r>
              <a:rPr lang="ru-RU" sz="2400" dirty="0"/>
              <a:t>Р</a:t>
            </a:r>
            <a:r>
              <a:rPr lang="ru-RU" sz="2400" dirty="0" smtClean="0"/>
              <a:t>еализация </a:t>
            </a:r>
            <a:r>
              <a:rPr lang="ru-RU" sz="2400" dirty="0"/>
              <a:t>генерирует информацию, связанную с каждым таким </a:t>
            </a:r>
            <a:r>
              <a:rPr lang="ru-RU" sz="2400" dirty="0" smtClean="0"/>
              <a:t>объектом,</a:t>
            </a:r>
            <a:r>
              <a:rPr lang="en-US" sz="2400" dirty="0" smtClean="0"/>
              <a:t> </a:t>
            </a:r>
            <a:r>
              <a:rPr lang="ru-RU" sz="2400" dirty="0" smtClean="0"/>
              <a:t>что </a:t>
            </a:r>
            <a:r>
              <a:rPr lang="ru-RU" sz="2400" dirty="0"/>
              <a:t>делает возможным во время выполнения программы определять </a:t>
            </a:r>
            <a:r>
              <a:rPr lang="ru-RU" sz="2400" dirty="0" smtClean="0"/>
              <a:t>тип</a:t>
            </a:r>
            <a:r>
              <a:rPr lang="en-US" sz="2400" dirty="0" smtClean="0"/>
              <a:t> </a:t>
            </a:r>
            <a:r>
              <a:rPr lang="ru-RU" sz="2400" dirty="0" smtClean="0"/>
              <a:t>этого объекта.</a:t>
            </a:r>
          </a:p>
          <a:p>
            <a:r>
              <a:rPr lang="ru-RU" sz="2400" dirty="0" smtClean="0"/>
              <a:t>Интерпретация значений других</a:t>
            </a:r>
            <a:r>
              <a:rPr lang="en-US" sz="2400" dirty="0" smtClean="0"/>
              <a:t> (</a:t>
            </a:r>
            <a:r>
              <a:rPr lang="ru-RU" sz="2400" dirty="0" smtClean="0"/>
              <a:t>не полиморфных) объектов</a:t>
            </a:r>
            <a:r>
              <a:rPr lang="en-US" sz="2400" dirty="0" smtClean="0"/>
              <a:t> </a:t>
            </a:r>
            <a:r>
              <a:rPr lang="ru-RU" sz="2400" dirty="0" smtClean="0"/>
              <a:t>определяется </a:t>
            </a:r>
            <a:r>
              <a:rPr lang="ru-RU" sz="2400" dirty="0"/>
              <a:t>типом </a:t>
            </a:r>
            <a:r>
              <a:rPr lang="ru-RU" sz="2400" dirty="0" smtClean="0"/>
              <a:t>выражения, </a:t>
            </a:r>
            <a:r>
              <a:rPr lang="ru-RU" sz="2400" dirty="0"/>
              <a:t>которые используются для </a:t>
            </a:r>
            <a:r>
              <a:rPr lang="ru-RU" sz="2400" dirty="0" smtClean="0"/>
              <a:t>доступа к ним</a:t>
            </a:r>
            <a:endParaRPr lang="ru-RU" sz="2400" dirty="0"/>
          </a:p>
        </p:txBody>
      </p:sp>
      <p:sp>
        <p:nvSpPr>
          <p:cNvPr id="4" name="Прямоугольник 3"/>
          <p:cNvSpPr/>
          <p:nvPr/>
        </p:nvSpPr>
        <p:spPr>
          <a:xfrm>
            <a:off x="323552" y="4437112"/>
            <a:ext cx="11449272" cy="2308324"/>
          </a:xfrm>
          <a:prstGeom prst="rect">
            <a:avLst/>
          </a:prstGeom>
        </p:spPr>
        <p:txBody>
          <a:bodyPr wrap="square">
            <a:spAutoFit/>
          </a:bodyPr>
          <a:lstStyle/>
          <a:p>
            <a:r>
              <a:rPr lang="ru-RU" sz="2400" dirty="0"/>
              <a:t>Объекты могут содержать другие объекты, называемые </a:t>
            </a:r>
            <a:r>
              <a:rPr lang="ru-RU" sz="2400" dirty="0" smtClean="0"/>
              <a:t>подобъектами</a:t>
            </a:r>
            <a:r>
              <a:rPr lang="en-US" sz="2400" dirty="0" smtClean="0"/>
              <a:t> </a:t>
            </a:r>
            <a:r>
              <a:rPr lang="ru-RU" sz="2400" dirty="0" smtClean="0"/>
              <a:t>(</a:t>
            </a:r>
            <a:r>
              <a:rPr lang="ru-RU" sz="2400" dirty="0" err="1" smtClean="0"/>
              <a:t>sub</a:t>
            </a:r>
            <a:r>
              <a:rPr lang="en-US" sz="2400" dirty="0" smtClean="0"/>
              <a:t> </a:t>
            </a:r>
            <a:r>
              <a:rPr lang="ru-RU" sz="2400" dirty="0" err="1" smtClean="0"/>
              <a:t>objects</a:t>
            </a:r>
            <a:r>
              <a:rPr lang="ru-RU" sz="2400" dirty="0" smtClean="0"/>
              <a:t>)</a:t>
            </a:r>
            <a:endParaRPr lang="en-US" sz="2400" dirty="0" smtClean="0"/>
          </a:p>
          <a:p>
            <a:r>
              <a:rPr lang="ru-RU" sz="2400" dirty="0" smtClean="0"/>
              <a:t>Подобъект </a:t>
            </a:r>
            <a:r>
              <a:rPr lang="ru-RU" sz="2400" dirty="0"/>
              <a:t>может представлять собой </a:t>
            </a:r>
            <a:r>
              <a:rPr lang="ru-RU" sz="2400" dirty="0" smtClean="0"/>
              <a:t>подобъект-член</a:t>
            </a:r>
            <a:r>
              <a:rPr lang="en-US" sz="2400" dirty="0" smtClean="0"/>
              <a:t> (member sub object), </a:t>
            </a:r>
            <a:r>
              <a:rPr lang="ru-RU" sz="2400" dirty="0" smtClean="0"/>
              <a:t>подобъект </a:t>
            </a:r>
            <a:r>
              <a:rPr lang="ru-RU" sz="2400" dirty="0"/>
              <a:t>базового класса (</a:t>
            </a:r>
            <a:r>
              <a:rPr lang="en-US" sz="2400" dirty="0"/>
              <a:t>base </a:t>
            </a:r>
            <a:r>
              <a:rPr lang="en-US" sz="2400" dirty="0" smtClean="0"/>
              <a:t>class </a:t>
            </a:r>
            <a:r>
              <a:rPr lang="ru-RU" sz="2400" dirty="0" err="1" smtClean="0"/>
              <a:t>sub</a:t>
            </a:r>
            <a:r>
              <a:rPr lang="en-US" sz="2400" dirty="0" smtClean="0"/>
              <a:t> </a:t>
            </a:r>
            <a:r>
              <a:rPr lang="ru-RU" sz="2400" dirty="0" smtClean="0"/>
              <a:t>object) </a:t>
            </a:r>
            <a:r>
              <a:rPr lang="ru-RU" sz="2400" dirty="0"/>
              <a:t>или элемент </a:t>
            </a:r>
            <a:r>
              <a:rPr lang="ru-RU" sz="2400" dirty="0" smtClean="0"/>
              <a:t>массива.</a:t>
            </a:r>
            <a:endParaRPr lang="en-US" sz="2400" dirty="0" smtClean="0"/>
          </a:p>
          <a:p>
            <a:r>
              <a:rPr lang="ru-RU" sz="2400" dirty="0" smtClean="0"/>
              <a:t>Объект</a:t>
            </a:r>
            <a:r>
              <a:rPr lang="ru-RU" sz="2400" dirty="0"/>
              <a:t>, который не </a:t>
            </a:r>
            <a:r>
              <a:rPr lang="ru-RU" sz="2400" dirty="0" smtClean="0"/>
              <a:t>является</a:t>
            </a:r>
            <a:r>
              <a:rPr lang="en-US" sz="2400" dirty="0" smtClean="0"/>
              <a:t> </a:t>
            </a:r>
            <a:r>
              <a:rPr lang="ru-RU" sz="2400" dirty="0" smtClean="0"/>
              <a:t>подобъектом </a:t>
            </a:r>
            <a:r>
              <a:rPr lang="ru-RU" sz="2400" dirty="0"/>
              <a:t>никакого другого </a:t>
            </a:r>
            <a:r>
              <a:rPr lang="ru-RU" sz="2400" dirty="0" smtClean="0"/>
              <a:t>объекта, </a:t>
            </a:r>
            <a:r>
              <a:rPr lang="ru-RU" sz="2400" dirty="0"/>
              <a:t>называется </a:t>
            </a:r>
            <a:r>
              <a:rPr lang="ru-RU" sz="2400" dirty="0" smtClean="0"/>
              <a:t>полным объектом</a:t>
            </a:r>
            <a:r>
              <a:rPr lang="en-US" sz="2400" dirty="0" smtClean="0"/>
              <a:t> (complete </a:t>
            </a:r>
            <a:r>
              <a:rPr lang="en-US" sz="2400" dirty="0"/>
              <a:t>object</a:t>
            </a:r>
            <a:r>
              <a:rPr lang="en-US" sz="2400" dirty="0" smtClean="0"/>
              <a:t>)</a:t>
            </a:r>
            <a:endParaRPr lang="ru-RU" sz="2400" dirty="0"/>
          </a:p>
        </p:txBody>
      </p:sp>
      <p:sp>
        <p:nvSpPr>
          <p:cNvPr id="5" name="Заголовок 1"/>
          <p:cNvSpPr>
            <a:spLocks noGrp="1"/>
          </p:cNvSpPr>
          <p:nvPr>
            <p:ph type="title"/>
          </p:nvPr>
        </p:nvSpPr>
        <p:spPr>
          <a:xfrm>
            <a:off x="1" y="0"/>
            <a:ext cx="12172980" cy="836712"/>
          </a:xfrm>
        </p:spPr>
        <p:txBody>
          <a:bodyPr/>
          <a:lstStyle/>
          <a:p>
            <a:r>
              <a:rPr lang="ru-RU" dirty="0" smtClean="0"/>
              <a:t>Объектная модель </a:t>
            </a:r>
            <a:r>
              <a:rPr lang="ru-RU" dirty="0"/>
              <a:t>С++</a:t>
            </a:r>
          </a:p>
        </p:txBody>
      </p:sp>
    </p:spTree>
    <p:extLst>
      <p:ext uri="{BB962C8B-B14F-4D97-AF65-F5344CB8AC3E}">
        <p14:creationId xmlns:p14="http://schemas.microsoft.com/office/powerpoint/2010/main" val="145988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839416" y="833522"/>
            <a:ext cx="10585176" cy="6001643"/>
          </a:xfrm>
          <a:prstGeom prst="rect">
            <a:avLst/>
          </a:prstGeom>
        </p:spPr>
        <p:txBody>
          <a:bodyPr wrap="square">
            <a:spAutoFit/>
          </a:bodyPr>
          <a:lstStyle/>
          <a:p>
            <a:r>
              <a:rPr lang="ru-RU" sz="2400" dirty="0"/>
              <a:t>Для любого </a:t>
            </a:r>
            <a:r>
              <a:rPr lang="ru-RU" sz="2400" dirty="0" smtClean="0"/>
              <a:t>объекта х </a:t>
            </a:r>
            <a:r>
              <a:rPr lang="ru-RU" sz="2400" dirty="0"/>
              <a:t>имеется некоторый объект, называемый </a:t>
            </a:r>
            <a:r>
              <a:rPr lang="ru-RU" sz="2400" dirty="0" smtClean="0"/>
              <a:t>полным объектом </a:t>
            </a:r>
            <a:r>
              <a:rPr lang="ru-RU" sz="2400" dirty="0"/>
              <a:t>для х </a:t>
            </a:r>
            <a:r>
              <a:rPr lang="ru-RU" sz="2400" dirty="0" smtClean="0"/>
              <a:t>(</a:t>
            </a:r>
            <a:r>
              <a:rPr lang="en-US" sz="2400" dirty="0" smtClean="0"/>
              <a:t>complete </a:t>
            </a:r>
            <a:r>
              <a:rPr lang="ru-RU" sz="2400" dirty="0" smtClean="0"/>
              <a:t>object </a:t>
            </a:r>
            <a:r>
              <a:rPr lang="en-US" sz="2400" dirty="0" smtClean="0"/>
              <a:t>of</a:t>
            </a:r>
            <a:r>
              <a:rPr lang="ru-RU" sz="2400" dirty="0" smtClean="0"/>
              <a:t> </a:t>
            </a:r>
            <a:r>
              <a:rPr lang="ru-RU" sz="2400" dirty="0"/>
              <a:t>х</a:t>
            </a:r>
            <a:r>
              <a:rPr lang="ru-RU" sz="2400" dirty="0" smtClean="0"/>
              <a:t>), </a:t>
            </a:r>
            <a:r>
              <a:rPr lang="ru-RU" sz="2400" dirty="0"/>
              <a:t>который определяется следующим</a:t>
            </a:r>
          </a:p>
          <a:p>
            <a:r>
              <a:rPr lang="ru-RU" sz="2400" dirty="0" smtClean="0"/>
              <a:t>образом:</a:t>
            </a:r>
          </a:p>
          <a:p>
            <a:endParaRPr lang="en-US" sz="2400" dirty="0" smtClean="0"/>
          </a:p>
          <a:p>
            <a:pPr marL="342900" indent="-342900">
              <a:buFont typeface="Arial" panose="020B0604020202020204" pitchFamily="34" charset="0"/>
              <a:buChar char="•"/>
            </a:pPr>
            <a:r>
              <a:rPr lang="ru-RU" sz="2400" dirty="0" smtClean="0"/>
              <a:t>Если </a:t>
            </a:r>
            <a:r>
              <a:rPr lang="ru-RU" sz="2400" dirty="0"/>
              <a:t>х - полный объект, то сам х считается полным объектом </a:t>
            </a:r>
            <a:r>
              <a:rPr lang="ru-RU" sz="2400" dirty="0" smtClean="0"/>
              <a:t>для</a:t>
            </a:r>
            <a:r>
              <a:rPr lang="en-US" sz="2400" dirty="0" smtClean="0"/>
              <a:t> </a:t>
            </a:r>
            <a:r>
              <a:rPr lang="ru-RU" sz="2400" dirty="0" smtClean="0"/>
              <a:t>х</a:t>
            </a:r>
            <a:endParaRPr lang="ru-RU" sz="2400" dirty="0"/>
          </a:p>
          <a:p>
            <a:pPr marL="342900" indent="-342900">
              <a:buFont typeface="Arial" panose="020B0604020202020204" pitchFamily="34" charset="0"/>
              <a:buChar char="•"/>
            </a:pPr>
            <a:r>
              <a:rPr lang="ru-RU" sz="2400" dirty="0" smtClean="0"/>
              <a:t>В </a:t>
            </a:r>
            <a:r>
              <a:rPr lang="ru-RU" sz="2400" dirty="0"/>
              <a:t>противном случае, полный объект для х - это полный </a:t>
            </a:r>
            <a:r>
              <a:rPr lang="ru-RU" sz="2400" dirty="0" smtClean="0"/>
              <a:t>объект</a:t>
            </a:r>
            <a:r>
              <a:rPr lang="en-US" sz="2400" dirty="0" smtClean="0"/>
              <a:t> </a:t>
            </a:r>
            <a:r>
              <a:rPr lang="ru-RU" sz="2400" dirty="0" smtClean="0"/>
              <a:t>того</a:t>
            </a:r>
            <a:r>
              <a:rPr lang="en-US" sz="2400" dirty="0" smtClean="0"/>
              <a:t> </a:t>
            </a:r>
            <a:r>
              <a:rPr lang="ru-RU" sz="2400" dirty="0" smtClean="0"/>
              <a:t>(уникального</a:t>
            </a:r>
            <a:r>
              <a:rPr lang="ru-RU" sz="2400" dirty="0"/>
              <a:t>) </a:t>
            </a:r>
            <a:r>
              <a:rPr lang="ru-RU" sz="2400" dirty="0" smtClean="0"/>
              <a:t>объекта, </a:t>
            </a:r>
            <a:r>
              <a:rPr lang="ru-RU" sz="2400" dirty="0"/>
              <a:t>который содержит х</a:t>
            </a:r>
            <a:r>
              <a:rPr lang="ru-RU" sz="2400" dirty="0" smtClean="0"/>
              <a:t>.</a:t>
            </a:r>
            <a:endParaRPr lang="en-US" sz="2400" dirty="0" smtClean="0"/>
          </a:p>
          <a:p>
            <a:endParaRPr lang="ru-RU" sz="2400" dirty="0"/>
          </a:p>
          <a:p>
            <a:r>
              <a:rPr lang="ru-RU" sz="2400" dirty="0" smtClean="0"/>
              <a:t>Если </a:t>
            </a:r>
            <a:r>
              <a:rPr lang="ru-RU" sz="2400" dirty="0"/>
              <a:t>полный объект, </a:t>
            </a:r>
            <a:r>
              <a:rPr lang="ru-RU" sz="2400" dirty="0" smtClean="0"/>
              <a:t>данное-член </a:t>
            </a:r>
            <a:r>
              <a:rPr lang="ru-RU" sz="2400" dirty="0"/>
              <a:t>или элемент массива </a:t>
            </a:r>
            <a:r>
              <a:rPr lang="ru-RU" sz="2400" dirty="0" smtClean="0"/>
              <a:t>имеет</a:t>
            </a:r>
            <a:r>
              <a:rPr lang="en-US" sz="2400" dirty="0" smtClean="0"/>
              <a:t> </a:t>
            </a:r>
            <a:r>
              <a:rPr lang="ru-RU" sz="2400" dirty="0" smtClean="0"/>
              <a:t>классовый тип,</a:t>
            </a:r>
            <a:r>
              <a:rPr lang="en-US" sz="2400" dirty="0" smtClean="0"/>
              <a:t> </a:t>
            </a:r>
            <a:r>
              <a:rPr lang="ru-RU" sz="2400" dirty="0" smtClean="0"/>
              <a:t>то этот тип называется самым производным (</a:t>
            </a:r>
            <a:r>
              <a:rPr lang="en-US" sz="2400" dirty="0" smtClean="0"/>
              <a:t>most</a:t>
            </a:r>
            <a:r>
              <a:rPr lang="ru-RU" sz="2400" dirty="0" smtClean="0"/>
              <a:t> </a:t>
            </a:r>
            <a:r>
              <a:rPr lang="en-US" sz="2400" dirty="0" smtClean="0"/>
              <a:t>derived</a:t>
            </a:r>
            <a:r>
              <a:rPr lang="ru-RU" sz="2400" dirty="0" smtClean="0"/>
              <a:t>)</a:t>
            </a:r>
            <a:r>
              <a:rPr lang="en-US" sz="2400" dirty="0" smtClean="0"/>
              <a:t> </a:t>
            </a:r>
            <a:r>
              <a:rPr lang="ru-RU" sz="2400" dirty="0" smtClean="0"/>
              <a:t>классом</a:t>
            </a:r>
            <a:r>
              <a:rPr lang="ru-RU" sz="2400" dirty="0"/>
              <a:t>, </a:t>
            </a:r>
            <a:r>
              <a:rPr lang="ru-RU" sz="2400" dirty="0" smtClean="0"/>
              <a:t>чтобы</a:t>
            </a:r>
            <a:r>
              <a:rPr lang="en-US" sz="2400" dirty="0" smtClean="0"/>
              <a:t> </a:t>
            </a:r>
            <a:r>
              <a:rPr lang="ru-RU" sz="2400" dirty="0" smtClean="0"/>
              <a:t>отличать </a:t>
            </a:r>
            <a:r>
              <a:rPr lang="ru-RU" sz="2400" dirty="0"/>
              <a:t>его от классового типа любого подобъекта </a:t>
            </a:r>
            <a:r>
              <a:rPr lang="ru-RU" sz="2400" dirty="0" smtClean="0"/>
              <a:t>базового</a:t>
            </a:r>
            <a:r>
              <a:rPr lang="en-US" sz="2400" dirty="0" smtClean="0"/>
              <a:t> </a:t>
            </a:r>
            <a:r>
              <a:rPr lang="ru-RU" sz="2400" dirty="0" smtClean="0"/>
              <a:t>класса;</a:t>
            </a:r>
            <a:endParaRPr lang="en-US" sz="2400" dirty="0" smtClean="0"/>
          </a:p>
          <a:p>
            <a:endParaRPr lang="en-US" sz="2400" dirty="0" smtClean="0"/>
          </a:p>
          <a:p>
            <a:r>
              <a:rPr lang="ru-RU" sz="2400" dirty="0" smtClean="0"/>
              <a:t>Объект </a:t>
            </a:r>
            <a:r>
              <a:rPr lang="ru-RU" sz="2400" dirty="0"/>
              <a:t>самого производного классового типа называется </a:t>
            </a:r>
            <a:r>
              <a:rPr lang="ru-RU" sz="2400" dirty="0" smtClean="0"/>
              <a:t>самым</a:t>
            </a:r>
            <a:r>
              <a:rPr lang="en-US" sz="2400" dirty="0" smtClean="0"/>
              <a:t> </a:t>
            </a:r>
            <a:r>
              <a:rPr lang="ru-RU" sz="2400" dirty="0" smtClean="0"/>
              <a:t>производным</a:t>
            </a:r>
            <a:r>
              <a:rPr lang="en-US" sz="2400" dirty="0" smtClean="0"/>
              <a:t> </a:t>
            </a:r>
            <a:r>
              <a:rPr lang="ru-RU" sz="2400" dirty="0" smtClean="0"/>
              <a:t>объектом </a:t>
            </a:r>
            <a:r>
              <a:rPr lang="ru-RU" sz="2400" dirty="0"/>
              <a:t>(</a:t>
            </a:r>
            <a:r>
              <a:rPr lang="en-US" sz="2400" dirty="0"/>
              <a:t>most derived object).</a:t>
            </a:r>
            <a:endParaRPr lang="ru-RU" sz="2400" dirty="0"/>
          </a:p>
        </p:txBody>
      </p:sp>
      <p:sp>
        <p:nvSpPr>
          <p:cNvPr id="4" name="Заголовок 1"/>
          <p:cNvSpPr>
            <a:spLocks noGrp="1"/>
          </p:cNvSpPr>
          <p:nvPr>
            <p:ph type="title"/>
          </p:nvPr>
        </p:nvSpPr>
        <p:spPr>
          <a:xfrm>
            <a:off x="1" y="0"/>
            <a:ext cx="12172980" cy="836712"/>
          </a:xfrm>
        </p:spPr>
        <p:txBody>
          <a:bodyPr/>
          <a:lstStyle/>
          <a:p>
            <a:r>
              <a:rPr lang="ru-RU" dirty="0" smtClean="0"/>
              <a:t>Объектная модель </a:t>
            </a:r>
            <a:r>
              <a:rPr lang="ru-RU" dirty="0"/>
              <a:t>С++</a:t>
            </a:r>
          </a:p>
        </p:txBody>
      </p:sp>
    </p:spTree>
    <p:extLst>
      <p:ext uri="{BB962C8B-B14F-4D97-AF65-F5344CB8AC3E}">
        <p14:creationId xmlns:p14="http://schemas.microsoft.com/office/powerpoint/2010/main" val="248684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767408" y="836712"/>
            <a:ext cx="10585176" cy="4401205"/>
          </a:xfrm>
          <a:prstGeom prst="rect">
            <a:avLst/>
          </a:prstGeom>
        </p:spPr>
        <p:txBody>
          <a:bodyPr wrap="square">
            <a:spAutoFit/>
          </a:bodyPr>
          <a:lstStyle/>
          <a:p>
            <a:r>
              <a:rPr lang="ru-RU" sz="2000" b="1" dirty="0"/>
              <a:t>Самый производный </a:t>
            </a:r>
            <a:r>
              <a:rPr lang="ru-RU" sz="2000" dirty="0"/>
              <a:t>объект, если это не битовое </a:t>
            </a:r>
            <a:r>
              <a:rPr lang="ru-RU" sz="2000" dirty="0" smtClean="0"/>
              <a:t>поле, </a:t>
            </a:r>
            <a:r>
              <a:rPr lang="ru-RU" sz="2000" dirty="0"/>
              <a:t>должен </a:t>
            </a:r>
            <a:r>
              <a:rPr lang="ru-RU" sz="2000" dirty="0" smtClean="0"/>
              <a:t>иметь</a:t>
            </a:r>
            <a:r>
              <a:rPr lang="en-US" sz="2000" dirty="0" smtClean="0"/>
              <a:t> </a:t>
            </a:r>
            <a:r>
              <a:rPr lang="ru-RU" sz="2000" b="1" dirty="0" smtClean="0"/>
              <a:t>ненулевой </a:t>
            </a:r>
            <a:r>
              <a:rPr lang="ru-RU" sz="2000" b="1" dirty="0"/>
              <a:t>размер </a:t>
            </a:r>
            <a:r>
              <a:rPr lang="ru-RU" sz="2000" dirty="0"/>
              <a:t>и должен </a:t>
            </a:r>
            <a:r>
              <a:rPr lang="ru-RU" sz="2000" b="1" dirty="0"/>
              <a:t>занимать один или более </a:t>
            </a:r>
            <a:r>
              <a:rPr lang="ru-RU" sz="2000" dirty="0"/>
              <a:t>байтов </a:t>
            </a:r>
            <a:r>
              <a:rPr lang="ru-RU" sz="2000" dirty="0" smtClean="0"/>
              <a:t>памяти.</a:t>
            </a:r>
            <a:endParaRPr lang="en-US" sz="2000" dirty="0" smtClean="0"/>
          </a:p>
          <a:p>
            <a:endParaRPr lang="en-US" sz="2000" dirty="0"/>
          </a:p>
          <a:p>
            <a:r>
              <a:rPr lang="ru-RU" sz="2000" b="1" dirty="0" smtClean="0"/>
              <a:t>Подобъекты</a:t>
            </a:r>
            <a:r>
              <a:rPr lang="ru-RU" sz="2000" dirty="0" smtClean="0"/>
              <a:t> </a:t>
            </a:r>
            <a:r>
              <a:rPr lang="ru-RU" sz="2000" dirty="0"/>
              <a:t>базовых классов </a:t>
            </a:r>
            <a:r>
              <a:rPr lang="ru-RU" sz="2000" b="1" dirty="0"/>
              <a:t>могут</a:t>
            </a:r>
            <a:r>
              <a:rPr lang="ru-RU" sz="2000" dirty="0"/>
              <a:t> иметь </a:t>
            </a:r>
            <a:r>
              <a:rPr lang="ru-RU" sz="2000" b="1" dirty="0"/>
              <a:t>нулевой</a:t>
            </a:r>
            <a:r>
              <a:rPr lang="ru-RU" sz="2000" dirty="0"/>
              <a:t> </a:t>
            </a:r>
            <a:r>
              <a:rPr lang="ru-RU" sz="2000" dirty="0" smtClean="0"/>
              <a:t>размер.</a:t>
            </a:r>
          </a:p>
          <a:p>
            <a:endParaRPr lang="ru-RU" sz="2000" dirty="0" smtClean="0"/>
          </a:p>
          <a:p>
            <a:r>
              <a:rPr lang="ru-RU" sz="2000" dirty="0" smtClean="0"/>
              <a:t>Объект </a:t>
            </a:r>
            <a:r>
              <a:rPr lang="ru-RU" sz="2000" b="1" dirty="0" smtClean="0"/>
              <a:t>тривиального</a:t>
            </a:r>
            <a:r>
              <a:rPr lang="ru-RU" sz="2000" dirty="0" smtClean="0"/>
              <a:t> </a:t>
            </a:r>
            <a:r>
              <a:rPr lang="ru-RU" sz="2000" dirty="0"/>
              <a:t>типа или типа со стандартной </a:t>
            </a:r>
            <a:r>
              <a:rPr lang="ru-RU" sz="2000" dirty="0" smtClean="0"/>
              <a:t>компоновкой должен занимать </a:t>
            </a:r>
            <a:r>
              <a:rPr lang="ru-RU" sz="2000" b="1" dirty="0"/>
              <a:t>непрерывную последовательность байтов</a:t>
            </a:r>
            <a:r>
              <a:rPr lang="ru-RU" sz="2000" dirty="0"/>
              <a:t> </a:t>
            </a:r>
            <a:r>
              <a:rPr lang="ru-RU" sz="2000" dirty="0" smtClean="0"/>
              <a:t>памяти.</a:t>
            </a:r>
          </a:p>
          <a:p>
            <a:endParaRPr lang="ru-RU" sz="2000" dirty="0" smtClean="0"/>
          </a:p>
          <a:p>
            <a:r>
              <a:rPr lang="ru-RU" sz="2000" dirty="0" smtClean="0"/>
              <a:t>Если </a:t>
            </a:r>
            <a:r>
              <a:rPr lang="ru-RU" sz="2000" dirty="0"/>
              <a:t>объект </a:t>
            </a:r>
            <a:r>
              <a:rPr lang="ru-RU" sz="2000" b="1" dirty="0"/>
              <a:t>не </a:t>
            </a:r>
            <a:r>
              <a:rPr lang="ru-RU" sz="2000" b="1" dirty="0" smtClean="0"/>
              <a:t>представляет </a:t>
            </a:r>
            <a:r>
              <a:rPr lang="ru-RU" sz="2000" dirty="0"/>
              <a:t>собой </a:t>
            </a:r>
            <a:r>
              <a:rPr lang="ru-RU" sz="2000" b="1" dirty="0" smtClean="0"/>
              <a:t>битовое поле </a:t>
            </a:r>
            <a:r>
              <a:rPr lang="ru-RU" sz="2000" dirty="0"/>
              <a:t>или подобъект </a:t>
            </a:r>
            <a:r>
              <a:rPr lang="ru-RU" sz="2000" dirty="0" smtClean="0"/>
              <a:t>базового класса </a:t>
            </a:r>
            <a:r>
              <a:rPr lang="ru-RU" sz="2000" dirty="0"/>
              <a:t>с ненулевой длиной, то </a:t>
            </a:r>
            <a:r>
              <a:rPr lang="ru-RU" sz="2000" b="1" dirty="0"/>
              <a:t>адресом</a:t>
            </a:r>
            <a:r>
              <a:rPr lang="ru-RU" sz="2000" dirty="0"/>
              <a:t> этого объекта </a:t>
            </a:r>
            <a:r>
              <a:rPr lang="ru-RU" sz="2000" b="1" dirty="0"/>
              <a:t>служит</a:t>
            </a:r>
            <a:r>
              <a:rPr lang="ru-RU" sz="2000" dirty="0"/>
              <a:t> адрес </a:t>
            </a:r>
            <a:r>
              <a:rPr lang="ru-RU" sz="2000" b="1" dirty="0" smtClean="0"/>
              <a:t>первого</a:t>
            </a:r>
            <a:r>
              <a:rPr lang="ru-RU" sz="2000" dirty="0" smtClean="0"/>
              <a:t> байта </a:t>
            </a:r>
            <a:r>
              <a:rPr lang="ru-RU" sz="2000" dirty="0"/>
              <a:t>памяти, которую он </a:t>
            </a:r>
            <a:r>
              <a:rPr lang="ru-RU" sz="2000" dirty="0" smtClean="0"/>
              <a:t>занимает.</a:t>
            </a:r>
          </a:p>
          <a:p>
            <a:endParaRPr lang="ru-RU" sz="2000" dirty="0" smtClean="0"/>
          </a:p>
          <a:p>
            <a:r>
              <a:rPr lang="ru-RU" sz="2000" dirty="0" smtClean="0"/>
              <a:t>Два </a:t>
            </a:r>
            <a:r>
              <a:rPr lang="ru-RU" sz="2000" dirty="0"/>
              <a:t>различных объекта, которые </a:t>
            </a:r>
            <a:r>
              <a:rPr lang="ru-RU" sz="2000" dirty="0" smtClean="0"/>
              <a:t>не являются </a:t>
            </a:r>
            <a:r>
              <a:rPr lang="ru-RU" sz="2000" dirty="0"/>
              <a:t>ни </a:t>
            </a:r>
            <a:r>
              <a:rPr lang="ru-RU" sz="2000" dirty="0" smtClean="0"/>
              <a:t>битовыми полями</a:t>
            </a:r>
            <a:r>
              <a:rPr lang="ru-RU" sz="2000" dirty="0"/>
              <a:t>, </a:t>
            </a:r>
            <a:r>
              <a:rPr lang="ru-RU" sz="2000" dirty="0" smtClean="0"/>
              <a:t>ни подобъектами </a:t>
            </a:r>
            <a:r>
              <a:rPr lang="ru-RU" sz="2000" dirty="0"/>
              <a:t>базового класса с </a:t>
            </a:r>
            <a:r>
              <a:rPr lang="ru-RU" sz="2000" dirty="0" smtClean="0"/>
              <a:t>нулевой длиной</a:t>
            </a:r>
            <a:r>
              <a:rPr lang="ru-RU" sz="2000" dirty="0"/>
              <a:t>, должны </a:t>
            </a:r>
            <a:r>
              <a:rPr lang="ru-RU" sz="2000" dirty="0" smtClean="0"/>
              <a:t>иметь </a:t>
            </a:r>
            <a:r>
              <a:rPr lang="ru-RU" sz="2000" b="1" dirty="0" smtClean="0"/>
              <a:t>различные</a:t>
            </a:r>
            <a:r>
              <a:rPr lang="ru-RU" sz="2000" dirty="0" smtClean="0"/>
              <a:t> адреса.</a:t>
            </a:r>
            <a:endParaRPr lang="ru-RU" sz="2000" dirty="0"/>
          </a:p>
        </p:txBody>
      </p:sp>
      <p:sp>
        <p:nvSpPr>
          <p:cNvPr id="4" name="Прямоугольник 3"/>
          <p:cNvSpPr/>
          <p:nvPr/>
        </p:nvSpPr>
        <p:spPr>
          <a:xfrm>
            <a:off x="793903" y="5445224"/>
            <a:ext cx="10585176" cy="1200329"/>
          </a:xfrm>
          <a:prstGeom prst="rect">
            <a:avLst/>
          </a:prstGeom>
        </p:spPr>
        <p:txBody>
          <a:bodyPr wrap="square">
            <a:spAutoFit/>
          </a:bodyPr>
          <a:lstStyle/>
          <a:p>
            <a:r>
              <a:rPr lang="ru-RU" dirty="0"/>
              <a:t>Пример.</a:t>
            </a:r>
          </a:p>
          <a:p>
            <a:r>
              <a:rPr lang="fr-FR" dirty="0" smtClean="0"/>
              <a:t>static </a:t>
            </a:r>
            <a:r>
              <a:rPr lang="fr-FR" dirty="0"/>
              <a:t>const char </a:t>
            </a:r>
            <a:r>
              <a:rPr lang="fr-FR" dirty="0" smtClean="0"/>
              <a:t>testl </a:t>
            </a:r>
            <a:r>
              <a:rPr lang="fr-FR" dirty="0"/>
              <a:t>= </a:t>
            </a:r>
            <a:r>
              <a:rPr lang="fr-FR" dirty="0" smtClean="0"/>
              <a:t>'х';</a:t>
            </a:r>
            <a:endParaRPr lang="fr-FR" dirty="0"/>
          </a:p>
          <a:p>
            <a:r>
              <a:rPr lang="fr-FR" dirty="0" smtClean="0"/>
              <a:t>static </a:t>
            </a:r>
            <a:r>
              <a:rPr lang="fr-FR" dirty="0"/>
              <a:t>const char </a:t>
            </a:r>
            <a:r>
              <a:rPr lang="fr-FR" dirty="0" smtClean="0"/>
              <a:t>test2</a:t>
            </a:r>
            <a:r>
              <a:rPr lang="ru-RU" dirty="0" smtClean="0"/>
              <a:t> </a:t>
            </a:r>
            <a:r>
              <a:rPr lang="fr-FR" dirty="0" smtClean="0"/>
              <a:t>= 'Х';</a:t>
            </a:r>
            <a:endParaRPr lang="fr-FR" dirty="0" smtClean="0"/>
          </a:p>
          <a:p>
            <a:r>
              <a:rPr lang="nl-NL" dirty="0"/>
              <a:t>const bool </a:t>
            </a:r>
            <a:r>
              <a:rPr lang="en-US" dirty="0" smtClean="0"/>
              <a:t>b</a:t>
            </a:r>
            <a:r>
              <a:rPr lang="nl-NL" dirty="0" smtClean="0"/>
              <a:t> </a:t>
            </a:r>
            <a:r>
              <a:rPr lang="nl-NL" dirty="0"/>
              <a:t>= &amp;</a:t>
            </a:r>
            <a:r>
              <a:rPr lang="nl-NL" dirty="0" smtClean="0"/>
              <a:t>testl != &amp;test2;</a:t>
            </a:r>
            <a:r>
              <a:rPr lang="ru-RU" dirty="0" smtClean="0"/>
              <a:t>	</a:t>
            </a:r>
            <a:r>
              <a:rPr lang="nl-NL" dirty="0" smtClean="0"/>
              <a:t>//всегда false</a:t>
            </a:r>
            <a:endParaRPr lang="ru-RU" dirty="0"/>
          </a:p>
        </p:txBody>
      </p:sp>
      <p:sp>
        <p:nvSpPr>
          <p:cNvPr id="6" name="Заголовок 1"/>
          <p:cNvSpPr>
            <a:spLocks noGrp="1"/>
          </p:cNvSpPr>
          <p:nvPr>
            <p:ph type="title"/>
          </p:nvPr>
        </p:nvSpPr>
        <p:spPr>
          <a:xfrm>
            <a:off x="1" y="0"/>
            <a:ext cx="12172980" cy="836712"/>
          </a:xfrm>
        </p:spPr>
        <p:txBody>
          <a:bodyPr/>
          <a:lstStyle/>
          <a:p>
            <a:r>
              <a:rPr lang="ru-RU" dirty="0" smtClean="0"/>
              <a:t>Объектная модель </a:t>
            </a:r>
            <a:r>
              <a:rPr lang="ru-RU" dirty="0"/>
              <a:t>С++</a:t>
            </a:r>
          </a:p>
        </p:txBody>
      </p:sp>
    </p:spTree>
    <p:extLst>
      <p:ext uri="{BB962C8B-B14F-4D97-AF65-F5344CB8AC3E}">
        <p14:creationId xmlns:p14="http://schemas.microsoft.com/office/powerpoint/2010/main" val="727393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836712"/>
          </a:xfrm>
        </p:spPr>
        <p:txBody>
          <a:bodyPr/>
          <a:lstStyle/>
          <a:p>
            <a:r>
              <a:rPr lang="ru-RU" dirty="0" smtClean="0"/>
              <a:t>Литералы</a:t>
            </a:r>
            <a:endParaRPr lang="ru-RU" dirty="0"/>
          </a:p>
        </p:txBody>
      </p:sp>
      <p:sp>
        <p:nvSpPr>
          <p:cNvPr id="3" name="Прямоугольник 2"/>
          <p:cNvSpPr/>
          <p:nvPr/>
        </p:nvSpPr>
        <p:spPr>
          <a:xfrm>
            <a:off x="839416" y="836712"/>
            <a:ext cx="10585176" cy="5632311"/>
          </a:xfrm>
          <a:prstGeom prst="rect">
            <a:avLst/>
          </a:prstGeom>
        </p:spPr>
        <p:txBody>
          <a:bodyPr wrap="square">
            <a:spAutoFit/>
          </a:bodyPr>
          <a:lstStyle/>
          <a:p>
            <a:r>
              <a:rPr lang="ru-RU" sz="3600" b="1" dirty="0" smtClean="0"/>
              <a:t>Виды </a:t>
            </a:r>
            <a:r>
              <a:rPr lang="ru-RU" sz="3600" b="1" dirty="0" smtClean="0"/>
              <a:t>литералов:</a:t>
            </a:r>
            <a:endParaRPr lang="ru-RU" sz="3600" b="1" dirty="0" smtClean="0"/>
          </a:p>
          <a:p>
            <a:endParaRPr lang="ru-RU" sz="3600" dirty="0" smtClean="0"/>
          </a:p>
          <a:p>
            <a:r>
              <a:rPr lang="ru-RU" sz="3600" dirty="0" smtClean="0"/>
              <a:t>Имеется </a:t>
            </a:r>
            <a:r>
              <a:rPr lang="ru-RU" sz="3600" dirty="0"/>
              <a:t>несколько видов </a:t>
            </a:r>
            <a:r>
              <a:rPr lang="ru-RU" sz="3600" dirty="0" smtClean="0"/>
              <a:t>литералов:</a:t>
            </a:r>
            <a:endParaRPr lang="ru-RU" sz="3600" dirty="0"/>
          </a:p>
          <a:p>
            <a:pPr marL="457200" indent="-457200">
              <a:buFont typeface="Arial" panose="020B0604020202020204" pitchFamily="34" charset="0"/>
              <a:buChar char="•"/>
            </a:pPr>
            <a:r>
              <a:rPr lang="ru-RU" sz="3600" dirty="0" smtClean="0"/>
              <a:t>Целый литерал</a:t>
            </a:r>
            <a:endParaRPr lang="ru-RU" sz="3600" dirty="0"/>
          </a:p>
          <a:p>
            <a:pPr marL="457200" indent="-457200">
              <a:buFont typeface="Arial" panose="020B0604020202020204" pitchFamily="34" charset="0"/>
              <a:buChar char="•"/>
            </a:pPr>
            <a:r>
              <a:rPr lang="ru-RU" sz="3600" dirty="0" smtClean="0"/>
              <a:t>Символьный литерал</a:t>
            </a:r>
            <a:endParaRPr lang="ru-RU" sz="3600" dirty="0"/>
          </a:p>
          <a:p>
            <a:pPr marL="457200" indent="-457200">
              <a:buFont typeface="Arial" panose="020B0604020202020204" pitchFamily="34" charset="0"/>
              <a:buChar char="•"/>
            </a:pPr>
            <a:r>
              <a:rPr lang="ru-RU" sz="3600" dirty="0" smtClean="0"/>
              <a:t>Плавающий литерал</a:t>
            </a:r>
            <a:endParaRPr lang="ru-RU" sz="3600" dirty="0"/>
          </a:p>
          <a:p>
            <a:pPr marL="457200" indent="-457200">
              <a:buFont typeface="Arial" panose="020B0604020202020204" pitchFamily="34" charset="0"/>
              <a:buChar char="•"/>
            </a:pPr>
            <a:r>
              <a:rPr lang="ru-RU" sz="3600" dirty="0" smtClean="0"/>
              <a:t>Строковый литерал</a:t>
            </a:r>
            <a:endParaRPr lang="ru-RU" sz="3600" dirty="0"/>
          </a:p>
          <a:p>
            <a:pPr marL="457200" indent="-457200">
              <a:buFont typeface="Arial" panose="020B0604020202020204" pitchFamily="34" charset="0"/>
              <a:buChar char="•"/>
            </a:pPr>
            <a:r>
              <a:rPr lang="ru-RU" sz="3600" dirty="0" smtClean="0"/>
              <a:t>Булевский литерал</a:t>
            </a:r>
            <a:endParaRPr lang="ru-RU" sz="3600" dirty="0"/>
          </a:p>
          <a:p>
            <a:pPr marL="457200" indent="-457200">
              <a:buFont typeface="Arial" panose="020B0604020202020204" pitchFamily="34" charset="0"/>
              <a:buChar char="•"/>
            </a:pPr>
            <a:r>
              <a:rPr lang="ru-RU" sz="3600" dirty="0" smtClean="0"/>
              <a:t>Указательный литерал</a:t>
            </a:r>
            <a:endParaRPr lang="ru-RU" sz="3600" dirty="0"/>
          </a:p>
          <a:p>
            <a:pPr marL="457200" indent="-457200">
              <a:buFont typeface="Arial" panose="020B0604020202020204" pitchFamily="34" charset="0"/>
              <a:buChar char="•"/>
            </a:pPr>
            <a:r>
              <a:rPr lang="ru-RU" sz="3600" dirty="0" smtClean="0"/>
              <a:t>Литерал определенный пользователем</a:t>
            </a:r>
            <a:endParaRPr lang="ru-RU" sz="3600" dirty="0"/>
          </a:p>
        </p:txBody>
      </p:sp>
    </p:spTree>
    <p:extLst>
      <p:ext uri="{BB962C8B-B14F-4D97-AF65-F5344CB8AC3E}">
        <p14:creationId xmlns:p14="http://schemas.microsoft.com/office/powerpoint/2010/main" val="2472071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703248" y="726998"/>
            <a:ext cx="10793352" cy="5909310"/>
          </a:xfrm>
          <a:prstGeom prst="rect">
            <a:avLst/>
          </a:prstGeom>
        </p:spPr>
        <p:txBody>
          <a:bodyPr wrap="square">
            <a:spAutoFit/>
          </a:bodyPr>
          <a:lstStyle/>
          <a:p>
            <a:pPr marL="285750" indent="-285750">
              <a:buFont typeface="Arial" panose="020B0604020202020204" pitchFamily="34" charset="0"/>
              <a:buChar char="•"/>
            </a:pPr>
            <a:r>
              <a:rPr lang="ru-RU" b="1" dirty="0" smtClean="0"/>
              <a:t>Целый </a:t>
            </a:r>
            <a:r>
              <a:rPr lang="ru-RU" b="1" dirty="0"/>
              <a:t>литерал </a:t>
            </a:r>
            <a:r>
              <a:rPr lang="ru-RU" dirty="0"/>
              <a:t>(</a:t>
            </a:r>
            <a:r>
              <a:rPr lang="ru-RU" dirty="0" err="1" smtClean="0"/>
              <a:t>integer</a:t>
            </a:r>
            <a:r>
              <a:rPr lang="ru-RU" dirty="0" smtClean="0"/>
              <a:t> </a:t>
            </a:r>
            <a:r>
              <a:rPr lang="ru-RU" dirty="0" err="1" smtClean="0"/>
              <a:t>literal</a:t>
            </a:r>
            <a:r>
              <a:rPr lang="ru-RU" dirty="0"/>
              <a:t>) есть </a:t>
            </a:r>
            <a:r>
              <a:rPr lang="ru-RU" dirty="0" smtClean="0"/>
              <a:t>последовательность </a:t>
            </a:r>
            <a:r>
              <a:rPr lang="ru-RU" dirty="0"/>
              <a:t>цифр, </a:t>
            </a:r>
            <a:r>
              <a:rPr lang="ru-RU" dirty="0" smtClean="0"/>
              <a:t>не </a:t>
            </a:r>
            <a:r>
              <a:rPr lang="ru-RU" dirty="0" smtClean="0"/>
              <a:t>содержащая точки или экспоненты, </a:t>
            </a:r>
            <a:r>
              <a:rPr lang="ru-RU" dirty="0"/>
              <a:t>с </a:t>
            </a:r>
            <a:r>
              <a:rPr lang="ru-RU" dirty="0" smtClean="0"/>
              <a:t>необязательными </a:t>
            </a:r>
            <a:r>
              <a:rPr lang="ru-RU" dirty="0" smtClean="0"/>
              <a:t>разделительными одиночными кавычками</a:t>
            </a:r>
            <a:r>
              <a:rPr lang="ru-RU" dirty="0"/>
              <a:t>, </a:t>
            </a:r>
            <a:r>
              <a:rPr lang="ru-RU" dirty="0" smtClean="0"/>
              <a:t>которые игнорируются </a:t>
            </a:r>
            <a:r>
              <a:rPr lang="ru-RU" dirty="0"/>
              <a:t>при определении </a:t>
            </a:r>
            <a:r>
              <a:rPr lang="ru-RU" dirty="0" smtClean="0"/>
              <a:t>значения целого </a:t>
            </a:r>
            <a:r>
              <a:rPr lang="ru-RU" dirty="0"/>
              <a:t>литерала</a:t>
            </a:r>
            <a:r>
              <a:rPr lang="ru-RU" dirty="0" smtClean="0"/>
              <a:t>.</a:t>
            </a:r>
          </a:p>
          <a:p>
            <a:endParaRPr lang="ru-RU" dirty="0"/>
          </a:p>
          <a:p>
            <a:r>
              <a:rPr lang="ru-RU" dirty="0"/>
              <a:t>Целый литерал может иметь префикс, который задает его основание, </a:t>
            </a:r>
            <a:r>
              <a:rPr lang="ru-RU" dirty="0" smtClean="0"/>
              <a:t>и суффикс</a:t>
            </a:r>
            <a:r>
              <a:rPr lang="ru-RU" dirty="0"/>
              <a:t>, который задает его </a:t>
            </a:r>
            <a:r>
              <a:rPr lang="ru-RU" dirty="0" smtClean="0"/>
              <a:t>тип.</a:t>
            </a:r>
          </a:p>
          <a:p>
            <a:r>
              <a:rPr lang="ru-RU" dirty="0" smtClean="0"/>
              <a:t>Лексически </a:t>
            </a:r>
            <a:r>
              <a:rPr lang="ru-RU" dirty="0"/>
              <a:t>первая цифра в последовательности цифр считается самой </a:t>
            </a:r>
            <a:r>
              <a:rPr lang="ru-RU" dirty="0" smtClean="0"/>
              <a:t>старшей.</a:t>
            </a:r>
            <a:endParaRPr lang="en-US" dirty="0" smtClean="0"/>
          </a:p>
          <a:p>
            <a:endParaRPr lang="ru-RU" dirty="0" smtClean="0"/>
          </a:p>
          <a:p>
            <a:pPr marL="285750" indent="-285750">
              <a:buFont typeface="Arial" panose="020B0604020202020204" pitchFamily="34" charset="0"/>
              <a:buChar char="•"/>
            </a:pPr>
            <a:r>
              <a:rPr lang="ru-RU" b="1" dirty="0" smtClean="0"/>
              <a:t>Двоичный</a:t>
            </a:r>
            <a:r>
              <a:rPr lang="ru-RU" dirty="0" smtClean="0"/>
              <a:t> </a:t>
            </a:r>
            <a:r>
              <a:rPr lang="ru-RU" dirty="0"/>
              <a:t>(</a:t>
            </a:r>
            <a:r>
              <a:rPr lang="ru-RU" dirty="0" smtClean="0"/>
              <a:t>b</a:t>
            </a:r>
            <a:r>
              <a:rPr lang="en-US" dirty="0" err="1" smtClean="0"/>
              <a:t>i</a:t>
            </a:r>
            <a:r>
              <a:rPr lang="ru-RU" dirty="0" err="1" smtClean="0"/>
              <a:t>nary</a:t>
            </a:r>
            <a:r>
              <a:rPr lang="ru-RU" dirty="0"/>
              <a:t>) целый литерал (по основанию два) начинается с </a:t>
            </a:r>
            <a:r>
              <a:rPr lang="en-US" dirty="0"/>
              <a:t>0</a:t>
            </a:r>
            <a:r>
              <a:rPr lang="ru-RU" dirty="0" smtClean="0"/>
              <a:t>Ь </a:t>
            </a:r>
            <a:r>
              <a:rPr lang="ru-RU" dirty="0"/>
              <a:t>или </a:t>
            </a:r>
            <a:r>
              <a:rPr lang="ru-RU" dirty="0" smtClean="0"/>
              <a:t>О</a:t>
            </a:r>
            <a:r>
              <a:rPr lang="en-US" dirty="0" smtClean="0"/>
              <a:t>B</a:t>
            </a:r>
            <a:r>
              <a:rPr lang="ru-RU" dirty="0" smtClean="0"/>
              <a:t> </a:t>
            </a:r>
            <a:r>
              <a:rPr lang="ru-RU" dirty="0"/>
              <a:t>и состоит из последовательности двоичных цифр</a:t>
            </a:r>
            <a:r>
              <a:rPr lang="ru-RU" dirty="0" smtClean="0"/>
              <a:t>.</a:t>
            </a:r>
            <a:endParaRPr lang="en-US" dirty="0" smtClean="0"/>
          </a:p>
          <a:p>
            <a:endParaRPr lang="ru-RU" dirty="0"/>
          </a:p>
          <a:p>
            <a:pPr marL="285750" indent="-285750">
              <a:buFont typeface="Arial" panose="020B0604020202020204" pitchFamily="34" charset="0"/>
              <a:buChar char="•"/>
            </a:pPr>
            <a:r>
              <a:rPr lang="ru-RU" b="1" dirty="0" smtClean="0"/>
              <a:t>Восьмеричный</a:t>
            </a:r>
            <a:r>
              <a:rPr lang="en-US" dirty="0" smtClean="0"/>
              <a:t> </a:t>
            </a:r>
            <a:r>
              <a:rPr lang="ru-RU" dirty="0" smtClean="0"/>
              <a:t>(</a:t>
            </a:r>
            <a:r>
              <a:rPr lang="ru-RU" dirty="0" err="1" smtClean="0"/>
              <a:t>octal</a:t>
            </a:r>
            <a:r>
              <a:rPr lang="ru-RU" dirty="0" smtClean="0"/>
              <a:t>) </a:t>
            </a:r>
            <a:r>
              <a:rPr lang="ru-RU" dirty="0"/>
              <a:t>целый литерал (по основанию восемь) начинается с цифры </a:t>
            </a:r>
            <a:r>
              <a:rPr lang="en-US" dirty="0" smtClean="0"/>
              <a:t>0</a:t>
            </a:r>
            <a:r>
              <a:rPr lang="ru-RU" dirty="0" smtClean="0"/>
              <a:t> </a:t>
            </a:r>
            <a:r>
              <a:rPr lang="ru-RU" dirty="0"/>
              <a:t>и состоит из последовательности восьмеричных </a:t>
            </a:r>
            <a:r>
              <a:rPr lang="ru-RU" dirty="0" smtClean="0"/>
              <a:t>цифр.</a:t>
            </a:r>
            <a:endParaRPr lang="en-US" dirty="0" smtClean="0"/>
          </a:p>
          <a:p>
            <a:endParaRPr lang="ru-RU" dirty="0"/>
          </a:p>
          <a:p>
            <a:pPr marL="285750" indent="-285750">
              <a:buFont typeface="Arial" panose="020B0604020202020204" pitchFamily="34" charset="0"/>
              <a:buChar char="•"/>
            </a:pPr>
            <a:r>
              <a:rPr lang="ru-RU" b="1" dirty="0" smtClean="0"/>
              <a:t>Десятичный</a:t>
            </a:r>
            <a:r>
              <a:rPr lang="ru-RU" dirty="0" smtClean="0"/>
              <a:t> </a:t>
            </a:r>
            <a:r>
              <a:rPr lang="ru-RU" dirty="0"/>
              <a:t>(</a:t>
            </a:r>
            <a:r>
              <a:rPr lang="ru-RU" dirty="0" err="1" smtClean="0"/>
              <a:t>decimal</a:t>
            </a:r>
            <a:r>
              <a:rPr lang="ru-RU" dirty="0" smtClean="0"/>
              <a:t>) </a:t>
            </a:r>
            <a:r>
              <a:rPr lang="ru-RU" dirty="0"/>
              <a:t>целый литерал (по основанию десять) начинается с </a:t>
            </a:r>
            <a:r>
              <a:rPr lang="ru-RU" dirty="0" smtClean="0"/>
              <a:t>цифры, </a:t>
            </a:r>
            <a:r>
              <a:rPr lang="ru-RU" dirty="0"/>
              <a:t>отличной от О, и состоит из последовательности </a:t>
            </a:r>
            <a:r>
              <a:rPr lang="ru-RU" dirty="0" smtClean="0"/>
              <a:t>десятичных </a:t>
            </a:r>
            <a:r>
              <a:rPr lang="ru-RU" dirty="0"/>
              <a:t>цифр</a:t>
            </a:r>
            <a:r>
              <a:rPr lang="ru-RU" dirty="0" smtClean="0"/>
              <a:t>.</a:t>
            </a:r>
            <a:endParaRPr lang="en-US" dirty="0" smtClean="0"/>
          </a:p>
          <a:p>
            <a:endParaRPr lang="ru-RU" dirty="0"/>
          </a:p>
          <a:p>
            <a:pPr marL="285750" indent="-285750">
              <a:buFont typeface="Arial" panose="020B0604020202020204" pitchFamily="34" charset="0"/>
              <a:buChar char="•"/>
            </a:pPr>
            <a:r>
              <a:rPr lang="ru-RU" b="1" dirty="0" smtClean="0"/>
              <a:t>Шестнадцатеричный</a:t>
            </a:r>
            <a:r>
              <a:rPr lang="ru-RU" dirty="0" smtClean="0"/>
              <a:t> </a:t>
            </a:r>
            <a:r>
              <a:rPr lang="ru-RU" dirty="0"/>
              <a:t>(</a:t>
            </a:r>
            <a:r>
              <a:rPr lang="ru-RU" dirty="0" err="1"/>
              <a:t>hexadecimal</a:t>
            </a:r>
            <a:r>
              <a:rPr lang="ru-RU" dirty="0"/>
              <a:t>) целый литерал (по </a:t>
            </a:r>
            <a:r>
              <a:rPr lang="ru-RU" dirty="0" smtClean="0"/>
              <a:t>основанию</a:t>
            </a:r>
            <a:r>
              <a:rPr lang="en-US" dirty="0" smtClean="0"/>
              <a:t> </a:t>
            </a:r>
            <a:r>
              <a:rPr lang="ru-RU" dirty="0" smtClean="0"/>
              <a:t>шестнадцать</a:t>
            </a:r>
            <a:r>
              <a:rPr lang="ru-RU" dirty="0"/>
              <a:t>) начинается с Ох или ОХ и состоит из последовательности шестнадцатеричных цифр, то есть из десятичных цифр и букв от а до f и от А до F, которые обозначают десятичные </a:t>
            </a:r>
            <a:r>
              <a:rPr lang="ru-RU" dirty="0" smtClean="0"/>
              <a:t>значения </a:t>
            </a:r>
            <a:r>
              <a:rPr lang="ru-RU" dirty="0"/>
              <a:t>от десяти (</a:t>
            </a:r>
            <a:r>
              <a:rPr lang="ru-RU" dirty="0" err="1" smtClean="0"/>
              <a:t>ten</a:t>
            </a:r>
            <a:r>
              <a:rPr lang="ru-RU" dirty="0" smtClean="0"/>
              <a:t>) </a:t>
            </a:r>
            <a:r>
              <a:rPr lang="ru-RU" dirty="0"/>
              <a:t>до пятнадцати (</a:t>
            </a:r>
            <a:r>
              <a:rPr lang="en-US" dirty="0" smtClean="0"/>
              <a:t>fifteen).</a:t>
            </a:r>
            <a:endParaRPr lang="ru-RU" dirty="0"/>
          </a:p>
        </p:txBody>
      </p:sp>
      <p:sp>
        <p:nvSpPr>
          <p:cNvPr id="5" name="Заголовок 1"/>
          <p:cNvSpPr>
            <a:spLocks noGrp="1"/>
          </p:cNvSpPr>
          <p:nvPr>
            <p:ph type="title"/>
          </p:nvPr>
        </p:nvSpPr>
        <p:spPr>
          <a:xfrm>
            <a:off x="0" y="0"/>
            <a:ext cx="12192000" cy="731166"/>
          </a:xfrm>
        </p:spPr>
        <p:txBody>
          <a:bodyPr/>
          <a:lstStyle/>
          <a:p>
            <a:r>
              <a:rPr lang="ru-RU" dirty="0" smtClean="0"/>
              <a:t>Целые литералы</a:t>
            </a:r>
            <a:endParaRPr lang="ru-RU" dirty="0"/>
          </a:p>
        </p:txBody>
      </p:sp>
    </p:spTree>
    <p:extLst>
      <p:ext uri="{BB962C8B-B14F-4D97-AF65-F5344CB8AC3E}">
        <p14:creationId xmlns:p14="http://schemas.microsoft.com/office/powerpoint/2010/main" val="38375823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TM04033921[[fn=Дамаск]]</Template>
  <TotalTime>1950</TotalTime>
  <Words>3036</Words>
  <Application>Microsoft Office PowerPoint</Application>
  <PresentationFormat>Широкоэкранный</PresentationFormat>
  <Paragraphs>408</Paragraphs>
  <Slides>34</Slides>
  <Notes>4</Notes>
  <HiddenSlides>0</HiddenSlides>
  <MMClips>0</MMClips>
  <ScaleCrop>false</ScaleCrop>
  <HeadingPairs>
    <vt:vector size="6" baseType="variant">
      <vt:variant>
        <vt:lpstr>Использованные шрифты</vt:lpstr>
      </vt:variant>
      <vt:variant>
        <vt:i4>12</vt:i4>
      </vt:variant>
      <vt:variant>
        <vt:lpstr>Тема</vt:lpstr>
      </vt:variant>
      <vt:variant>
        <vt:i4>1</vt:i4>
      </vt:variant>
      <vt:variant>
        <vt:lpstr>Заголовки слайдов</vt:lpstr>
      </vt:variant>
      <vt:variant>
        <vt:i4>34</vt:i4>
      </vt:variant>
    </vt:vector>
  </HeadingPairs>
  <TitlesOfParts>
    <vt:vector size="47" baseType="lpstr">
      <vt:lpstr>Arial</vt:lpstr>
      <vt:lpstr>Bookman Old Style</vt:lpstr>
      <vt:lpstr>Calibri</vt:lpstr>
      <vt:lpstr>Fd1777843-Identity-H</vt:lpstr>
      <vt:lpstr>Fd1868914-Identity-H</vt:lpstr>
      <vt:lpstr>Fd2026512-Identity-H</vt:lpstr>
      <vt:lpstr>Fd2086024-Identity-H</vt:lpstr>
      <vt:lpstr>Fd925117-Identity-H</vt:lpstr>
      <vt:lpstr>Rockwell</vt:lpstr>
      <vt:lpstr>Times New Roman</vt:lpstr>
      <vt:lpstr>Wingdings</vt:lpstr>
      <vt:lpstr>Wingdings 2</vt:lpstr>
      <vt:lpstr>Damask</vt:lpstr>
      <vt:lpstr>                          С++          // язык программирования</vt:lpstr>
      <vt:lpstr>Модель памяти С++ The С++ memory model</vt:lpstr>
      <vt:lpstr>Презентация PowerPoint</vt:lpstr>
      <vt:lpstr>Объектная модель С++</vt:lpstr>
      <vt:lpstr>Объектная модель С++</vt:lpstr>
      <vt:lpstr>Объектная модель С++</vt:lpstr>
      <vt:lpstr>Объектная модель С++</vt:lpstr>
      <vt:lpstr>Литералы</vt:lpstr>
      <vt:lpstr>Целые литералы</vt:lpstr>
      <vt:lpstr>Символьный литерал</vt:lpstr>
      <vt:lpstr>Символьный литерал</vt:lpstr>
      <vt:lpstr>Символьный литерал</vt:lpstr>
      <vt:lpstr>Символьный литерал</vt:lpstr>
      <vt:lpstr>Плавающий литерал</vt:lpstr>
      <vt:lpstr>Строковый литерал</vt:lpstr>
      <vt:lpstr>Булевский литерал</vt:lpstr>
      <vt:lpstr>Указательный литерал</vt:lpstr>
      <vt:lpstr>Типы целых констант</vt:lpstr>
      <vt:lpstr>Структура программы С++</vt:lpstr>
      <vt:lpstr>Организация консольного – ввода/вывода данных </vt:lpstr>
      <vt:lpstr>Стандартные типы данных</vt:lpstr>
      <vt:lpstr>Стандартные типы данных</vt:lpstr>
      <vt:lpstr>Переменные</vt:lpstr>
      <vt:lpstr>Управление форматом вещественных типов данных</vt:lpstr>
      <vt:lpstr>Управление размещение данных на экране</vt:lpstr>
      <vt:lpstr>Операции. Унарные операции</vt:lpstr>
      <vt:lpstr>Операции отрицания (-,!)</vt:lpstr>
      <vt:lpstr>Бинарные операции</vt:lpstr>
      <vt:lpstr>Логические операции (&amp;&amp; и ||)</vt:lpstr>
      <vt:lpstr>Операции присваивания</vt:lpstr>
      <vt:lpstr>Операторы С++</vt:lpstr>
      <vt:lpstr>Операторы следования</vt:lpstr>
      <vt:lpstr>Операторы ветвления</vt:lpstr>
      <vt:lpstr>Оператор выбора switch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 // язык программирования</dc:title>
  <dc:creator>Justenio</dc:creator>
  <cp:lastModifiedBy>Justenio Wave</cp:lastModifiedBy>
  <cp:revision>167</cp:revision>
  <dcterms:created xsi:type="dcterms:W3CDTF">2010-03-11T16:21:51Z</dcterms:created>
  <dcterms:modified xsi:type="dcterms:W3CDTF">2018-05-27T22:15:10Z</dcterms:modified>
</cp:coreProperties>
</file>