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2" r:id="rId9"/>
    <p:sldId id="263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chemeClr val="tx1"/>
            </a:gs>
            <a:gs pos="100000">
              <a:schemeClr val="accent5">
                <a:lumMod val="67000"/>
              </a:schemeClr>
            </a:gs>
            <a:gs pos="0">
              <a:schemeClr val="accent1">
                <a:lumMod val="5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5295" y="2865120"/>
            <a:ext cx="9144000" cy="1899285"/>
          </a:xfrm>
          <a:effectLst>
            <a:reflection blurRad="6350" stA="50000" endA="300" endPos="38500" dist="50800" dir="5400000" sy="-100000" algn="bl" rotWithShape="0"/>
          </a:effectLst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Part1       初识WPF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7" name="图片 6" descr="瘦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495" y="626745"/>
            <a:ext cx="2238375" cy="190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75905" y="1824990"/>
            <a:ext cx="2049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</a:rPr>
              <a:t>.NET 5</a:t>
            </a:r>
            <a:endParaRPr 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8645" y="941705"/>
            <a:ext cx="3394710" cy="3522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9805" y="5102225"/>
            <a:ext cx="2613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站账号： </a:t>
            </a:r>
            <a:r>
              <a:rPr lang="en-US" altLang="zh-CN">
                <a:solidFill>
                  <a:schemeClr val="bg1"/>
                </a:solidFill>
              </a:rPr>
              <a:t>dotNet</a:t>
            </a:r>
            <a:r>
              <a:rPr lang="zh-CN" altLang="en-US">
                <a:solidFill>
                  <a:schemeClr val="bg1"/>
                </a:solidFill>
              </a:rPr>
              <a:t>源计划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知乎账号：</a:t>
            </a:r>
            <a:r>
              <a:rPr lang="en-US" altLang="zh-CN">
                <a:solidFill>
                  <a:schemeClr val="bg1"/>
                </a:solidFill>
              </a:rPr>
              <a:t>juster zhu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4050" y="2415540"/>
            <a:ext cx="31845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具备基础：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</a:t>
            </a:r>
            <a:r>
              <a:rPr lang="en-US" altLang="zh-CN">
                <a:solidFill>
                  <a:schemeClr val="bg1"/>
                </a:solidFill>
              </a:rPr>
              <a:t>c#</a:t>
            </a:r>
            <a:r>
              <a:rPr lang="zh-CN" altLang="en-US">
                <a:solidFill>
                  <a:schemeClr val="bg1"/>
                </a:solidFill>
              </a:rPr>
              <a:t>语言（必备）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</a:t>
            </a:r>
            <a:r>
              <a:rPr lang="en-US" altLang="zh-CN">
                <a:solidFill>
                  <a:schemeClr val="bg1"/>
                </a:solidFill>
              </a:rPr>
              <a:t>html</a:t>
            </a:r>
            <a:r>
              <a:rPr lang="zh-CN" altLang="en-US">
                <a:solidFill>
                  <a:schemeClr val="bg1"/>
                </a:solidFill>
              </a:rPr>
              <a:t>基本结构（可不懂）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4050" y="3594100"/>
            <a:ext cx="61766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针对人群：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1.</a:t>
            </a:r>
            <a:r>
              <a:rPr lang="zh-CN" altLang="en-US">
                <a:solidFill>
                  <a:schemeClr val="bg1"/>
                </a:solidFill>
              </a:rPr>
              <a:t>临时其他技术栈被抽调到</a:t>
            </a:r>
            <a:r>
              <a:rPr lang="en-US" altLang="zh-CN">
                <a:solidFill>
                  <a:schemeClr val="bg1"/>
                </a:solidFill>
              </a:rPr>
              <a:t>wpf</a:t>
            </a:r>
            <a:r>
              <a:rPr lang="zh-CN" altLang="en-US">
                <a:solidFill>
                  <a:schemeClr val="bg1"/>
                </a:solidFill>
              </a:rPr>
              <a:t>项目组的开发者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 </a:t>
            </a:r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具备一些简单编程基础，想学习</a:t>
            </a:r>
            <a:r>
              <a:rPr lang="en-US" altLang="zh-CN">
                <a:solidFill>
                  <a:schemeClr val="bg1"/>
                </a:solidFill>
              </a:rPr>
              <a:t>wpf</a:t>
            </a:r>
            <a:r>
              <a:rPr lang="zh-CN" altLang="en-US">
                <a:solidFill>
                  <a:schemeClr val="bg1"/>
                </a:solidFill>
              </a:rPr>
              <a:t>这项技术的新手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050" y="5864225"/>
            <a:ext cx="10363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</a:rPr>
              <a:t>如果想学习进阶的</a:t>
            </a:r>
            <a:r>
              <a:rPr lang="en-US" altLang="zh-CN">
                <a:solidFill>
                  <a:schemeClr val="bg1"/>
                </a:solidFill>
              </a:rPr>
              <a:t>wpf</a:t>
            </a:r>
            <a:r>
              <a:rPr lang="zh-CN" altLang="en-US">
                <a:solidFill>
                  <a:schemeClr val="bg1"/>
                </a:solidFill>
              </a:rPr>
              <a:t>开发技能或建议，可以在弹幕或评论区留言、私信即可。会另开一期进阶教程。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4050" y="489648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推荐自学书籍：《</a:t>
            </a:r>
            <a:r>
              <a:rPr lang="en-US" altLang="zh-CN">
                <a:solidFill>
                  <a:schemeClr val="bg1"/>
                </a:solidFill>
              </a:rPr>
              <a:t>WPF</a:t>
            </a:r>
            <a:r>
              <a:rPr lang="zh-CN" altLang="en-US">
                <a:solidFill>
                  <a:schemeClr val="bg1"/>
                </a:solidFill>
              </a:rPr>
              <a:t>编程宝典使用</a:t>
            </a:r>
            <a:r>
              <a:rPr lang="en-US" altLang="zh-CN">
                <a:solidFill>
                  <a:schemeClr val="bg1"/>
                </a:solidFill>
              </a:rPr>
              <a:t>c#2012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.net4.5 </a:t>
            </a:r>
            <a:r>
              <a:rPr lang="zh-CN" altLang="en-US">
                <a:solidFill>
                  <a:schemeClr val="bg1"/>
                </a:solidFill>
              </a:rPr>
              <a:t>第四版》《</a:t>
            </a:r>
            <a:r>
              <a:rPr lang="en-US" altLang="zh-CN">
                <a:solidFill>
                  <a:schemeClr val="bg1"/>
                </a:solidFill>
              </a:rPr>
              <a:t>c#</a:t>
            </a:r>
            <a:r>
              <a:rPr lang="zh-CN" altLang="en-US">
                <a:solidFill>
                  <a:schemeClr val="bg1"/>
                </a:solidFill>
              </a:rPr>
              <a:t>高级编程》《</a:t>
            </a:r>
            <a:r>
              <a:rPr lang="en-US" altLang="zh-CN">
                <a:solidFill>
                  <a:schemeClr val="bg1"/>
                </a:solidFill>
              </a:rPr>
              <a:t>CLR Via C#</a:t>
            </a:r>
            <a:r>
              <a:rPr lang="zh-CN" altLang="en-US">
                <a:solidFill>
                  <a:schemeClr val="bg1"/>
                </a:solidFill>
              </a:rPr>
              <a:t>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4050" y="969645"/>
            <a:ext cx="111867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</a:rPr>
              <a:t>核心思想：</a:t>
            </a:r>
            <a:endParaRPr lang="zh-CN">
              <a:solidFill>
                <a:schemeClr val="bg1"/>
              </a:solidFill>
            </a:endParaRPr>
          </a:p>
          <a:p>
            <a:pPr algn="l"/>
            <a:r>
              <a:rPr lang="zh-CN">
                <a:solidFill>
                  <a:schemeClr val="bg1"/>
                </a:solidFill>
              </a:rPr>
              <a:t>                本系列视频没有任何长篇大论会根据我个人的开发经验来讲，更侧重于如何快速的让一个不熟悉</a:t>
            </a:r>
            <a:r>
              <a:rPr lang="en-US" altLang="zh-CN">
                <a:solidFill>
                  <a:schemeClr val="bg1"/>
                </a:solidFill>
              </a:rPr>
              <a:t>wpf</a:t>
            </a:r>
            <a:r>
              <a:rPr lang="zh-CN" altLang="en-US">
                <a:solidFill>
                  <a:schemeClr val="bg1"/>
                </a:solidFill>
              </a:rPr>
              <a:t>能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应付眼前的开发工作或快速的入门。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先动手实践，然后带着问题去看书学理论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这样的学习方式。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28495" y="2136775"/>
            <a:ext cx="86658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什么是</a:t>
            </a:r>
            <a:r>
              <a:rPr lang="en-US" altLang="zh-CN">
                <a:solidFill>
                  <a:schemeClr val="bg1"/>
                </a:solidFill>
              </a:rPr>
              <a:t>WPF</a:t>
            </a:r>
            <a:r>
              <a:rPr lang="zh-CN" altLang="en-US">
                <a:solidFill>
                  <a:schemeClr val="bg1"/>
                </a:solidFill>
              </a:rPr>
              <a:t>？</a:t>
            </a:r>
            <a:r>
              <a:rPr lang="en-US" altLang="zh-CN">
                <a:solidFill>
                  <a:schemeClr val="bg1"/>
                </a:solidFill>
              </a:rPr>
              <a:t>（Windows Presentation Foundation）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 既然我们要学习</a:t>
            </a:r>
            <a:r>
              <a:rPr lang="en-US" altLang="zh-CN">
                <a:solidFill>
                  <a:schemeClr val="bg1"/>
                </a:solidFill>
              </a:rPr>
              <a:t>wpf</a:t>
            </a:r>
            <a:r>
              <a:rPr lang="zh-CN" altLang="en-US">
                <a:solidFill>
                  <a:schemeClr val="bg1"/>
                </a:solidFill>
              </a:rPr>
              <a:t>这项技能，必定得了解它。这里我用一段话来让大家直观的理解。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wpf</a:t>
            </a:r>
            <a:r>
              <a:rPr lang="zh-CN" altLang="en-US">
                <a:solidFill>
                  <a:schemeClr val="bg1"/>
                </a:solidFill>
              </a:rPr>
              <a:t>是微软推出的一项基于</a:t>
            </a:r>
            <a:r>
              <a:rPr lang="en-US" altLang="zh-CN">
                <a:solidFill>
                  <a:schemeClr val="bg1"/>
                </a:solidFill>
              </a:rPr>
              <a:t>windows</a:t>
            </a:r>
            <a:r>
              <a:rPr lang="zh-CN" altLang="en-US">
                <a:solidFill>
                  <a:schemeClr val="bg1"/>
                </a:solidFill>
              </a:rPr>
              <a:t>操作系统、</a:t>
            </a:r>
            <a:r>
              <a:rPr lang="en-US" altLang="zh-CN">
                <a:solidFill>
                  <a:schemeClr val="bg1"/>
                </a:solidFill>
              </a:rPr>
              <a:t>.net</a:t>
            </a:r>
            <a:r>
              <a:rPr lang="zh-CN" altLang="en-US">
                <a:solidFill>
                  <a:schemeClr val="bg1"/>
                </a:solidFill>
              </a:rPr>
              <a:t>平台的</a:t>
            </a:r>
            <a:r>
              <a:rPr lang="en-US" altLang="zh-CN">
                <a:solidFill>
                  <a:schemeClr val="bg1"/>
                </a:solidFill>
              </a:rPr>
              <a:t>c/s</a:t>
            </a:r>
            <a:r>
              <a:rPr lang="zh-CN" altLang="en-US">
                <a:solidFill>
                  <a:schemeClr val="bg1"/>
                </a:solidFill>
              </a:rPr>
              <a:t>客户端构建技术（比如腾讯</a:t>
            </a:r>
            <a:r>
              <a:rPr lang="en-US" altLang="zh-CN">
                <a:solidFill>
                  <a:schemeClr val="bg1"/>
                </a:solidFill>
              </a:rPr>
              <a:t>QQ</a:t>
            </a:r>
            <a:r>
              <a:rPr lang="zh-CN" altLang="en-US">
                <a:solidFill>
                  <a:schemeClr val="bg1"/>
                </a:solidFill>
              </a:rPr>
              <a:t>这种软件</a:t>
            </a:r>
            <a:r>
              <a:rPr lang="zh-CN" altLang="en-US">
                <a:solidFill>
                  <a:schemeClr val="bg1"/>
                </a:solidFill>
              </a:rPr>
              <a:t>就是客户端</a:t>
            </a:r>
            <a:r>
              <a:rPr lang="zh-CN" altLang="en-US">
                <a:solidFill>
                  <a:schemeClr val="bg1"/>
                </a:solidFill>
              </a:rPr>
              <a:t>）。最大的特征就是可以快速构建项目从而达到节约项目成本的目的。在众多中小型企业比较受欢迎。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 该项受欢迎的行业有医疗、工业、金融、硬件、物流、管理系统（</a:t>
            </a:r>
            <a:r>
              <a:rPr lang="en-US" altLang="zh-CN">
                <a:solidFill>
                  <a:schemeClr val="bg1"/>
                </a:solidFill>
              </a:rPr>
              <a:t>ERP</a:t>
            </a:r>
            <a:r>
              <a:rPr lang="zh-CN" altLang="en-US">
                <a:solidFill>
                  <a:schemeClr val="bg1"/>
                </a:solidFill>
              </a:rPr>
              <a:t>）等领域。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3230" y="431165"/>
            <a:ext cx="10938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基础认识：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      客户端，简单来说是由可视化窗体和控件（例：按钮、下拉框等）用代码逻辑组合起来一套程序。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230" y="2494280"/>
            <a:ext cx="7239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</a:rPr>
              <a:t>涉及技术、框架： </a:t>
            </a:r>
            <a:endParaRPr lang="zh-CN">
              <a:solidFill>
                <a:schemeClr val="bg1"/>
              </a:solidFill>
            </a:endParaRPr>
          </a:p>
          <a:p>
            <a:pPr algn="l"/>
            <a:r>
              <a:rPr lang="zh-CN">
                <a:solidFill>
                  <a:schemeClr val="bg1"/>
                </a:solidFill>
              </a:rPr>
              <a:t>                 </a:t>
            </a:r>
            <a:r>
              <a:rPr lang="en-US" altLang="zh-CN">
                <a:solidFill>
                  <a:schemeClr val="bg1"/>
                </a:solidFill>
              </a:rPr>
              <a:t>c#</a:t>
            </a:r>
            <a:r>
              <a:rPr lang="zh-CN" altLang="en-US">
                <a:solidFill>
                  <a:schemeClr val="bg1"/>
                </a:solidFill>
              </a:rPr>
              <a:t>开发语言、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WPF（Windows Presentation Foundation）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.Net5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3230" y="1506855"/>
            <a:ext cx="93611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</a:rPr>
              <a:t>开发工具：</a:t>
            </a:r>
            <a:endParaRPr lang="zh-CN">
              <a:solidFill>
                <a:schemeClr val="bg1"/>
              </a:solidFill>
            </a:endParaRPr>
          </a:p>
          <a:p>
            <a:pPr algn="l"/>
            <a:r>
              <a:rPr lang="zh-CN">
                <a:solidFill>
                  <a:schemeClr val="bg1"/>
                </a:solidFill>
              </a:rPr>
              <a:t>               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visual studio</a:t>
            </a:r>
            <a:r>
              <a:rPr lang="en-US" altLang="zh-CN">
                <a:solidFill>
                  <a:schemeClr val="bg1"/>
                </a:solidFill>
              </a:rPr>
              <a:t>2019(https://visualstudio.microsoft.com/zh-hans/vs/)  </a:t>
            </a:r>
            <a:r>
              <a:rPr lang="zh-CN" altLang="en-US">
                <a:solidFill>
                  <a:schemeClr val="bg1"/>
                </a:solidFill>
              </a:rPr>
              <a:t>需更新至</a:t>
            </a:r>
            <a:r>
              <a:rPr lang="en-US" altLang="zh-CN">
                <a:solidFill>
                  <a:schemeClr val="bg1"/>
                </a:solidFill>
              </a:rPr>
              <a:t>16.8.3</a:t>
            </a:r>
            <a:r>
              <a:rPr lang="zh-CN" altLang="en-US">
                <a:solidFill>
                  <a:schemeClr val="bg1"/>
                </a:solidFill>
              </a:rPr>
              <a:t>版本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.Net5</a:t>
            </a:r>
            <a:r>
              <a:rPr lang="zh-CN" altLang="en-US">
                <a:solidFill>
                  <a:schemeClr val="bg1"/>
                </a:solidFill>
              </a:rPr>
              <a:t>下载：https://dotnet.microsoft.com/download/dotnet-core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920" y="5575300"/>
            <a:ext cx="10552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</a:rPr>
              <a:t>相关资料：</a:t>
            </a:r>
            <a:endParaRPr 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https://docs.microsoft.com/zh-cn/dotnet/desktop/wpf/wpf-samples?view=netframeworkdesktop-4.8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2920" y="3618865"/>
            <a:ext cx="114153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</a:rPr>
              <a:t>最终目标： </a:t>
            </a:r>
            <a:endParaRPr lang="zh-CN">
              <a:solidFill>
                <a:schemeClr val="bg1"/>
              </a:solidFill>
            </a:endParaRPr>
          </a:p>
          <a:p>
            <a:pPr algn="l"/>
            <a:r>
              <a:rPr lang="zh-CN">
                <a:solidFill>
                  <a:schemeClr val="bg1"/>
                </a:solidFill>
              </a:rPr>
              <a:t>                学习完整个系列视频您将掌握</a:t>
            </a:r>
            <a:r>
              <a:rPr lang="en-US" altLang="zh-CN">
                <a:solidFill>
                  <a:schemeClr val="bg1"/>
                </a:solidFill>
              </a:rPr>
              <a:t>wpf</a:t>
            </a:r>
            <a:r>
              <a:rPr lang="zh-CN" altLang="en-US">
                <a:solidFill>
                  <a:schemeClr val="bg1"/>
                </a:solidFill>
              </a:rPr>
              <a:t>基础的开发技能，可应对一些基础的开发工作。最终会在本系列视频中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带领大家写一个简单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音乐播放器软件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项目。根据每一章内容都会把源码共享出来。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github :  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https://github.com/JusterZhu/Fast-learning-WPF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545" y="1122045"/>
            <a:ext cx="10957560" cy="4613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53790" y="4008755"/>
            <a:ext cx="1110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4.Bin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目录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53790" y="3579495"/>
            <a:ext cx="1367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3.Hello word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3790" y="3134360"/>
            <a:ext cx="898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2.XAML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3790" y="2637790"/>
            <a:ext cx="4471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创建解决方案、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命名、开发工具基础认识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1282</Words>
  <Application>WPS 演示</Application>
  <PresentationFormat>宽屏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Part1       初识WPF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朱 震</dc:creator>
  <cp:lastModifiedBy>Administrator</cp:lastModifiedBy>
  <cp:revision>33</cp:revision>
  <dcterms:created xsi:type="dcterms:W3CDTF">2018-08-30T08:19:00Z</dcterms:created>
  <dcterms:modified xsi:type="dcterms:W3CDTF">2021-01-10T08:50:25Z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