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74" r:id="rId7"/>
    <p:sldId id="275" r:id="rId8"/>
    <p:sldId id="276" r:id="rId9"/>
    <p:sldId id="277" r:id="rId10"/>
    <p:sldId id="27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8000">
              <a:schemeClr val="tx1"/>
            </a:gs>
            <a:gs pos="100000">
              <a:schemeClr val="accent5">
                <a:lumMod val="67000"/>
              </a:schemeClr>
            </a:gs>
            <a:gs pos="0">
              <a:schemeClr val="accent1">
                <a:lumMod val="5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25295" y="2865120"/>
            <a:ext cx="9144000" cy="1899285"/>
          </a:xfrm>
          <a:effectLst>
            <a:reflection blurRad="6350" stA="50000" endA="300" endPos="38500" dist="50800" dir="5400000" sy="-100000" algn="bl" rotWithShape="0"/>
          </a:effectLst>
        </p:spPr>
        <p:txBody>
          <a:bodyPr/>
          <a:lstStyle/>
          <a:p>
            <a:r>
              <a:rPr dirty="0">
                <a:solidFill>
                  <a:schemeClr val="bg1"/>
                </a:solidFill>
              </a:rPr>
              <a:t>Part</a:t>
            </a:r>
            <a:r>
              <a:rPr lang="en-US" dirty="0">
                <a:solidFill>
                  <a:schemeClr val="bg1"/>
                </a:solidFill>
              </a:rPr>
              <a:t>2</a:t>
            </a:r>
            <a:r>
              <a:rPr dirty="0">
                <a:solidFill>
                  <a:schemeClr val="bg1"/>
                </a:solidFill>
              </a:rPr>
              <a:t>      </a:t>
            </a:r>
            <a:r>
              <a:rPr lang="en-US" dirty="0">
                <a:solidFill>
                  <a:schemeClr val="bg1"/>
                </a:solidFill>
              </a:rPr>
              <a:t>XAML</a:t>
            </a:r>
            <a:r>
              <a:rPr lang="zh-CN" altLang="en-US" dirty="0">
                <a:solidFill>
                  <a:schemeClr val="bg1"/>
                </a:solidFill>
              </a:rPr>
              <a:t>布局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7" name="图片 6" descr="瘦桌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3660" y="838200"/>
            <a:ext cx="2238375" cy="1905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83070" y="2036445"/>
            <a:ext cx="20491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5400">
                <a:solidFill>
                  <a:schemeClr val="bg1"/>
                </a:solidFill>
              </a:rPr>
              <a:t>.NET 5</a:t>
            </a:r>
            <a:endParaRPr lang="en-US" sz="5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8645" y="941705"/>
            <a:ext cx="3394710" cy="35229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89805" y="5102225"/>
            <a:ext cx="26130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B</a:t>
            </a:r>
            <a:r>
              <a:rPr lang="zh-CN" altLang="en-US">
                <a:solidFill>
                  <a:schemeClr val="bg1"/>
                </a:solidFill>
              </a:rPr>
              <a:t>站账号： </a:t>
            </a:r>
            <a:r>
              <a:rPr lang="en-US" altLang="zh-CN">
                <a:solidFill>
                  <a:schemeClr val="bg1"/>
                </a:solidFill>
              </a:rPr>
              <a:t>dotNet</a:t>
            </a:r>
            <a:r>
              <a:rPr lang="zh-CN" altLang="en-US">
                <a:solidFill>
                  <a:schemeClr val="bg1"/>
                </a:solidFill>
              </a:rPr>
              <a:t>源计划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知乎账号：</a:t>
            </a:r>
            <a:r>
              <a:rPr lang="en-US" altLang="zh-CN">
                <a:solidFill>
                  <a:schemeClr val="bg1"/>
                </a:solidFill>
              </a:rPr>
              <a:t>juster zhu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54050" y="3693160"/>
            <a:ext cx="815594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olidFill>
                  <a:schemeClr val="bg1"/>
                </a:solidFill>
              </a:rPr>
              <a:t>本章内容：</a:t>
            </a:r>
            <a:endParaRPr lang="zh-CN">
              <a:solidFill>
                <a:schemeClr val="bg1"/>
              </a:solidFill>
            </a:endParaRPr>
          </a:p>
          <a:p>
            <a:pPr algn="l"/>
            <a:r>
              <a:rPr lang="zh-CN">
                <a:solidFill>
                  <a:schemeClr val="bg1"/>
                </a:solidFill>
              </a:rPr>
              <a:t>           </a:t>
            </a:r>
            <a:r>
              <a:rPr lang="en-US" altLang="zh-CN">
                <a:solidFill>
                  <a:schemeClr val="bg1"/>
                </a:solidFill>
              </a:rPr>
              <a:t>1.</a:t>
            </a:r>
            <a:r>
              <a:rPr lang="zh-CN">
                <a:solidFill>
                  <a:schemeClr val="bg1"/>
                </a:solidFill>
              </a:rPr>
              <a:t>布局控件：可以理解为一个容器，容器内可以嵌套容器。可以嵌套</a:t>
            </a:r>
            <a:r>
              <a:rPr lang="en-US" altLang="zh-CN">
                <a:solidFill>
                  <a:schemeClr val="bg1"/>
                </a:solidFill>
              </a:rPr>
              <a:t>N</a:t>
            </a:r>
            <a:r>
              <a:rPr lang="zh-CN" altLang="en-US">
                <a:solidFill>
                  <a:schemeClr val="bg1"/>
                </a:solidFill>
              </a:rPr>
              <a:t>层。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2.</a:t>
            </a:r>
            <a:r>
              <a:rPr lang="zh-CN" altLang="en-US">
                <a:solidFill>
                  <a:schemeClr val="bg1"/>
                </a:solidFill>
              </a:rPr>
              <a:t>有哪些布局控件：Gird ，StackPanel，WrapPanel，Canvas</a:t>
            </a:r>
            <a:r>
              <a:rPr lang="en-US" altLang="zh-CN">
                <a:solidFill>
                  <a:schemeClr val="bg1"/>
                </a:solidFill>
              </a:rPr>
              <a:t>(</a:t>
            </a:r>
            <a:r>
              <a:rPr lang="zh-CN" altLang="en-US">
                <a:solidFill>
                  <a:schemeClr val="bg1"/>
                </a:solidFill>
              </a:rPr>
              <a:t>不常用</a:t>
            </a:r>
            <a:r>
              <a:rPr lang="en-US" altLang="zh-CN">
                <a:solidFill>
                  <a:schemeClr val="bg1"/>
                </a:solidFill>
              </a:rPr>
              <a:t>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3.</a:t>
            </a:r>
            <a:r>
              <a:rPr lang="zh-CN" altLang="en-US">
                <a:solidFill>
                  <a:schemeClr val="bg1"/>
                </a:solidFill>
              </a:rPr>
              <a:t>实战环节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4050" y="969645"/>
            <a:ext cx="108788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olidFill>
                  <a:schemeClr val="bg1"/>
                </a:solidFill>
              </a:rPr>
              <a:t>什么是布局？</a:t>
            </a:r>
            <a:endParaRPr lang="zh-CN">
              <a:solidFill>
                <a:schemeClr val="bg1"/>
              </a:solidFill>
            </a:endParaRPr>
          </a:p>
          <a:p>
            <a:pPr algn="l"/>
            <a:endParaRPr 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 </a:t>
            </a:r>
            <a:r>
              <a:rPr lang="zh-CN" altLang="en-US">
                <a:solidFill>
                  <a:schemeClr val="bg1"/>
                </a:solidFill>
              </a:rPr>
              <a:t>布局在</a:t>
            </a:r>
            <a:r>
              <a:rPr lang="en-US" altLang="zh-CN">
                <a:solidFill>
                  <a:schemeClr val="bg1"/>
                </a:solidFill>
              </a:rPr>
              <a:t>WPF</a:t>
            </a:r>
            <a:r>
              <a:rPr lang="zh-CN" altLang="en-US">
                <a:solidFill>
                  <a:schemeClr val="bg1"/>
                </a:solidFill>
              </a:rPr>
              <a:t>中是最基础也是最重要的一环，它直接决定你界面的样子。掌握熟练度决定它的美观度和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可交互性。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654050" y="969645"/>
            <a:ext cx="80619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sym typeface="+mn-ea"/>
              </a:rPr>
              <a:t>Gird ：可以理解为一个表格，类似于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HTML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中的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Table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标签。它是由行和列组成。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7415" y="3211830"/>
            <a:ext cx="6205855" cy="31076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>
                <a:solidFill>
                  <a:schemeClr val="bg1"/>
                </a:solidFill>
              </a:rPr>
              <a:t>&lt;Grid&gt;</a:t>
            </a:r>
            <a:endParaRPr lang="zh-CN" altLang="en-US" sz="1400">
              <a:solidFill>
                <a:schemeClr val="bg1"/>
              </a:solidFill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        &lt;Grid.RowDefinitions&gt;</a:t>
            </a:r>
            <a:endParaRPr lang="zh-CN" altLang="en-US" sz="1400">
              <a:solidFill>
                <a:schemeClr val="bg1"/>
              </a:solidFill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            &lt;RowDefinition&gt;&lt;/RowDefinition&gt;</a:t>
            </a:r>
            <a:endParaRPr lang="zh-CN" altLang="en-US" sz="1400">
              <a:solidFill>
                <a:schemeClr val="bg1"/>
              </a:solidFill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            &lt;RowDefinition&gt;&lt;/RowDefinition&gt;</a:t>
            </a:r>
            <a:endParaRPr lang="zh-CN" altLang="en-US" sz="1400">
              <a:solidFill>
                <a:schemeClr val="bg1"/>
              </a:solidFill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        &lt;/Grid.RowDefinitions&gt;</a:t>
            </a:r>
            <a:endParaRPr lang="zh-CN" altLang="en-US" sz="1400">
              <a:solidFill>
                <a:schemeClr val="bg1"/>
              </a:solidFill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        &lt;Grid.ColumnDefinitions&gt;</a:t>
            </a:r>
            <a:endParaRPr lang="zh-CN" altLang="en-US" sz="1400">
              <a:solidFill>
                <a:schemeClr val="bg1"/>
              </a:solidFill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            &lt;ColumnDefinition&gt;&lt;/ColumnDefinition&gt;</a:t>
            </a:r>
            <a:endParaRPr lang="zh-CN" altLang="en-US" sz="1400">
              <a:solidFill>
                <a:schemeClr val="bg1"/>
              </a:solidFill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            &lt;ColumnDefinition&gt;&lt;/ColumnDefinition&gt;</a:t>
            </a:r>
            <a:endParaRPr lang="zh-CN" altLang="en-US" sz="1400">
              <a:solidFill>
                <a:schemeClr val="bg1"/>
              </a:solidFill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        &lt;/Grid.ColumnDefinitions&gt;</a:t>
            </a:r>
            <a:endParaRPr lang="zh-CN" altLang="en-US" sz="1400">
              <a:solidFill>
                <a:schemeClr val="bg1"/>
              </a:solidFill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        &lt;Button Width="100" Height="25"&gt;1&lt;/Button&gt;</a:t>
            </a:r>
            <a:endParaRPr lang="zh-CN" altLang="en-US" sz="1400">
              <a:solidFill>
                <a:schemeClr val="bg1"/>
              </a:solidFill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        &lt;Button Grid.Column="1" Width="100" Height="25"&gt;2&lt;/Button&gt;</a:t>
            </a:r>
            <a:endParaRPr lang="zh-CN" altLang="en-US" sz="1400">
              <a:solidFill>
                <a:schemeClr val="bg1"/>
              </a:solidFill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        &lt;Button Grid.Row="1" Width="100" Height="25"&gt;3&lt;/Button&gt;</a:t>
            </a:r>
            <a:endParaRPr lang="zh-CN" altLang="en-US" sz="1400">
              <a:solidFill>
                <a:schemeClr val="bg1"/>
              </a:solidFill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        &lt;Button Grid.Row="1" Grid.Column="1" Width="100" Height="25"&gt;4&lt;/Button&gt;</a:t>
            </a:r>
            <a:endParaRPr lang="zh-CN" altLang="en-US" sz="1400">
              <a:solidFill>
                <a:schemeClr val="bg1"/>
              </a:solidFill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    &lt;/Grid&gt;</a:t>
            </a:r>
            <a:endParaRPr lang="zh-CN" altLang="en-US" sz="1400">
              <a:solidFill>
                <a:schemeClr val="bg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8245" y="2023745"/>
            <a:ext cx="5337810" cy="3028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637540" y="437515"/>
            <a:ext cx="62090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sym typeface="+mn-ea"/>
              </a:rPr>
              <a:t>StackPanel：是一个可以将自身内容横向或纵向排列的容器。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2335" y="1183640"/>
            <a:ext cx="7996555" cy="49244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629285" y="511175"/>
            <a:ext cx="90589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sym typeface="+mn-ea"/>
              </a:rPr>
              <a:t>WrapPanel：控件自动的在一行里，如果需要换行则规定好WrapPanel的布局控件的宽度，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  <a:sym typeface="+mn-ea"/>
              </a:rPr>
              <a:t>如果布局内容超出了这个宽度则会自动换行。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1420" y="1769745"/>
            <a:ext cx="7248525" cy="44481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710565" y="355600"/>
            <a:ext cx="88461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sym typeface="+mn-ea"/>
              </a:rPr>
              <a:t>Canvas：它比较特殊。它属于“任意布局”的一种概念，就是你拖控件到UI上的时候你把它放在哪里它就在那里了。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3585" y="1371600"/>
            <a:ext cx="7287895" cy="50869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051300" y="2820035"/>
            <a:ext cx="2148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sym typeface="+mn-ea"/>
              </a:rPr>
              <a:t>实战环节：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78350" y="3529330"/>
            <a:ext cx="3803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完成一个简易的播放器登录界面。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1048</Words>
  <Application>WPS 演示</Application>
  <PresentationFormat>宽屏</PresentationFormat>
  <Paragraphs>45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Part1       初识WPF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</dc:title>
  <dc:creator>朱 震</dc:creator>
  <cp:lastModifiedBy>Administrator</cp:lastModifiedBy>
  <cp:revision>37</cp:revision>
  <dcterms:created xsi:type="dcterms:W3CDTF">2018-08-30T08:19:00Z</dcterms:created>
  <dcterms:modified xsi:type="dcterms:W3CDTF">2021-01-11T15:28:32Z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