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86" r:id="rId6"/>
    <p:sldId id="288" r:id="rId7"/>
    <p:sldId id="290" r:id="rId8"/>
    <p:sldId id="289" r:id="rId9"/>
    <p:sldId id="28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BD62CDEE-5703-4007-BC1B-6614F6208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489F45-C021-4513-B68B-2EBD10FA8FB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8000">
              <a:schemeClr val="tx1"/>
            </a:gs>
            <a:gs pos="100000">
              <a:schemeClr val="accent5">
                <a:lumMod val="67000"/>
              </a:schemeClr>
            </a:gs>
            <a:gs pos="0">
              <a:schemeClr val="accent1">
                <a:lumMod val="50000"/>
              </a:schemeClr>
            </a:gs>
            <a:gs pos="100000">
              <a:schemeClr val="accent5">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2CDEE-5703-4007-BC1B-6614F6208E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89F45-C021-4513-B68B-2EBD10FA8FB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17040" y="3102610"/>
            <a:ext cx="9144000" cy="1899285"/>
          </a:xfrm>
          <a:effectLst>
            <a:reflection blurRad="6350" stA="50000" endA="300" endPos="38500" dist="50800" dir="5400000" sy="-100000" algn="bl" rotWithShape="0"/>
          </a:effectLst>
        </p:spPr>
        <p:txBody>
          <a:bodyPr/>
          <a:lstStyle/>
          <a:p>
            <a:r>
              <a:rPr sz="4800" dirty="0">
                <a:solidFill>
                  <a:schemeClr val="bg1"/>
                </a:solidFill>
              </a:rPr>
              <a:t>Part</a:t>
            </a:r>
            <a:r>
              <a:rPr lang="en-US" sz="4800" dirty="0">
                <a:solidFill>
                  <a:schemeClr val="bg1"/>
                </a:solidFill>
              </a:rPr>
              <a:t>11</a:t>
            </a:r>
            <a:r>
              <a:rPr sz="4800" dirty="0">
                <a:solidFill>
                  <a:schemeClr val="bg1"/>
                </a:solidFill>
              </a:rPr>
              <a:t>     </a:t>
            </a:r>
            <a:r>
              <a:rPr lang="zh-CN" sz="4800" dirty="0">
                <a:solidFill>
                  <a:schemeClr val="bg1"/>
                </a:solidFill>
              </a:rPr>
              <a:t>项目（完结）</a:t>
            </a:r>
            <a:endParaRPr lang="zh-CN" sz="4800" dirty="0">
              <a:solidFill>
                <a:schemeClr val="bg1"/>
              </a:solidFill>
              <a:sym typeface="+mn-ea"/>
            </a:endParaRPr>
          </a:p>
        </p:txBody>
      </p:sp>
      <p:pic>
        <p:nvPicPr>
          <p:cNvPr id="7" name="图片 6" descr="瘦桌面"/>
          <p:cNvPicPr>
            <a:picLocks noChangeAspect="1"/>
          </p:cNvPicPr>
          <p:nvPr/>
        </p:nvPicPr>
        <p:blipFill>
          <a:blip r:embed="rId1"/>
          <a:stretch>
            <a:fillRect/>
          </a:stretch>
        </p:blipFill>
        <p:spPr>
          <a:xfrm>
            <a:off x="3883660" y="838200"/>
            <a:ext cx="2238375" cy="1905000"/>
          </a:xfrm>
          <a:prstGeom prst="rect">
            <a:avLst/>
          </a:prstGeom>
        </p:spPr>
      </p:pic>
      <p:sp>
        <p:nvSpPr>
          <p:cNvPr id="3" name="文本框 2"/>
          <p:cNvSpPr txBox="1"/>
          <p:nvPr/>
        </p:nvSpPr>
        <p:spPr>
          <a:xfrm>
            <a:off x="6783070" y="2036445"/>
            <a:ext cx="2049145" cy="922020"/>
          </a:xfrm>
          <a:prstGeom prst="rect">
            <a:avLst/>
          </a:prstGeom>
          <a:noFill/>
        </p:spPr>
        <p:txBody>
          <a:bodyPr wrap="square" rtlCol="0">
            <a:spAutoFit/>
          </a:bodyPr>
          <a:p>
            <a:r>
              <a:rPr lang="en-US" sz="5400">
                <a:solidFill>
                  <a:schemeClr val="bg1"/>
                </a:solidFill>
              </a:rPr>
              <a:t>.NET 5</a:t>
            </a:r>
            <a:endParaRPr lang="en-US" sz="54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398645" y="941705"/>
            <a:ext cx="3394710" cy="3522980"/>
          </a:xfrm>
          <a:prstGeom prst="rect">
            <a:avLst/>
          </a:prstGeom>
        </p:spPr>
      </p:pic>
      <p:sp>
        <p:nvSpPr>
          <p:cNvPr id="3" name="文本框 2"/>
          <p:cNvSpPr txBox="1"/>
          <p:nvPr/>
        </p:nvSpPr>
        <p:spPr>
          <a:xfrm>
            <a:off x="4789805" y="5102225"/>
            <a:ext cx="2613025" cy="645160"/>
          </a:xfrm>
          <a:prstGeom prst="rect">
            <a:avLst/>
          </a:prstGeom>
          <a:noFill/>
        </p:spPr>
        <p:txBody>
          <a:bodyPr wrap="none" rtlCol="0">
            <a:spAutoFit/>
          </a:bodyPr>
          <a:p>
            <a:r>
              <a:rPr lang="en-US" altLang="zh-CN">
                <a:solidFill>
                  <a:schemeClr val="bg1"/>
                </a:solidFill>
              </a:rPr>
              <a:t>B</a:t>
            </a:r>
            <a:r>
              <a:rPr lang="zh-CN" altLang="en-US">
                <a:solidFill>
                  <a:schemeClr val="bg1"/>
                </a:solidFill>
              </a:rPr>
              <a:t>站账号： </a:t>
            </a:r>
            <a:r>
              <a:rPr lang="en-US" altLang="zh-CN">
                <a:solidFill>
                  <a:schemeClr val="bg1"/>
                </a:solidFill>
              </a:rPr>
              <a:t>dotNet</a:t>
            </a:r>
            <a:r>
              <a:rPr lang="zh-CN" altLang="en-US">
                <a:solidFill>
                  <a:schemeClr val="bg1"/>
                </a:solidFill>
              </a:rPr>
              <a:t>源计划</a:t>
            </a:r>
            <a:endParaRPr lang="zh-CN" altLang="en-US">
              <a:solidFill>
                <a:schemeClr val="bg1"/>
              </a:solidFill>
            </a:endParaRPr>
          </a:p>
          <a:p>
            <a:r>
              <a:rPr lang="zh-CN" altLang="en-US">
                <a:solidFill>
                  <a:schemeClr val="bg1"/>
                </a:solidFill>
              </a:rPr>
              <a:t>知乎账号：</a:t>
            </a:r>
            <a:r>
              <a:rPr lang="en-US" altLang="zh-CN">
                <a:solidFill>
                  <a:schemeClr val="bg1"/>
                </a:solidFill>
              </a:rPr>
              <a:t>juster zhu</a:t>
            </a:r>
            <a:endParaRPr lang="en-US" altLang="zh-CN">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33070" y="448945"/>
            <a:ext cx="11453495" cy="1753235"/>
          </a:xfrm>
          <a:prstGeom prst="rect">
            <a:avLst/>
          </a:prstGeom>
          <a:noFill/>
        </p:spPr>
        <p:txBody>
          <a:bodyPr wrap="square" rtlCol="0" anchor="t">
            <a:spAutoFit/>
          </a:bodyPr>
          <a:p>
            <a:r>
              <a:rPr lang="zh-CN" altLang="en-US">
                <a:solidFill>
                  <a:schemeClr val="bg1"/>
                </a:solidFill>
              </a:rPr>
              <a:t>一、项目结构</a:t>
            </a:r>
            <a:endParaRPr lang="zh-CN" altLang="en-US">
              <a:solidFill>
                <a:schemeClr val="bg1"/>
              </a:solidFill>
            </a:endParaRPr>
          </a:p>
          <a:p>
            <a:r>
              <a:rPr lang="zh-CN" altLang="en-US">
                <a:solidFill>
                  <a:schemeClr val="bg1"/>
                </a:solidFill>
              </a:rPr>
              <a:t>         一个简单的项目结构应该包含哪些。（可以通过理解这样的雏形慢慢过渡到企业级开发当中）</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p:txBody>
      </p:sp>
      <p:pic>
        <p:nvPicPr>
          <p:cNvPr id="3" name="图片 2"/>
          <p:cNvPicPr>
            <a:picLocks noChangeAspect="1"/>
          </p:cNvPicPr>
          <p:nvPr/>
        </p:nvPicPr>
        <p:blipFill>
          <a:blip r:embed="rId1"/>
          <a:stretch>
            <a:fillRect/>
          </a:stretch>
        </p:blipFill>
        <p:spPr>
          <a:xfrm>
            <a:off x="931545" y="1327785"/>
            <a:ext cx="2743200" cy="1009650"/>
          </a:xfrm>
          <a:prstGeom prst="rect">
            <a:avLst/>
          </a:prstGeom>
        </p:spPr>
      </p:pic>
      <p:sp>
        <p:nvSpPr>
          <p:cNvPr id="6" name="文本框 5"/>
          <p:cNvSpPr txBox="1"/>
          <p:nvPr/>
        </p:nvSpPr>
        <p:spPr>
          <a:xfrm>
            <a:off x="931545" y="2868295"/>
            <a:ext cx="8412480" cy="2861310"/>
          </a:xfrm>
          <a:prstGeom prst="rect">
            <a:avLst/>
          </a:prstGeom>
          <a:noFill/>
        </p:spPr>
        <p:txBody>
          <a:bodyPr wrap="none" rtlCol="0" anchor="t">
            <a:spAutoFit/>
          </a:bodyPr>
          <a:p>
            <a:pPr algn="l"/>
            <a:r>
              <a:rPr lang="zh-CN" altLang="en-US">
                <a:solidFill>
                  <a:schemeClr val="bg1"/>
                </a:solidFill>
                <a:sym typeface="+mn-ea"/>
              </a:rPr>
              <a:t>例举企业级项目中的结构最基础的如下：</a:t>
            </a:r>
            <a:endParaRPr lang="en-US" altLang="zh-CN">
              <a:solidFill>
                <a:schemeClr val="bg1"/>
              </a:solidFill>
              <a:sym typeface="+mn-ea"/>
            </a:endParaRPr>
          </a:p>
          <a:p>
            <a:pPr algn="l"/>
            <a:endParaRPr lang="en-US" altLang="zh-CN">
              <a:solidFill>
                <a:schemeClr val="bg1"/>
              </a:solidFill>
              <a:sym typeface="+mn-ea"/>
            </a:endParaRPr>
          </a:p>
          <a:p>
            <a:pPr algn="l"/>
            <a:r>
              <a:rPr lang="en-US" altLang="zh-CN">
                <a:solidFill>
                  <a:schemeClr val="bg1"/>
                </a:solidFill>
                <a:sym typeface="+mn-ea"/>
              </a:rPr>
              <a:t>Juster.ProjectName  -  </a:t>
            </a:r>
            <a:r>
              <a:rPr lang="zh-CN" altLang="en-US">
                <a:solidFill>
                  <a:schemeClr val="bg1"/>
                </a:solidFill>
                <a:sym typeface="+mn-ea"/>
              </a:rPr>
              <a:t>解决方案名（核心内容例如</a:t>
            </a:r>
            <a:r>
              <a:rPr lang="en-US" altLang="zh-CN">
                <a:solidFill>
                  <a:schemeClr val="bg1"/>
                </a:solidFill>
                <a:sym typeface="+mn-ea"/>
              </a:rPr>
              <a:t>music</a:t>
            </a:r>
            <a:r>
              <a:rPr lang="zh-CN" altLang="en-US">
                <a:solidFill>
                  <a:schemeClr val="bg1"/>
                </a:solidFill>
                <a:sym typeface="+mn-ea"/>
              </a:rPr>
              <a:t>或</a:t>
            </a:r>
            <a:r>
              <a:rPr lang="en-US" altLang="zh-CN">
                <a:solidFill>
                  <a:schemeClr val="bg1"/>
                </a:solidFill>
                <a:sym typeface="+mn-ea"/>
              </a:rPr>
              <a:t>HIS</a:t>
            </a:r>
            <a:r>
              <a:rPr lang="zh-CN" altLang="en-US">
                <a:solidFill>
                  <a:schemeClr val="bg1"/>
                </a:solidFill>
                <a:sym typeface="+mn-ea"/>
              </a:rPr>
              <a:t>、</a:t>
            </a:r>
            <a:r>
              <a:rPr lang="en-US" altLang="zh-CN">
                <a:solidFill>
                  <a:schemeClr val="bg1"/>
                </a:solidFill>
                <a:sym typeface="+mn-ea"/>
              </a:rPr>
              <a:t>GIS</a:t>
            </a:r>
            <a:r>
              <a:rPr lang="zh-CN" altLang="en-US">
                <a:solidFill>
                  <a:schemeClr val="bg1"/>
                </a:solidFill>
                <a:sym typeface="+mn-ea"/>
              </a:rPr>
              <a:t>等</a:t>
            </a:r>
            <a:r>
              <a:rPr lang="zh-CN" altLang="en-US">
                <a:solidFill>
                  <a:schemeClr val="bg1"/>
                </a:solidFill>
                <a:sym typeface="+mn-ea"/>
              </a:rPr>
              <a:t>）</a:t>
            </a:r>
            <a:endParaRPr lang="zh-CN" altLang="en-US">
              <a:solidFill>
                <a:schemeClr val="bg1"/>
              </a:solidFill>
              <a:sym typeface="+mn-ea"/>
            </a:endParaRPr>
          </a:p>
          <a:p>
            <a:pPr algn="l"/>
            <a:r>
              <a:rPr lang="en-US" altLang="zh-CN">
                <a:solidFill>
                  <a:schemeClr val="bg1"/>
                </a:solidFill>
                <a:sym typeface="+mn-ea"/>
              </a:rPr>
              <a:t>Juster.XXX - </a:t>
            </a:r>
            <a:r>
              <a:rPr lang="zh-CN" altLang="en-US">
                <a:solidFill>
                  <a:schemeClr val="bg1"/>
                </a:solidFill>
                <a:sym typeface="+mn-ea"/>
              </a:rPr>
              <a:t>拆分出来的新模块业务来命名</a:t>
            </a:r>
            <a:endParaRPr lang="en-US" altLang="zh-CN">
              <a:solidFill>
                <a:schemeClr val="bg1"/>
              </a:solidFill>
              <a:sym typeface="+mn-ea"/>
            </a:endParaRPr>
          </a:p>
          <a:p>
            <a:pPr algn="l"/>
            <a:r>
              <a:rPr lang="en-US" altLang="zh-CN">
                <a:solidFill>
                  <a:schemeClr val="bg1"/>
                </a:solidFill>
                <a:sym typeface="+mn-ea"/>
              </a:rPr>
              <a:t>Juster.Controls - </a:t>
            </a:r>
            <a:r>
              <a:rPr lang="zh-CN" altLang="en-US">
                <a:solidFill>
                  <a:schemeClr val="bg1"/>
                </a:solidFill>
                <a:sym typeface="+mn-ea"/>
              </a:rPr>
              <a:t>控件库（自定义控件的封装可供多处使用）</a:t>
            </a:r>
            <a:endParaRPr lang="zh-CN" altLang="en-US">
              <a:solidFill>
                <a:schemeClr val="bg1"/>
              </a:solidFill>
              <a:sym typeface="+mn-ea"/>
            </a:endParaRPr>
          </a:p>
          <a:p>
            <a:pPr algn="l"/>
            <a:r>
              <a:rPr lang="en-US" altLang="zh-CN">
                <a:solidFill>
                  <a:schemeClr val="bg1"/>
                </a:solidFill>
                <a:sym typeface="+mn-ea"/>
              </a:rPr>
              <a:t>Juster.Common - </a:t>
            </a:r>
            <a:r>
              <a:rPr lang="zh-CN" altLang="en-US">
                <a:solidFill>
                  <a:schemeClr val="bg1"/>
                </a:solidFill>
                <a:sym typeface="+mn-ea"/>
              </a:rPr>
              <a:t>公共库（封装好的一些方法，整个解决方案都会用到的都放这里）</a:t>
            </a:r>
            <a:endParaRPr lang="zh-CN" altLang="en-US">
              <a:solidFill>
                <a:schemeClr val="bg1"/>
              </a:solidFill>
              <a:sym typeface="+mn-ea"/>
            </a:endParaRPr>
          </a:p>
          <a:p>
            <a:pPr algn="l"/>
            <a:r>
              <a:rPr lang="en-US" altLang="zh-CN">
                <a:solidFill>
                  <a:schemeClr val="bg1"/>
                </a:solidFill>
                <a:sym typeface="+mn-ea"/>
              </a:rPr>
              <a:t>Juster.Logger - </a:t>
            </a:r>
            <a:r>
              <a:rPr lang="zh-CN" altLang="en-US">
                <a:solidFill>
                  <a:schemeClr val="bg1"/>
                </a:solidFill>
                <a:sym typeface="+mn-ea"/>
              </a:rPr>
              <a:t>日志库</a:t>
            </a:r>
            <a:endParaRPr lang="zh-CN" altLang="en-US">
              <a:solidFill>
                <a:schemeClr val="bg1"/>
              </a:solidFill>
              <a:sym typeface="+mn-ea"/>
            </a:endParaRPr>
          </a:p>
          <a:p>
            <a:pPr algn="l"/>
            <a:r>
              <a:rPr lang="en-US" altLang="zh-CN">
                <a:solidFill>
                  <a:schemeClr val="bg1"/>
                </a:solidFill>
                <a:sym typeface="+mn-ea"/>
              </a:rPr>
              <a:t>Juster.DAL - </a:t>
            </a:r>
            <a:r>
              <a:rPr lang="zh-CN" altLang="en-US">
                <a:solidFill>
                  <a:schemeClr val="bg1"/>
                </a:solidFill>
                <a:sym typeface="+mn-ea"/>
              </a:rPr>
              <a:t>数据访问层 （一些访问</a:t>
            </a:r>
            <a:r>
              <a:rPr lang="en-US" altLang="zh-CN">
                <a:solidFill>
                  <a:schemeClr val="bg1"/>
                </a:solidFill>
                <a:sym typeface="+mn-ea"/>
              </a:rPr>
              <a:t>web api</a:t>
            </a:r>
            <a:r>
              <a:rPr lang="zh-CN" altLang="en-US">
                <a:solidFill>
                  <a:schemeClr val="bg1"/>
                </a:solidFill>
                <a:sym typeface="+mn-ea"/>
              </a:rPr>
              <a:t>的</a:t>
            </a:r>
            <a:r>
              <a:rPr lang="en-US" altLang="zh-CN">
                <a:solidFill>
                  <a:schemeClr val="bg1"/>
                </a:solidFill>
                <a:sym typeface="+mn-ea"/>
              </a:rPr>
              <a:t>service</a:t>
            </a:r>
            <a:r>
              <a:rPr lang="zh-CN" altLang="en-US">
                <a:solidFill>
                  <a:schemeClr val="bg1"/>
                </a:solidFill>
                <a:sym typeface="+mn-ea"/>
              </a:rPr>
              <a:t>、</a:t>
            </a:r>
            <a:r>
              <a:rPr lang="en-US" altLang="zh-CN">
                <a:solidFill>
                  <a:schemeClr val="bg1"/>
                </a:solidFill>
                <a:sym typeface="+mn-ea"/>
              </a:rPr>
              <a:t>DTO</a:t>
            </a:r>
            <a:r>
              <a:rPr lang="zh-CN" altLang="en-US">
                <a:solidFill>
                  <a:schemeClr val="bg1"/>
                </a:solidFill>
                <a:sym typeface="+mn-ea"/>
              </a:rPr>
              <a:t>实体类</a:t>
            </a:r>
            <a:r>
              <a:rPr lang="zh-CN" altLang="en-US">
                <a:solidFill>
                  <a:schemeClr val="bg1"/>
                </a:solidFill>
                <a:sym typeface="+mn-ea"/>
              </a:rPr>
              <a:t>可以写到这里）</a:t>
            </a:r>
            <a:endParaRPr lang="zh-CN" altLang="en-US">
              <a:solidFill>
                <a:schemeClr val="bg1"/>
              </a:solidFill>
              <a:sym typeface="+mn-ea"/>
            </a:endParaRPr>
          </a:p>
          <a:p>
            <a:pPr algn="l"/>
            <a:r>
              <a:rPr lang="en-US" altLang="zh-CN">
                <a:solidFill>
                  <a:schemeClr val="bg1"/>
                </a:solidFill>
                <a:sym typeface="+mn-ea"/>
              </a:rPr>
              <a:t>......</a:t>
            </a:r>
            <a:endParaRPr lang="zh-CN" altLang="en-US">
              <a:solidFill>
                <a:schemeClr val="bg1"/>
              </a:solidFill>
              <a:sym typeface="+mn-ea"/>
            </a:endParaRPr>
          </a:p>
          <a:p>
            <a:pPr algn="l"/>
            <a:r>
              <a:rPr lang="zh-CN" altLang="en-US">
                <a:solidFill>
                  <a:schemeClr val="bg1"/>
                </a:solidFill>
                <a:sym typeface="+mn-ea"/>
              </a:rPr>
              <a:t>可能会因为业务场景添加其他的库不完全固定，但是不管怎么变以上的几块跑不掉</a:t>
            </a:r>
            <a:endParaRPr lang="zh-CN" altLang="en-US">
              <a:solidFill>
                <a:schemeClr val="bg1"/>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793365" y="1688465"/>
            <a:ext cx="7556500" cy="4251325"/>
          </a:xfrm>
          <a:prstGeom prst="rect">
            <a:avLst/>
          </a:prstGeom>
        </p:spPr>
      </p:pic>
      <p:sp>
        <p:nvSpPr>
          <p:cNvPr id="3" name="文本框 2"/>
          <p:cNvSpPr txBox="1"/>
          <p:nvPr/>
        </p:nvSpPr>
        <p:spPr>
          <a:xfrm>
            <a:off x="379730" y="478790"/>
            <a:ext cx="5134610" cy="922020"/>
          </a:xfrm>
          <a:prstGeom prst="rect">
            <a:avLst/>
          </a:prstGeom>
          <a:noFill/>
        </p:spPr>
        <p:txBody>
          <a:bodyPr wrap="square" rtlCol="0" anchor="t">
            <a:spAutoFit/>
          </a:bodyPr>
          <a:p>
            <a:r>
              <a:rPr lang="zh-CN" altLang="en-US">
                <a:solidFill>
                  <a:schemeClr val="bg1"/>
                </a:solidFill>
                <a:sym typeface="+mn-ea"/>
              </a:rPr>
              <a:t>二、基础设计</a:t>
            </a:r>
            <a:endParaRPr lang="zh-CN" altLang="en-US">
              <a:solidFill>
                <a:schemeClr val="bg1"/>
              </a:solidFill>
            </a:endParaRPr>
          </a:p>
          <a:p>
            <a:r>
              <a:rPr lang="zh-CN" altLang="en-US">
                <a:solidFill>
                  <a:schemeClr val="bg1"/>
                </a:solidFill>
                <a:sym typeface="+mn-ea"/>
              </a:rPr>
              <a:t>           一款客户端应用程序我们该如何去设计。</a:t>
            </a:r>
            <a:endParaRPr lang="zh-CN" altLang="en-US">
              <a:solidFill>
                <a:schemeClr val="bg1"/>
              </a:solidFill>
              <a:sym typeface="+mn-ea"/>
            </a:endParaRPr>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61315" y="271780"/>
            <a:ext cx="8694420" cy="1198880"/>
          </a:xfrm>
          <a:prstGeom prst="rect">
            <a:avLst/>
          </a:prstGeom>
          <a:noFill/>
        </p:spPr>
        <p:txBody>
          <a:bodyPr wrap="square" rtlCol="0" anchor="t">
            <a:spAutoFit/>
          </a:bodyPr>
          <a:p>
            <a:r>
              <a:rPr lang="zh-CN" altLang="en-US">
                <a:solidFill>
                  <a:schemeClr val="bg1"/>
                </a:solidFill>
                <a:sym typeface="+mn-ea"/>
              </a:rPr>
              <a:t>三、</a:t>
            </a:r>
            <a:r>
              <a:rPr lang="en-US" altLang="zh-CN">
                <a:solidFill>
                  <a:schemeClr val="bg1"/>
                </a:solidFill>
                <a:sym typeface="+mn-ea"/>
              </a:rPr>
              <a:t>Nuget</a:t>
            </a:r>
            <a:r>
              <a:rPr lang="zh-CN" altLang="en-US">
                <a:solidFill>
                  <a:schemeClr val="bg1"/>
                </a:solidFill>
                <a:sym typeface="+mn-ea"/>
              </a:rPr>
              <a:t>的使用</a:t>
            </a:r>
            <a:endParaRPr lang="zh-CN" altLang="en-US">
              <a:solidFill>
                <a:schemeClr val="bg1"/>
              </a:solidFill>
            </a:endParaRPr>
          </a:p>
          <a:p>
            <a:r>
              <a:rPr lang="zh-CN" altLang="en-US">
                <a:solidFill>
                  <a:schemeClr val="bg1"/>
                </a:solidFill>
                <a:sym typeface="+mn-ea"/>
              </a:rPr>
              <a:t>          在日常开发当中难免会用到一些复杂的操作或功能这个时候时间不够自己去重新写一个，这时候可以考虑用第三方的库，那么在哪里才能找到第三方的库且免责呢？</a:t>
            </a:r>
            <a:r>
              <a:rPr lang="en-US" altLang="zh-CN">
                <a:solidFill>
                  <a:schemeClr val="bg1"/>
                </a:solidFill>
                <a:sym typeface="+mn-ea"/>
              </a:rPr>
              <a:t>visual studio</a:t>
            </a:r>
            <a:r>
              <a:rPr lang="zh-CN" altLang="en-US">
                <a:solidFill>
                  <a:schemeClr val="bg1"/>
                </a:solidFill>
                <a:sym typeface="+mn-ea"/>
              </a:rPr>
              <a:t>里就提供了一个叫</a:t>
            </a:r>
            <a:r>
              <a:rPr lang="en-US" altLang="zh-CN">
                <a:solidFill>
                  <a:schemeClr val="bg1"/>
                </a:solidFill>
                <a:sym typeface="+mn-ea"/>
              </a:rPr>
              <a:t>nuget</a:t>
            </a:r>
            <a:r>
              <a:rPr lang="zh-CN" altLang="en-US">
                <a:solidFill>
                  <a:schemeClr val="bg1"/>
                </a:solidFill>
                <a:sym typeface="+mn-ea"/>
              </a:rPr>
              <a:t>的服务以帮助我们下载开源的第三方库。</a:t>
            </a:r>
            <a:endParaRPr lang="zh-CN">
              <a:solidFill>
                <a:schemeClr val="bg1"/>
              </a:solidFill>
            </a:endParaRPr>
          </a:p>
        </p:txBody>
      </p:sp>
      <p:pic>
        <p:nvPicPr>
          <p:cNvPr id="2" name="图片 1"/>
          <p:cNvPicPr>
            <a:picLocks noChangeAspect="1"/>
          </p:cNvPicPr>
          <p:nvPr/>
        </p:nvPicPr>
        <p:blipFill>
          <a:blip r:embed="rId1"/>
          <a:stretch>
            <a:fillRect/>
          </a:stretch>
        </p:blipFill>
        <p:spPr>
          <a:xfrm>
            <a:off x="809625" y="1800225"/>
            <a:ext cx="3035300" cy="4714240"/>
          </a:xfrm>
          <a:prstGeom prst="rect">
            <a:avLst/>
          </a:prstGeom>
        </p:spPr>
      </p:pic>
      <p:pic>
        <p:nvPicPr>
          <p:cNvPr id="3" name="图片 2"/>
          <p:cNvPicPr>
            <a:picLocks noChangeAspect="1"/>
          </p:cNvPicPr>
          <p:nvPr/>
        </p:nvPicPr>
        <p:blipFill>
          <a:blip r:embed="rId2"/>
          <a:stretch>
            <a:fillRect/>
          </a:stretch>
        </p:blipFill>
        <p:spPr>
          <a:xfrm>
            <a:off x="5352415" y="2370455"/>
            <a:ext cx="5011420" cy="31654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42590" y="3106420"/>
            <a:ext cx="6306185" cy="645160"/>
          </a:xfrm>
          <a:prstGeom prst="rect">
            <a:avLst/>
          </a:prstGeom>
          <a:noFill/>
        </p:spPr>
        <p:txBody>
          <a:bodyPr wrap="square" rtlCol="0" anchor="t">
            <a:spAutoFit/>
          </a:bodyPr>
          <a:p>
            <a:r>
              <a:rPr lang="zh-CN" altLang="en-US">
                <a:solidFill>
                  <a:schemeClr val="bg1"/>
                </a:solidFill>
                <a:sym typeface="+mn-ea"/>
              </a:rPr>
              <a:t>四、实战</a:t>
            </a:r>
            <a:endParaRPr lang="zh-CN" altLang="en-US">
              <a:solidFill>
                <a:schemeClr val="bg1"/>
              </a:solidFill>
            </a:endParaRPr>
          </a:p>
          <a:p>
            <a:r>
              <a:rPr lang="zh-CN" altLang="en-US">
                <a:solidFill>
                  <a:schemeClr val="bg1"/>
                </a:solidFill>
                <a:sym typeface="+mn-ea"/>
              </a:rPr>
              <a:t>          完成一个具有播放器基础功能的项目。</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889500" y="3407410"/>
            <a:ext cx="2578735" cy="368300"/>
          </a:xfrm>
          <a:prstGeom prst="rect">
            <a:avLst/>
          </a:prstGeom>
          <a:noFill/>
        </p:spPr>
        <p:txBody>
          <a:bodyPr wrap="square" rtlCol="0" anchor="t">
            <a:spAutoFit/>
          </a:bodyPr>
          <a:p>
            <a:r>
              <a:rPr lang="zh-CN">
                <a:solidFill>
                  <a:schemeClr val="bg1"/>
                </a:solidFill>
              </a:rPr>
              <a:t>完结，谢谢各位的支持。</a:t>
            </a:r>
            <a:endParaRPr lang="zh-CN">
              <a:solidFill>
                <a:schemeClr val="bg1"/>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6750,&quot;width&quot;:12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612</Words>
  <Application>WPS 演示</Application>
  <PresentationFormat>宽屏</PresentationFormat>
  <Paragraphs>37</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Calibri Light</vt:lpstr>
      <vt:lpstr>Calibri</vt:lpstr>
      <vt:lpstr>微软雅黑</vt:lpstr>
      <vt:lpstr>Arial Unicode MS</vt:lpstr>
      <vt:lpstr>Office 主题</vt:lpstr>
      <vt:lpstr>Part11     项目（完结）</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123</dc:title>
  <dc:creator>朱 震</dc:creator>
  <cp:lastModifiedBy>Administrator</cp:lastModifiedBy>
  <cp:revision>109</cp:revision>
  <dcterms:created xsi:type="dcterms:W3CDTF">2018-08-30T08:19:00Z</dcterms:created>
  <dcterms:modified xsi:type="dcterms:W3CDTF">2021-02-17T18:38:23Z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