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1" r:id="rId4"/>
    <p:sldMasterId id="2147483764" r:id="rId5"/>
    <p:sldMasterId id="2147483778" r:id="rId6"/>
    <p:sldMasterId id="2147483661" r:id="rId7"/>
  </p:sldMasterIdLst>
  <p:notesMasterIdLst>
    <p:notesMasterId r:id="rId13"/>
  </p:notesMasterIdLst>
  <p:sldIdLst>
    <p:sldId id="264" r:id="rId8"/>
    <p:sldId id="2076137300" r:id="rId9"/>
    <p:sldId id="2076137308" r:id="rId10"/>
    <p:sldId id="2076137309" r:id="rId11"/>
    <p:sldId id="2076137299" r:id="rId1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1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8D56A-7213-4BBA-9D9C-093095CB321D}" v="1" dt="2020-12-19T01:08:29.65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065" autoAdjust="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3.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Zheng" userId="388cba9f-464e-4d95-a7e6-4758c18a2354" providerId="ADAL" clId="{78C8D56A-7213-4BBA-9D9C-093095CB321D}"/>
    <pc:docChg chg="addSld delSld modSld">
      <pc:chgData name="David Zheng" userId="388cba9f-464e-4d95-a7e6-4758c18a2354" providerId="ADAL" clId="{78C8D56A-7213-4BBA-9D9C-093095CB321D}" dt="2020-12-19T01:08:31.869" v="1" actId="47"/>
      <pc:docMkLst>
        <pc:docMk/>
      </pc:docMkLst>
      <pc:sldChg chg="del">
        <pc:chgData name="David Zheng" userId="388cba9f-464e-4d95-a7e6-4758c18a2354" providerId="ADAL" clId="{78C8D56A-7213-4BBA-9D9C-093095CB321D}" dt="2020-12-19T01:08:31.869" v="1" actId="47"/>
        <pc:sldMkLst>
          <pc:docMk/>
          <pc:sldMk cId="0" sldId="259"/>
        </pc:sldMkLst>
      </pc:sldChg>
      <pc:sldChg chg="add">
        <pc:chgData name="David Zheng" userId="388cba9f-464e-4d95-a7e6-4758c18a2354" providerId="ADAL" clId="{78C8D56A-7213-4BBA-9D9C-093095CB321D}" dt="2020-12-19T01:08:29.655" v="0"/>
        <pc:sldMkLst>
          <pc:docMk/>
          <pc:sldMk cId="2495578983" sldId="268"/>
        </pc:sldMkLst>
      </pc:sldChg>
    </pc:docChg>
  </pc:docChgLst>
  <pc:docChgLst>
    <pc:chgData name="Na Yang" userId="f874fc36-cc2d-4842-bb95-84e61ce4bf23" providerId="ADAL" clId="{CDA48E93-50DB-4350-9CEC-369781571693}"/>
    <pc:docChg chg="delSld">
      <pc:chgData name="Na Yang" userId="f874fc36-cc2d-4842-bb95-84e61ce4bf23" providerId="ADAL" clId="{CDA48E93-50DB-4350-9CEC-369781571693}" dt="2020-12-18T22:51:43.811" v="2" actId="47"/>
      <pc:docMkLst>
        <pc:docMk/>
      </pc:docMkLst>
      <pc:sldChg chg="del">
        <pc:chgData name="Na Yang" userId="f874fc36-cc2d-4842-bb95-84e61ce4bf23" providerId="ADAL" clId="{CDA48E93-50DB-4350-9CEC-369781571693}" dt="2020-12-18T22:51:26.965" v="0" actId="47"/>
        <pc:sldMkLst>
          <pc:docMk/>
          <pc:sldMk cId="937286171" sldId="2076137287"/>
        </pc:sldMkLst>
      </pc:sldChg>
      <pc:sldChg chg="del">
        <pc:chgData name="Na Yang" userId="f874fc36-cc2d-4842-bb95-84e61ce4bf23" providerId="ADAL" clId="{CDA48E93-50DB-4350-9CEC-369781571693}" dt="2020-12-18T22:51:32.081" v="1" actId="47"/>
        <pc:sldMkLst>
          <pc:docMk/>
          <pc:sldMk cId="2954170802" sldId="2076137288"/>
        </pc:sldMkLst>
      </pc:sldChg>
      <pc:sldChg chg="del">
        <pc:chgData name="Na Yang" userId="f874fc36-cc2d-4842-bb95-84e61ce4bf23" providerId="ADAL" clId="{CDA48E93-50DB-4350-9CEC-369781571693}" dt="2020-12-18T22:51:43.811" v="2" actId="47"/>
        <pc:sldMkLst>
          <pc:docMk/>
          <pc:sldMk cId="1561248499" sldId="2076137295"/>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3BFF601D-E101-4C3D-A770-CF3E81974DA3}" type="datetimeFigureOut">
              <a:rPr lang="en-US" smtClean="0"/>
              <a:t>5/25/2021</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E3B9871-C67F-4A1E-AB62-60AE17ABCEB2}" type="slidenum">
              <a:rPr lang="en-US" smtClean="0"/>
              <a:t>‹#›</a:t>
            </a:fld>
            <a:endParaRPr lang="en-US"/>
          </a:p>
        </p:txBody>
      </p:sp>
    </p:spTree>
    <p:extLst>
      <p:ext uri="{BB962C8B-B14F-4D97-AF65-F5344CB8AC3E}">
        <p14:creationId xmlns:p14="http://schemas.microsoft.com/office/powerpoint/2010/main" val="2033367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mn-lt"/>
            </a:endParaRPr>
          </a:p>
        </p:txBody>
      </p:sp>
      <p:sp>
        <p:nvSpPr>
          <p:cNvPr id="4" name="Slide Number Placeholder 3"/>
          <p:cNvSpPr>
            <a:spLocks noGrp="1"/>
          </p:cNvSpPr>
          <p:nvPr>
            <p:ph type="sldNum" sz="quarter" idx="5"/>
          </p:nvPr>
        </p:nvSpPr>
        <p:spPr/>
        <p:txBody>
          <a:bodyPr/>
          <a:lstStyle/>
          <a:p>
            <a:fld id="{045E74FF-B95A-3049-B6BA-741949CDE00C}" type="slidenum">
              <a:rPr lang="en-US" smtClean="0"/>
              <a:t>1</a:t>
            </a:fld>
            <a:endParaRPr lang="en-US"/>
          </a:p>
        </p:txBody>
      </p:sp>
    </p:spTree>
    <p:extLst>
      <p:ext uri="{BB962C8B-B14F-4D97-AF65-F5344CB8AC3E}">
        <p14:creationId xmlns:p14="http://schemas.microsoft.com/office/powerpoint/2010/main" val="767611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22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2952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1300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cs typeface="Calibri"/>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752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21506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63612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79431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03842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418062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39972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r>
              <a:rPr lang="en-US"/>
              <a:t>.NET Conf 2020</a:t>
            </a:r>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845391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95949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33544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682740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5/25/2021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337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3607691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5/25/2021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497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947714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
        <p:nvSpPr>
          <p:cNvPr id="6" name="Rectangle: Rounded Corners 4">
            <a:extLst>
              <a:ext uri="{FF2B5EF4-FFF2-40B4-BE49-F238E27FC236}">
                <a16:creationId xmlns:a16="http://schemas.microsoft.com/office/drawing/2014/main" id="{E3D2D5C4-B844-114B-9697-42D21689D269}"/>
              </a:ext>
            </a:extLst>
          </p:cNvPr>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a:extLst>
              <a:ext uri="{FF2B5EF4-FFF2-40B4-BE49-F238E27FC236}">
                <a16:creationId xmlns:a16="http://schemas.microsoft.com/office/drawing/2014/main" id="{89CF02AA-2166-2947-AE4F-C1E42119F0B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34126" y="3328313"/>
            <a:ext cx="3291797" cy="3012831"/>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38200" y="1575065"/>
            <a:ext cx="10515600" cy="669008"/>
          </a:xfrm>
        </p:spPr>
        <p:txBody>
          <a:bodyPr>
            <a:normAutofit/>
          </a:bodyPr>
          <a:lstStyle>
            <a:lvl1pPr>
              <a:defRPr sz="3600"/>
            </a:lvl1pPr>
          </a:lstStyle>
          <a:p>
            <a:r>
              <a:rPr lang="en-US"/>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38200" y="2476901"/>
            <a:ext cx="10515600" cy="2636966"/>
          </a:xfrm>
        </p:spPr>
        <p:txBody>
          <a:bodyPr/>
          <a:lstStyle/>
          <a:p>
            <a:pPr lvl="0"/>
            <a:r>
              <a:rPr lang="en-US"/>
              <a:t>Value prop 1</a:t>
            </a:r>
          </a:p>
          <a:p>
            <a:pPr lvl="0"/>
            <a:r>
              <a:rPr lang="en-US"/>
              <a:t>Value prop 2</a:t>
            </a:r>
          </a:p>
          <a:p>
            <a:pPr lvl="0"/>
            <a:r>
              <a:rPr lang="en-US"/>
              <a:t>Value prop 3</a:t>
            </a:r>
          </a:p>
        </p:txBody>
      </p:sp>
      <p:sp>
        <p:nvSpPr>
          <p:cNvPr id="15" name="Content Placeholder 2">
            <a:extLst>
              <a:ext uri="{FF2B5EF4-FFF2-40B4-BE49-F238E27FC236}">
                <a16:creationId xmlns:a16="http://schemas.microsoft.com/office/drawing/2014/main" id="{50ABA7B6-E505-4F46-AC54-EB852D64446C}"/>
              </a:ext>
            </a:extLst>
          </p:cNvPr>
          <p:cNvSpPr>
            <a:spLocks noGrp="1"/>
          </p:cNvSpPr>
          <p:nvPr>
            <p:ph idx="13" hasCustomPrompt="1"/>
          </p:nvPr>
        </p:nvSpPr>
        <p:spPr>
          <a:xfrm>
            <a:off x="838200" y="5257171"/>
            <a:ext cx="10515600" cy="579149"/>
          </a:xfrm>
        </p:spPr>
        <p:txBody>
          <a:bodyPr/>
          <a:lstStyle>
            <a:lvl1pPr>
              <a:buNone/>
              <a:defRPr>
                <a:solidFill>
                  <a:schemeClr val="accent4">
                    <a:lumMod val="60000"/>
                    <a:lumOff val="40000"/>
                  </a:schemeClr>
                </a:solidFill>
              </a:defRPr>
            </a:lvl1pPr>
          </a:lstStyle>
          <a:p>
            <a:pPr lvl="0"/>
            <a:r>
              <a:rPr lang="en-US"/>
              <a:t>Link</a:t>
            </a:r>
          </a:p>
        </p:txBody>
      </p:sp>
    </p:spTree>
    <p:extLst>
      <p:ext uri="{BB962C8B-B14F-4D97-AF65-F5344CB8AC3E}">
        <p14:creationId xmlns:p14="http://schemas.microsoft.com/office/powerpoint/2010/main" val="320896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036092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022647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73436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rc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a:spLocks/>
          </p:cNvSpPr>
          <p:nvPr userDrawn="1"/>
        </p:nvSpPr>
        <p:spPr>
          <a:xfrm>
            <a:off x="568960" y="6259684"/>
            <a:ext cx="4163498" cy="307777"/>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0" baseline="0">
                <a:solidFill>
                  <a:srgbClr val="0078D4"/>
                </a:solidFill>
                <a:latin typeface="+mj-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4029447357"/>
      </p:ext>
    </p:extLst>
  </p:cSld>
  <p:clrMapOvr>
    <a:masterClrMapping/>
  </p:clrMapOvr>
  <p:extLst>
    <p:ext uri="{DCECCB84-F9BA-43D5-87BE-67443E8EF086}">
      <p15:sldGuideLst xmlns:p15="http://schemas.microsoft.com/office/powerpoint/2012/main">
        <p15:guide id="3" pos="613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9670221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11896259"/>
      </p:ext>
    </p:extLst>
  </p:cSld>
  <p:clrMapOvr>
    <a:masterClrMapping/>
  </p:clrMapOvr>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4267622"/>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049814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2400300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2656723"/>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3227683"/>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4531211"/>
      </p:ext>
    </p:extLst>
  </p:cSld>
  <p:clrMapOvr>
    <a:masterClrMapping/>
  </p:clrMapOvr>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9803415"/>
      </p:ext>
    </p:extLst>
  </p:cSld>
  <p:clrMapOvr>
    <a:masterClrMapping/>
  </p:clrMapOvr>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3778690"/>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139815827"/>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88105043"/>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02204668"/>
      </p:ext>
    </p:extLst>
  </p:cSld>
  <p:clrMapOvr>
    <a:masterClrMapping/>
  </p:clrMapOvr>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39456700"/>
      </p:ext>
    </p:extLst>
  </p:cSld>
  <p:clrMapOvr>
    <a:masterClrMapping/>
  </p:clrMapOvr>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653637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75807145"/>
      </p:ext>
    </p:extLst>
  </p:cSld>
  <p:clrMapOvr>
    <a:masterClrMapping/>
  </p:clrMapOvr>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3242118"/>
      </p:ext>
    </p:extLst>
  </p:cSld>
  <p:clrMapOvr>
    <a:masterClrMapping/>
  </p:clrMapOvr>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45763069"/>
      </p:ext>
    </p:extLst>
  </p:cSld>
  <p:clrMapOvr>
    <a:masterClrMapping/>
  </p:clrMapOvr>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03817147"/>
      </p:ext>
    </p:extLst>
  </p:cSld>
  <p:clrMapOvr>
    <a:masterClrMapping/>
  </p:clrMapOvr>
  <p:extLst>
    <p:ext uri="{DCECCB84-F9BA-43D5-87BE-67443E8EF086}">
      <p15:sldGuideLst xmlns:p15="http://schemas.microsoft.com/office/powerpoint/2012/main">
        <p15:guide id="1" orient="horz" pos="23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42358318"/>
      </p:ext>
    </p:extLst>
  </p:cSld>
  <p:clrMapOvr>
    <a:masterClrMapping/>
  </p:clrMapOvr>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35953715"/>
      </p:ext>
    </p:extLst>
  </p:cSld>
  <p:clrMapOvr>
    <a:masterClrMapping/>
  </p:clrMapOvr>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69341814"/>
      </p:ext>
    </p:extLst>
  </p:cSld>
  <p:clrMapOvr>
    <a:masterClrMapping/>
  </p:clrMapOvr>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08092778"/>
      </p:ext>
    </p:extLst>
  </p:cSld>
  <p:clrMapOvr>
    <a:masterClrMapping/>
  </p:clrMapOvr>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5050143"/>
      </p:ext>
    </p:extLst>
  </p:cSld>
  <p:clrMapOvr>
    <a:masterClrMapping/>
  </p:clrMapOvr>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76781335"/>
      </p:ext>
    </p:extLst>
  </p:cSld>
  <p:clrMapOvr>
    <a:masterClrMapping/>
  </p:clrMapOvr>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1319416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82803902"/>
      </p:ext>
    </p:extLst>
  </p:cSld>
  <p:clrMapOvr>
    <a:masterClrMapping/>
  </p:clrMapOvr>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8391635"/>
      </p:ext>
    </p:extLst>
  </p:cSld>
  <p:clrMapOvr>
    <a:masterClrMapping/>
  </p:clrMapOvr>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73008"/>
      </p:ext>
    </p:extLst>
  </p:cSld>
  <p:clrMapOvr>
    <a:masterClrMapping/>
  </p:clrMapOvr>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735201"/>
      </p:ext>
    </p:extLst>
  </p:cSld>
  <p:clrMapOvr>
    <a:masterClrMapping/>
  </p:clrMapOvr>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3073048"/>
      </p:ext>
    </p:extLst>
  </p:cSld>
  <p:clrMapOvr>
    <a:masterClrMapping/>
  </p:clrMapOvr>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8926048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065473649"/>
      </p:ext>
    </p:extLst>
  </p:cSld>
  <p:clrMapOvr>
    <a:masterClrMapping/>
  </p:clrMapOvr>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891022974"/>
      </p:ext>
    </p:extLst>
  </p:cSld>
  <p:clrMapOvr>
    <a:masterClrMapping/>
  </p:clrMapOvr>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237830522"/>
      </p:ext>
    </p:extLst>
  </p:cSld>
  <p:clrMapOvr>
    <a:masterClrMapping/>
  </p:clrMapOvr>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59637691"/>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974395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857143245"/>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8033458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038963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29281749"/>
      </p:ext>
    </p:extLst>
  </p:cSld>
  <p:clrMapOvr>
    <a:masterClrMapping/>
  </p:clrMapOvr>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079970"/>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8730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75224207"/>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62188756"/>
      </p:ext>
    </p:extLst>
  </p:cSld>
  <p:clrMapOvr>
    <a:masterClrMapping/>
  </p:clrMapOvr>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8F0E-2299-49AF-88F6-79E96B6CC1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07750C-A843-4106-9884-D42E9462D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CC2672-3F53-472C-B1DF-E72355A7C82C}"/>
              </a:ext>
            </a:extLst>
          </p:cNvPr>
          <p:cNvSpPr>
            <a:spLocks noGrp="1"/>
          </p:cNvSpPr>
          <p:nvPr>
            <p:ph type="dt" sz="half" idx="10"/>
          </p:nvPr>
        </p:nvSpPr>
        <p:spPr/>
        <p:txBody>
          <a:bodyPr/>
          <a:lstStyle/>
          <a:p>
            <a:fld id="{24AD8191-20E1-44E5-8464-744F26504396}" type="datetimeFigureOut">
              <a:rPr lang="en-US" smtClean="0"/>
              <a:t>5/25/2021</a:t>
            </a:fld>
            <a:endParaRPr lang="en-US"/>
          </a:p>
        </p:txBody>
      </p:sp>
      <p:sp>
        <p:nvSpPr>
          <p:cNvPr id="5" name="Footer Placeholder 4">
            <a:extLst>
              <a:ext uri="{FF2B5EF4-FFF2-40B4-BE49-F238E27FC236}">
                <a16:creationId xmlns:a16="http://schemas.microsoft.com/office/drawing/2014/main" id="{1DA4B346-95F0-4A4E-9D7B-55BACD2A2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AD2A7-1A28-4CD5-A438-D85F16793C87}"/>
              </a:ext>
            </a:extLst>
          </p:cNvPr>
          <p:cNvSpPr>
            <a:spLocks noGrp="1"/>
          </p:cNvSpPr>
          <p:nvPr>
            <p:ph type="sldNum" sz="quarter" idx="12"/>
          </p:nvPr>
        </p:nvSpPr>
        <p:spPr/>
        <p:txBody>
          <a:bodyPr/>
          <a:lstStyle/>
          <a:p>
            <a:fld id="{6BC89E5D-9593-45A4-B3BE-6FBEFD60F270}" type="slidenum">
              <a:rPr lang="en-US" smtClean="0"/>
              <a:t>‹#›</a:t>
            </a:fld>
            <a:endParaRPr lang="en-US"/>
          </a:p>
        </p:txBody>
      </p:sp>
    </p:spTree>
    <p:extLst>
      <p:ext uri="{BB962C8B-B14F-4D97-AF65-F5344CB8AC3E}">
        <p14:creationId xmlns:p14="http://schemas.microsoft.com/office/powerpoint/2010/main" val="1667993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DB88-693F-9940-BD22-E47EBFBCE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00A5D-F48F-2045-B352-541566D2139A}"/>
              </a:ext>
            </a:extLst>
          </p:cNvPr>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5C1D5-BDF5-C54A-BC1B-70411F82E890}"/>
              </a:ext>
            </a:extLst>
          </p:cNvPr>
          <p:cNvSpPr>
            <a:spLocks noGrp="1"/>
          </p:cNvSpPr>
          <p:nvPr>
            <p:ph type="dt" sz="half" idx="10"/>
          </p:nvPr>
        </p:nvSpPr>
        <p:spPr/>
        <p:txBody>
          <a:bodyPr/>
          <a:lstStyle/>
          <a:p>
            <a:fld id="{56768435-DD3B-A64A-83AE-6E1472C734DE}" type="datetimeFigureOut">
              <a:rPr lang="en-US" smtClean="0"/>
              <a:t>5/25/2021</a:t>
            </a:fld>
            <a:endParaRPr lang="en-US"/>
          </a:p>
        </p:txBody>
      </p:sp>
      <p:sp>
        <p:nvSpPr>
          <p:cNvPr id="5" name="Footer Placeholder 4">
            <a:extLst>
              <a:ext uri="{FF2B5EF4-FFF2-40B4-BE49-F238E27FC236}">
                <a16:creationId xmlns:a16="http://schemas.microsoft.com/office/drawing/2014/main" id="{AA791240-1505-4045-81F1-BB613354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7404D-91FB-D34D-A45C-33347545D7B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14252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5/25/2021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23771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0242-70BB-0443-8F5A-AB15A79601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018F85-C698-9F4F-AF3E-B44286173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75E01-4CD1-F546-9FB5-DA511C6B1E71}"/>
              </a:ext>
            </a:extLst>
          </p:cNvPr>
          <p:cNvSpPr>
            <a:spLocks noGrp="1"/>
          </p:cNvSpPr>
          <p:nvPr>
            <p:ph type="dt" sz="half" idx="10"/>
          </p:nvPr>
        </p:nvSpPr>
        <p:spPr/>
        <p:txBody>
          <a:bodyPr/>
          <a:lstStyle/>
          <a:p>
            <a:fld id="{56768435-DD3B-A64A-83AE-6E1472C734DE}" type="datetimeFigureOut">
              <a:rPr lang="en-US" smtClean="0"/>
              <a:t>5/25/2021</a:t>
            </a:fld>
            <a:endParaRPr lang="en-US"/>
          </a:p>
        </p:txBody>
      </p:sp>
      <p:sp>
        <p:nvSpPr>
          <p:cNvPr id="5" name="Footer Placeholder 4">
            <a:extLst>
              <a:ext uri="{FF2B5EF4-FFF2-40B4-BE49-F238E27FC236}">
                <a16:creationId xmlns:a16="http://schemas.microsoft.com/office/drawing/2014/main" id="{D4DB68C5-8234-2849-BFAC-DF068ED6D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24528-CC24-F14C-B29C-47585F8215E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15367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9005549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502139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51365898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653722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725793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49131680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5/25/2021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424765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5/25/2021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3562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6259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5/25/2021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1394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2727964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653500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464349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5/25/2021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570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image" Target="../media/image5.emf"/><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4.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5/25/2021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931873889"/>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5/25/2021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2691677774"/>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7"/>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39346773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 id="2147483732" r:id="rId30"/>
    <p:sldLayoutId id="2147483733" r:id="rId31"/>
    <p:sldLayoutId id="2147483734" r:id="rId32"/>
    <p:sldLayoutId id="2147483735" r:id="rId33"/>
    <p:sldLayoutId id="2147483736" r:id="rId34"/>
    <p:sldLayoutId id="2147483737" r:id="rId35"/>
    <p:sldLayoutId id="2147483738" r:id="rId36"/>
    <p:sldLayoutId id="2147483739" r:id="rId37"/>
    <p:sldLayoutId id="2147483740" r:id="rId38"/>
    <p:sldLayoutId id="2147483741" r:id="rId39"/>
    <p:sldLayoutId id="2147483742" r:id="rId40"/>
    <p:sldLayoutId id="2147483743" r:id="rId41"/>
    <p:sldLayoutId id="2147483744" r:id="rId42"/>
    <p:sldLayoutId id="2147483745" r:id="rId43"/>
    <p:sldLayoutId id="2147483746" r:id="rId44"/>
    <p:sldLayoutId id="2147483747" r:id="rId45"/>
  </p:sldLayoutIdLst>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5/25/2021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6580442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B3AD4-DDC1-46FB-BA8D-3ABFEE9818D5}"/>
              </a:ext>
            </a:extLst>
          </p:cNvPr>
          <p:cNvSpPr/>
          <p:nvPr/>
        </p:nvSpPr>
        <p:spPr>
          <a:xfrm>
            <a:off x="786597" y="923278"/>
            <a:ext cx="1988598" cy="488272"/>
          </a:xfrm>
          <a:prstGeom prst="rect">
            <a:avLst/>
          </a:prstGeom>
          <a:solidFill>
            <a:srgbClr val="251787"/>
          </a:solidFill>
          <a:ln>
            <a:solidFill>
              <a:srgbClr val="2517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150C0B0-ED21-4048-B32A-4023722F3F50}"/>
              </a:ext>
            </a:extLst>
          </p:cNvPr>
          <p:cNvSpPr>
            <a:spLocks noGrp="1"/>
          </p:cNvSpPr>
          <p:nvPr>
            <p:ph type="title"/>
          </p:nvPr>
        </p:nvSpPr>
        <p:spPr>
          <a:xfrm>
            <a:off x="4562012" y="2862860"/>
            <a:ext cx="2879344" cy="669008"/>
          </a:xfrm>
        </p:spPr>
        <p:txBody>
          <a:bodyPr>
            <a:normAutofit/>
          </a:bodyPr>
          <a:lstStyle/>
          <a:p>
            <a:r>
              <a:rPr lang="en-US" dirty="0"/>
              <a:t>#7  SQL</a:t>
            </a:r>
            <a:r>
              <a:rPr lang="en-US" altLang="zh-CN" dirty="0"/>
              <a:t>ite</a:t>
            </a:r>
            <a:endParaRPr lang="en-US" dirty="0"/>
          </a:p>
        </p:txBody>
      </p:sp>
      <p:sp>
        <p:nvSpPr>
          <p:cNvPr id="3" name="文本框 2">
            <a:extLst>
              <a:ext uri="{FF2B5EF4-FFF2-40B4-BE49-F238E27FC236}">
                <a16:creationId xmlns:a16="http://schemas.microsoft.com/office/drawing/2014/main" id="{1C647C85-01BD-4FCF-90CC-016F73DC98EE}"/>
              </a:ext>
            </a:extLst>
          </p:cNvPr>
          <p:cNvSpPr txBox="1"/>
          <p:nvPr/>
        </p:nvSpPr>
        <p:spPr>
          <a:xfrm>
            <a:off x="2105976" y="4983178"/>
            <a:ext cx="6348597" cy="1477328"/>
          </a:xfrm>
          <a:prstGeom prst="rect">
            <a:avLst/>
          </a:prstGeom>
          <a:noFill/>
        </p:spPr>
        <p:txBody>
          <a:bodyPr wrap="none" rtlCol="0">
            <a:spAutoFit/>
          </a:bodyPr>
          <a:lstStyle/>
          <a:p>
            <a:r>
              <a:rPr lang="en-US" altLang="zh-CN" dirty="0" err="1"/>
              <a:t>Juster</a:t>
            </a:r>
            <a:r>
              <a:rPr lang="en-US" altLang="zh-CN" dirty="0"/>
              <a:t> </a:t>
            </a:r>
            <a:r>
              <a:rPr lang="en-US" altLang="zh-CN" dirty="0" err="1"/>
              <a:t>zhu</a:t>
            </a:r>
            <a:r>
              <a:rPr lang="en-US" altLang="zh-CN" dirty="0"/>
              <a:t> </a:t>
            </a:r>
          </a:p>
          <a:p>
            <a:r>
              <a:rPr lang="en-US" altLang="zh-CN" dirty="0" err="1"/>
              <a:t>.Net</a:t>
            </a:r>
            <a:r>
              <a:rPr lang="en-US" altLang="zh-CN" dirty="0"/>
              <a:t> WPF</a:t>
            </a:r>
            <a:r>
              <a:rPr lang="zh-CN" altLang="en-US" dirty="0"/>
              <a:t>方向开发者</a:t>
            </a:r>
            <a:endParaRPr lang="en-US" altLang="zh-CN" dirty="0"/>
          </a:p>
          <a:p>
            <a:endParaRPr lang="en-US" altLang="zh-CN" dirty="0"/>
          </a:p>
          <a:p>
            <a:endParaRPr lang="en-US" altLang="zh-CN" dirty="0"/>
          </a:p>
          <a:p>
            <a:r>
              <a:rPr lang="zh-CN" altLang="en-US" dirty="0"/>
              <a:t>知乎、博客园、公众号、</a:t>
            </a:r>
            <a:r>
              <a:rPr lang="en-US" altLang="zh-CN" dirty="0"/>
              <a:t>b</a:t>
            </a:r>
            <a:r>
              <a:rPr lang="zh-CN" altLang="en-US" dirty="0"/>
              <a:t>站、</a:t>
            </a:r>
            <a:r>
              <a:rPr lang="en-US" altLang="zh-CN" dirty="0" err="1"/>
              <a:t>sina</a:t>
            </a:r>
            <a:r>
              <a:rPr lang="zh-CN" altLang="en-US" dirty="0"/>
              <a:t>微博  搜索：</a:t>
            </a:r>
            <a:r>
              <a:rPr lang="en-US" altLang="zh-CN" dirty="0" err="1"/>
              <a:t>dotNet</a:t>
            </a:r>
            <a:r>
              <a:rPr lang="zh-CN" altLang="en-US" dirty="0"/>
              <a:t>源计划</a:t>
            </a:r>
            <a:r>
              <a:rPr lang="en-US" altLang="zh-CN" dirty="0"/>
              <a:t> </a:t>
            </a:r>
            <a:endParaRPr lang="zh-CN" altLang="en-US" dirty="0"/>
          </a:p>
        </p:txBody>
      </p:sp>
      <p:sp>
        <p:nvSpPr>
          <p:cNvPr id="4" name="矩形 3">
            <a:extLst>
              <a:ext uri="{FF2B5EF4-FFF2-40B4-BE49-F238E27FC236}">
                <a16:creationId xmlns:a16="http://schemas.microsoft.com/office/drawing/2014/main" id="{73EA9F7C-AC1D-4CA4-A636-6D7256E1C73C}"/>
              </a:ext>
            </a:extLst>
          </p:cNvPr>
          <p:cNvSpPr/>
          <p:nvPr/>
        </p:nvSpPr>
        <p:spPr>
          <a:xfrm>
            <a:off x="9393321" y="332459"/>
            <a:ext cx="2567113" cy="369332"/>
          </a:xfrm>
          <a:prstGeom prst="rect">
            <a:avLst/>
          </a:prstGeom>
        </p:spPr>
        <p:txBody>
          <a:bodyPr wrap="none">
            <a:spAutoFit/>
          </a:bodyPr>
          <a:lstStyle/>
          <a:p>
            <a:r>
              <a:rPr lang="en-US" altLang="zh-CN" dirty="0"/>
              <a:t>.Net5 WPF</a:t>
            </a:r>
            <a:r>
              <a:rPr lang="zh-CN" altLang="en-US" dirty="0"/>
              <a:t>进阶教程系列</a:t>
            </a:r>
          </a:p>
        </p:txBody>
      </p:sp>
      <p:pic>
        <p:nvPicPr>
          <p:cNvPr id="6" name="图片 5">
            <a:extLst>
              <a:ext uri="{FF2B5EF4-FFF2-40B4-BE49-F238E27FC236}">
                <a16:creationId xmlns:a16="http://schemas.microsoft.com/office/drawing/2014/main" id="{A1C9786F-EEDF-4F85-B5AE-3B23FC3068BD}"/>
              </a:ext>
            </a:extLst>
          </p:cNvPr>
          <p:cNvPicPr>
            <a:picLocks noChangeAspect="1"/>
          </p:cNvPicPr>
          <p:nvPr/>
        </p:nvPicPr>
        <p:blipFill>
          <a:blip r:embed="rId3"/>
          <a:stretch>
            <a:fillRect/>
          </a:stretch>
        </p:blipFill>
        <p:spPr>
          <a:xfrm>
            <a:off x="358643" y="5033639"/>
            <a:ext cx="1682695" cy="1482571"/>
          </a:xfrm>
          <a:prstGeom prst="rect">
            <a:avLst/>
          </a:prstGeom>
        </p:spPr>
      </p:pic>
    </p:spTree>
    <p:extLst>
      <p:ext uri="{BB962C8B-B14F-4D97-AF65-F5344CB8AC3E}">
        <p14:creationId xmlns:p14="http://schemas.microsoft.com/office/powerpoint/2010/main" val="411365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A667A1-DA62-4B3A-A454-01A5CA5E0955}"/>
              </a:ext>
            </a:extLst>
          </p:cNvPr>
          <p:cNvPicPr>
            <a:picLocks noChangeAspect="1"/>
          </p:cNvPicPr>
          <p:nvPr/>
        </p:nvPicPr>
        <p:blipFill>
          <a:blip r:embed="rId3"/>
          <a:stretch>
            <a:fillRect/>
          </a:stretch>
        </p:blipFill>
        <p:spPr>
          <a:xfrm>
            <a:off x="9571037" y="4572000"/>
            <a:ext cx="1943302" cy="2016731"/>
          </a:xfrm>
          <a:prstGeom prst="rect">
            <a:avLst/>
          </a:prstGeom>
        </p:spPr>
      </p:pic>
      <p:sp>
        <p:nvSpPr>
          <p:cNvPr id="5" name="Title 1">
            <a:extLst>
              <a:ext uri="{FF2B5EF4-FFF2-40B4-BE49-F238E27FC236}">
                <a16:creationId xmlns:a16="http://schemas.microsoft.com/office/drawing/2014/main" id="{05C13ACF-831F-44D1-92DD-70310ED960DA}"/>
              </a:ext>
            </a:extLst>
          </p:cNvPr>
          <p:cNvSpPr>
            <a:spLocks noGrp="1"/>
          </p:cNvSpPr>
          <p:nvPr>
            <p:ph type="title"/>
          </p:nvPr>
        </p:nvSpPr>
        <p:spPr>
          <a:xfrm>
            <a:off x="0" y="403968"/>
            <a:ext cx="2300426" cy="669008"/>
          </a:xfrm>
        </p:spPr>
        <p:txBody>
          <a:bodyPr>
            <a:normAutofit fontScale="90000"/>
          </a:bodyPr>
          <a:lstStyle/>
          <a:p>
            <a:r>
              <a:rPr lang="zh-CN" altLang="en-US" dirty="0"/>
              <a:t>本章概要</a:t>
            </a:r>
            <a:endParaRPr lang="en-US" dirty="0"/>
          </a:p>
        </p:txBody>
      </p:sp>
      <p:sp>
        <p:nvSpPr>
          <p:cNvPr id="6" name="矩形 5">
            <a:extLst>
              <a:ext uri="{FF2B5EF4-FFF2-40B4-BE49-F238E27FC236}">
                <a16:creationId xmlns:a16="http://schemas.microsoft.com/office/drawing/2014/main" id="{8E0230E1-5DEC-4921-BBCE-3D4278E118A2}"/>
              </a:ext>
            </a:extLst>
          </p:cNvPr>
          <p:cNvSpPr/>
          <p:nvPr/>
        </p:nvSpPr>
        <p:spPr>
          <a:xfrm>
            <a:off x="738686" y="1498492"/>
            <a:ext cx="4064133" cy="954107"/>
          </a:xfrm>
          <a:prstGeom prst="rect">
            <a:avLst/>
          </a:prstGeom>
        </p:spPr>
        <p:txBody>
          <a:bodyPr wrap="square">
            <a:spAutoFit/>
          </a:bodyPr>
          <a:lstStyle/>
          <a:p>
            <a:r>
              <a:rPr lang="en-US" altLang="zh-CN" sz="2800" b="1" dirty="0">
                <a:solidFill>
                  <a:schemeClr val="tx2"/>
                </a:solidFill>
              </a:rPr>
              <a:t>Part 1     SQLite</a:t>
            </a:r>
          </a:p>
          <a:p>
            <a:r>
              <a:rPr lang="en-US" altLang="zh-CN" sz="2800" b="1" dirty="0">
                <a:solidFill>
                  <a:schemeClr val="tx2"/>
                </a:solidFill>
              </a:rPr>
              <a:t>Part 2     Async Command</a:t>
            </a:r>
          </a:p>
        </p:txBody>
      </p:sp>
    </p:spTree>
    <p:extLst>
      <p:ext uri="{BB962C8B-B14F-4D97-AF65-F5344CB8AC3E}">
        <p14:creationId xmlns:p14="http://schemas.microsoft.com/office/powerpoint/2010/main" val="129881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1" y="403968"/>
            <a:ext cx="3604335" cy="669008"/>
          </a:xfrm>
        </p:spPr>
        <p:txBody>
          <a:bodyPr>
            <a:normAutofit fontScale="90000"/>
          </a:bodyPr>
          <a:lstStyle/>
          <a:p>
            <a:r>
              <a:rPr lang="en-US" dirty="0"/>
              <a:t>P</a:t>
            </a:r>
            <a:r>
              <a:rPr lang="en-US" altLang="zh-CN" dirty="0"/>
              <a:t>art1 </a:t>
            </a:r>
            <a:r>
              <a:rPr lang="en-US" altLang="zh-CN" b="1" dirty="0"/>
              <a:t>SQLite</a:t>
            </a:r>
            <a:endParaRPr lang="en-US" dirty="0"/>
          </a:p>
        </p:txBody>
      </p:sp>
      <p:sp>
        <p:nvSpPr>
          <p:cNvPr id="2" name="矩形 1">
            <a:extLst>
              <a:ext uri="{FF2B5EF4-FFF2-40B4-BE49-F238E27FC236}">
                <a16:creationId xmlns:a16="http://schemas.microsoft.com/office/drawing/2014/main" id="{4EB1BA1D-F9B5-411B-A8DB-C97774F0EA4C}"/>
              </a:ext>
            </a:extLst>
          </p:cNvPr>
          <p:cNvSpPr/>
          <p:nvPr/>
        </p:nvSpPr>
        <p:spPr>
          <a:xfrm>
            <a:off x="5182557" y="4072119"/>
            <a:ext cx="6275436" cy="2308324"/>
          </a:xfrm>
          <a:prstGeom prst="rect">
            <a:avLst/>
          </a:prstGeom>
        </p:spPr>
        <p:txBody>
          <a:bodyPr wrap="none">
            <a:spAutoFit/>
          </a:bodyPr>
          <a:lstStyle/>
          <a:p>
            <a:r>
              <a:rPr lang="zh-CN" altLang="en-US" dirty="0"/>
              <a:t>使用：</a:t>
            </a:r>
            <a:endParaRPr lang="en-US" altLang="zh-CN" dirty="0"/>
          </a:p>
          <a:p>
            <a:r>
              <a:rPr lang="en-US" altLang="zh-CN" dirty="0"/>
              <a:t>1.Nuget</a:t>
            </a:r>
            <a:r>
              <a:rPr lang="zh-CN" altLang="en-US" dirty="0"/>
              <a:t> </a:t>
            </a:r>
            <a:r>
              <a:rPr lang="en-US" altLang="zh-CN" dirty="0"/>
              <a:t>-</a:t>
            </a:r>
            <a:r>
              <a:rPr lang="zh-CN" altLang="en-US" dirty="0"/>
              <a:t> Microsoft.Data.Sqlite</a:t>
            </a:r>
            <a:endParaRPr lang="en-US" altLang="zh-CN" dirty="0"/>
          </a:p>
          <a:p>
            <a:r>
              <a:rPr lang="en-US" altLang="zh-CN" dirty="0"/>
              <a:t>2.</a:t>
            </a:r>
            <a:r>
              <a:rPr lang="zh-CN" altLang="en-US" dirty="0"/>
              <a:t>可视化界面管理工具</a:t>
            </a:r>
            <a:r>
              <a:rPr lang="en-US" altLang="zh-CN" dirty="0" err="1"/>
              <a:t>SQLiteExpertPro</a:t>
            </a:r>
            <a:r>
              <a:rPr lang="zh-CN" altLang="en-US" dirty="0"/>
              <a:t>、</a:t>
            </a:r>
            <a:r>
              <a:rPr lang="en-US" altLang="zh-CN" dirty="0"/>
              <a:t> </a:t>
            </a:r>
            <a:r>
              <a:rPr lang="en-US" altLang="zh-CN" dirty="0" err="1"/>
              <a:t>DB.Browser.for.SQLite</a:t>
            </a:r>
            <a:endParaRPr lang="en-US" altLang="zh-CN" dirty="0"/>
          </a:p>
          <a:p>
            <a:endParaRPr lang="en-US" altLang="zh-CN" dirty="0"/>
          </a:p>
          <a:p>
            <a:r>
              <a:rPr lang="zh-CN" altLang="en-US" dirty="0"/>
              <a:t>主要内容：</a:t>
            </a:r>
            <a:endParaRPr lang="en-US" altLang="zh-CN" dirty="0"/>
          </a:p>
          <a:p>
            <a:r>
              <a:rPr lang="en-US" altLang="zh-CN" dirty="0"/>
              <a:t>1.</a:t>
            </a:r>
            <a:r>
              <a:rPr lang="zh-CN" altLang="en-US" dirty="0"/>
              <a:t>增删改查</a:t>
            </a:r>
            <a:endParaRPr lang="en-US" altLang="zh-CN" dirty="0"/>
          </a:p>
          <a:p>
            <a:r>
              <a:rPr lang="en-US" altLang="zh-CN" dirty="0"/>
              <a:t>2.</a:t>
            </a:r>
            <a:r>
              <a:rPr lang="zh-CN" altLang="en-US" dirty="0"/>
              <a:t>大批量数据写入注意事项</a:t>
            </a:r>
            <a:endParaRPr lang="en-US" altLang="zh-CN" dirty="0"/>
          </a:p>
          <a:p>
            <a:r>
              <a:rPr lang="en-US" altLang="zh-CN" dirty="0"/>
              <a:t>3.</a:t>
            </a:r>
            <a:r>
              <a:rPr lang="zh-CN" altLang="en-US" dirty="0"/>
              <a:t>多线程下的使用</a:t>
            </a:r>
            <a:endParaRPr lang="en-US" altLang="zh-CN" dirty="0"/>
          </a:p>
        </p:txBody>
      </p:sp>
      <p:sp>
        <p:nvSpPr>
          <p:cNvPr id="3" name="矩形 2">
            <a:extLst>
              <a:ext uri="{FF2B5EF4-FFF2-40B4-BE49-F238E27FC236}">
                <a16:creationId xmlns:a16="http://schemas.microsoft.com/office/drawing/2014/main" id="{B7838418-93CD-49FB-A122-059B9651DA60}"/>
              </a:ext>
            </a:extLst>
          </p:cNvPr>
          <p:cNvSpPr/>
          <p:nvPr/>
        </p:nvSpPr>
        <p:spPr>
          <a:xfrm>
            <a:off x="530556" y="1264497"/>
            <a:ext cx="7578571" cy="2246769"/>
          </a:xfrm>
          <a:prstGeom prst="rect">
            <a:avLst/>
          </a:prstGeom>
        </p:spPr>
        <p:txBody>
          <a:bodyPr wrap="square">
            <a:spAutoFit/>
          </a:bodyPr>
          <a:lstStyle/>
          <a:p>
            <a:pPr latinLnBrk="1">
              <a:buFont typeface="Arial" panose="020B0604020202020204" pitchFamily="34" charset="0"/>
              <a:buChar char="•"/>
            </a:pPr>
            <a:r>
              <a:rPr lang="zh-CN" altLang="en-US" sz="1400" dirty="0">
                <a:latin typeface="Helvetica Neue"/>
              </a:rPr>
              <a:t>不需要一个单独的服务器进程或操作的系统（无服务器的）。</a:t>
            </a:r>
          </a:p>
          <a:p>
            <a:pPr latinLnBrk="1">
              <a:buFont typeface="Arial" panose="020B0604020202020204" pitchFamily="34" charset="0"/>
              <a:buChar char="•"/>
            </a:pPr>
            <a:r>
              <a:rPr lang="en-US" altLang="zh-CN" sz="1400" dirty="0">
                <a:latin typeface="Helvetica Neue"/>
              </a:rPr>
              <a:t>SQLite </a:t>
            </a:r>
            <a:r>
              <a:rPr lang="zh-CN" altLang="en-US" sz="1400" dirty="0">
                <a:latin typeface="Helvetica Neue"/>
              </a:rPr>
              <a:t>不需要配置，这意味着不需要安装或管理。</a:t>
            </a:r>
          </a:p>
          <a:p>
            <a:pPr latinLnBrk="1">
              <a:buFont typeface="Arial" panose="020B0604020202020204" pitchFamily="34" charset="0"/>
              <a:buChar char="•"/>
            </a:pPr>
            <a:r>
              <a:rPr lang="zh-CN" altLang="en-US" sz="1400" dirty="0">
                <a:latin typeface="Helvetica Neue"/>
              </a:rPr>
              <a:t>一个完整的 </a:t>
            </a:r>
            <a:r>
              <a:rPr lang="en-US" altLang="zh-CN" sz="1400" dirty="0">
                <a:latin typeface="Helvetica Neue"/>
              </a:rPr>
              <a:t>SQLite </a:t>
            </a:r>
            <a:r>
              <a:rPr lang="zh-CN" altLang="en-US" sz="1400" dirty="0">
                <a:latin typeface="Helvetica Neue"/>
              </a:rPr>
              <a:t>数据库是存储在一个单一的跨平台的磁盘文件。</a:t>
            </a:r>
          </a:p>
          <a:p>
            <a:pPr latinLnBrk="1">
              <a:buFont typeface="Arial" panose="020B0604020202020204" pitchFamily="34" charset="0"/>
              <a:buChar char="•"/>
            </a:pPr>
            <a:r>
              <a:rPr lang="en-US" altLang="zh-CN" sz="1400" dirty="0">
                <a:latin typeface="Helvetica Neue"/>
              </a:rPr>
              <a:t>SQLite </a:t>
            </a:r>
            <a:r>
              <a:rPr lang="zh-CN" altLang="en-US" sz="1400" dirty="0">
                <a:latin typeface="Helvetica Neue"/>
              </a:rPr>
              <a:t>是非常小的，是轻量级的，完全配置时小于 </a:t>
            </a:r>
            <a:r>
              <a:rPr lang="en-US" altLang="zh-CN" sz="1400" dirty="0">
                <a:latin typeface="Helvetica Neue"/>
              </a:rPr>
              <a:t>400KiB</a:t>
            </a:r>
            <a:r>
              <a:rPr lang="zh-CN" altLang="en-US" sz="1400" dirty="0">
                <a:latin typeface="Helvetica Neue"/>
              </a:rPr>
              <a:t>，省略可选功能配置时小于</a:t>
            </a:r>
            <a:r>
              <a:rPr lang="en-US" altLang="zh-CN" sz="1400" dirty="0">
                <a:latin typeface="Helvetica Neue"/>
              </a:rPr>
              <a:t>250KiB</a:t>
            </a:r>
            <a:r>
              <a:rPr lang="zh-CN" altLang="en-US" sz="1400" dirty="0">
                <a:latin typeface="Helvetica Neue"/>
              </a:rPr>
              <a:t>。</a:t>
            </a:r>
          </a:p>
          <a:p>
            <a:pPr latinLnBrk="1">
              <a:buFont typeface="Arial" panose="020B0604020202020204" pitchFamily="34" charset="0"/>
              <a:buChar char="•"/>
            </a:pPr>
            <a:r>
              <a:rPr lang="en-US" altLang="zh-CN" sz="1400" dirty="0">
                <a:latin typeface="Helvetica Neue"/>
              </a:rPr>
              <a:t>SQLite </a:t>
            </a:r>
            <a:r>
              <a:rPr lang="zh-CN" altLang="en-US" sz="1400" dirty="0">
                <a:latin typeface="Helvetica Neue"/>
              </a:rPr>
              <a:t>是自给自足的，这意味着不需要任何外部的依赖。</a:t>
            </a:r>
          </a:p>
          <a:p>
            <a:pPr latinLnBrk="1">
              <a:buFont typeface="Arial" panose="020B0604020202020204" pitchFamily="34" charset="0"/>
              <a:buChar char="•"/>
            </a:pPr>
            <a:r>
              <a:rPr lang="en-US" altLang="zh-CN" sz="1400" dirty="0">
                <a:latin typeface="Helvetica Neue"/>
              </a:rPr>
              <a:t>SQLite </a:t>
            </a:r>
            <a:r>
              <a:rPr lang="zh-CN" altLang="en-US" sz="1400" dirty="0">
                <a:latin typeface="Helvetica Neue"/>
              </a:rPr>
              <a:t>事务是完全兼容 </a:t>
            </a:r>
            <a:r>
              <a:rPr lang="en-US" altLang="zh-CN" sz="1400" dirty="0">
                <a:latin typeface="Helvetica Neue"/>
              </a:rPr>
              <a:t>ACID </a:t>
            </a:r>
            <a:r>
              <a:rPr lang="zh-CN" altLang="en-US" sz="1400" dirty="0">
                <a:latin typeface="Helvetica Neue"/>
              </a:rPr>
              <a:t>的，允许从多个进程或线程安全访问。</a:t>
            </a:r>
          </a:p>
          <a:p>
            <a:pPr latinLnBrk="1">
              <a:buFont typeface="Arial" panose="020B0604020202020204" pitchFamily="34" charset="0"/>
              <a:buChar char="•"/>
            </a:pPr>
            <a:r>
              <a:rPr lang="en-US" altLang="zh-CN" sz="1400" dirty="0">
                <a:latin typeface="Helvetica Neue"/>
              </a:rPr>
              <a:t>SQLite </a:t>
            </a:r>
            <a:r>
              <a:rPr lang="zh-CN" altLang="en-US" sz="1400" dirty="0">
                <a:latin typeface="Helvetica Neue"/>
              </a:rPr>
              <a:t>支持 </a:t>
            </a:r>
            <a:r>
              <a:rPr lang="en-US" altLang="zh-CN" sz="1400" dirty="0">
                <a:latin typeface="Helvetica Neue"/>
              </a:rPr>
              <a:t>SQL92</a:t>
            </a:r>
            <a:r>
              <a:rPr lang="zh-CN" altLang="en-US" sz="1400" dirty="0">
                <a:latin typeface="Helvetica Neue"/>
              </a:rPr>
              <a:t>（</a:t>
            </a:r>
            <a:r>
              <a:rPr lang="en-US" altLang="zh-CN" sz="1400" dirty="0">
                <a:latin typeface="Helvetica Neue"/>
              </a:rPr>
              <a:t>SQL2</a:t>
            </a:r>
            <a:r>
              <a:rPr lang="zh-CN" altLang="en-US" sz="1400" dirty="0">
                <a:latin typeface="Helvetica Neue"/>
              </a:rPr>
              <a:t>）标准的大多数查询语言的功能。</a:t>
            </a:r>
          </a:p>
          <a:p>
            <a:pPr latinLnBrk="1">
              <a:buFont typeface="Arial" panose="020B0604020202020204" pitchFamily="34" charset="0"/>
              <a:buChar char="•"/>
            </a:pPr>
            <a:r>
              <a:rPr lang="en-US" altLang="zh-CN" sz="1400" dirty="0">
                <a:latin typeface="Helvetica Neue"/>
              </a:rPr>
              <a:t>SQLite </a:t>
            </a:r>
            <a:r>
              <a:rPr lang="zh-CN" altLang="en-US" sz="1400" dirty="0">
                <a:latin typeface="Helvetica Neue"/>
              </a:rPr>
              <a:t>使用 </a:t>
            </a:r>
            <a:r>
              <a:rPr lang="en-US" altLang="zh-CN" sz="1400" dirty="0">
                <a:latin typeface="Helvetica Neue"/>
              </a:rPr>
              <a:t>ANSI-C </a:t>
            </a:r>
            <a:r>
              <a:rPr lang="zh-CN" altLang="en-US" sz="1400" dirty="0">
                <a:latin typeface="Helvetica Neue"/>
              </a:rPr>
              <a:t>编写的，并提供了简单和易于使用的 </a:t>
            </a:r>
            <a:r>
              <a:rPr lang="en-US" altLang="zh-CN" sz="1400" dirty="0">
                <a:latin typeface="Helvetica Neue"/>
              </a:rPr>
              <a:t>API</a:t>
            </a:r>
            <a:r>
              <a:rPr lang="zh-CN" altLang="en-US" sz="1400" dirty="0">
                <a:latin typeface="Helvetica Neue"/>
              </a:rPr>
              <a:t>。</a:t>
            </a:r>
          </a:p>
          <a:p>
            <a:pPr latinLnBrk="1">
              <a:buFont typeface="Arial" panose="020B0604020202020204" pitchFamily="34" charset="0"/>
              <a:buChar char="•"/>
            </a:pPr>
            <a:r>
              <a:rPr lang="en-US" altLang="zh-CN" sz="1400" dirty="0">
                <a:latin typeface="Helvetica Neue"/>
              </a:rPr>
              <a:t>SQLite </a:t>
            </a:r>
            <a:r>
              <a:rPr lang="zh-CN" altLang="en-US" sz="1400" dirty="0">
                <a:latin typeface="Helvetica Neue"/>
              </a:rPr>
              <a:t>可在 </a:t>
            </a:r>
            <a:r>
              <a:rPr lang="en-US" altLang="zh-CN" sz="1400" dirty="0">
                <a:latin typeface="Helvetica Neue"/>
              </a:rPr>
              <a:t>UNIX</a:t>
            </a:r>
            <a:r>
              <a:rPr lang="zh-CN" altLang="en-US" sz="1400" dirty="0">
                <a:latin typeface="Helvetica Neue"/>
              </a:rPr>
              <a:t>（</a:t>
            </a:r>
            <a:r>
              <a:rPr lang="en-US" altLang="zh-CN" sz="1400" dirty="0">
                <a:latin typeface="Helvetica Neue"/>
              </a:rPr>
              <a:t>Linux, Mac OS-X, Android, iOS</a:t>
            </a:r>
            <a:r>
              <a:rPr lang="zh-CN" altLang="en-US" sz="1400" dirty="0">
                <a:latin typeface="Helvetica Neue"/>
              </a:rPr>
              <a:t>）和 </a:t>
            </a:r>
            <a:r>
              <a:rPr lang="en-US" altLang="zh-CN" sz="1400" dirty="0">
                <a:latin typeface="Helvetica Neue"/>
              </a:rPr>
              <a:t>Windows</a:t>
            </a:r>
            <a:r>
              <a:rPr lang="zh-CN" altLang="en-US" sz="1400" dirty="0">
                <a:latin typeface="Helvetica Neue"/>
              </a:rPr>
              <a:t>（</a:t>
            </a:r>
            <a:r>
              <a:rPr lang="en-US" altLang="zh-CN" sz="1400" dirty="0">
                <a:latin typeface="Helvetica Neue"/>
              </a:rPr>
              <a:t>Win32, WinCE, WinRT</a:t>
            </a:r>
            <a:r>
              <a:rPr lang="zh-CN" altLang="en-US" sz="1400" dirty="0">
                <a:latin typeface="Helvetica Neue"/>
              </a:rPr>
              <a:t>）中运行。</a:t>
            </a:r>
            <a:endParaRPr lang="zh-CN" altLang="en-US" sz="1400" b="0" i="0" dirty="0">
              <a:effectLst/>
              <a:latin typeface="Helvetica Neue"/>
            </a:endParaRPr>
          </a:p>
        </p:txBody>
      </p:sp>
      <p:sp>
        <p:nvSpPr>
          <p:cNvPr id="7" name="矩形 6">
            <a:extLst>
              <a:ext uri="{FF2B5EF4-FFF2-40B4-BE49-F238E27FC236}">
                <a16:creationId xmlns:a16="http://schemas.microsoft.com/office/drawing/2014/main" id="{E0A80F3C-4241-4E67-8332-1744C9C54E2C}"/>
              </a:ext>
            </a:extLst>
          </p:cNvPr>
          <p:cNvSpPr/>
          <p:nvPr/>
        </p:nvSpPr>
        <p:spPr>
          <a:xfrm>
            <a:off x="530556" y="3702787"/>
            <a:ext cx="3341171" cy="369332"/>
          </a:xfrm>
          <a:prstGeom prst="rect">
            <a:avLst/>
          </a:prstGeom>
        </p:spPr>
        <p:txBody>
          <a:bodyPr wrap="none">
            <a:spAutoFit/>
          </a:bodyPr>
          <a:lstStyle/>
          <a:p>
            <a:r>
              <a:rPr lang="zh-CN" altLang="en-US" dirty="0">
                <a:solidFill>
                  <a:schemeClr val="accent4"/>
                </a:solidFill>
              </a:rPr>
              <a:t>https://www.sqlite.org/docs.html</a:t>
            </a:r>
          </a:p>
        </p:txBody>
      </p:sp>
    </p:spTree>
    <p:extLst>
      <p:ext uri="{BB962C8B-B14F-4D97-AF65-F5344CB8AC3E}">
        <p14:creationId xmlns:p14="http://schemas.microsoft.com/office/powerpoint/2010/main" val="2717160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1" y="403968"/>
            <a:ext cx="5717220" cy="669008"/>
          </a:xfrm>
        </p:spPr>
        <p:txBody>
          <a:bodyPr>
            <a:normAutofit fontScale="90000"/>
          </a:bodyPr>
          <a:lstStyle/>
          <a:p>
            <a:r>
              <a:rPr lang="en-US" dirty="0"/>
              <a:t>P</a:t>
            </a:r>
            <a:r>
              <a:rPr lang="en-US" altLang="zh-CN" dirty="0"/>
              <a:t>art2 </a:t>
            </a:r>
            <a:r>
              <a:rPr lang="en-US" altLang="zh-CN" b="1" dirty="0"/>
              <a:t>Async Command</a:t>
            </a:r>
            <a:endParaRPr lang="en-US" dirty="0"/>
          </a:p>
        </p:txBody>
      </p:sp>
      <p:sp>
        <p:nvSpPr>
          <p:cNvPr id="2" name="矩形 1">
            <a:extLst>
              <a:ext uri="{FF2B5EF4-FFF2-40B4-BE49-F238E27FC236}">
                <a16:creationId xmlns:a16="http://schemas.microsoft.com/office/drawing/2014/main" id="{2C70B3EB-7A27-4BB1-A61C-26110292651E}"/>
              </a:ext>
            </a:extLst>
          </p:cNvPr>
          <p:cNvSpPr/>
          <p:nvPr/>
        </p:nvSpPr>
        <p:spPr>
          <a:xfrm>
            <a:off x="398015" y="1200640"/>
            <a:ext cx="11395968" cy="4524315"/>
          </a:xfrm>
          <a:prstGeom prst="rect">
            <a:avLst/>
          </a:prstGeom>
        </p:spPr>
        <p:txBody>
          <a:bodyPr wrap="square">
            <a:spAutoFit/>
          </a:bodyPr>
          <a:lstStyle/>
          <a:p>
            <a:r>
              <a:rPr lang="en-US" altLang="zh-CN" dirty="0"/>
              <a:t>Async Command</a:t>
            </a:r>
            <a:r>
              <a:rPr lang="zh-CN" altLang="en-US" dirty="0"/>
              <a:t>基于</a:t>
            </a:r>
            <a:r>
              <a:rPr lang="en-US" altLang="zh-CN" dirty="0" err="1"/>
              <a:t>ICommand</a:t>
            </a:r>
            <a:r>
              <a:rPr lang="zh-CN" altLang="en-US" dirty="0"/>
              <a:t>的异步封装，在</a:t>
            </a:r>
            <a:r>
              <a:rPr lang="en-US" altLang="zh-CN" dirty="0"/>
              <a:t>Task</a:t>
            </a:r>
            <a:r>
              <a:rPr lang="zh-CN" altLang="en-US" dirty="0"/>
              <a:t>特性引用到项目中时普通的</a:t>
            </a:r>
            <a:r>
              <a:rPr lang="en-US" altLang="zh-CN" dirty="0" err="1"/>
              <a:t>RelayCommand</a:t>
            </a:r>
            <a:r>
              <a:rPr lang="zh-CN" altLang="en-US" dirty="0"/>
              <a:t>并不能更好的支持该特性。这时候</a:t>
            </a:r>
            <a:r>
              <a:rPr lang="en-US" altLang="zh-CN" dirty="0" err="1"/>
              <a:t>AsyncCommand</a:t>
            </a:r>
            <a:r>
              <a:rPr lang="zh-CN" altLang="en-US" dirty="0"/>
              <a:t>的出现解决了该问题。那为什么需要它呢？</a:t>
            </a:r>
            <a:endParaRPr lang="en-US" altLang="zh-CN" dirty="0"/>
          </a:p>
          <a:p>
            <a:endParaRPr lang="en-US" altLang="zh-CN" dirty="0"/>
          </a:p>
          <a:p>
            <a:r>
              <a:rPr lang="zh-CN" altLang="en-US" dirty="0"/>
              <a:t>使用了异步方法 </a:t>
            </a:r>
            <a:r>
              <a:rPr lang="en-US" altLang="zh-CN" dirty="0"/>
              <a:t>async/await </a:t>
            </a:r>
            <a:r>
              <a:rPr lang="zh-CN" altLang="en-US" dirty="0"/>
              <a:t>时，当没有值需要返回时，使用了 </a:t>
            </a:r>
            <a:r>
              <a:rPr lang="en-US" altLang="zh-CN" dirty="0"/>
              <a:t>void </a:t>
            </a:r>
            <a:r>
              <a:rPr lang="zh-CN" altLang="en-US" dirty="0"/>
              <a:t>造成的，正确的做法是如果没有返回值，则返回 </a:t>
            </a:r>
            <a:r>
              <a:rPr lang="en-US" altLang="zh-CN" dirty="0"/>
              <a:t>Task</a:t>
            </a:r>
            <a:r>
              <a:rPr lang="zh-CN" altLang="en-US" dirty="0"/>
              <a:t>，如果有返回值，则使用 </a:t>
            </a:r>
            <a:r>
              <a:rPr lang="en-US" altLang="zh-CN" dirty="0"/>
              <a:t>Task </a:t>
            </a:r>
            <a:r>
              <a:rPr lang="zh-CN" altLang="en-US" dirty="0"/>
              <a:t>；当一个异步方法内部没有返回 </a:t>
            </a:r>
            <a:r>
              <a:rPr lang="en-US" altLang="zh-CN" dirty="0"/>
              <a:t>Task </a:t>
            </a:r>
            <a:r>
              <a:rPr lang="zh-CN" altLang="en-US" dirty="0"/>
              <a:t>的时候，基于任务的异步模式（</a:t>
            </a:r>
            <a:r>
              <a:rPr lang="en-US" altLang="zh-CN" dirty="0"/>
              <a:t>TAP</a:t>
            </a:r>
            <a:r>
              <a:rPr lang="zh-CN" altLang="en-US" dirty="0"/>
              <a:t>）并不知道异步任务的状态，当方法执行完成后，发现挂载在内存中的对象已经没有使用，就执行了回收；实际上，此时程序还没有执行完成，但是 </a:t>
            </a:r>
            <a:r>
              <a:rPr lang="en-US" altLang="zh-CN" dirty="0"/>
              <a:t>TAP </a:t>
            </a:r>
            <a:r>
              <a:rPr lang="zh-CN" altLang="en-US" dirty="0"/>
              <a:t>并不知道，所以它不会去阻止这个回收的过程（使用标记），所以 </a:t>
            </a:r>
            <a:r>
              <a:rPr lang="en-US" altLang="zh-CN" dirty="0"/>
              <a:t>async/await </a:t>
            </a:r>
            <a:r>
              <a:rPr lang="zh-CN" altLang="en-US" dirty="0"/>
              <a:t>应该成对出现，并且应该始终返回 </a:t>
            </a:r>
            <a:r>
              <a:rPr lang="en-US" altLang="zh-CN" dirty="0"/>
              <a:t>Task </a:t>
            </a:r>
            <a:r>
              <a:rPr lang="zh-CN" altLang="en-US" dirty="0"/>
              <a:t>或者 </a:t>
            </a:r>
            <a:r>
              <a:rPr lang="en-US" altLang="zh-CN" dirty="0"/>
              <a:t>Task</a:t>
            </a:r>
            <a:r>
              <a:rPr lang="zh-CN" altLang="en-US" dirty="0"/>
              <a:t>，以确保 </a:t>
            </a:r>
            <a:r>
              <a:rPr lang="en-US" altLang="zh-CN" dirty="0"/>
              <a:t>TAP </a:t>
            </a:r>
            <a:r>
              <a:rPr lang="zh-CN" altLang="en-US" dirty="0"/>
              <a:t>能够将上下文进行正确的挂载，否则，当异常发生时，</a:t>
            </a:r>
            <a:r>
              <a:rPr lang="en-US" altLang="zh-CN" dirty="0"/>
              <a:t>TAP </a:t>
            </a:r>
            <a:r>
              <a:rPr lang="zh-CN" altLang="en-US" dirty="0"/>
              <a:t>无非将异常信息挂载到相应的 </a:t>
            </a:r>
            <a:r>
              <a:rPr lang="en-US" altLang="zh-CN" dirty="0"/>
              <a:t>Task </a:t>
            </a:r>
            <a:r>
              <a:rPr lang="zh-CN" altLang="en-US" dirty="0"/>
              <a:t>上，亦无法跟踪其执行状态等信息。</a:t>
            </a:r>
            <a:endParaRPr lang="en-US" altLang="zh-CN" dirty="0"/>
          </a:p>
          <a:p>
            <a:endParaRPr lang="en-US" altLang="zh-CN" dirty="0"/>
          </a:p>
          <a:p>
            <a:r>
              <a:rPr lang="zh-CN" altLang="en-US" dirty="0"/>
              <a:t>正确使用：</a:t>
            </a:r>
            <a:endParaRPr lang="en-US" altLang="zh-CN" dirty="0"/>
          </a:p>
          <a:p>
            <a:r>
              <a:rPr lang="zh-CN" altLang="en-US" dirty="0"/>
              <a:t>使用 </a:t>
            </a:r>
            <a:r>
              <a:rPr lang="en-US" altLang="zh-CN" dirty="0"/>
              <a:t>async/await </a:t>
            </a:r>
            <a:r>
              <a:rPr lang="zh-CN" altLang="en-US" dirty="0"/>
              <a:t>修饰方法时，应该始终返回 </a:t>
            </a:r>
            <a:r>
              <a:rPr lang="en-US" altLang="zh-CN" dirty="0"/>
              <a:t>Task </a:t>
            </a:r>
            <a:r>
              <a:rPr lang="zh-CN" altLang="en-US" dirty="0"/>
              <a:t>或者 </a:t>
            </a:r>
            <a:r>
              <a:rPr lang="en-US" altLang="zh-CN" dirty="0"/>
              <a:t>Task&lt;T&gt;</a:t>
            </a:r>
            <a:r>
              <a:rPr lang="zh-CN" altLang="en-US" dirty="0"/>
              <a:t>。</a:t>
            </a:r>
            <a:endParaRPr lang="en-US" altLang="zh-CN" dirty="0"/>
          </a:p>
          <a:p>
            <a:endParaRPr lang="en-US" altLang="zh-CN" dirty="0"/>
          </a:p>
          <a:p>
            <a:endParaRPr lang="en-US" altLang="zh-CN" dirty="0"/>
          </a:p>
          <a:p>
            <a:r>
              <a:rPr lang="zh-CN" altLang="en-US" dirty="0"/>
              <a:t>代码使用：本小节示例代码中</a:t>
            </a:r>
            <a:r>
              <a:rPr lang="en-US" altLang="zh-CN" dirty="0" err="1"/>
              <a:t>AsyncCommand.cs</a:t>
            </a:r>
            <a:r>
              <a:rPr lang="en-US" altLang="zh-CN" dirty="0"/>
              <a:t> </a:t>
            </a:r>
            <a:r>
              <a:rPr lang="zh-CN" altLang="en-US" dirty="0"/>
              <a:t>、 </a:t>
            </a:r>
            <a:r>
              <a:rPr lang="en-US" altLang="zh-CN" dirty="0" err="1"/>
              <a:t>CancelAsyncCommand.cs</a:t>
            </a:r>
            <a:r>
              <a:rPr lang="en-US" altLang="zh-CN" dirty="0"/>
              <a:t> </a:t>
            </a:r>
            <a:r>
              <a:rPr lang="zh-CN" altLang="en-US" dirty="0"/>
              <a:t>、</a:t>
            </a:r>
            <a:r>
              <a:rPr lang="en-US" altLang="zh-CN" dirty="0" err="1"/>
              <a:t>NotifyTaskCompletion.cs</a:t>
            </a:r>
            <a:r>
              <a:rPr lang="zh-CN" altLang="en-US" dirty="0"/>
              <a:t>、</a:t>
            </a:r>
            <a:r>
              <a:rPr lang="en-US" altLang="zh-CN" dirty="0" err="1"/>
              <a:t>CommandBase.cs</a:t>
            </a:r>
            <a:endParaRPr lang="zh-CN" altLang="en-US" dirty="0"/>
          </a:p>
        </p:txBody>
      </p:sp>
      <p:sp>
        <p:nvSpPr>
          <p:cNvPr id="5" name="矩形 4">
            <a:extLst>
              <a:ext uri="{FF2B5EF4-FFF2-40B4-BE49-F238E27FC236}">
                <a16:creationId xmlns:a16="http://schemas.microsoft.com/office/drawing/2014/main" id="{10684390-1359-4866-977C-B237720A664A}"/>
              </a:ext>
            </a:extLst>
          </p:cNvPr>
          <p:cNvSpPr/>
          <p:nvPr/>
        </p:nvSpPr>
        <p:spPr>
          <a:xfrm>
            <a:off x="398015" y="5894686"/>
            <a:ext cx="11395969" cy="646331"/>
          </a:xfrm>
          <a:prstGeom prst="rect">
            <a:avLst/>
          </a:prstGeom>
        </p:spPr>
        <p:txBody>
          <a:bodyPr wrap="square">
            <a:spAutoFit/>
          </a:bodyPr>
          <a:lstStyle/>
          <a:p>
            <a:r>
              <a:rPr lang="en-US" altLang="zh-CN" dirty="0">
                <a:solidFill>
                  <a:schemeClr val="accent4"/>
                </a:solidFill>
              </a:rPr>
              <a:t>TAP</a:t>
            </a:r>
            <a:r>
              <a:rPr lang="zh-CN" altLang="en-US" dirty="0">
                <a:solidFill>
                  <a:schemeClr val="accent4"/>
                </a:solidFill>
              </a:rPr>
              <a:t>概要： https://docs.microsoft.com/zh-cn/dotnet/standard/asynchronous-programming-patterns/task-based-asynchronous-pattern-tap</a:t>
            </a:r>
          </a:p>
        </p:txBody>
      </p:sp>
    </p:spTree>
    <p:extLst>
      <p:ext uri="{BB962C8B-B14F-4D97-AF65-F5344CB8AC3E}">
        <p14:creationId xmlns:p14="http://schemas.microsoft.com/office/powerpoint/2010/main" val="448615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FC57F71-9A05-42A0-93BA-E4691D5833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77673" y="4150567"/>
            <a:ext cx="2590800" cy="2120900"/>
          </a:xfrm>
          <a:prstGeom prst="rect">
            <a:avLst/>
          </a:prstGeom>
        </p:spPr>
      </p:pic>
      <p:sp>
        <p:nvSpPr>
          <p:cNvPr id="4" name="矩形 3">
            <a:extLst>
              <a:ext uri="{FF2B5EF4-FFF2-40B4-BE49-F238E27FC236}">
                <a16:creationId xmlns:a16="http://schemas.microsoft.com/office/drawing/2014/main" id="{ECBCBDD9-E0F6-4CF3-84AE-AC690AB73970}"/>
              </a:ext>
            </a:extLst>
          </p:cNvPr>
          <p:cNvSpPr/>
          <p:nvPr/>
        </p:nvSpPr>
        <p:spPr>
          <a:xfrm>
            <a:off x="3854208" y="3244334"/>
            <a:ext cx="4195315" cy="369332"/>
          </a:xfrm>
          <a:prstGeom prst="rect">
            <a:avLst/>
          </a:prstGeom>
        </p:spPr>
        <p:txBody>
          <a:bodyPr wrap="none">
            <a:spAutoFit/>
          </a:bodyPr>
          <a:lstStyle/>
          <a:p>
            <a:pPr algn="ctr"/>
            <a:r>
              <a:rPr lang="en-US" altLang="zh-CN" dirty="0">
                <a:ea typeface="+mn-lt"/>
                <a:cs typeface="+mn-lt"/>
              </a:rPr>
              <a:t>Thanks for watching </a:t>
            </a:r>
            <a:r>
              <a:rPr lang="zh-CN" altLang="en-US" dirty="0">
                <a:ea typeface="+mn-lt"/>
                <a:cs typeface="+mn-lt"/>
              </a:rPr>
              <a:t>，求弹幕！求三连！</a:t>
            </a:r>
            <a:endParaRPr lang="zh-CN" altLang="en-US" dirty="0"/>
          </a:p>
        </p:txBody>
      </p:sp>
    </p:spTree>
    <p:extLst>
      <p:ext uri="{BB962C8B-B14F-4D97-AF65-F5344CB8AC3E}">
        <p14:creationId xmlns:p14="http://schemas.microsoft.com/office/powerpoint/2010/main" val="2474083993"/>
      </p:ext>
    </p:extLst>
  </p:cSld>
  <p:clrMapOvr>
    <a:masterClrMapping/>
  </p:clrMapOvr>
</p:sld>
</file>

<file path=ppt/theme/theme1.xml><?xml version="1.0" encoding="utf-8"?>
<a:theme xmlns:a="http://schemas.openxmlformats.org/drawingml/2006/main" name="2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otNET5_Ignite.potx" id="{63EE74C6-9DC5-446F-813B-DB8CE2942326}" vid="{19D278B5-0ABD-402A-BC6A-1DE0E83771AA}"/>
    </a:ext>
  </a:extLst>
</a:theme>
</file>

<file path=ppt/theme/theme4.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B6039F88928AB4F988A038066A44179" ma:contentTypeVersion="17" ma:contentTypeDescription="Create a new document." ma:contentTypeScope="" ma:versionID="f110f43d211630605c311b4cb5dbbd50">
  <xsd:schema xmlns:xsd="http://www.w3.org/2001/XMLSchema" xmlns:xs="http://www.w3.org/2001/XMLSchema" xmlns:p="http://schemas.microsoft.com/office/2006/metadata/properties" xmlns:ns1="http://schemas.microsoft.com/sharepoint/v3" xmlns:ns3="19fb2477-5ee3-44b8-a183-94b52b0a39ba" xmlns:ns4="b130120b-bf99-46a6-9ed2-7ddaece75bdd" targetNamespace="http://schemas.microsoft.com/office/2006/metadata/properties" ma:root="true" ma:fieldsID="6db066b1ac417ed5c0faf4e045d572cf" ns1:_="" ns3:_="" ns4:_="">
    <xsd:import namespace="http://schemas.microsoft.com/sharepoint/v3"/>
    <xsd:import namespace="19fb2477-5ee3-44b8-a183-94b52b0a39ba"/>
    <xsd:import namespace="b130120b-bf99-46a6-9ed2-7ddaece75bd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3:LastSharedByUser" minOccurs="0"/>
                <xsd:element ref="ns3:LastSharedByTime" minOccurs="0"/>
                <xsd:element ref="ns4:MediaServiceAutoTags" minOccurs="0"/>
                <xsd:element ref="ns4:MediaServiceOCR" minOccurs="0"/>
                <xsd:element ref="ns4:MediaServiceDateTaken" minOccurs="0"/>
                <xsd:element ref="ns1:_ip_UnifiedCompliancePolicyProperties" minOccurs="0"/>
                <xsd:element ref="ns1:_ip_UnifiedCompliancePolicyUIAction" minOccurs="0"/>
                <xsd:element ref="ns4:MediaServiceLocation"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fb2477-5ee3-44b8-a183-94b52b0a39b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130120b-bf99-46a6-9ed2-7ddaece75bd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41CA1C7-0A9D-46E9-8BC3-16876ABA0A21}">
  <ds:schemaRefs>
    <ds:schemaRef ds:uri="http://schemas.microsoft.com/sharepoint/v3/contenttype/forms"/>
  </ds:schemaRefs>
</ds:datastoreItem>
</file>

<file path=customXml/itemProps2.xml><?xml version="1.0" encoding="utf-8"?>
<ds:datastoreItem xmlns:ds="http://schemas.openxmlformats.org/officeDocument/2006/customXml" ds:itemID="{B308630B-8977-4142-8FB4-DD1313A2E501}">
  <ds:schemaRefs>
    <ds:schemaRef ds:uri="19fb2477-5ee3-44b8-a183-94b52b0a39ba"/>
    <ds:schemaRef ds:uri="b130120b-bf99-46a6-9ed2-7ddaece75b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7936250-8526-45E4-9776-BAF97572617F}">
  <ds:schemaRefs>
    <ds:schemaRef ds:uri="19fb2477-5ee3-44b8-a183-94b52b0a39ba"/>
    <ds:schemaRef ds:uri="b130120b-bf99-46a6-9ed2-7ddaece75bd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5245</TotalTime>
  <Words>411</Words>
  <Application>Microsoft Office PowerPoint</Application>
  <PresentationFormat>宽屏</PresentationFormat>
  <Paragraphs>46</Paragraphs>
  <Slides>5</Slides>
  <Notes>5</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5</vt:i4>
      </vt:variant>
    </vt:vector>
  </HeadingPairs>
  <TitlesOfParts>
    <vt:vector size="18" baseType="lpstr">
      <vt:lpstr>Helvetica Neue</vt:lpstr>
      <vt:lpstr>等线</vt:lpstr>
      <vt:lpstr>Arial</vt:lpstr>
      <vt:lpstr>Calibri</vt:lpstr>
      <vt:lpstr>Consolas</vt:lpstr>
      <vt:lpstr>Open Sans</vt:lpstr>
      <vt:lpstr>Segoe UI</vt:lpstr>
      <vt:lpstr>Segoe UI Semibold</vt:lpstr>
      <vt:lpstr>Wingdings</vt:lpstr>
      <vt:lpstr>2_Office Theme</vt:lpstr>
      <vt:lpstr>3_Office Theme</vt:lpstr>
      <vt:lpstr> Microsoft_Learn_Black_Template</vt:lpstr>
      <vt:lpstr>1_Office Theme</vt:lpstr>
      <vt:lpstr>#7  SQLite</vt:lpstr>
      <vt:lpstr>本章概要</vt:lpstr>
      <vt:lpstr>Part1 SQLite</vt:lpstr>
      <vt:lpstr>Part2 Async Command</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test</dc:creator>
  <cp:lastModifiedBy>朱 震</cp:lastModifiedBy>
  <cp:revision>196</cp:revision>
  <dcterms:created xsi:type="dcterms:W3CDTF">2020-12-02T08:58:18Z</dcterms:created>
  <dcterms:modified xsi:type="dcterms:W3CDTF">2021-05-25T17:14:02Z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y fmtid="{D5CDD505-2E9C-101B-9397-08002B2CF9AE}" pid="3" name="ContentTypeId">
    <vt:lpwstr>0x010100DB6039F88928AB4F988A038066A44179</vt:lpwstr>
  </property>
</Properties>
</file>