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1" r:id="rId4"/>
    <p:sldMasterId id="2147483764" r:id="rId5"/>
    <p:sldMasterId id="2147483778" r:id="rId6"/>
    <p:sldMasterId id="2147483661" r:id="rId7"/>
  </p:sldMasterIdLst>
  <p:notesMasterIdLst>
    <p:notesMasterId r:id="rId13"/>
  </p:notesMasterIdLst>
  <p:sldIdLst>
    <p:sldId id="264" r:id="rId8"/>
    <p:sldId id="2076137300" r:id="rId9"/>
    <p:sldId id="2076137264" r:id="rId10"/>
    <p:sldId id="2076137301" r:id="rId11"/>
    <p:sldId id="2076137299"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8D56A-7213-4BBA-9D9C-093095CB321D}" v="1" dt="2020-12-19T01:08:29.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65"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Zheng" userId="388cba9f-464e-4d95-a7e6-4758c18a2354" providerId="ADAL" clId="{78C8D56A-7213-4BBA-9D9C-093095CB321D}"/>
    <pc:docChg chg="addSld delSld modSld">
      <pc:chgData name="David Zheng" userId="388cba9f-464e-4d95-a7e6-4758c18a2354" providerId="ADAL" clId="{78C8D56A-7213-4BBA-9D9C-093095CB321D}" dt="2020-12-19T01:08:31.869" v="1" actId="47"/>
      <pc:docMkLst>
        <pc:docMk/>
      </pc:docMkLst>
      <pc:sldChg chg="del">
        <pc:chgData name="David Zheng" userId="388cba9f-464e-4d95-a7e6-4758c18a2354" providerId="ADAL" clId="{78C8D56A-7213-4BBA-9D9C-093095CB321D}" dt="2020-12-19T01:08:31.869" v="1" actId="47"/>
        <pc:sldMkLst>
          <pc:docMk/>
          <pc:sldMk cId="0" sldId="259"/>
        </pc:sldMkLst>
      </pc:sldChg>
      <pc:sldChg chg="add">
        <pc:chgData name="David Zheng" userId="388cba9f-464e-4d95-a7e6-4758c18a2354" providerId="ADAL" clId="{78C8D56A-7213-4BBA-9D9C-093095CB321D}" dt="2020-12-19T01:08:29.655" v="0"/>
        <pc:sldMkLst>
          <pc:docMk/>
          <pc:sldMk cId="2495578983" sldId="268"/>
        </pc:sldMkLst>
      </pc:sldChg>
    </pc:docChg>
  </pc:docChgLst>
  <pc:docChgLst>
    <pc:chgData name="Na Yang" userId="f874fc36-cc2d-4842-bb95-84e61ce4bf23" providerId="ADAL" clId="{CDA48E93-50DB-4350-9CEC-369781571693}"/>
    <pc:docChg chg="delSld">
      <pc:chgData name="Na Yang" userId="f874fc36-cc2d-4842-bb95-84e61ce4bf23" providerId="ADAL" clId="{CDA48E93-50DB-4350-9CEC-369781571693}" dt="2020-12-18T22:51:43.811" v="2" actId="47"/>
      <pc:docMkLst>
        <pc:docMk/>
      </pc:docMkLst>
      <pc:sldChg chg="del">
        <pc:chgData name="Na Yang" userId="f874fc36-cc2d-4842-bb95-84e61ce4bf23" providerId="ADAL" clId="{CDA48E93-50DB-4350-9CEC-369781571693}" dt="2020-12-18T22:51:26.965" v="0" actId="47"/>
        <pc:sldMkLst>
          <pc:docMk/>
          <pc:sldMk cId="937286171" sldId="2076137287"/>
        </pc:sldMkLst>
      </pc:sldChg>
      <pc:sldChg chg="del">
        <pc:chgData name="Na Yang" userId="f874fc36-cc2d-4842-bb95-84e61ce4bf23" providerId="ADAL" clId="{CDA48E93-50DB-4350-9CEC-369781571693}" dt="2020-12-18T22:51:32.081" v="1" actId="47"/>
        <pc:sldMkLst>
          <pc:docMk/>
          <pc:sldMk cId="2954170802" sldId="2076137288"/>
        </pc:sldMkLst>
      </pc:sldChg>
      <pc:sldChg chg="del">
        <pc:chgData name="Na Yang" userId="f874fc36-cc2d-4842-bb95-84e61ce4bf23" providerId="ADAL" clId="{CDA48E93-50DB-4350-9CEC-369781571693}" dt="2020-12-18T22:51:43.811" v="2" actId="47"/>
        <pc:sldMkLst>
          <pc:docMk/>
          <pc:sldMk cId="1561248499" sldId="207613729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4/19/2021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extLst>
      <p:ext uri="{BB962C8B-B14F-4D97-AF65-F5344CB8AC3E}">
        <p14:creationId xmlns:p14="http://schemas.microsoft.com/office/powerpoint/2010/main" val="2033367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mn-lt"/>
            </a:endParaRPr>
          </a:p>
        </p:txBody>
      </p:sp>
      <p:sp>
        <p:nvSpPr>
          <p:cNvPr id="4" name="Slide Number Placeholder 3"/>
          <p:cNvSpPr>
            <a:spLocks noGrp="1"/>
          </p:cNvSpPr>
          <p:nvPr>
            <p:ph type="sldNum" sz="quarter" idx="5"/>
          </p:nvPr>
        </p:nvSpPr>
        <p:spPr/>
        <p:txBody>
          <a:bodyPr/>
          <a:lstStyle/>
          <a:p>
            <a:fld id="{045E74FF-B95A-3049-B6BA-741949CDE00C}" type="slidenum">
              <a:rPr lang="en-US" smtClean="0"/>
              <a:t>1</a:t>
            </a:fld>
            <a:endParaRPr lang="en-US"/>
          </a:p>
        </p:txBody>
      </p:sp>
    </p:spTree>
    <p:extLst>
      <p:ext uri="{BB962C8B-B14F-4D97-AF65-F5344CB8AC3E}">
        <p14:creationId xmlns:p14="http://schemas.microsoft.com/office/powerpoint/2010/main" val="767611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9714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964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cs typeface="Calibri"/>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752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2150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63612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79431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03842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41806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3997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845391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9594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33544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68274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4/19/2021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3607691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4/19/2021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497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4771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20896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36092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22647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73436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rc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a:spLocks/>
          </p:cNvSpPr>
          <p:nvPr userDrawn="1"/>
        </p:nvSpPr>
        <p:spPr>
          <a:xfrm>
            <a:off x="568960" y="6259684"/>
            <a:ext cx="4163498" cy="307777"/>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0" baseline="0">
                <a:solidFill>
                  <a:srgbClr val="0078D4"/>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4029447357"/>
      </p:ext>
    </p:extLst>
  </p:cSld>
  <p:clrMapOvr>
    <a:masterClrMapping/>
  </p:clrMapOvr>
  <p:extLst>
    <p:ext uri="{DCECCB84-F9BA-43D5-87BE-67443E8EF086}">
      <p15:sldGuideLst xmlns:p15="http://schemas.microsoft.com/office/powerpoint/2012/main">
        <p15:guide id="3" pos="613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9670221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1896259"/>
      </p:ext>
    </p:extLst>
  </p:cSld>
  <p:clrMapOvr>
    <a:masterClrMapping/>
  </p:clrMapOvr>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4267622"/>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049814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400300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65672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322768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4531211"/>
      </p:ext>
    </p:extLst>
  </p:cSld>
  <p:clrMapOvr>
    <a:masterClrMapping/>
  </p:clrMapOvr>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9803415"/>
      </p:ext>
    </p:extLst>
  </p:cSld>
  <p:clrMapOvr>
    <a:masterClrMapping/>
  </p:clrMapOvr>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77869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139815827"/>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88105043"/>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02204668"/>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9456700"/>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653637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75807145"/>
      </p:ext>
    </p:extLst>
  </p:cSld>
  <p:clrMapOvr>
    <a:masterClrMapping/>
  </p:clrMapOvr>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3242118"/>
      </p:ext>
    </p:extLst>
  </p:cSld>
  <p:clrMapOvr>
    <a:masterClrMapping/>
  </p:clrMapOvr>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5763069"/>
      </p:ext>
    </p:extLst>
  </p:cSld>
  <p:clrMapOvr>
    <a:masterClrMapping/>
  </p:clrMapOvr>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3817147"/>
      </p:ext>
    </p:extLst>
  </p:cSld>
  <p:clrMapOvr>
    <a:masterClrMapping/>
  </p:clrMapOvr>
  <p:extLst>
    <p:ext uri="{DCECCB84-F9BA-43D5-87BE-67443E8EF086}">
      <p15:sldGuideLst xmlns:p15="http://schemas.microsoft.com/office/powerpoint/2012/main">
        <p15:guide id="1" orient="horz" pos="23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42358318"/>
      </p:ext>
    </p:extLst>
  </p:cSld>
  <p:clrMapOvr>
    <a:masterClrMapping/>
  </p:clrMapOvr>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35953715"/>
      </p:ext>
    </p:extLst>
  </p:cSld>
  <p:clrMapOvr>
    <a:masterClrMapping/>
  </p:clrMapOvr>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69341814"/>
      </p:ext>
    </p:extLst>
  </p:cSld>
  <p:clrMapOvr>
    <a:masterClrMapping/>
  </p:clrMapOvr>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08092778"/>
      </p:ext>
    </p:extLst>
  </p:cSld>
  <p:clrMapOvr>
    <a:masterClrMapping/>
  </p:clrMapOvr>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5050143"/>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76781335"/>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19416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82803902"/>
      </p:ext>
    </p:extLst>
  </p:cSld>
  <p:clrMapOvr>
    <a:masterClrMapping/>
  </p:clrMapOvr>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8391635"/>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73008"/>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735201"/>
      </p:ext>
    </p:extLst>
  </p:cSld>
  <p:clrMapOvr>
    <a:masterClrMapping/>
  </p:clrMapOvr>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3073048"/>
      </p:ext>
    </p:extLst>
  </p:cSld>
  <p:clrMapOvr>
    <a:masterClrMapping/>
  </p:clrMapOvr>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926048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065473649"/>
      </p:ext>
    </p:extLst>
  </p:cSld>
  <p:clrMapOvr>
    <a:masterClrMapping/>
  </p:clrMapOvr>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891022974"/>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37830522"/>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9637691"/>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974395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857143245"/>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8033458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038963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29281749"/>
      </p:ext>
    </p:extLst>
  </p:cSld>
  <p:clrMapOvr>
    <a:masterClrMapping/>
  </p:clrMapOvr>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07997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8730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75224207"/>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62188756"/>
      </p:ext>
    </p:extLst>
  </p:cSld>
  <p:clrMapOvr>
    <a:masterClrMapping/>
  </p:clrMapOvr>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F0E-2299-49AF-88F6-79E96B6CC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7750C-A843-4106-9884-D42E9462D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CC2672-3F53-472C-B1DF-E72355A7C82C}"/>
              </a:ext>
            </a:extLst>
          </p:cNvPr>
          <p:cNvSpPr>
            <a:spLocks noGrp="1"/>
          </p:cNvSpPr>
          <p:nvPr>
            <p:ph type="dt" sz="half" idx="10"/>
          </p:nvPr>
        </p:nvSpPr>
        <p:spPr/>
        <p:txBody>
          <a:bodyPr/>
          <a:lstStyle/>
          <a:p>
            <a:fld id="{24AD8191-20E1-44E5-8464-744F26504396}" type="datetimeFigureOut">
              <a:rPr lang="en-US" smtClean="0"/>
              <a:t>4/19/2021</a:t>
            </a:fld>
            <a:endParaRPr lang="en-US"/>
          </a:p>
        </p:txBody>
      </p:sp>
      <p:sp>
        <p:nvSpPr>
          <p:cNvPr id="5" name="Footer Placeholder 4">
            <a:extLst>
              <a:ext uri="{FF2B5EF4-FFF2-40B4-BE49-F238E27FC236}">
                <a16:creationId xmlns:a16="http://schemas.microsoft.com/office/drawing/2014/main" id="{1DA4B346-95F0-4A4E-9D7B-55BACD2A2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AD2A7-1A28-4CD5-A438-D85F16793C87}"/>
              </a:ext>
            </a:extLst>
          </p:cNvPr>
          <p:cNvSpPr>
            <a:spLocks noGrp="1"/>
          </p:cNvSpPr>
          <p:nvPr>
            <p:ph type="sldNum" sz="quarter" idx="12"/>
          </p:nvPr>
        </p:nvSpPr>
        <p:spPr/>
        <p:txBody>
          <a:bodyPr/>
          <a:lstStyle/>
          <a:p>
            <a:fld id="{6BC89E5D-9593-45A4-B3BE-6FBEFD60F270}" type="slidenum">
              <a:rPr lang="en-US" smtClean="0"/>
              <a:t>‹#›</a:t>
            </a:fld>
            <a:endParaRPr lang="en-US"/>
          </a:p>
        </p:txBody>
      </p:sp>
    </p:spTree>
    <p:extLst>
      <p:ext uri="{BB962C8B-B14F-4D97-AF65-F5344CB8AC3E}">
        <p14:creationId xmlns:p14="http://schemas.microsoft.com/office/powerpoint/2010/main" val="166799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00A5D-F48F-2045-B352-541566D2139A}"/>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4/19/2021</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4252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4/19/2021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23771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0242-70BB-0443-8F5A-AB15A7960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018F85-C698-9F4F-AF3E-B44286173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75E01-4CD1-F546-9FB5-DA511C6B1E71}"/>
              </a:ext>
            </a:extLst>
          </p:cNvPr>
          <p:cNvSpPr>
            <a:spLocks noGrp="1"/>
          </p:cNvSpPr>
          <p:nvPr>
            <p:ph type="dt" sz="half" idx="10"/>
          </p:nvPr>
        </p:nvSpPr>
        <p:spPr/>
        <p:txBody>
          <a:bodyPr/>
          <a:lstStyle/>
          <a:p>
            <a:fld id="{56768435-DD3B-A64A-83AE-6E1472C734DE}" type="datetimeFigureOut">
              <a:rPr lang="en-US" smtClean="0"/>
              <a:t>4/19/2021</a:t>
            </a:fld>
            <a:endParaRPr lang="en-US"/>
          </a:p>
        </p:txBody>
      </p:sp>
      <p:sp>
        <p:nvSpPr>
          <p:cNvPr id="5" name="Footer Placeholder 4">
            <a:extLst>
              <a:ext uri="{FF2B5EF4-FFF2-40B4-BE49-F238E27FC236}">
                <a16:creationId xmlns:a16="http://schemas.microsoft.com/office/drawing/2014/main" id="{D4DB68C5-8234-2849-BFAC-DF068ED6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4528-CC24-F14C-B29C-47585F8215E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5367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9005549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502139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5136589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653722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725793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13168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4/19/2021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42476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4/19/2021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562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6259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4/19/2021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1394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72796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653500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46434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4/19/2021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570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4/19/2021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931873889"/>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4/19/2021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2691677774"/>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39346773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 id="2147483744" r:id="rId42"/>
    <p:sldLayoutId id="2147483745" r:id="rId43"/>
    <p:sldLayoutId id="2147483746" r:id="rId44"/>
    <p:sldLayoutId id="2147483747" r:id="rId45"/>
  </p:sldLayoutIdLst>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4/19/2021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B3AD4-DDC1-46FB-BA8D-3ABFEE9818D5}"/>
              </a:ext>
            </a:extLst>
          </p:cNvPr>
          <p:cNvSpPr/>
          <p:nvPr/>
        </p:nvSpPr>
        <p:spPr>
          <a:xfrm>
            <a:off x="786597" y="923278"/>
            <a:ext cx="1988598" cy="488272"/>
          </a:xfrm>
          <a:prstGeom prst="rect">
            <a:avLst/>
          </a:prstGeom>
          <a:solidFill>
            <a:srgbClr val="251787"/>
          </a:solidFill>
          <a:ln>
            <a:solidFill>
              <a:srgbClr val="2517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150C0B0-ED21-4048-B32A-4023722F3F50}"/>
              </a:ext>
            </a:extLst>
          </p:cNvPr>
          <p:cNvSpPr>
            <a:spLocks noGrp="1"/>
          </p:cNvSpPr>
          <p:nvPr>
            <p:ph type="title"/>
          </p:nvPr>
        </p:nvSpPr>
        <p:spPr>
          <a:xfrm>
            <a:off x="3505570" y="2854205"/>
            <a:ext cx="5416488" cy="669008"/>
          </a:xfrm>
        </p:spPr>
        <p:txBody>
          <a:bodyPr>
            <a:normAutofit fontScale="90000"/>
          </a:bodyPr>
          <a:lstStyle/>
          <a:p>
            <a:r>
              <a:rPr lang="en-US" dirty="0"/>
              <a:t>#1  .Net5 WPF</a:t>
            </a:r>
            <a:r>
              <a:rPr lang="zh-CN" altLang="en-US" dirty="0"/>
              <a:t>进阶教程系列</a:t>
            </a:r>
            <a:endParaRPr lang="en-US" dirty="0"/>
          </a:p>
        </p:txBody>
      </p:sp>
      <p:sp>
        <p:nvSpPr>
          <p:cNvPr id="3" name="文本框 2">
            <a:extLst>
              <a:ext uri="{FF2B5EF4-FFF2-40B4-BE49-F238E27FC236}">
                <a16:creationId xmlns:a16="http://schemas.microsoft.com/office/drawing/2014/main" id="{1C647C85-01BD-4FCF-90CC-016F73DC98EE}"/>
              </a:ext>
            </a:extLst>
          </p:cNvPr>
          <p:cNvSpPr txBox="1"/>
          <p:nvPr/>
        </p:nvSpPr>
        <p:spPr>
          <a:xfrm>
            <a:off x="2105976" y="4983178"/>
            <a:ext cx="5175199" cy="1477328"/>
          </a:xfrm>
          <a:prstGeom prst="rect">
            <a:avLst/>
          </a:prstGeom>
          <a:noFill/>
        </p:spPr>
        <p:txBody>
          <a:bodyPr wrap="none" rtlCol="0">
            <a:spAutoFit/>
          </a:bodyPr>
          <a:lstStyle/>
          <a:p>
            <a:r>
              <a:rPr lang="en-US" altLang="zh-CN" dirty="0" err="1"/>
              <a:t>Juster</a:t>
            </a:r>
            <a:r>
              <a:rPr lang="en-US" altLang="zh-CN" dirty="0"/>
              <a:t> </a:t>
            </a:r>
            <a:r>
              <a:rPr lang="en-US" altLang="zh-CN" dirty="0" err="1"/>
              <a:t>zhu</a:t>
            </a:r>
            <a:r>
              <a:rPr lang="en-US" altLang="zh-CN" dirty="0"/>
              <a:t> </a:t>
            </a:r>
          </a:p>
          <a:p>
            <a:r>
              <a:rPr lang="en-US" altLang="zh-CN" dirty="0" err="1"/>
              <a:t>.Net</a:t>
            </a:r>
            <a:r>
              <a:rPr lang="en-US" altLang="zh-CN" dirty="0"/>
              <a:t> WPF</a:t>
            </a:r>
            <a:r>
              <a:rPr lang="zh-CN" altLang="en-US" dirty="0"/>
              <a:t>方向开发者</a:t>
            </a:r>
            <a:endParaRPr lang="en-US" altLang="zh-CN" dirty="0"/>
          </a:p>
          <a:p>
            <a:endParaRPr lang="en-US" altLang="zh-CN" dirty="0"/>
          </a:p>
          <a:p>
            <a:endParaRPr lang="en-US" altLang="zh-CN" dirty="0"/>
          </a:p>
          <a:p>
            <a:r>
              <a:rPr lang="zh-CN" altLang="en-US" dirty="0"/>
              <a:t>知乎、博客园、公众号、</a:t>
            </a:r>
            <a:r>
              <a:rPr lang="en-US" altLang="zh-CN" dirty="0"/>
              <a:t>b</a:t>
            </a:r>
            <a:r>
              <a:rPr lang="zh-CN" altLang="en-US" dirty="0"/>
              <a:t>站搜索：</a:t>
            </a:r>
            <a:r>
              <a:rPr lang="en-US" altLang="zh-CN" dirty="0" err="1"/>
              <a:t>dotNet</a:t>
            </a:r>
            <a:r>
              <a:rPr lang="zh-CN" altLang="en-US" dirty="0"/>
              <a:t>源计划</a:t>
            </a:r>
            <a:r>
              <a:rPr lang="en-US" altLang="zh-CN" dirty="0"/>
              <a:t> </a:t>
            </a:r>
            <a:endParaRPr lang="zh-CN" altLang="en-US" dirty="0"/>
          </a:p>
        </p:txBody>
      </p:sp>
      <p:sp>
        <p:nvSpPr>
          <p:cNvPr id="4" name="矩形 3">
            <a:extLst>
              <a:ext uri="{FF2B5EF4-FFF2-40B4-BE49-F238E27FC236}">
                <a16:creationId xmlns:a16="http://schemas.microsoft.com/office/drawing/2014/main" id="{73EA9F7C-AC1D-4CA4-A636-6D7256E1C73C}"/>
              </a:ext>
            </a:extLst>
          </p:cNvPr>
          <p:cNvSpPr/>
          <p:nvPr/>
        </p:nvSpPr>
        <p:spPr>
          <a:xfrm>
            <a:off x="9393321" y="332459"/>
            <a:ext cx="2567113" cy="369332"/>
          </a:xfrm>
          <a:prstGeom prst="rect">
            <a:avLst/>
          </a:prstGeom>
        </p:spPr>
        <p:txBody>
          <a:bodyPr wrap="none">
            <a:spAutoFit/>
          </a:bodyPr>
          <a:lstStyle/>
          <a:p>
            <a:r>
              <a:rPr lang="en-US" altLang="zh-CN" dirty="0"/>
              <a:t>.Net5 WPF</a:t>
            </a:r>
            <a:r>
              <a:rPr lang="zh-CN" altLang="en-US" dirty="0"/>
              <a:t>进阶教程系列</a:t>
            </a:r>
          </a:p>
        </p:txBody>
      </p:sp>
      <p:pic>
        <p:nvPicPr>
          <p:cNvPr id="6" name="图片 5">
            <a:extLst>
              <a:ext uri="{FF2B5EF4-FFF2-40B4-BE49-F238E27FC236}">
                <a16:creationId xmlns:a16="http://schemas.microsoft.com/office/drawing/2014/main" id="{A1C9786F-EEDF-4F85-B5AE-3B23FC3068BD}"/>
              </a:ext>
            </a:extLst>
          </p:cNvPr>
          <p:cNvPicPr>
            <a:picLocks noChangeAspect="1"/>
          </p:cNvPicPr>
          <p:nvPr/>
        </p:nvPicPr>
        <p:blipFill>
          <a:blip r:embed="rId3"/>
          <a:stretch>
            <a:fillRect/>
          </a:stretch>
        </p:blipFill>
        <p:spPr>
          <a:xfrm>
            <a:off x="358643" y="5033639"/>
            <a:ext cx="1682695" cy="1482571"/>
          </a:xfrm>
          <a:prstGeom prst="rect">
            <a:avLst/>
          </a:prstGeom>
        </p:spPr>
      </p:pic>
    </p:spTree>
    <p:extLst>
      <p:ext uri="{BB962C8B-B14F-4D97-AF65-F5344CB8AC3E}">
        <p14:creationId xmlns:p14="http://schemas.microsoft.com/office/powerpoint/2010/main" val="411365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A667A1-DA62-4B3A-A454-01A5CA5E0955}"/>
              </a:ext>
            </a:extLst>
          </p:cNvPr>
          <p:cNvPicPr>
            <a:picLocks noChangeAspect="1"/>
          </p:cNvPicPr>
          <p:nvPr/>
        </p:nvPicPr>
        <p:blipFill>
          <a:blip r:embed="rId3"/>
          <a:stretch>
            <a:fillRect/>
          </a:stretch>
        </p:blipFill>
        <p:spPr>
          <a:xfrm>
            <a:off x="9571037" y="4572000"/>
            <a:ext cx="1943302" cy="2016731"/>
          </a:xfrm>
          <a:prstGeom prst="rect">
            <a:avLst/>
          </a:prstGeom>
        </p:spPr>
      </p:pic>
      <p:sp>
        <p:nvSpPr>
          <p:cNvPr id="5" name="Title 1">
            <a:extLst>
              <a:ext uri="{FF2B5EF4-FFF2-40B4-BE49-F238E27FC236}">
                <a16:creationId xmlns:a16="http://schemas.microsoft.com/office/drawing/2014/main" id="{05C13ACF-831F-44D1-92DD-70310ED960DA}"/>
              </a:ext>
            </a:extLst>
          </p:cNvPr>
          <p:cNvSpPr>
            <a:spLocks noGrp="1"/>
          </p:cNvSpPr>
          <p:nvPr>
            <p:ph type="title"/>
          </p:nvPr>
        </p:nvSpPr>
        <p:spPr>
          <a:xfrm>
            <a:off x="0" y="403968"/>
            <a:ext cx="2300426" cy="669008"/>
          </a:xfrm>
        </p:spPr>
        <p:txBody>
          <a:bodyPr>
            <a:normAutofit fontScale="90000"/>
          </a:bodyPr>
          <a:lstStyle/>
          <a:p>
            <a:r>
              <a:rPr lang="zh-CN" altLang="en-US" dirty="0"/>
              <a:t>本章概要</a:t>
            </a:r>
            <a:endParaRPr lang="en-US" dirty="0"/>
          </a:p>
        </p:txBody>
      </p:sp>
      <p:sp>
        <p:nvSpPr>
          <p:cNvPr id="6" name="矩形 5">
            <a:extLst>
              <a:ext uri="{FF2B5EF4-FFF2-40B4-BE49-F238E27FC236}">
                <a16:creationId xmlns:a16="http://schemas.microsoft.com/office/drawing/2014/main" id="{8E0230E1-5DEC-4921-BBCE-3D4278E118A2}"/>
              </a:ext>
            </a:extLst>
          </p:cNvPr>
          <p:cNvSpPr/>
          <p:nvPr/>
        </p:nvSpPr>
        <p:spPr>
          <a:xfrm>
            <a:off x="738686" y="1498492"/>
            <a:ext cx="3913469" cy="954107"/>
          </a:xfrm>
          <a:prstGeom prst="rect">
            <a:avLst/>
          </a:prstGeom>
        </p:spPr>
        <p:txBody>
          <a:bodyPr wrap="square">
            <a:spAutoFit/>
          </a:bodyPr>
          <a:lstStyle/>
          <a:p>
            <a:r>
              <a:rPr lang="en-US" altLang="zh-CN" sz="2800" b="1" dirty="0">
                <a:solidFill>
                  <a:schemeClr val="tx2"/>
                </a:solidFill>
              </a:rPr>
              <a:t>Part 1      </a:t>
            </a:r>
            <a:r>
              <a:rPr lang="zh-CN" altLang="en-US" sz="2800" b="1" dirty="0">
                <a:solidFill>
                  <a:schemeClr val="tx2"/>
                </a:solidFill>
              </a:rPr>
              <a:t>简言</a:t>
            </a:r>
            <a:endParaRPr lang="en-US" altLang="zh-CN" sz="2800" b="1" dirty="0">
              <a:solidFill>
                <a:schemeClr val="tx2"/>
              </a:solidFill>
            </a:endParaRPr>
          </a:p>
          <a:p>
            <a:r>
              <a:rPr lang="en-US" altLang="zh-CN" sz="2800" b="1" dirty="0">
                <a:solidFill>
                  <a:schemeClr val="tx2"/>
                </a:solidFill>
              </a:rPr>
              <a:t>Part 2      </a:t>
            </a:r>
            <a:r>
              <a:rPr lang="zh-CN" altLang="en-US" sz="2800" b="1" dirty="0">
                <a:solidFill>
                  <a:schemeClr val="tx2"/>
                </a:solidFill>
              </a:rPr>
              <a:t>后续计划</a:t>
            </a:r>
            <a:endParaRPr lang="en-US" altLang="zh-CN" sz="2800" b="1" dirty="0"/>
          </a:p>
        </p:txBody>
      </p:sp>
    </p:spTree>
    <p:extLst>
      <p:ext uri="{BB962C8B-B14F-4D97-AF65-F5344CB8AC3E}">
        <p14:creationId xmlns:p14="http://schemas.microsoft.com/office/powerpoint/2010/main" val="129881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7B3BAE6-1B06-4E70-AF45-417CCBBA56DE}"/>
              </a:ext>
            </a:extLst>
          </p:cNvPr>
          <p:cNvSpPr/>
          <p:nvPr/>
        </p:nvSpPr>
        <p:spPr>
          <a:xfrm>
            <a:off x="756925" y="1371146"/>
            <a:ext cx="6215548" cy="646331"/>
          </a:xfrm>
          <a:prstGeom prst="rect">
            <a:avLst/>
          </a:prstGeom>
        </p:spPr>
        <p:txBody>
          <a:bodyPr wrap="none">
            <a:spAutoFit/>
          </a:bodyPr>
          <a:lstStyle/>
          <a:p>
            <a:r>
              <a:rPr lang="en-US" altLang="zh-CN" b="1" dirty="0">
                <a:solidFill>
                  <a:schemeClr val="tx2"/>
                </a:solidFill>
              </a:rPr>
              <a:t>1.</a:t>
            </a:r>
            <a:r>
              <a:rPr lang="zh-CN" altLang="en-US" b="1" dirty="0">
                <a:solidFill>
                  <a:schemeClr val="tx2"/>
                </a:solidFill>
              </a:rPr>
              <a:t>面向人群：</a:t>
            </a:r>
            <a:endParaRPr lang="en-US" altLang="zh-CN" b="1" dirty="0">
              <a:solidFill>
                <a:schemeClr val="tx2"/>
              </a:solidFill>
            </a:endParaRPr>
          </a:p>
          <a:p>
            <a:r>
              <a:rPr lang="en-US" altLang="zh-CN" b="1" dirty="0">
                <a:solidFill>
                  <a:schemeClr val="tx2"/>
                </a:solidFill>
              </a:rPr>
              <a:t>                 </a:t>
            </a:r>
            <a:r>
              <a:rPr lang="en-US" altLang="zh-CN" b="1" dirty="0" err="1">
                <a:solidFill>
                  <a:schemeClr val="tx2"/>
                </a:solidFill>
              </a:rPr>
              <a:t>.net</a:t>
            </a:r>
            <a:r>
              <a:rPr lang="zh-CN" altLang="en-US" b="1" dirty="0">
                <a:solidFill>
                  <a:schemeClr val="tx2"/>
                </a:solidFill>
              </a:rPr>
              <a:t>技术栈</a:t>
            </a:r>
            <a:r>
              <a:rPr lang="en-US" altLang="zh-CN" b="1" dirty="0" err="1">
                <a:solidFill>
                  <a:schemeClr val="tx2"/>
                </a:solidFill>
              </a:rPr>
              <a:t>wpf</a:t>
            </a:r>
            <a:r>
              <a:rPr lang="zh-CN" altLang="en-US" b="1" dirty="0">
                <a:solidFill>
                  <a:schemeClr val="tx2"/>
                </a:solidFill>
              </a:rPr>
              <a:t>开发方向的中级或中级过渡的开发者</a:t>
            </a:r>
            <a:endParaRPr lang="en-US" altLang="zh-CN" b="1" dirty="0">
              <a:solidFill>
                <a:schemeClr val="tx2"/>
              </a:solidFill>
            </a:endParaRPr>
          </a:p>
        </p:txBody>
      </p:sp>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2840855" cy="669008"/>
          </a:xfrm>
        </p:spPr>
        <p:txBody>
          <a:bodyPr>
            <a:normAutofit fontScale="90000"/>
          </a:bodyPr>
          <a:lstStyle/>
          <a:p>
            <a:r>
              <a:rPr lang="en-US" dirty="0"/>
              <a:t>P</a:t>
            </a:r>
            <a:r>
              <a:rPr lang="en-US" altLang="zh-CN" dirty="0"/>
              <a:t>art1  </a:t>
            </a:r>
            <a:r>
              <a:rPr lang="zh-CN" altLang="en-US" dirty="0"/>
              <a:t>简言</a:t>
            </a:r>
            <a:endParaRPr lang="en-US" dirty="0"/>
          </a:p>
        </p:txBody>
      </p:sp>
      <p:sp>
        <p:nvSpPr>
          <p:cNvPr id="5" name="矩形 4">
            <a:extLst>
              <a:ext uri="{FF2B5EF4-FFF2-40B4-BE49-F238E27FC236}">
                <a16:creationId xmlns:a16="http://schemas.microsoft.com/office/drawing/2014/main" id="{03043512-584B-4B51-9FE2-45F0251D02D4}"/>
              </a:ext>
            </a:extLst>
          </p:cNvPr>
          <p:cNvSpPr/>
          <p:nvPr/>
        </p:nvSpPr>
        <p:spPr>
          <a:xfrm>
            <a:off x="756925" y="2224882"/>
            <a:ext cx="4202176" cy="646331"/>
          </a:xfrm>
          <a:prstGeom prst="rect">
            <a:avLst/>
          </a:prstGeom>
        </p:spPr>
        <p:txBody>
          <a:bodyPr wrap="none">
            <a:spAutoFit/>
          </a:bodyPr>
          <a:lstStyle/>
          <a:p>
            <a:r>
              <a:rPr lang="en-US" altLang="zh-CN" b="1" dirty="0">
                <a:solidFill>
                  <a:schemeClr val="tx2"/>
                </a:solidFill>
              </a:rPr>
              <a:t>2.</a:t>
            </a:r>
            <a:r>
              <a:rPr lang="zh-CN" altLang="en-US" b="1" dirty="0">
                <a:solidFill>
                  <a:schemeClr val="tx2"/>
                </a:solidFill>
              </a:rPr>
              <a:t>具备基础：</a:t>
            </a:r>
            <a:endParaRPr lang="en-US" altLang="zh-CN" b="1" dirty="0">
              <a:solidFill>
                <a:schemeClr val="tx2"/>
              </a:solidFill>
            </a:endParaRPr>
          </a:p>
          <a:p>
            <a:r>
              <a:rPr lang="en-US" altLang="zh-CN" b="1" dirty="0">
                <a:solidFill>
                  <a:schemeClr val="tx2"/>
                </a:solidFill>
              </a:rPr>
              <a:t>                 </a:t>
            </a:r>
            <a:r>
              <a:rPr lang="zh-CN" altLang="en-US" b="1" dirty="0">
                <a:solidFill>
                  <a:schemeClr val="tx2"/>
                </a:solidFill>
              </a:rPr>
              <a:t>具有一定</a:t>
            </a:r>
            <a:r>
              <a:rPr lang="en-US" altLang="zh-CN" b="1" dirty="0" err="1">
                <a:solidFill>
                  <a:schemeClr val="tx2"/>
                </a:solidFill>
              </a:rPr>
              <a:t>c#</a:t>
            </a:r>
            <a:r>
              <a:rPr lang="zh-CN" altLang="en-US" b="1" dirty="0">
                <a:solidFill>
                  <a:schemeClr val="tx2"/>
                </a:solidFill>
              </a:rPr>
              <a:t>、</a:t>
            </a:r>
            <a:r>
              <a:rPr lang="en-US" altLang="zh-CN" b="1" dirty="0" err="1">
                <a:solidFill>
                  <a:schemeClr val="tx2"/>
                </a:solidFill>
              </a:rPr>
              <a:t>wpf</a:t>
            </a:r>
            <a:r>
              <a:rPr lang="zh-CN" altLang="en-US" b="1" dirty="0">
                <a:solidFill>
                  <a:schemeClr val="tx2"/>
                </a:solidFill>
              </a:rPr>
              <a:t>基础开发能力</a:t>
            </a:r>
            <a:endParaRPr lang="en-US" altLang="zh-CN" b="1" dirty="0">
              <a:solidFill>
                <a:schemeClr val="tx2"/>
              </a:solidFill>
            </a:endParaRPr>
          </a:p>
        </p:txBody>
      </p:sp>
      <p:sp>
        <p:nvSpPr>
          <p:cNvPr id="6" name="矩形 5">
            <a:extLst>
              <a:ext uri="{FF2B5EF4-FFF2-40B4-BE49-F238E27FC236}">
                <a16:creationId xmlns:a16="http://schemas.microsoft.com/office/drawing/2014/main" id="{FA73C875-01A4-4722-8366-E260A878B5D6}"/>
              </a:ext>
            </a:extLst>
          </p:cNvPr>
          <p:cNvSpPr/>
          <p:nvPr/>
        </p:nvSpPr>
        <p:spPr>
          <a:xfrm>
            <a:off x="756925" y="3078618"/>
            <a:ext cx="10393428" cy="923330"/>
          </a:xfrm>
          <a:prstGeom prst="rect">
            <a:avLst/>
          </a:prstGeom>
        </p:spPr>
        <p:txBody>
          <a:bodyPr wrap="square">
            <a:spAutoFit/>
          </a:bodyPr>
          <a:lstStyle/>
          <a:p>
            <a:r>
              <a:rPr lang="en-US" altLang="zh-CN" b="1" dirty="0">
                <a:solidFill>
                  <a:schemeClr val="tx2"/>
                </a:solidFill>
              </a:rPr>
              <a:t>3.</a:t>
            </a:r>
            <a:r>
              <a:rPr lang="zh-CN" altLang="en-US" b="1" dirty="0">
                <a:solidFill>
                  <a:schemeClr val="tx2"/>
                </a:solidFill>
              </a:rPr>
              <a:t>核心思想：</a:t>
            </a:r>
            <a:endParaRPr lang="en-US" altLang="zh-CN" b="1" dirty="0">
              <a:solidFill>
                <a:schemeClr val="tx2"/>
              </a:solidFill>
            </a:endParaRPr>
          </a:p>
          <a:p>
            <a:r>
              <a:rPr lang="en-US" altLang="zh-CN" b="1" dirty="0">
                <a:solidFill>
                  <a:schemeClr val="tx2"/>
                </a:solidFill>
              </a:rPr>
              <a:t>                 </a:t>
            </a:r>
            <a:r>
              <a:rPr lang="zh-CN" altLang="en-US" b="1" dirty="0">
                <a:solidFill>
                  <a:schemeClr val="tx2"/>
                </a:solidFill>
              </a:rPr>
              <a:t>帮助初级开发者过渡到中级开发者（或中级开发者的查漏补缺），学习完视频将基本具备中级开发水平。</a:t>
            </a:r>
            <a:endParaRPr lang="en-US" altLang="zh-CN" b="1" dirty="0">
              <a:solidFill>
                <a:schemeClr val="tx2"/>
              </a:solidFill>
            </a:endParaRPr>
          </a:p>
        </p:txBody>
      </p:sp>
      <p:sp>
        <p:nvSpPr>
          <p:cNvPr id="7" name="矩形 6">
            <a:extLst>
              <a:ext uri="{FF2B5EF4-FFF2-40B4-BE49-F238E27FC236}">
                <a16:creationId xmlns:a16="http://schemas.microsoft.com/office/drawing/2014/main" id="{0843E8D4-B185-4847-9589-3329B79146CF}"/>
              </a:ext>
            </a:extLst>
          </p:cNvPr>
          <p:cNvSpPr/>
          <p:nvPr/>
        </p:nvSpPr>
        <p:spPr>
          <a:xfrm>
            <a:off x="756925" y="4302256"/>
            <a:ext cx="6029215" cy="646331"/>
          </a:xfrm>
          <a:prstGeom prst="rect">
            <a:avLst/>
          </a:prstGeom>
        </p:spPr>
        <p:txBody>
          <a:bodyPr wrap="none">
            <a:spAutoFit/>
          </a:bodyPr>
          <a:lstStyle/>
          <a:p>
            <a:r>
              <a:rPr lang="en-US" altLang="zh-CN" b="1" dirty="0">
                <a:solidFill>
                  <a:schemeClr val="tx2"/>
                </a:solidFill>
              </a:rPr>
              <a:t>4.</a:t>
            </a:r>
            <a:r>
              <a:rPr lang="zh-CN" altLang="en-US" b="1" dirty="0">
                <a:solidFill>
                  <a:schemeClr val="tx2"/>
                </a:solidFill>
              </a:rPr>
              <a:t>推荐自学书籍：</a:t>
            </a:r>
            <a:endParaRPr lang="en-US" altLang="zh-CN" b="1" dirty="0">
              <a:solidFill>
                <a:schemeClr val="tx2"/>
              </a:solidFill>
            </a:endParaRPr>
          </a:p>
          <a:p>
            <a:r>
              <a:rPr lang="en-US" altLang="zh-CN" b="1" dirty="0">
                <a:solidFill>
                  <a:schemeClr val="tx2"/>
                </a:solidFill>
              </a:rPr>
              <a:t>                 《</a:t>
            </a:r>
            <a:r>
              <a:rPr lang="en-US" altLang="zh-CN" b="1" dirty="0" err="1">
                <a:solidFill>
                  <a:schemeClr val="tx2"/>
                </a:solidFill>
              </a:rPr>
              <a:t>c#</a:t>
            </a:r>
            <a:r>
              <a:rPr lang="zh-CN" altLang="en-US" b="1" dirty="0">
                <a:solidFill>
                  <a:schemeClr val="tx2"/>
                </a:solidFill>
              </a:rPr>
              <a:t>深入解析（第</a:t>
            </a:r>
            <a:r>
              <a:rPr lang="en-US" altLang="zh-CN" b="1" dirty="0">
                <a:solidFill>
                  <a:schemeClr val="tx2"/>
                </a:solidFill>
              </a:rPr>
              <a:t>4</a:t>
            </a:r>
            <a:r>
              <a:rPr lang="zh-CN" altLang="en-US" b="1" dirty="0">
                <a:solidFill>
                  <a:schemeClr val="tx2"/>
                </a:solidFill>
              </a:rPr>
              <a:t>版）</a:t>
            </a:r>
            <a:r>
              <a:rPr lang="en-US" altLang="zh-CN" b="1" dirty="0">
                <a:solidFill>
                  <a:schemeClr val="tx2"/>
                </a:solidFill>
              </a:rPr>
              <a:t>》</a:t>
            </a:r>
            <a:r>
              <a:rPr lang="zh-CN" altLang="en-US" b="1" dirty="0">
                <a:solidFill>
                  <a:schemeClr val="tx2"/>
                </a:solidFill>
              </a:rPr>
              <a:t>、</a:t>
            </a:r>
            <a:r>
              <a:rPr lang="en-US" altLang="zh-CN" b="1" dirty="0">
                <a:solidFill>
                  <a:schemeClr val="tx2"/>
                </a:solidFill>
              </a:rPr>
              <a:t>《</a:t>
            </a:r>
            <a:r>
              <a:rPr lang="zh-CN" altLang="en-US" b="1" dirty="0">
                <a:solidFill>
                  <a:schemeClr val="tx2"/>
                </a:solidFill>
              </a:rPr>
              <a:t>大话设计模式</a:t>
            </a:r>
            <a:r>
              <a:rPr lang="en-US" altLang="zh-CN" b="1" dirty="0">
                <a:solidFill>
                  <a:schemeClr val="tx2"/>
                </a:solidFill>
              </a:rPr>
              <a:t>》</a:t>
            </a:r>
          </a:p>
        </p:txBody>
      </p:sp>
      <p:pic>
        <p:nvPicPr>
          <p:cNvPr id="9" name="Graphic 6">
            <a:extLst>
              <a:ext uri="{FF2B5EF4-FFF2-40B4-BE49-F238E27FC236}">
                <a16:creationId xmlns:a16="http://schemas.microsoft.com/office/drawing/2014/main" id="{44C05DE5-5ECC-4DAB-87F3-66528280BD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42826" y="4948587"/>
            <a:ext cx="1592249" cy="1567753"/>
          </a:xfrm>
          <a:prstGeom prst="rect">
            <a:avLst/>
          </a:prstGeom>
        </p:spPr>
      </p:pic>
      <p:sp>
        <p:nvSpPr>
          <p:cNvPr id="10" name="矩形 9">
            <a:extLst>
              <a:ext uri="{FF2B5EF4-FFF2-40B4-BE49-F238E27FC236}">
                <a16:creationId xmlns:a16="http://schemas.microsoft.com/office/drawing/2014/main" id="{8022911E-DEF2-4DFB-AE3B-281916E9FD8F}"/>
              </a:ext>
            </a:extLst>
          </p:cNvPr>
          <p:cNvSpPr/>
          <p:nvPr/>
        </p:nvSpPr>
        <p:spPr>
          <a:xfrm>
            <a:off x="787798" y="5669615"/>
            <a:ext cx="6020366" cy="646331"/>
          </a:xfrm>
          <a:prstGeom prst="rect">
            <a:avLst/>
          </a:prstGeom>
        </p:spPr>
        <p:txBody>
          <a:bodyPr wrap="none">
            <a:spAutoFit/>
          </a:bodyPr>
          <a:lstStyle/>
          <a:p>
            <a:r>
              <a:rPr lang="zh-CN" altLang="en-US" b="1" dirty="0">
                <a:solidFill>
                  <a:schemeClr val="tx2"/>
                </a:solidFill>
              </a:rPr>
              <a:t>本系列将继</a:t>
            </a:r>
            <a:r>
              <a:rPr lang="en-US" altLang="zh-CN" b="1" dirty="0">
                <a:solidFill>
                  <a:schemeClr val="tx2"/>
                </a:solidFill>
              </a:rPr>
              <a:t>《 </a:t>
            </a:r>
            <a:r>
              <a:rPr lang="en-US" altLang="zh-CN" b="1" dirty="0" err="1">
                <a:solidFill>
                  <a:schemeClr val="tx2"/>
                </a:solidFill>
              </a:rPr>
              <a:t>.net</a:t>
            </a:r>
            <a:r>
              <a:rPr lang="en-US" altLang="zh-CN" b="1" dirty="0">
                <a:solidFill>
                  <a:schemeClr val="tx2"/>
                </a:solidFill>
              </a:rPr>
              <a:t> </a:t>
            </a:r>
            <a:r>
              <a:rPr lang="en-US" altLang="zh-CN" b="1" dirty="0" err="1">
                <a:solidFill>
                  <a:schemeClr val="tx2"/>
                </a:solidFill>
              </a:rPr>
              <a:t>wpf</a:t>
            </a:r>
            <a:r>
              <a:rPr lang="zh-CN" altLang="en-US" b="1" dirty="0">
                <a:solidFill>
                  <a:schemeClr val="tx2"/>
                </a:solidFill>
              </a:rPr>
              <a:t>快速入门教程</a:t>
            </a:r>
            <a:r>
              <a:rPr lang="en-US" altLang="zh-CN" b="1" dirty="0">
                <a:solidFill>
                  <a:schemeClr val="tx2"/>
                </a:solidFill>
              </a:rPr>
              <a:t>》</a:t>
            </a:r>
            <a:r>
              <a:rPr lang="zh-CN" altLang="en-US" b="1" dirty="0">
                <a:solidFill>
                  <a:schemeClr val="tx2"/>
                </a:solidFill>
              </a:rPr>
              <a:t>带领大家了解</a:t>
            </a:r>
            <a:r>
              <a:rPr lang="en-US" altLang="zh-CN" b="1" dirty="0" err="1">
                <a:solidFill>
                  <a:schemeClr val="tx2"/>
                </a:solidFill>
              </a:rPr>
              <a:t>wpf</a:t>
            </a:r>
            <a:r>
              <a:rPr lang="zh-CN" altLang="en-US" b="1" dirty="0">
                <a:solidFill>
                  <a:schemeClr val="tx2"/>
                </a:solidFill>
              </a:rPr>
              <a:t>。</a:t>
            </a:r>
            <a:endParaRPr lang="en-US" altLang="zh-CN" b="1" dirty="0">
              <a:solidFill>
                <a:schemeClr val="tx2"/>
              </a:solidFill>
            </a:endParaRPr>
          </a:p>
          <a:p>
            <a:endParaRPr lang="en-US" altLang="zh-CN" b="1" dirty="0">
              <a:solidFill>
                <a:schemeClr val="tx2"/>
              </a:solidFill>
            </a:endParaRPr>
          </a:p>
        </p:txBody>
      </p:sp>
      <p:sp>
        <p:nvSpPr>
          <p:cNvPr id="3" name="矩形 2">
            <a:extLst>
              <a:ext uri="{FF2B5EF4-FFF2-40B4-BE49-F238E27FC236}">
                <a16:creationId xmlns:a16="http://schemas.microsoft.com/office/drawing/2014/main" id="{F66726D8-9CB1-4B36-8F22-C8F083EB4405}"/>
              </a:ext>
            </a:extLst>
          </p:cNvPr>
          <p:cNvSpPr/>
          <p:nvPr/>
        </p:nvSpPr>
        <p:spPr>
          <a:xfrm>
            <a:off x="787798" y="6131280"/>
            <a:ext cx="4676088" cy="369332"/>
          </a:xfrm>
          <a:prstGeom prst="rect">
            <a:avLst/>
          </a:prstGeom>
        </p:spPr>
        <p:txBody>
          <a:bodyPr wrap="none">
            <a:spAutoFit/>
          </a:bodyPr>
          <a:lstStyle/>
          <a:p>
            <a:r>
              <a:rPr lang="zh-CN" altLang="en-US" dirty="0">
                <a:solidFill>
                  <a:schemeClr val="accent4"/>
                </a:solidFill>
              </a:rPr>
              <a:t>https://www.bilibili.com/video/BV19K411M72o</a:t>
            </a:r>
          </a:p>
        </p:txBody>
      </p:sp>
    </p:spTree>
    <p:extLst>
      <p:ext uri="{BB962C8B-B14F-4D97-AF65-F5344CB8AC3E}">
        <p14:creationId xmlns:p14="http://schemas.microsoft.com/office/powerpoint/2010/main" val="283024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7B3BAE6-1B06-4E70-AF45-417CCBBA56DE}"/>
              </a:ext>
            </a:extLst>
          </p:cNvPr>
          <p:cNvSpPr/>
          <p:nvPr/>
        </p:nvSpPr>
        <p:spPr>
          <a:xfrm>
            <a:off x="2678237" y="2741849"/>
            <a:ext cx="3764172" cy="369332"/>
          </a:xfrm>
          <a:prstGeom prst="rect">
            <a:avLst/>
          </a:prstGeom>
        </p:spPr>
        <p:txBody>
          <a:bodyPr wrap="none">
            <a:spAutoFit/>
          </a:bodyPr>
          <a:lstStyle/>
          <a:p>
            <a:r>
              <a:rPr lang="zh-CN" altLang="en-US" b="1" dirty="0">
                <a:solidFill>
                  <a:schemeClr val="tx2"/>
                </a:solidFill>
              </a:rPr>
              <a:t>计划</a:t>
            </a:r>
            <a:r>
              <a:rPr lang="en-US" altLang="zh-CN" b="1" dirty="0">
                <a:solidFill>
                  <a:schemeClr val="tx2"/>
                </a:solidFill>
              </a:rPr>
              <a:t>1</a:t>
            </a:r>
            <a:r>
              <a:rPr lang="zh-CN" altLang="en-US" b="1" dirty="0">
                <a:solidFill>
                  <a:schemeClr val="tx2"/>
                </a:solidFill>
              </a:rPr>
              <a:t>：目前正在申请微软</a:t>
            </a:r>
            <a:r>
              <a:rPr lang="en-US" altLang="zh-CN" b="1" dirty="0">
                <a:solidFill>
                  <a:schemeClr val="tx2"/>
                </a:solidFill>
              </a:rPr>
              <a:t>MVP</a:t>
            </a:r>
            <a:r>
              <a:rPr lang="zh-CN" altLang="en-US" b="1" dirty="0">
                <a:solidFill>
                  <a:schemeClr val="tx2"/>
                </a:solidFill>
              </a:rPr>
              <a:t>称号</a:t>
            </a:r>
            <a:endParaRPr lang="en-US" altLang="zh-CN" b="1" dirty="0">
              <a:solidFill>
                <a:schemeClr val="tx2"/>
              </a:solidFill>
            </a:endParaRPr>
          </a:p>
        </p:txBody>
      </p:sp>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3790766" cy="669008"/>
          </a:xfrm>
        </p:spPr>
        <p:txBody>
          <a:bodyPr>
            <a:normAutofit fontScale="90000"/>
          </a:bodyPr>
          <a:lstStyle/>
          <a:p>
            <a:r>
              <a:rPr lang="en-US" dirty="0"/>
              <a:t>P</a:t>
            </a:r>
            <a:r>
              <a:rPr lang="en-US" altLang="zh-CN" dirty="0"/>
              <a:t>art1  </a:t>
            </a:r>
            <a:r>
              <a:rPr lang="zh-CN" altLang="en-US" dirty="0"/>
              <a:t>后续计划</a:t>
            </a:r>
            <a:endParaRPr lang="en-US" dirty="0"/>
          </a:p>
        </p:txBody>
      </p:sp>
      <p:pic>
        <p:nvPicPr>
          <p:cNvPr id="8" name="Graphic 6">
            <a:extLst>
              <a:ext uri="{FF2B5EF4-FFF2-40B4-BE49-F238E27FC236}">
                <a16:creationId xmlns:a16="http://schemas.microsoft.com/office/drawing/2014/main" id="{BCB6E914-EEB4-4590-ACAB-91524133F8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42826" y="4948587"/>
            <a:ext cx="1592249" cy="1567753"/>
          </a:xfrm>
          <a:prstGeom prst="rect">
            <a:avLst/>
          </a:prstGeom>
        </p:spPr>
      </p:pic>
      <p:sp>
        <p:nvSpPr>
          <p:cNvPr id="9" name="矩形 8">
            <a:extLst>
              <a:ext uri="{FF2B5EF4-FFF2-40B4-BE49-F238E27FC236}">
                <a16:creationId xmlns:a16="http://schemas.microsoft.com/office/drawing/2014/main" id="{A6A1CC9B-BE51-4F77-974E-A586882252D0}"/>
              </a:ext>
            </a:extLst>
          </p:cNvPr>
          <p:cNvSpPr/>
          <p:nvPr/>
        </p:nvSpPr>
        <p:spPr>
          <a:xfrm>
            <a:off x="2678237" y="3204967"/>
            <a:ext cx="5820824" cy="369332"/>
          </a:xfrm>
          <a:prstGeom prst="rect">
            <a:avLst/>
          </a:prstGeom>
        </p:spPr>
        <p:txBody>
          <a:bodyPr wrap="none">
            <a:spAutoFit/>
          </a:bodyPr>
          <a:lstStyle/>
          <a:p>
            <a:r>
              <a:rPr lang="zh-CN" altLang="en-US" b="1" dirty="0">
                <a:solidFill>
                  <a:schemeClr val="tx2"/>
                </a:solidFill>
              </a:rPr>
              <a:t>计划</a:t>
            </a:r>
            <a:r>
              <a:rPr lang="en-US" altLang="zh-CN" b="1" dirty="0">
                <a:solidFill>
                  <a:schemeClr val="tx2"/>
                </a:solidFill>
              </a:rPr>
              <a:t>2</a:t>
            </a:r>
            <a:r>
              <a:rPr lang="zh-CN" altLang="en-US" b="1" dirty="0">
                <a:solidFill>
                  <a:schemeClr val="tx2"/>
                </a:solidFill>
              </a:rPr>
              <a:t>：将在</a:t>
            </a:r>
            <a:r>
              <a:rPr lang="en-US" altLang="zh-CN" b="1" dirty="0">
                <a:solidFill>
                  <a:schemeClr val="tx2"/>
                </a:solidFill>
              </a:rPr>
              <a:t>7</a:t>
            </a:r>
            <a:r>
              <a:rPr lang="zh-CN" altLang="en-US" b="1" dirty="0">
                <a:solidFill>
                  <a:schemeClr val="tx2"/>
                </a:solidFill>
              </a:rPr>
              <a:t>月前完成录制</a:t>
            </a:r>
            <a:r>
              <a:rPr lang="en-US" altLang="zh-CN" b="1" dirty="0">
                <a:solidFill>
                  <a:schemeClr val="tx2"/>
                </a:solidFill>
              </a:rPr>
              <a:t>《.Net5 WPF</a:t>
            </a:r>
            <a:r>
              <a:rPr lang="zh-CN" altLang="en-US" b="1" dirty="0">
                <a:solidFill>
                  <a:schemeClr val="tx2"/>
                </a:solidFill>
              </a:rPr>
              <a:t>进阶教程系列</a:t>
            </a:r>
            <a:r>
              <a:rPr lang="en-US" altLang="zh-CN" b="1" dirty="0">
                <a:solidFill>
                  <a:schemeClr val="tx2"/>
                </a:solidFill>
              </a:rPr>
              <a:t>》</a:t>
            </a:r>
          </a:p>
        </p:txBody>
      </p:sp>
      <p:sp>
        <p:nvSpPr>
          <p:cNvPr id="10" name="矩形 9">
            <a:extLst>
              <a:ext uri="{FF2B5EF4-FFF2-40B4-BE49-F238E27FC236}">
                <a16:creationId xmlns:a16="http://schemas.microsoft.com/office/drawing/2014/main" id="{6C20A735-61EE-47B8-BF26-EFAA070EFB3F}"/>
              </a:ext>
            </a:extLst>
          </p:cNvPr>
          <p:cNvSpPr/>
          <p:nvPr/>
        </p:nvSpPr>
        <p:spPr>
          <a:xfrm>
            <a:off x="2678237" y="3625305"/>
            <a:ext cx="6835526" cy="369332"/>
          </a:xfrm>
          <a:prstGeom prst="rect">
            <a:avLst/>
          </a:prstGeom>
        </p:spPr>
        <p:txBody>
          <a:bodyPr wrap="none">
            <a:spAutoFit/>
          </a:bodyPr>
          <a:lstStyle/>
          <a:p>
            <a:r>
              <a:rPr lang="zh-CN" altLang="en-US" b="1" dirty="0">
                <a:solidFill>
                  <a:schemeClr val="tx2"/>
                </a:solidFill>
              </a:rPr>
              <a:t>计划</a:t>
            </a:r>
            <a:r>
              <a:rPr lang="en-US" altLang="zh-CN" b="1" dirty="0">
                <a:solidFill>
                  <a:schemeClr val="tx2"/>
                </a:solidFill>
              </a:rPr>
              <a:t>3</a:t>
            </a:r>
            <a:r>
              <a:rPr lang="zh-CN" altLang="en-US" b="1" dirty="0">
                <a:solidFill>
                  <a:schemeClr val="tx2"/>
                </a:solidFill>
              </a:rPr>
              <a:t>：将会录制</a:t>
            </a:r>
            <a:r>
              <a:rPr lang="en-US" altLang="zh-CN" b="1" dirty="0">
                <a:solidFill>
                  <a:schemeClr val="tx2"/>
                </a:solidFill>
              </a:rPr>
              <a:t>《.Net6 WPF</a:t>
            </a:r>
            <a:r>
              <a:rPr lang="zh-CN" altLang="en-US" b="1" dirty="0">
                <a:solidFill>
                  <a:schemeClr val="tx2"/>
                </a:solidFill>
              </a:rPr>
              <a:t>高级编程系列</a:t>
            </a:r>
            <a:r>
              <a:rPr lang="en-US" altLang="zh-CN" b="1" dirty="0">
                <a:solidFill>
                  <a:schemeClr val="tx2"/>
                </a:solidFill>
              </a:rPr>
              <a:t>》</a:t>
            </a:r>
            <a:r>
              <a:rPr lang="zh-CN" altLang="en-US" b="1" dirty="0">
                <a:solidFill>
                  <a:schemeClr val="tx2"/>
                </a:solidFill>
              </a:rPr>
              <a:t>、</a:t>
            </a:r>
            <a:r>
              <a:rPr lang="en-US" altLang="zh-CN" b="1" dirty="0">
                <a:solidFill>
                  <a:schemeClr val="tx2"/>
                </a:solidFill>
              </a:rPr>
              <a:t>《WPF</a:t>
            </a:r>
            <a:r>
              <a:rPr lang="zh-CN" altLang="en-US" b="1" dirty="0">
                <a:solidFill>
                  <a:schemeClr val="tx2"/>
                </a:solidFill>
              </a:rPr>
              <a:t>案例合集</a:t>
            </a:r>
            <a:r>
              <a:rPr lang="en-US" altLang="zh-CN" b="1" dirty="0">
                <a:solidFill>
                  <a:schemeClr val="tx2"/>
                </a:solidFill>
              </a:rPr>
              <a:t>》</a:t>
            </a:r>
          </a:p>
        </p:txBody>
      </p:sp>
      <p:sp>
        <p:nvSpPr>
          <p:cNvPr id="13" name="矩形 12">
            <a:extLst>
              <a:ext uri="{FF2B5EF4-FFF2-40B4-BE49-F238E27FC236}">
                <a16:creationId xmlns:a16="http://schemas.microsoft.com/office/drawing/2014/main" id="{44AD66A3-6026-4948-AB4F-6575420C11B8}"/>
              </a:ext>
            </a:extLst>
          </p:cNvPr>
          <p:cNvSpPr/>
          <p:nvPr/>
        </p:nvSpPr>
        <p:spPr>
          <a:xfrm>
            <a:off x="2689459" y="4045643"/>
            <a:ext cx="7055136" cy="369332"/>
          </a:xfrm>
          <a:prstGeom prst="rect">
            <a:avLst/>
          </a:prstGeom>
        </p:spPr>
        <p:txBody>
          <a:bodyPr wrap="none">
            <a:spAutoFit/>
          </a:bodyPr>
          <a:lstStyle/>
          <a:p>
            <a:r>
              <a:rPr lang="zh-CN" altLang="en-US" b="1" dirty="0">
                <a:solidFill>
                  <a:schemeClr val="tx2"/>
                </a:solidFill>
              </a:rPr>
              <a:t>计划</a:t>
            </a:r>
            <a:r>
              <a:rPr lang="en-US" altLang="zh-CN" b="1" dirty="0">
                <a:solidFill>
                  <a:schemeClr val="tx2"/>
                </a:solidFill>
              </a:rPr>
              <a:t>4</a:t>
            </a:r>
            <a:r>
              <a:rPr lang="zh-CN" altLang="en-US" b="1" dirty="0">
                <a:solidFill>
                  <a:schemeClr val="tx2"/>
                </a:solidFill>
              </a:rPr>
              <a:t>：答疑解惑</a:t>
            </a:r>
            <a:r>
              <a:rPr lang="en-US" altLang="zh-CN" b="1" dirty="0">
                <a:solidFill>
                  <a:schemeClr val="tx2"/>
                </a:solidFill>
              </a:rPr>
              <a:t>,</a:t>
            </a:r>
            <a:r>
              <a:rPr lang="zh-CN" altLang="en-US" b="1" dirty="0">
                <a:solidFill>
                  <a:schemeClr val="tx2"/>
                </a:solidFill>
              </a:rPr>
              <a:t>每晚群里讨论或博客及其他网络平台评论中解答</a:t>
            </a:r>
            <a:endParaRPr lang="en-US" altLang="zh-CN" b="1" dirty="0">
              <a:solidFill>
                <a:schemeClr val="tx2"/>
              </a:solidFill>
            </a:endParaRPr>
          </a:p>
        </p:txBody>
      </p:sp>
      <p:sp>
        <p:nvSpPr>
          <p:cNvPr id="16" name="矩形 15">
            <a:extLst>
              <a:ext uri="{FF2B5EF4-FFF2-40B4-BE49-F238E27FC236}">
                <a16:creationId xmlns:a16="http://schemas.microsoft.com/office/drawing/2014/main" id="{12FCDE51-FFBC-472B-8CE9-F308F55FCE62}"/>
              </a:ext>
            </a:extLst>
          </p:cNvPr>
          <p:cNvSpPr/>
          <p:nvPr/>
        </p:nvSpPr>
        <p:spPr>
          <a:xfrm>
            <a:off x="2689459" y="4465981"/>
            <a:ext cx="7688323" cy="369332"/>
          </a:xfrm>
          <a:prstGeom prst="rect">
            <a:avLst/>
          </a:prstGeom>
        </p:spPr>
        <p:txBody>
          <a:bodyPr wrap="none">
            <a:spAutoFit/>
          </a:bodyPr>
          <a:lstStyle/>
          <a:p>
            <a:r>
              <a:rPr lang="zh-CN" altLang="en-US" b="1" dirty="0">
                <a:solidFill>
                  <a:schemeClr val="tx2"/>
                </a:solidFill>
              </a:rPr>
              <a:t>计划</a:t>
            </a:r>
            <a:r>
              <a:rPr lang="en-US" altLang="zh-CN" b="1" dirty="0">
                <a:solidFill>
                  <a:schemeClr val="tx2"/>
                </a:solidFill>
              </a:rPr>
              <a:t>5</a:t>
            </a:r>
            <a:r>
              <a:rPr lang="zh-CN" altLang="en-US" b="1" dirty="0">
                <a:solidFill>
                  <a:schemeClr val="tx2"/>
                </a:solidFill>
              </a:rPr>
              <a:t>：会在个系列视频中穿插着工作心得、以及面试中需要注意的地方。</a:t>
            </a:r>
            <a:endParaRPr lang="en-US" altLang="zh-CN" b="1" dirty="0">
              <a:solidFill>
                <a:schemeClr val="tx2"/>
              </a:solidFill>
            </a:endParaRPr>
          </a:p>
        </p:txBody>
      </p:sp>
    </p:spTree>
    <p:extLst>
      <p:ext uri="{BB962C8B-B14F-4D97-AF65-F5344CB8AC3E}">
        <p14:creationId xmlns:p14="http://schemas.microsoft.com/office/powerpoint/2010/main" val="240545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FC57F71-9A05-42A0-93BA-E4691D583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77673" y="4150567"/>
            <a:ext cx="2590800" cy="2120900"/>
          </a:xfrm>
          <a:prstGeom prst="rect">
            <a:avLst/>
          </a:prstGeom>
        </p:spPr>
      </p:pic>
      <p:sp>
        <p:nvSpPr>
          <p:cNvPr id="4" name="矩形 3">
            <a:extLst>
              <a:ext uri="{FF2B5EF4-FFF2-40B4-BE49-F238E27FC236}">
                <a16:creationId xmlns:a16="http://schemas.microsoft.com/office/drawing/2014/main" id="{ECBCBDD9-E0F6-4CF3-84AE-AC690AB73970}"/>
              </a:ext>
            </a:extLst>
          </p:cNvPr>
          <p:cNvSpPr/>
          <p:nvPr/>
        </p:nvSpPr>
        <p:spPr>
          <a:xfrm>
            <a:off x="3854208" y="3244334"/>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spTree>
    <p:extLst>
      <p:ext uri="{BB962C8B-B14F-4D97-AF65-F5344CB8AC3E}">
        <p14:creationId xmlns:p14="http://schemas.microsoft.com/office/powerpoint/2010/main" val="247408399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otNET5_Ignite.potx" id="{63EE74C6-9DC5-446F-813B-DB8CE2942326}" vid="{19D278B5-0ABD-402A-BC6A-1DE0E83771A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6039F88928AB4F988A038066A44179" ma:contentTypeVersion="17" ma:contentTypeDescription="Create a new document." ma:contentTypeScope="" ma:versionID="f110f43d211630605c311b4cb5dbbd50">
  <xsd:schema xmlns:xsd="http://www.w3.org/2001/XMLSchema" xmlns:xs="http://www.w3.org/2001/XMLSchema" xmlns:p="http://schemas.microsoft.com/office/2006/metadata/properties" xmlns:ns1="http://schemas.microsoft.com/sharepoint/v3" xmlns:ns3="19fb2477-5ee3-44b8-a183-94b52b0a39ba" xmlns:ns4="b130120b-bf99-46a6-9ed2-7ddaece75bdd" targetNamespace="http://schemas.microsoft.com/office/2006/metadata/properties" ma:root="true" ma:fieldsID="6db066b1ac417ed5c0faf4e045d572cf" ns1:_="" ns3:_="" ns4:_="">
    <xsd:import namespace="http://schemas.microsoft.com/sharepoint/v3"/>
    <xsd:import namespace="19fb2477-5ee3-44b8-a183-94b52b0a39ba"/>
    <xsd:import namespace="b130120b-bf99-46a6-9ed2-7ddaece75b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3:LastSharedByUser" minOccurs="0"/>
                <xsd:element ref="ns3:LastSharedByTime" minOccurs="0"/>
                <xsd:element ref="ns4:MediaServiceAutoTags" minOccurs="0"/>
                <xsd:element ref="ns4:MediaServiceOCR" minOccurs="0"/>
                <xsd:element ref="ns4:MediaServiceDateTaken" minOccurs="0"/>
                <xsd:element ref="ns1:_ip_UnifiedCompliancePolicyProperties" minOccurs="0"/>
                <xsd:element ref="ns1:_ip_UnifiedCompliancePolicyUIAction"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fb2477-5ee3-44b8-a183-94b52b0a39b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130120b-bf99-46a6-9ed2-7ddaece75bd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08630B-8977-4142-8FB4-DD1313A2E501}">
  <ds:schemaRefs>
    <ds:schemaRef ds:uri="19fb2477-5ee3-44b8-a183-94b52b0a39ba"/>
    <ds:schemaRef ds:uri="b130120b-bf99-46a6-9ed2-7ddaece75b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7936250-8526-45E4-9776-BAF97572617F}">
  <ds:schemaRefs>
    <ds:schemaRef ds:uri="19fb2477-5ee3-44b8-a183-94b52b0a39ba"/>
    <ds:schemaRef ds:uri="b130120b-bf99-46a6-9ed2-7ddaece75b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41CA1C7-0A9D-46E9-8BC3-16876ABA0A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1685</TotalTime>
  <Words>294</Words>
  <Application>Microsoft Office PowerPoint</Application>
  <PresentationFormat>宽屏</PresentationFormat>
  <Paragraphs>33</Paragraphs>
  <Slides>5</Slides>
  <Notes>5</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5</vt:i4>
      </vt:variant>
    </vt:vector>
  </HeadingPairs>
  <TitlesOfParts>
    <vt:vector size="17" baseType="lpstr">
      <vt:lpstr>等线</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#1  .Net5 WPF进阶教程系列</vt:lpstr>
      <vt:lpstr>本章概要</vt:lpstr>
      <vt:lpstr>Part1  简言</vt:lpstr>
      <vt:lpstr>Part1  后续计划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38</cp:revision>
  <dcterms:created xsi:type="dcterms:W3CDTF">2020-12-02T08:58:18Z</dcterms:created>
  <dcterms:modified xsi:type="dcterms:W3CDTF">2021-04-19T15:57:08Z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y fmtid="{D5CDD505-2E9C-101B-9397-08002B2CF9AE}" pid="3" name="ContentTypeId">
    <vt:lpwstr>0x010100DB6039F88928AB4F988A038066A44179</vt:lpwstr>
  </property>
</Properties>
</file>