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4"/>
  </p:notesMasterIdLst>
  <p:sldIdLst>
    <p:sldId id="264" r:id="rId8"/>
    <p:sldId id="2076137300" r:id="rId9"/>
    <p:sldId id="2076137264" r:id="rId10"/>
    <p:sldId id="2076137301" r:id="rId11"/>
    <p:sldId id="2076137302" r:id="rId12"/>
    <p:sldId id="2076137299"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4/24/2021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714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96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058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4/24/2021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4/24/2021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4/24/2021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4/24/2021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4/24/2021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4/24/2021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4/24/2021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4/24/2021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4/24/2021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4/24/2021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4/24/2021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4/24/2021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4/24/2021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utchersBoy/MaterialDesignInXamlToolk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hyperlink" Target="https://github.com/MahApps/MahApps.Metr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002719" y="2862860"/>
            <a:ext cx="3445646" cy="669008"/>
          </a:xfrm>
        </p:spPr>
        <p:txBody>
          <a:bodyPr>
            <a:normAutofit/>
          </a:bodyPr>
          <a:lstStyle/>
          <a:p>
            <a:r>
              <a:rPr lang="en-US" dirty="0"/>
              <a:t>#2  </a:t>
            </a:r>
            <a:r>
              <a:rPr lang="zh-CN" altLang="en-US" dirty="0"/>
              <a:t>自定义控件</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5175199"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3913469" cy="1384995"/>
          </a:xfrm>
          <a:prstGeom prst="rect">
            <a:avLst/>
          </a:prstGeom>
        </p:spPr>
        <p:txBody>
          <a:bodyPr wrap="square">
            <a:spAutoFit/>
          </a:bodyPr>
          <a:lstStyle/>
          <a:p>
            <a:r>
              <a:rPr lang="en-US" altLang="zh-CN" sz="2800" b="1" dirty="0">
                <a:solidFill>
                  <a:schemeClr val="tx2"/>
                </a:solidFill>
              </a:rPr>
              <a:t>Part 1      </a:t>
            </a:r>
            <a:r>
              <a:rPr lang="zh-CN" altLang="en-US" sz="2800" b="1" dirty="0">
                <a:solidFill>
                  <a:schemeClr val="tx2"/>
                </a:solidFill>
              </a:rPr>
              <a:t>自定义控件</a:t>
            </a:r>
            <a:endParaRPr lang="en-US" altLang="zh-CN" sz="2800" b="1" dirty="0">
              <a:solidFill>
                <a:schemeClr val="tx2"/>
              </a:solidFill>
            </a:endParaRPr>
          </a:p>
          <a:p>
            <a:r>
              <a:rPr lang="en-US" altLang="zh-CN" sz="2800" b="1" dirty="0">
                <a:solidFill>
                  <a:schemeClr val="tx2"/>
                </a:solidFill>
              </a:rPr>
              <a:t>Part 2      </a:t>
            </a:r>
            <a:r>
              <a:rPr lang="zh-CN" altLang="en-US" sz="2800" b="1" dirty="0">
                <a:solidFill>
                  <a:schemeClr val="tx2"/>
                </a:solidFill>
              </a:rPr>
              <a:t>依赖项属性</a:t>
            </a:r>
            <a:endParaRPr lang="en-US" altLang="zh-CN" sz="2800" b="1" dirty="0">
              <a:solidFill>
                <a:schemeClr val="tx2"/>
              </a:solidFill>
            </a:endParaRPr>
          </a:p>
          <a:p>
            <a:r>
              <a:rPr lang="en-US" altLang="zh-CN" sz="2800" b="1" dirty="0">
                <a:solidFill>
                  <a:schemeClr val="tx2"/>
                </a:solidFill>
              </a:rPr>
              <a:t>Part 3      </a:t>
            </a:r>
            <a:r>
              <a:rPr lang="zh-CN" altLang="en-US" sz="2800" b="1" dirty="0">
                <a:solidFill>
                  <a:schemeClr val="tx2"/>
                </a:solidFill>
              </a:rPr>
              <a:t>附加属性</a:t>
            </a:r>
            <a:endParaRPr lang="en-US" altLang="zh-CN" sz="2800" b="1" dirty="0"/>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B3BAE6-1B06-4E70-AF45-417CCBBA56DE}"/>
              </a:ext>
            </a:extLst>
          </p:cNvPr>
          <p:cNvSpPr/>
          <p:nvPr/>
        </p:nvSpPr>
        <p:spPr>
          <a:xfrm>
            <a:off x="756926" y="1371146"/>
            <a:ext cx="8573506" cy="3662541"/>
          </a:xfrm>
          <a:prstGeom prst="rect">
            <a:avLst/>
          </a:prstGeom>
        </p:spPr>
        <p:txBody>
          <a:bodyPr wrap="square">
            <a:spAutoFit/>
          </a:bodyPr>
          <a:lstStyle/>
          <a:p>
            <a:r>
              <a:rPr lang="en-US" altLang="zh-CN" b="1" dirty="0">
                <a:solidFill>
                  <a:schemeClr val="tx2"/>
                </a:solidFill>
              </a:rPr>
              <a:t>1.</a:t>
            </a:r>
            <a:r>
              <a:rPr lang="zh-CN" altLang="en-US" b="1" dirty="0">
                <a:solidFill>
                  <a:schemeClr val="tx2"/>
                </a:solidFill>
              </a:rPr>
              <a:t>什么是自定义控件？</a:t>
            </a:r>
            <a:endParaRPr lang="en-US" altLang="zh-CN" b="1" dirty="0">
              <a:solidFill>
                <a:schemeClr val="tx2"/>
              </a:solidFill>
            </a:endParaRPr>
          </a:p>
          <a:p>
            <a:r>
              <a:rPr lang="zh-CN" altLang="en-US" sz="1600" b="1" dirty="0">
                <a:solidFill>
                  <a:schemeClr val="tx2"/>
                </a:solidFill>
              </a:rPr>
              <a:t>当微软官方提供的基础组件不能满足我们需要时，定制化完成需求或扩展（基础控件）功能的控件可称为自定义控件。</a:t>
            </a:r>
            <a:endParaRPr lang="en-US" altLang="zh-CN" sz="1600" b="1" dirty="0">
              <a:solidFill>
                <a:schemeClr val="tx2"/>
              </a:solidFill>
            </a:endParaRPr>
          </a:p>
          <a:p>
            <a:endParaRPr lang="en-US" altLang="zh-CN" sz="1600" b="1" dirty="0">
              <a:solidFill>
                <a:schemeClr val="tx2"/>
              </a:solidFill>
            </a:endParaRPr>
          </a:p>
          <a:p>
            <a:endParaRPr lang="en-US" altLang="zh-CN" sz="1600" b="1" dirty="0">
              <a:solidFill>
                <a:schemeClr val="tx2"/>
              </a:solidFill>
            </a:endParaRPr>
          </a:p>
          <a:p>
            <a:r>
              <a:rPr lang="en-US" altLang="zh-CN" sz="1600" b="1" dirty="0">
                <a:solidFill>
                  <a:schemeClr val="tx2"/>
                </a:solidFill>
              </a:rPr>
              <a:t>2.</a:t>
            </a:r>
            <a:r>
              <a:rPr lang="zh-CN" altLang="en-US" sz="1600" b="1" dirty="0">
                <a:solidFill>
                  <a:schemeClr val="tx2"/>
                </a:solidFill>
              </a:rPr>
              <a:t>不想自己写自定义控件有现成的吗？它们免费吗？有的话有哪些？怎么在项目里用？</a:t>
            </a:r>
            <a:endParaRPr lang="en-US" altLang="zh-CN" sz="1600" b="1" dirty="0">
              <a:solidFill>
                <a:schemeClr val="tx2"/>
              </a:solidFill>
            </a:endParaRPr>
          </a:p>
          <a:p>
            <a:r>
              <a:rPr lang="zh-CN" altLang="en-US" sz="1600" b="1" dirty="0">
                <a:solidFill>
                  <a:schemeClr val="tx2"/>
                </a:solidFill>
              </a:rPr>
              <a:t>有，</a:t>
            </a:r>
            <a:r>
              <a:rPr lang="en-US" altLang="zh-CN" sz="1600" b="1" dirty="0" err="1">
                <a:solidFill>
                  <a:schemeClr val="tx2"/>
                </a:solidFill>
              </a:rPr>
              <a:t>github</a:t>
            </a:r>
            <a:r>
              <a:rPr lang="zh-CN" altLang="en-US" sz="1600" b="1" dirty="0">
                <a:solidFill>
                  <a:schemeClr val="tx2"/>
                </a:solidFill>
              </a:rPr>
              <a:t>上有很多开源的控件库。基本上都是比官方提供的基础组件要强大的，很多都是自定义控件。</a:t>
            </a:r>
            <a:endParaRPr lang="en-US" altLang="zh-CN" sz="1600" b="1" dirty="0">
              <a:solidFill>
                <a:schemeClr val="tx2"/>
              </a:solidFill>
            </a:endParaRPr>
          </a:p>
          <a:p>
            <a:r>
              <a:rPr lang="zh-CN" altLang="en-US" sz="1600" b="1" dirty="0">
                <a:solidFill>
                  <a:schemeClr val="tx2"/>
                </a:solidFill>
              </a:rPr>
              <a:t>这里推荐几款比较热门的控件库</a:t>
            </a:r>
            <a:r>
              <a:rPr lang="en-US" altLang="zh-CN" dirty="0" err="1">
                <a:solidFill>
                  <a:srgbClr val="FF0000"/>
                </a:solidFill>
                <a:hlinkClick r:id="rId3">
                  <a:extLst>
                    <a:ext uri="{A12FA001-AC4F-418D-AE19-62706E023703}">
                      <ahyp:hlinkClr xmlns:ahyp="http://schemas.microsoft.com/office/drawing/2018/hyperlinkcolor" val="tx"/>
                    </a:ext>
                  </a:extLst>
                </a:hlinkClick>
              </a:rPr>
              <a:t>MaterialDesignInXamlToolkit</a:t>
            </a:r>
            <a:r>
              <a:rPr lang="zh-CN" altLang="en-US" dirty="0">
                <a:solidFill>
                  <a:srgbClr val="FF0000"/>
                </a:solidFill>
              </a:rPr>
              <a:t>、</a:t>
            </a:r>
            <a:r>
              <a:rPr lang="en-US" altLang="zh-CN" dirty="0" err="1">
                <a:solidFill>
                  <a:srgbClr val="FF0000"/>
                </a:solidFill>
                <a:hlinkClick r:id="rId4">
                  <a:extLst>
                    <a:ext uri="{A12FA001-AC4F-418D-AE19-62706E023703}">
                      <ahyp:hlinkClr xmlns:ahyp="http://schemas.microsoft.com/office/drawing/2018/hyperlinkcolor" val="tx"/>
                    </a:ext>
                  </a:extLst>
                </a:hlinkClick>
              </a:rPr>
              <a:t>MahApps.Metro</a:t>
            </a:r>
            <a:r>
              <a:rPr lang="zh-CN" altLang="en-US" dirty="0">
                <a:solidFill>
                  <a:srgbClr val="FF0000"/>
                </a:solidFill>
              </a:rPr>
              <a:t>、</a:t>
            </a:r>
            <a:r>
              <a:rPr lang="en-US" altLang="zh-CN" dirty="0" err="1">
                <a:solidFill>
                  <a:srgbClr val="FF0000"/>
                </a:solidFill>
              </a:rPr>
              <a:t>HandyControl</a:t>
            </a:r>
            <a:r>
              <a:rPr lang="zh-CN" altLang="en-US" sz="1600" b="1" dirty="0">
                <a:solidFill>
                  <a:schemeClr val="tx2"/>
                </a:solidFill>
              </a:rPr>
              <a:t>等。这些控件库均为开源且免费的。     </a:t>
            </a:r>
            <a:endParaRPr lang="en-US" altLang="zh-CN" sz="1600" b="1" u="sng" dirty="0">
              <a:solidFill>
                <a:schemeClr val="tx2"/>
              </a:solidFill>
            </a:endParaRPr>
          </a:p>
          <a:p>
            <a:endParaRPr lang="en-US" altLang="zh-CN" sz="1600" b="1" u="sng" dirty="0">
              <a:solidFill>
                <a:schemeClr val="tx2"/>
              </a:solidFill>
            </a:endParaRPr>
          </a:p>
          <a:p>
            <a:r>
              <a:rPr lang="en-US" altLang="zh-CN" sz="1600" b="1" dirty="0" err="1">
                <a:solidFill>
                  <a:schemeClr val="tx2"/>
                </a:solidFill>
              </a:rPr>
              <a:t>Nuget</a:t>
            </a:r>
            <a:r>
              <a:rPr lang="zh-CN" altLang="en-US" sz="1600" b="1" dirty="0">
                <a:solidFill>
                  <a:schemeClr val="tx2"/>
                </a:solidFill>
              </a:rPr>
              <a:t>命令：</a:t>
            </a:r>
            <a:r>
              <a:rPr lang="en-US" altLang="zh-CN" dirty="0"/>
              <a:t> Install-Package </a:t>
            </a:r>
            <a:r>
              <a:rPr lang="en-US" altLang="zh-CN" dirty="0" err="1"/>
              <a:t>MaterialDesignThemes</a:t>
            </a:r>
            <a:endParaRPr lang="en-US" altLang="zh-CN" dirty="0"/>
          </a:p>
          <a:p>
            <a:r>
              <a:rPr lang="en-US" altLang="zh-CN" sz="1600" b="1" dirty="0" err="1">
                <a:solidFill>
                  <a:schemeClr val="tx2"/>
                </a:solidFill>
              </a:rPr>
              <a:t>App.xaml</a:t>
            </a:r>
            <a:r>
              <a:rPr lang="en-US" altLang="zh-CN" sz="1600" b="1" dirty="0">
                <a:solidFill>
                  <a:schemeClr val="tx2"/>
                </a:solidFill>
              </a:rPr>
              <a:t> </a:t>
            </a:r>
            <a:r>
              <a:rPr lang="zh-CN" altLang="en-US" sz="1600" b="1" dirty="0">
                <a:solidFill>
                  <a:schemeClr val="tx2"/>
                </a:solidFill>
              </a:rPr>
              <a:t>： 引用资源</a:t>
            </a:r>
            <a:endParaRPr lang="en-US" altLang="zh-CN" sz="1600" b="1" dirty="0">
              <a:solidFill>
                <a:schemeClr val="tx2"/>
              </a:solidFill>
            </a:endParaRPr>
          </a:p>
          <a:p>
            <a:r>
              <a:rPr lang="en-US" altLang="zh-CN" sz="1600" b="1" dirty="0">
                <a:solidFill>
                  <a:schemeClr val="tx2"/>
                </a:solidFill>
              </a:rPr>
              <a:t>XAML</a:t>
            </a:r>
            <a:r>
              <a:rPr lang="zh-CN" altLang="en-US" sz="1600" b="1" dirty="0">
                <a:solidFill>
                  <a:schemeClr val="tx2"/>
                </a:solidFill>
              </a:rPr>
              <a:t>：使用资源</a:t>
            </a:r>
            <a:endParaRPr lang="en-US" altLang="zh-CN" sz="1600" b="1" dirty="0">
              <a:solidFill>
                <a:schemeClr val="tx2"/>
              </a:solidFill>
            </a:endParaRPr>
          </a:p>
        </p:txBody>
      </p:sp>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4403325" cy="669008"/>
          </a:xfrm>
        </p:spPr>
        <p:txBody>
          <a:bodyPr>
            <a:normAutofit fontScale="90000"/>
          </a:bodyPr>
          <a:lstStyle/>
          <a:p>
            <a:r>
              <a:rPr lang="en-US" dirty="0"/>
              <a:t>P</a:t>
            </a:r>
            <a:r>
              <a:rPr lang="en-US" altLang="zh-CN" dirty="0"/>
              <a:t>art1  </a:t>
            </a:r>
            <a:r>
              <a:rPr lang="zh-CN" altLang="en-US" dirty="0"/>
              <a:t>自定义控件</a:t>
            </a:r>
            <a:endParaRPr lang="en-US" dirty="0"/>
          </a:p>
        </p:txBody>
      </p:sp>
      <p:pic>
        <p:nvPicPr>
          <p:cNvPr id="9" name="Graphic 6">
            <a:extLst>
              <a:ext uri="{FF2B5EF4-FFF2-40B4-BE49-F238E27FC236}">
                <a16:creationId xmlns:a16="http://schemas.microsoft.com/office/drawing/2014/main" id="{44C05DE5-5ECC-4DAB-87F3-66528280BD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42826" y="4948587"/>
            <a:ext cx="1592249" cy="1567753"/>
          </a:xfrm>
          <a:prstGeom prst="rect">
            <a:avLst/>
          </a:prstGeom>
        </p:spPr>
      </p:pic>
    </p:spTree>
    <p:extLst>
      <p:ext uri="{BB962C8B-B14F-4D97-AF65-F5344CB8AC3E}">
        <p14:creationId xmlns:p14="http://schemas.microsoft.com/office/powerpoint/2010/main" val="283024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2" y="403968"/>
            <a:ext cx="4669655" cy="669008"/>
          </a:xfrm>
        </p:spPr>
        <p:txBody>
          <a:bodyPr>
            <a:normAutofit fontScale="90000"/>
          </a:bodyPr>
          <a:lstStyle/>
          <a:p>
            <a:r>
              <a:rPr lang="en-US" dirty="0"/>
              <a:t>P</a:t>
            </a:r>
            <a:r>
              <a:rPr lang="en-US" altLang="zh-CN" dirty="0"/>
              <a:t>art2    </a:t>
            </a:r>
            <a:r>
              <a:rPr lang="zh-CN" altLang="en-US" b="1" dirty="0"/>
              <a:t>依赖项属性</a:t>
            </a:r>
            <a:endParaRPr lang="en-US" dirty="0"/>
          </a:p>
        </p:txBody>
      </p:sp>
      <p:pic>
        <p:nvPicPr>
          <p:cNvPr id="8" name="Graphic 6">
            <a:extLst>
              <a:ext uri="{FF2B5EF4-FFF2-40B4-BE49-F238E27FC236}">
                <a16:creationId xmlns:a16="http://schemas.microsoft.com/office/drawing/2014/main" id="{BCB6E914-EEB4-4590-ACAB-91524133F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11" name="矩形 10">
            <a:extLst>
              <a:ext uri="{FF2B5EF4-FFF2-40B4-BE49-F238E27FC236}">
                <a16:creationId xmlns:a16="http://schemas.microsoft.com/office/drawing/2014/main" id="{70152850-0173-432E-AE2B-D8D0E40929B3}"/>
              </a:ext>
            </a:extLst>
          </p:cNvPr>
          <p:cNvSpPr/>
          <p:nvPr/>
        </p:nvSpPr>
        <p:spPr>
          <a:xfrm>
            <a:off x="756925" y="1371146"/>
            <a:ext cx="10579859" cy="2277547"/>
          </a:xfrm>
          <a:prstGeom prst="rect">
            <a:avLst/>
          </a:prstGeom>
        </p:spPr>
        <p:txBody>
          <a:bodyPr wrap="square">
            <a:spAutoFit/>
          </a:bodyPr>
          <a:lstStyle/>
          <a:p>
            <a:r>
              <a:rPr lang="en-US" altLang="zh-CN" b="1" dirty="0">
                <a:solidFill>
                  <a:schemeClr val="tx2"/>
                </a:solidFill>
              </a:rPr>
              <a:t>1.</a:t>
            </a:r>
            <a:r>
              <a:rPr lang="zh-CN" altLang="en-US" b="1" dirty="0">
                <a:solidFill>
                  <a:schemeClr val="tx2"/>
                </a:solidFill>
              </a:rPr>
              <a:t>什么是</a:t>
            </a:r>
            <a:r>
              <a:rPr lang="zh-CN" altLang="en-US" b="1" dirty="0"/>
              <a:t>依赖项属性</a:t>
            </a:r>
            <a:r>
              <a:rPr lang="zh-CN" altLang="en-US" b="1" dirty="0">
                <a:solidFill>
                  <a:schemeClr val="tx2"/>
                </a:solidFill>
              </a:rPr>
              <a:t>？</a:t>
            </a:r>
            <a:endParaRPr lang="en-US" altLang="zh-CN" b="1" dirty="0">
              <a:solidFill>
                <a:schemeClr val="tx2"/>
              </a:solidFill>
            </a:endParaRPr>
          </a:p>
          <a:p>
            <a:r>
              <a:rPr lang="zh-CN" altLang="en-US" sz="1400" b="1" dirty="0"/>
              <a:t>依赖项属性是</a:t>
            </a:r>
            <a:r>
              <a:rPr lang="en-US" altLang="zh-CN" sz="1400" b="1" dirty="0"/>
              <a:t>WPF</a:t>
            </a:r>
            <a:r>
              <a:rPr lang="zh-CN" altLang="en-US" sz="1400" b="1" dirty="0"/>
              <a:t>框架中在</a:t>
            </a:r>
            <a:r>
              <a:rPr lang="en-US" altLang="zh-CN" sz="1400" b="1" dirty="0" err="1"/>
              <a:t>c#</a:t>
            </a:r>
            <a:r>
              <a:rPr lang="zh-CN" altLang="en-US" sz="1400" b="1" dirty="0"/>
              <a:t>基础属性上做的封装。依赖项属性是</a:t>
            </a:r>
            <a:r>
              <a:rPr lang="en-US" altLang="zh-CN" sz="1400" b="1" dirty="0"/>
              <a:t>WPF</a:t>
            </a:r>
            <a:r>
              <a:rPr lang="zh-CN" altLang="en-US" sz="1400" b="1" dirty="0"/>
              <a:t>样式、动画、数据绑定等的基础，可以说如果没有依赖项属性就没有</a:t>
            </a:r>
            <a:r>
              <a:rPr lang="en-US" altLang="zh-CN" sz="1400" b="1" dirty="0"/>
              <a:t>WPF</a:t>
            </a:r>
            <a:r>
              <a:rPr lang="zh-CN" altLang="en-US" sz="1400" b="1" dirty="0"/>
              <a:t>的样式、动画、数据绑定等灵活的应用</a:t>
            </a:r>
            <a:r>
              <a:rPr lang="zh-CN" altLang="en-US" sz="1400" b="1" dirty="0">
                <a:solidFill>
                  <a:schemeClr val="tx2"/>
                </a:solidFill>
              </a:rPr>
              <a:t>。</a:t>
            </a:r>
            <a:endParaRPr lang="en-US" altLang="zh-CN" sz="1400" b="1" dirty="0">
              <a:solidFill>
                <a:schemeClr val="tx2"/>
              </a:solidFill>
            </a:endParaRPr>
          </a:p>
          <a:p>
            <a:endParaRPr lang="en-US" altLang="zh-CN" sz="1600" b="1" dirty="0">
              <a:solidFill>
                <a:schemeClr val="tx2"/>
              </a:solidFill>
            </a:endParaRPr>
          </a:p>
          <a:p>
            <a:r>
              <a:rPr lang="en-US" altLang="zh-CN" sz="1600" b="1" dirty="0">
                <a:solidFill>
                  <a:schemeClr val="tx2"/>
                </a:solidFill>
              </a:rPr>
              <a:t>2.</a:t>
            </a:r>
            <a:r>
              <a:rPr lang="zh-CN" altLang="en-US" sz="1600" b="1" dirty="0"/>
              <a:t>依赖项属性和属性有什么区别</a:t>
            </a:r>
            <a:r>
              <a:rPr lang="zh-CN" altLang="en-US" sz="1600" b="1" dirty="0">
                <a:solidFill>
                  <a:schemeClr val="tx2"/>
                </a:solidFill>
              </a:rPr>
              <a:t>？</a:t>
            </a:r>
            <a:endParaRPr lang="en-US" altLang="zh-CN" sz="1600" b="1" dirty="0">
              <a:solidFill>
                <a:schemeClr val="tx2"/>
              </a:solidFill>
            </a:endParaRPr>
          </a:p>
          <a:p>
            <a:r>
              <a:rPr lang="zh-CN" altLang="en-US" sz="1600" b="1" dirty="0">
                <a:solidFill>
                  <a:schemeClr val="tx2"/>
                </a:solidFill>
              </a:rPr>
              <a:t>依赖项属性：支持动画、绑定、数据通知等操作。</a:t>
            </a:r>
            <a:endParaRPr lang="en-US" altLang="zh-CN" sz="1600" b="1" dirty="0">
              <a:solidFill>
                <a:schemeClr val="tx2"/>
              </a:solidFill>
            </a:endParaRPr>
          </a:p>
          <a:p>
            <a:r>
              <a:rPr lang="zh-CN" altLang="en-US" sz="1600" b="1" dirty="0">
                <a:solidFill>
                  <a:schemeClr val="tx2"/>
                </a:solidFill>
              </a:rPr>
              <a:t>普通属性：支持绑定。</a:t>
            </a:r>
            <a:endParaRPr lang="en-US" altLang="zh-CN" sz="1600" b="1" dirty="0">
              <a:solidFill>
                <a:schemeClr val="tx2"/>
              </a:solidFill>
            </a:endParaRPr>
          </a:p>
          <a:p>
            <a:endParaRPr lang="en-US" altLang="zh-CN" sz="1600" b="1" dirty="0">
              <a:solidFill>
                <a:schemeClr val="tx2"/>
              </a:solidFill>
            </a:endParaRPr>
          </a:p>
          <a:p>
            <a:r>
              <a:rPr lang="en-US" altLang="zh-CN" sz="1600" b="1" dirty="0">
                <a:solidFill>
                  <a:schemeClr val="tx2"/>
                </a:solidFill>
              </a:rPr>
              <a:t>3.</a:t>
            </a:r>
            <a:r>
              <a:rPr lang="zh-CN" altLang="en-US" sz="1600" b="1" dirty="0">
                <a:solidFill>
                  <a:schemeClr val="tx2"/>
                </a:solidFill>
              </a:rPr>
              <a:t>那么该如何去实现？</a:t>
            </a:r>
            <a:endParaRPr lang="en-US" altLang="zh-CN" sz="1600" b="1" dirty="0">
              <a:solidFill>
                <a:schemeClr val="tx2"/>
              </a:solidFill>
            </a:endParaRPr>
          </a:p>
        </p:txBody>
      </p:sp>
      <p:sp>
        <p:nvSpPr>
          <p:cNvPr id="3" name="矩形 2">
            <a:extLst>
              <a:ext uri="{FF2B5EF4-FFF2-40B4-BE49-F238E27FC236}">
                <a16:creationId xmlns:a16="http://schemas.microsoft.com/office/drawing/2014/main" id="{92F5CD2D-D453-4552-A81B-AE8BA48292EA}"/>
              </a:ext>
            </a:extLst>
          </p:cNvPr>
          <p:cNvSpPr/>
          <p:nvPr/>
        </p:nvSpPr>
        <p:spPr>
          <a:xfrm>
            <a:off x="3667544" y="5811115"/>
            <a:ext cx="2388092" cy="642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Register(</a:t>
            </a:r>
            <a:r>
              <a:rPr lang="en-US" altLang="zh-CN" dirty="0" err="1"/>
              <a:t>key,value</a:t>
            </a:r>
            <a:r>
              <a:rPr lang="en-US" altLang="zh-CN" dirty="0"/>
              <a:t>)</a:t>
            </a:r>
            <a:endParaRPr lang="zh-CN" altLang="en-US" dirty="0"/>
          </a:p>
        </p:txBody>
      </p:sp>
      <p:sp>
        <p:nvSpPr>
          <p:cNvPr id="5" name="矩形 4">
            <a:extLst>
              <a:ext uri="{FF2B5EF4-FFF2-40B4-BE49-F238E27FC236}">
                <a16:creationId xmlns:a16="http://schemas.microsoft.com/office/drawing/2014/main" id="{70EFA3AC-C7E6-41D8-B15C-EDC139DD4377}"/>
              </a:ext>
            </a:extLst>
          </p:cNvPr>
          <p:cNvSpPr/>
          <p:nvPr/>
        </p:nvSpPr>
        <p:spPr>
          <a:xfrm>
            <a:off x="6827996" y="5788207"/>
            <a:ext cx="2698811" cy="66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Resource Dictionary Manager</a:t>
            </a:r>
            <a:endParaRPr lang="zh-CN" altLang="en-US" dirty="0"/>
          </a:p>
        </p:txBody>
      </p:sp>
      <p:cxnSp>
        <p:nvCxnSpPr>
          <p:cNvPr id="7" name="直接箭头连接符 6">
            <a:extLst>
              <a:ext uri="{FF2B5EF4-FFF2-40B4-BE49-F238E27FC236}">
                <a16:creationId xmlns:a16="http://schemas.microsoft.com/office/drawing/2014/main" id="{2C20F21C-1038-4AEB-B5EA-712E53CBA9A7}"/>
              </a:ext>
            </a:extLst>
          </p:cNvPr>
          <p:cNvCxnSpPr>
            <a:cxnSpLocks/>
            <a:stCxn id="3" idx="3"/>
            <a:endCxn id="5" idx="1"/>
          </p:cNvCxnSpPr>
          <p:nvPr/>
        </p:nvCxnSpPr>
        <p:spPr>
          <a:xfrm flipV="1">
            <a:off x="6055636" y="6121120"/>
            <a:ext cx="772360" cy="11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8BF4F0C0-3A27-49CD-A41A-329FF51E2BED}"/>
              </a:ext>
            </a:extLst>
          </p:cNvPr>
          <p:cNvSpPr/>
          <p:nvPr/>
        </p:nvSpPr>
        <p:spPr>
          <a:xfrm>
            <a:off x="756925" y="4908381"/>
            <a:ext cx="2804088" cy="642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DependencyProperty</a:t>
            </a:r>
            <a:endParaRPr lang="zh-CN" altLang="en-US" dirty="0"/>
          </a:p>
        </p:txBody>
      </p:sp>
      <p:cxnSp>
        <p:nvCxnSpPr>
          <p:cNvPr id="23" name="直接箭头连接符 22">
            <a:extLst>
              <a:ext uri="{FF2B5EF4-FFF2-40B4-BE49-F238E27FC236}">
                <a16:creationId xmlns:a16="http://schemas.microsoft.com/office/drawing/2014/main" id="{318EA48A-2EA3-499E-B691-4BBD32C2A824}"/>
              </a:ext>
            </a:extLst>
          </p:cNvPr>
          <p:cNvCxnSpPr>
            <a:stCxn id="21" idx="2"/>
            <a:endCxn id="3" idx="1"/>
          </p:cNvCxnSpPr>
          <p:nvPr/>
        </p:nvCxnSpPr>
        <p:spPr>
          <a:xfrm>
            <a:off x="2158969" y="5551298"/>
            <a:ext cx="1508575" cy="58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AD255B1C-8FFC-48E4-9786-97F0D1E05F38}"/>
              </a:ext>
            </a:extLst>
          </p:cNvPr>
          <p:cNvPicPr>
            <a:picLocks noChangeAspect="1"/>
          </p:cNvPicPr>
          <p:nvPr/>
        </p:nvPicPr>
        <p:blipFill>
          <a:blip r:embed="rId5"/>
          <a:stretch>
            <a:fillRect/>
          </a:stretch>
        </p:blipFill>
        <p:spPr>
          <a:xfrm>
            <a:off x="3313710" y="3771424"/>
            <a:ext cx="3514286" cy="828571"/>
          </a:xfrm>
          <a:prstGeom prst="rect">
            <a:avLst/>
          </a:prstGeom>
        </p:spPr>
      </p:pic>
      <p:pic>
        <p:nvPicPr>
          <p:cNvPr id="26" name="图片 25">
            <a:extLst>
              <a:ext uri="{FF2B5EF4-FFF2-40B4-BE49-F238E27FC236}">
                <a16:creationId xmlns:a16="http://schemas.microsoft.com/office/drawing/2014/main" id="{329B8340-E2CB-4AFB-A062-F2E1EFCA160C}"/>
              </a:ext>
            </a:extLst>
          </p:cNvPr>
          <p:cNvPicPr>
            <a:picLocks noChangeAspect="1"/>
          </p:cNvPicPr>
          <p:nvPr/>
        </p:nvPicPr>
        <p:blipFill>
          <a:blip r:embed="rId6"/>
          <a:stretch>
            <a:fillRect/>
          </a:stretch>
        </p:blipFill>
        <p:spPr>
          <a:xfrm>
            <a:off x="7041502" y="3745426"/>
            <a:ext cx="1961905" cy="923810"/>
          </a:xfrm>
          <a:prstGeom prst="rect">
            <a:avLst/>
          </a:prstGeom>
        </p:spPr>
      </p:pic>
    </p:spTree>
    <p:extLst>
      <p:ext uri="{BB962C8B-B14F-4D97-AF65-F5344CB8AC3E}">
        <p14:creationId xmlns:p14="http://schemas.microsoft.com/office/powerpoint/2010/main" val="240545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4092608" cy="669008"/>
          </a:xfrm>
        </p:spPr>
        <p:txBody>
          <a:bodyPr>
            <a:normAutofit fontScale="90000"/>
          </a:bodyPr>
          <a:lstStyle/>
          <a:p>
            <a:r>
              <a:rPr lang="en-US" dirty="0"/>
              <a:t>P</a:t>
            </a:r>
            <a:r>
              <a:rPr lang="en-US" altLang="zh-CN" dirty="0"/>
              <a:t>art2    </a:t>
            </a:r>
            <a:r>
              <a:rPr lang="zh-CN" altLang="en-US" b="1" dirty="0"/>
              <a:t>附加属性</a:t>
            </a:r>
            <a:endParaRPr lang="en-US" dirty="0"/>
          </a:p>
        </p:txBody>
      </p:sp>
      <p:pic>
        <p:nvPicPr>
          <p:cNvPr id="8" name="Graphic 6">
            <a:extLst>
              <a:ext uri="{FF2B5EF4-FFF2-40B4-BE49-F238E27FC236}">
                <a16:creationId xmlns:a16="http://schemas.microsoft.com/office/drawing/2014/main" id="{BCB6E914-EEB4-4590-ACAB-91524133F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2826" y="4948587"/>
            <a:ext cx="1592249" cy="1567753"/>
          </a:xfrm>
          <a:prstGeom prst="rect">
            <a:avLst/>
          </a:prstGeom>
        </p:spPr>
      </p:pic>
      <p:sp>
        <p:nvSpPr>
          <p:cNvPr id="11" name="矩形 10">
            <a:extLst>
              <a:ext uri="{FF2B5EF4-FFF2-40B4-BE49-F238E27FC236}">
                <a16:creationId xmlns:a16="http://schemas.microsoft.com/office/drawing/2014/main" id="{70152850-0173-432E-AE2B-D8D0E40929B3}"/>
              </a:ext>
            </a:extLst>
          </p:cNvPr>
          <p:cNvSpPr/>
          <p:nvPr/>
        </p:nvSpPr>
        <p:spPr>
          <a:xfrm>
            <a:off x="756925" y="1371146"/>
            <a:ext cx="10579859" cy="1354217"/>
          </a:xfrm>
          <a:prstGeom prst="rect">
            <a:avLst/>
          </a:prstGeom>
        </p:spPr>
        <p:txBody>
          <a:bodyPr wrap="square">
            <a:spAutoFit/>
          </a:bodyPr>
          <a:lstStyle/>
          <a:p>
            <a:r>
              <a:rPr lang="en-US" altLang="zh-CN" b="1" dirty="0">
                <a:solidFill>
                  <a:schemeClr val="tx2"/>
                </a:solidFill>
              </a:rPr>
              <a:t>1.</a:t>
            </a:r>
            <a:r>
              <a:rPr lang="zh-CN" altLang="en-US" b="1" dirty="0">
                <a:solidFill>
                  <a:schemeClr val="tx2"/>
                </a:solidFill>
              </a:rPr>
              <a:t>什么是</a:t>
            </a:r>
            <a:r>
              <a:rPr lang="zh-CN" altLang="en-US" b="1" dirty="0"/>
              <a:t>附加属性</a:t>
            </a:r>
            <a:r>
              <a:rPr lang="zh-CN" altLang="en-US" b="1" dirty="0">
                <a:solidFill>
                  <a:schemeClr val="tx2"/>
                </a:solidFill>
              </a:rPr>
              <a:t>？</a:t>
            </a:r>
            <a:endParaRPr lang="en-US" altLang="zh-CN" b="1" dirty="0">
              <a:solidFill>
                <a:schemeClr val="tx2"/>
              </a:solidFill>
            </a:endParaRPr>
          </a:p>
          <a:p>
            <a:r>
              <a:rPr lang="zh-CN" altLang="en-US" sz="1600" b="1" dirty="0">
                <a:solidFill>
                  <a:schemeClr val="tx2"/>
                </a:solidFill>
              </a:rPr>
              <a:t>当我们根据开发需求需要定义一些共用的依赖属性时，同时需要具有依赖属性特性（绑定、数据更新通知等）、方便使用时为控件添加的额外的一种特性称之为附加属性。</a:t>
            </a:r>
            <a:endParaRPr lang="en-US" altLang="zh-CN" sz="1600" b="1" dirty="0">
              <a:solidFill>
                <a:schemeClr val="tx2"/>
              </a:solidFill>
            </a:endParaRPr>
          </a:p>
          <a:p>
            <a:endParaRPr lang="en-US" altLang="zh-CN" sz="1600" b="1" dirty="0">
              <a:solidFill>
                <a:schemeClr val="tx2"/>
              </a:solidFill>
            </a:endParaRPr>
          </a:p>
          <a:p>
            <a:r>
              <a:rPr lang="en-US" altLang="zh-CN" sz="1600" b="1" dirty="0">
                <a:solidFill>
                  <a:schemeClr val="tx2"/>
                </a:solidFill>
              </a:rPr>
              <a:t>2.</a:t>
            </a:r>
            <a:r>
              <a:rPr lang="zh-CN" altLang="en-US" sz="1600" b="1" dirty="0">
                <a:solidFill>
                  <a:schemeClr val="tx2"/>
                </a:solidFill>
              </a:rPr>
              <a:t>那么该如何去实现？</a:t>
            </a:r>
            <a:endParaRPr lang="en-US" altLang="zh-CN" sz="1600" b="1" dirty="0">
              <a:solidFill>
                <a:schemeClr val="tx2"/>
              </a:solidFill>
            </a:endParaRPr>
          </a:p>
        </p:txBody>
      </p:sp>
    </p:spTree>
    <p:extLst>
      <p:ext uri="{BB962C8B-B14F-4D97-AF65-F5344CB8AC3E}">
        <p14:creationId xmlns:p14="http://schemas.microsoft.com/office/powerpoint/2010/main" val="101430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41CA1C7-0A9D-46E9-8BC3-16876ABA0A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2269</TotalTime>
  <Words>389</Words>
  <Application>Microsoft Office PowerPoint</Application>
  <PresentationFormat>宽屏</PresentationFormat>
  <Paragraphs>47</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6</vt:i4>
      </vt:variant>
    </vt:vector>
  </HeadingPairs>
  <TitlesOfParts>
    <vt:vector size="18" baseType="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#2  自定义控件</vt:lpstr>
      <vt:lpstr>本章概要</vt:lpstr>
      <vt:lpstr>Part1  自定义控件</vt:lpstr>
      <vt:lpstr>Part2    依赖项属性</vt:lpstr>
      <vt:lpstr>Part2    附加属性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62</cp:revision>
  <dcterms:created xsi:type="dcterms:W3CDTF">2020-12-02T08:58:18Z</dcterms:created>
  <dcterms:modified xsi:type="dcterms:W3CDTF">2021-04-24T13:02:44Z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