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4.xml" ContentType="application/vnd.openxmlformats-officedocument.them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1" r:id="rId4"/>
    <p:sldMasterId id="2147483764" r:id="rId5"/>
    <p:sldMasterId id="2147483778" r:id="rId6"/>
    <p:sldMasterId id="2147483661" r:id="rId7"/>
  </p:sldMasterIdLst>
  <p:notesMasterIdLst>
    <p:notesMasterId r:id="rId19"/>
  </p:notesMasterIdLst>
  <p:sldIdLst>
    <p:sldId id="264" r:id="rId8"/>
    <p:sldId id="2076137300" r:id="rId9"/>
    <p:sldId id="2076137308" r:id="rId10"/>
    <p:sldId id="2076137307" r:id="rId11"/>
    <p:sldId id="2076137264" r:id="rId12"/>
    <p:sldId id="2076137303" r:id="rId13"/>
    <p:sldId id="2076137306" r:id="rId14"/>
    <p:sldId id="2076137305" r:id="rId15"/>
    <p:sldId id="2076137301" r:id="rId16"/>
    <p:sldId id="2076137302" r:id="rId17"/>
    <p:sldId id="2076137299" r:id="rId1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17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C8D56A-7213-4BBA-9D9C-093095CB321D}" v="1" dt="2020-12-19T01:08:29.6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065" autoAdjust="0"/>
  </p:normalViewPr>
  <p:slideViewPr>
    <p:cSldViewPr snapToGrid="0">
      <p:cViewPr varScale="1">
        <p:scale>
          <a:sx n="108" d="100"/>
          <a:sy n="108"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Zheng" userId="388cba9f-464e-4d95-a7e6-4758c18a2354" providerId="ADAL" clId="{78C8D56A-7213-4BBA-9D9C-093095CB321D}"/>
    <pc:docChg chg="addSld delSld modSld">
      <pc:chgData name="David Zheng" userId="388cba9f-464e-4d95-a7e6-4758c18a2354" providerId="ADAL" clId="{78C8D56A-7213-4BBA-9D9C-093095CB321D}" dt="2020-12-19T01:08:31.869" v="1" actId="47"/>
      <pc:docMkLst>
        <pc:docMk/>
      </pc:docMkLst>
      <pc:sldChg chg="del">
        <pc:chgData name="David Zheng" userId="388cba9f-464e-4d95-a7e6-4758c18a2354" providerId="ADAL" clId="{78C8D56A-7213-4BBA-9D9C-093095CB321D}" dt="2020-12-19T01:08:31.869" v="1" actId="47"/>
        <pc:sldMkLst>
          <pc:docMk/>
          <pc:sldMk cId="0" sldId="259"/>
        </pc:sldMkLst>
      </pc:sldChg>
      <pc:sldChg chg="add">
        <pc:chgData name="David Zheng" userId="388cba9f-464e-4d95-a7e6-4758c18a2354" providerId="ADAL" clId="{78C8D56A-7213-4BBA-9D9C-093095CB321D}" dt="2020-12-19T01:08:29.655" v="0"/>
        <pc:sldMkLst>
          <pc:docMk/>
          <pc:sldMk cId="2495578983" sldId="268"/>
        </pc:sldMkLst>
      </pc:sldChg>
    </pc:docChg>
  </pc:docChgLst>
  <pc:docChgLst>
    <pc:chgData name="Na Yang" userId="f874fc36-cc2d-4842-bb95-84e61ce4bf23" providerId="ADAL" clId="{CDA48E93-50DB-4350-9CEC-369781571693}"/>
    <pc:docChg chg="delSld">
      <pc:chgData name="Na Yang" userId="f874fc36-cc2d-4842-bb95-84e61ce4bf23" providerId="ADAL" clId="{CDA48E93-50DB-4350-9CEC-369781571693}" dt="2020-12-18T22:51:43.811" v="2" actId="47"/>
      <pc:docMkLst>
        <pc:docMk/>
      </pc:docMkLst>
      <pc:sldChg chg="del">
        <pc:chgData name="Na Yang" userId="f874fc36-cc2d-4842-bb95-84e61ce4bf23" providerId="ADAL" clId="{CDA48E93-50DB-4350-9CEC-369781571693}" dt="2020-12-18T22:51:26.965" v="0" actId="47"/>
        <pc:sldMkLst>
          <pc:docMk/>
          <pc:sldMk cId="937286171" sldId="2076137287"/>
        </pc:sldMkLst>
      </pc:sldChg>
      <pc:sldChg chg="del">
        <pc:chgData name="Na Yang" userId="f874fc36-cc2d-4842-bb95-84e61ce4bf23" providerId="ADAL" clId="{CDA48E93-50DB-4350-9CEC-369781571693}" dt="2020-12-18T22:51:32.081" v="1" actId="47"/>
        <pc:sldMkLst>
          <pc:docMk/>
          <pc:sldMk cId="2954170802" sldId="2076137288"/>
        </pc:sldMkLst>
      </pc:sldChg>
      <pc:sldChg chg="del">
        <pc:chgData name="Na Yang" userId="f874fc36-cc2d-4842-bb95-84e61ce4bf23" providerId="ADAL" clId="{CDA48E93-50DB-4350-9CEC-369781571693}" dt="2020-12-18T22:51:43.811" v="2" actId="47"/>
        <pc:sldMkLst>
          <pc:docMk/>
          <pc:sldMk cId="1561248499" sldId="2076137295"/>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3BFF601D-E101-4C3D-A770-CF3E81974DA3}" type="datetimeFigureOut">
              <a:rPr lang="en-US" smtClean="0"/>
              <a:t>5/12/2021</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E3B9871-C67F-4A1E-AB62-60AE17ABCEB2}" type="slidenum">
              <a:rPr lang="en-US" smtClean="0"/>
              <a:t>‹#›</a:t>
            </a:fld>
            <a:endParaRPr lang="en-US"/>
          </a:p>
        </p:txBody>
      </p:sp>
    </p:spTree>
    <p:extLst>
      <p:ext uri="{BB962C8B-B14F-4D97-AF65-F5344CB8AC3E}">
        <p14:creationId xmlns:p14="http://schemas.microsoft.com/office/powerpoint/2010/main" val="2033367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mn-lt"/>
            </a:endParaRPr>
          </a:p>
        </p:txBody>
      </p:sp>
      <p:sp>
        <p:nvSpPr>
          <p:cNvPr id="4" name="Slide Number Placeholder 3"/>
          <p:cNvSpPr>
            <a:spLocks noGrp="1"/>
          </p:cNvSpPr>
          <p:nvPr>
            <p:ph type="sldNum" sz="quarter" idx="5"/>
          </p:nvPr>
        </p:nvSpPr>
        <p:spPr/>
        <p:txBody>
          <a:bodyPr/>
          <a:lstStyle/>
          <a:p>
            <a:fld id="{045E74FF-B95A-3049-B6BA-741949CDE00C}" type="slidenum">
              <a:rPr lang="en-US" smtClean="0"/>
              <a:t>1</a:t>
            </a:fld>
            <a:endParaRPr lang="en-US"/>
          </a:p>
        </p:txBody>
      </p:sp>
    </p:spTree>
    <p:extLst>
      <p:ext uri="{BB962C8B-B14F-4D97-AF65-F5344CB8AC3E}">
        <p14:creationId xmlns:p14="http://schemas.microsoft.com/office/powerpoint/2010/main" val="767611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90582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cs typeface="Calibri"/>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07520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5226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2952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98586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97145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39258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6402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69197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6964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0.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5/12/2021</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21506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5/12/2021</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63612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5/12/2021</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79431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5/12/2021</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03842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5/12/2021</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418062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5/12/2021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39972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5/12/2021</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r>
              <a:rPr lang="en-US"/>
              <a:t>.NET Conf 2020</a:t>
            </a:r>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845391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5/12/2021</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95949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5/12/2021</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33544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5/12/2021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682740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5/12/2021</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337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5/12/2021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3607691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5/12/2021</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84978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5/12/2021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9477144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nnouncement">
    <p:spTree>
      <p:nvGrpSpPr>
        <p:cNvPr id="1" name=""/>
        <p:cNvGrpSpPr/>
        <p:nvPr/>
      </p:nvGrpSpPr>
      <p:grpSpPr>
        <a:xfrm>
          <a:off x="0" y="0"/>
          <a:ext cx="0" cy="0"/>
          <a:chOff x="0" y="0"/>
          <a:chExt cx="0" cy="0"/>
        </a:xfrm>
      </p:grpSpPr>
      <p:pic>
        <p:nvPicPr>
          <p:cNvPr id="22" name="Graphic 21">
            <a:extLst>
              <a:ext uri="{FF2B5EF4-FFF2-40B4-BE49-F238E27FC236}">
                <a16:creationId xmlns:a16="http://schemas.microsoft.com/office/drawing/2014/main" id="{358A6850-D9C4-3746-B59F-1EB779D13A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7106479"/>
          </a:xfrm>
          <a:prstGeom prst="rect">
            <a:avLst/>
          </a:prstGeom>
        </p:spPr>
      </p:pic>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5/12/2021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
        <p:nvSpPr>
          <p:cNvPr id="6" name="Rectangle: Rounded Corners 4">
            <a:extLst>
              <a:ext uri="{FF2B5EF4-FFF2-40B4-BE49-F238E27FC236}">
                <a16:creationId xmlns:a16="http://schemas.microsoft.com/office/drawing/2014/main" id="{E3D2D5C4-B844-114B-9697-42D21689D269}"/>
              </a:ext>
            </a:extLst>
          </p:cNvPr>
          <p:cNvSpPr/>
          <p:nvPr userDrawn="1"/>
        </p:nvSpPr>
        <p:spPr bwMode="auto">
          <a:xfrm>
            <a:off x="838200" y="1021680"/>
            <a:ext cx="1846092" cy="384048"/>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200"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RELEASED</a:t>
            </a:r>
          </a:p>
        </p:txBody>
      </p:sp>
      <p:pic>
        <p:nvPicPr>
          <p:cNvPr id="11" name="Graphic 10">
            <a:extLst>
              <a:ext uri="{FF2B5EF4-FFF2-40B4-BE49-F238E27FC236}">
                <a16:creationId xmlns:a16="http://schemas.microsoft.com/office/drawing/2014/main" id="{89CF02AA-2166-2947-AE4F-C1E42119F0B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34126" y="3328313"/>
            <a:ext cx="3291797" cy="3012831"/>
          </a:xfrm>
          <a:prstGeom prst="rect">
            <a:avLst/>
          </a:prstGeom>
        </p:spPr>
      </p:pic>
      <p:sp>
        <p:nvSpPr>
          <p:cNvPr id="12" name="Title 1">
            <a:extLst>
              <a:ext uri="{FF2B5EF4-FFF2-40B4-BE49-F238E27FC236}">
                <a16:creationId xmlns:a16="http://schemas.microsoft.com/office/drawing/2014/main" id="{BA29FA64-87F9-C143-8ECF-2FD642B19CE6}"/>
              </a:ext>
            </a:extLst>
          </p:cNvPr>
          <p:cNvSpPr>
            <a:spLocks noGrp="1"/>
          </p:cNvSpPr>
          <p:nvPr>
            <p:ph type="title" hasCustomPrompt="1"/>
          </p:nvPr>
        </p:nvSpPr>
        <p:spPr>
          <a:xfrm>
            <a:off x="838200" y="1575065"/>
            <a:ext cx="10515600" cy="669008"/>
          </a:xfrm>
        </p:spPr>
        <p:txBody>
          <a:bodyPr>
            <a:normAutofit/>
          </a:bodyPr>
          <a:lstStyle>
            <a:lvl1pPr>
              <a:defRPr sz="3600"/>
            </a:lvl1pPr>
          </a:lstStyle>
          <a:p>
            <a:r>
              <a:rPr lang="en-US"/>
              <a:t>Announcement</a:t>
            </a:r>
          </a:p>
        </p:txBody>
      </p:sp>
      <p:sp>
        <p:nvSpPr>
          <p:cNvPr id="13" name="Content Placeholder 2">
            <a:extLst>
              <a:ext uri="{FF2B5EF4-FFF2-40B4-BE49-F238E27FC236}">
                <a16:creationId xmlns:a16="http://schemas.microsoft.com/office/drawing/2014/main" id="{D1EA77C7-A181-484D-8707-4D5A9B4D5A97}"/>
              </a:ext>
            </a:extLst>
          </p:cNvPr>
          <p:cNvSpPr>
            <a:spLocks noGrp="1"/>
          </p:cNvSpPr>
          <p:nvPr>
            <p:ph idx="1" hasCustomPrompt="1"/>
          </p:nvPr>
        </p:nvSpPr>
        <p:spPr>
          <a:xfrm>
            <a:off x="838200" y="2476901"/>
            <a:ext cx="10515600" cy="2636966"/>
          </a:xfrm>
        </p:spPr>
        <p:txBody>
          <a:bodyPr/>
          <a:lstStyle/>
          <a:p>
            <a:pPr lvl="0"/>
            <a:r>
              <a:rPr lang="en-US"/>
              <a:t>Value prop 1</a:t>
            </a:r>
          </a:p>
          <a:p>
            <a:pPr lvl="0"/>
            <a:r>
              <a:rPr lang="en-US"/>
              <a:t>Value prop 2</a:t>
            </a:r>
          </a:p>
          <a:p>
            <a:pPr lvl="0"/>
            <a:r>
              <a:rPr lang="en-US"/>
              <a:t>Value prop 3</a:t>
            </a:r>
          </a:p>
        </p:txBody>
      </p:sp>
      <p:sp>
        <p:nvSpPr>
          <p:cNvPr id="15" name="Content Placeholder 2">
            <a:extLst>
              <a:ext uri="{FF2B5EF4-FFF2-40B4-BE49-F238E27FC236}">
                <a16:creationId xmlns:a16="http://schemas.microsoft.com/office/drawing/2014/main" id="{50ABA7B6-E505-4F46-AC54-EB852D64446C}"/>
              </a:ext>
            </a:extLst>
          </p:cNvPr>
          <p:cNvSpPr>
            <a:spLocks noGrp="1"/>
          </p:cNvSpPr>
          <p:nvPr>
            <p:ph idx="13" hasCustomPrompt="1"/>
          </p:nvPr>
        </p:nvSpPr>
        <p:spPr>
          <a:xfrm>
            <a:off x="838200" y="5257171"/>
            <a:ext cx="10515600" cy="579149"/>
          </a:xfrm>
        </p:spPr>
        <p:txBody>
          <a:bodyPr/>
          <a:lstStyle>
            <a:lvl1pPr>
              <a:buNone/>
              <a:defRPr>
                <a:solidFill>
                  <a:schemeClr val="accent4">
                    <a:lumMod val="60000"/>
                    <a:lumOff val="40000"/>
                  </a:schemeClr>
                </a:solidFill>
              </a:defRPr>
            </a:lvl1pPr>
          </a:lstStyle>
          <a:p>
            <a:pPr lvl="0"/>
            <a:r>
              <a:rPr lang="en-US"/>
              <a:t>Link</a:t>
            </a:r>
          </a:p>
        </p:txBody>
      </p:sp>
    </p:spTree>
    <p:extLst>
      <p:ext uri="{BB962C8B-B14F-4D97-AF65-F5344CB8AC3E}">
        <p14:creationId xmlns:p14="http://schemas.microsoft.com/office/powerpoint/2010/main" val="320896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decel="100000" fill="hold" grpId="1" nodeType="withEffect">
                                  <p:stCondLst>
                                    <p:cond delay="0"/>
                                  </p:stCondLst>
                                  <p:childTnLst>
                                    <p:animMotion origin="layout" path="M 2.08333E-6 2.96296E-6 L 2.08333E-6 0.03842 " pathEditMode="relative" rAng="0" ptsTypes="AA">
                                      <p:cBhvr>
                                        <p:cTn id="9" dur="500" spd="-100000" fill="hold"/>
                                        <p:tgtEl>
                                          <p:spTgt spid="6"/>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5/12/2021</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0360926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5/12/2021</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0226476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5/12/2021</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2734369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rc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a:spLocks/>
          </p:cNvSpPr>
          <p:nvPr userDrawn="1"/>
        </p:nvSpPr>
        <p:spPr>
          <a:xfrm>
            <a:off x="568960" y="6259684"/>
            <a:ext cx="4163498" cy="307777"/>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0" baseline="0">
                <a:solidFill>
                  <a:srgbClr val="0078D4"/>
                </a:solidFill>
                <a:latin typeface="+mj-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4029447357"/>
      </p:ext>
    </p:extLst>
  </p:cSld>
  <p:clrMapOvr>
    <a:masterClrMapping/>
  </p:clrMapOvr>
  <p:extLst>
    <p:ext uri="{DCECCB84-F9BA-43D5-87BE-67443E8EF086}">
      <p15:sldGuideLst xmlns:p15="http://schemas.microsoft.com/office/powerpoint/2012/main">
        <p15:guide id="3" pos="613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9670221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11896259"/>
      </p:ext>
    </p:extLst>
  </p:cSld>
  <p:clrMapOvr>
    <a:masterClrMapping/>
  </p:clrMapOvr>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4267622"/>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5/12/2021</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3049814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24003007"/>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2656723"/>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3227683"/>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4531211"/>
      </p:ext>
    </p:extLst>
  </p:cSld>
  <p:clrMapOvr>
    <a:masterClrMapping/>
  </p:clrMapOvr>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9803415"/>
      </p:ext>
    </p:extLst>
  </p:cSld>
  <p:clrMapOvr>
    <a:masterClrMapping/>
  </p:clrMapOvr>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3778690"/>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139815827"/>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88105043"/>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02204668"/>
      </p:ext>
    </p:extLst>
  </p:cSld>
  <p:clrMapOvr>
    <a:masterClrMapping/>
  </p:clrMapOvr>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339456700"/>
      </p:ext>
    </p:extLst>
  </p:cSld>
  <p:clrMapOvr>
    <a:masterClrMapping/>
  </p:clrMapOvr>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5/12/2021</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3653637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75807145"/>
      </p:ext>
    </p:extLst>
  </p:cSld>
  <p:clrMapOvr>
    <a:masterClrMapping/>
  </p:clrMapOvr>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3242118"/>
      </p:ext>
    </p:extLst>
  </p:cSld>
  <p:clrMapOvr>
    <a:masterClrMapping/>
  </p:clrMapOvr>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45763069"/>
      </p:ext>
    </p:extLst>
  </p:cSld>
  <p:clrMapOvr>
    <a:masterClrMapping/>
  </p:clrMapOvr>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03817147"/>
      </p:ext>
    </p:extLst>
  </p:cSld>
  <p:clrMapOvr>
    <a:masterClrMapping/>
  </p:clrMapOvr>
  <p:extLst>
    <p:ext uri="{DCECCB84-F9BA-43D5-87BE-67443E8EF086}">
      <p15:sldGuideLst xmlns:p15="http://schemas.microsoft.com/office/powerpoint/2012/main">
        <p15:guide id="1" orient="horz" pos="23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642358318"/>
      </p:ext>
    </p:extLst>
  </p:cSld>
  <p:clrMapOvr>
    <a:masterClrMapping/>
  </p:clrMapOvr>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35953715"/>
      </p:ext>
    </p:extLst>
  </p:cSld>
  <p:clrMapOvr>
    <a:masterClrMapping/>
  </p:clrMapOvr>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69341814"/>
      </p:ext>
    </p:extLst>
  </p:cSld>
  <p:clrMapOvr>
    <a:masterClrMapping/>
  </p:clrMapOvr>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08092778"/>
      </p:ext>
    </p:extLst>
  </p:cSld>
  <p:clrMapOvr>
    <a:masterClrMapping/>
  </p:clrMapOvr>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75050143"/>
      </p:ext>
    </p:extLst>
  </p:cSld>
  <p:clrMapOvr>
    <a:masterClrMapping/>
  </p:clrMapOvr>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76781335"/>
      </p:ext>
    </p:extLst>
  </p:cSld>
  <p:clrMapOvr>
    <a:masterClrMapping/>
  </p:clrMapOvr>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5/12/2021</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13194166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82803902"/>
      </p:ext>
    </p:extLst>
  </p:cSld>
  <p:clrMapOvr>
    <a:masterClrMapping/>
  </p:clrMapOvr>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8391635"/>
      </p:ext>
    </p:extLst>
  </p:cSld>
  <p:clrMapOvr>
    <a:masterClrMapping/>
  </p:clrMapOvr>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73008"/>
      </p:ext>
    </p:extLst>
  </p:cSld>
  <p:clrMapOvr>
    <a:masterClrMapping/>
  </p:clrMapOvr>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735201"/>
      </p:ext>
    </p:extLst>
  </p:cSld>
  <p:clrMapOvr>
    <a:masterClrMapping/>
  </p:clrMapOvr>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23073048"/>
      </p:ext>
    </p:extLst>
  </p:cSld>
  <p:clrMapOvr>
    <a:masterClrMapping/>
  </p:clrMapOvr>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89260487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065473649"/>
      </p:ext>
    </p:extLst>
  </p:cSld>
  <p:clrMapOvr>
    <a:masterClrMapping/>
  </p:clrMapOvr>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891022974"/>
      </p:ext>
    </p:extLst>
  </p:cSld>
  <p:clrMapOvr>
    <a:masterClrMapping/>
  </p:clrMapOvr>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237830522"/>
      </p:ext>
    </p:extLst>
  </p:cSld>
  <p:clrMapOvr>
    <a:masterClrMapping/>
  </p:clrMapOvr>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de Right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59637691"/>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5/12/2021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5974395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de Left s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857143245"/>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80334588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80389634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29281749"/>
      </p:ext>
    </p:extLst>
  </p:cSld>
  <p:clrMapOvr>
    <a:masterClrMapping/>
  </p:clrMapOvr>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0079970"/>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78730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275224207"/>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262188756"/>
      </p:ext>
    </p:extLst>
  </p:cSld>
  <p:clrMapOvr>
    <a:masterClrMapping/>
  </p:clrMapOvr>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8F0E-2299-49AF-88F6-79E96B6CC1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07750C-A843-4106-9884-D42E9462DB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CC2672-3F53-472C-B1DF-E72355A7C82C}"/>
              </a:ext>
            </a:extLst>
          </p:cNvPr>
          <p:cNvSpPr>
            <a:spLocks noGrp="1"/>
          </p:cNvSpPr>
          <p:nvPr>
            <p:ph type="dt" sz="half" idx="10"/>
          </p:nvPr>
        </p:nvSpPr>
        <p:spPr/>
        <p:txBody>
          <a:bodyPr/>
          <a:lstStyle/>
          <a:p>
            <a:fld id="{24AD8191-20E1-44E5-8464-744F26504396}" type="datetimeFigureOut">
              <a:rPr lang="en-US" smtClean="0"/>
              <a:t>5/12/2021</a:t>
            </a:fld>
            <a:endParaRPr lang="en-US"/>
          </a:p>
        </p:txBody>
      </p:sp>
      <p:sp>
        <p:nvSpPr>
          <p:cNvPr id="5" name="Footer Placeholder 4">
            <a:extLst>
              <a:ext uri="{FF2B5EF4-FFF2-40B4-BE49-F238E27FC236}">
                <a16:creationId xmlns:a16="http://schemas.microsoft.com/office/drawing/2014/main" id="{1DA4B346-95F0-4A4E-9D7B-55BACD2A2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BAD2A7-1A28-4CD5-A438-D85F16793C87}"/>
              </a:ext>
            </a:extLst>
          </p:cNvPr>
          <p:cNvSpPr>
            <a:spLocks noGrp="1"/>
          </p:cNvSpPr>
          <p:nvPr>
            <p:ph type="sldNum" sz="quarter" idx="12"/>
          </p:nvPr>
        </p:nvSpPr>
        <p:spPr/>
        <p:txBody>
          <a:bodyPr/>
          <a:lstStyle/>
          <a:p>
            <a:fld id="{6BC89E5D-9593-45A4-B3BE-6FBEFD60F270}" type="slidenum">
              <a:rPr lang="en-US" smtClean="0"/>
              <a:t>‹#›</a:t>
            </a:fld>
            <a:endParaRPr lang="en-US"/>
          </a:p>
        </p:txBody>
      </p:sp>
    </p:spTree>
    <p:extLst>
      <p:ext uri="{BB962C8B-B14F-4D97-AF65-F5344CB8AC3E}">
        <p14:creationId xmlns:p14="http://schemas.microsoft.com/office/powerpoint/2010/main" val="1667993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DB88-693F-9940-BD22-E47EBFBCE1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200A5D-F48F-2045-B352-541566D2139A}"/>
              </a:ext>
            </a:extLst>
          </p:cNvPr>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5C1D5-BDF5-C54A-BC1B-70411F82E890}"/>
              </a:ext>
            </a:extLst>
          </p:cNvPr>
          <p:cNvSpPr>
            <a:spLocks noGrp="1"/>
          </p:cNvSpPr>
          <p:nvPr>
            <p:ph type="dt" sz="half" idx="10"/>
          </p:nvPr>
        </p:nvSpPr>
        <p:spPr/>
        <p:txBody>
          <a:bodyPr/>
          <a:lstStyle/>
          <a:p>
            <a:fld id="{56768435-DD3B-A64A-83AE-6E1472C734DE}" type="datetimeFigureOut">
              <a:rPr lang="en-US" smtClean="0"/>
              <a:t>5/12/2021</a:t>
            </a:fld>
            <a:endParaRPr lang="en-US"/>
          </a:p>
        </p:txBody>
      </p:sp>
      <p:sp>
        <p:nvSpPr>
          <p:cNvPr id="5" name="Footer Placeholder 4">
            <a:extLst>
              <a:ext uri="{FF2B5EF4-FFF2-40B4-BE49-F238E27FC236}">
                <a16:creationId xmlns:a16="http://schemas.microsoft.com/office/drawing/2014/main" id="{AA791240-1505-4045-81F1-BB6133543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7404D-91FB-D34D-A45C-33347545D7B7}"/>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2142523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5/12/2021</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237717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0242-70BB-0443-8F5A-AB15A79601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018F85-C698-9F4F-AF3E-B442861733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075E01-4CD1-F546-9FB5-DA511C6B1E71}"/>
              </a:ext>
            </a:extLst>
          </p:cNvPr>
          <p:cNvSpPr>
            <a:spLocks noGrp="1"/>
          </p:cNvSpPr>
          <p:nvPr>
            <p:ph type="dt" sz="half" idx="10"/>
          </p:nvPr>
        </p:nvSpPr>
        <p:spPr/>
        <p:txBody>
          <a:bodyPr/>
          <a:lstStyle/>
          <a:p>
            <a:fld id="{56768435-DD3B-A64A-83AE-6E1472C734DE}" type="datetimeFigureOut">
              <a:rPr lang="en-US" smtClean="0"/>
              <a:t>5/12/2021</a:t>
            </a:fld>
            <a:endParaRPr lang="en-US"/>
          </a:p>
        </p:txBody>
      </p:sp>
      <p:sp>
        <p:nvSpPr>
          <p:cNvPr id="5" name="Footer Placeholder 4">
            <a:extLst>
              <a:ext uri="{FF2B5EF4-FFF2-40B4-BE49-F238E27FC236}">
                <a16:creationId xmlns:a16="http://schemas.microsoft.com/office/drawing/2014/main" id="{D4DB68C5-8234-2849-BFAC-DF068ED6D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24528-CC24-F14C-B29C-47585F8215E7}"/>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2153674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5/12/2021</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90055498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5/12/2021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5021398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rgbClr val="66666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5/12/2021</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51365898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5/12/2021</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6537220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5/12/2021</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7257937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5/12/2021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49131680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5/12/2021</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424765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5/12/2021</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35623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5/12/2021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6259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5/12/2021</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213947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5/12/2021</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2727964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5/12/2021</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56535001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5/12/2021</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464349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5/12/2021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25707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9" Type="http://schemas.openxmlformats.org/officeDocument/2006/relationships/slideLayout" Target="../slideLayouts/slideLayout64.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34" Type="http://schemas.openxmlformats.org/officeDocument/2006/relationships/slideLayout" Target="../slideLayouts/slideLayout59.xml"/><Relationship Id="rId42" Type="http://schemas.openxmlformats.org/officeDocument/2006/relationships/slideLayout" Target="../slideLayouts/slideLayout67.xml"/><Relationship Id="rId47" Type="http://schemas.openxmlformats.org/officeDocument/2006/relationships/image" Target="../media/image5.emf"/><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33" Type="http://schemas.openxmlformats.org/officeDocument/2006/relationships/slideLayout" Target="../slideLayouts/slideLayout58.xml"/><Relationship Id="rId38" Type="http://schemas.openxmlformats.org/officeDocument/2006/relationships/slideLayout" Target="../slideLayouts/slideLayout63.xml"/><Relationship Id="rId46" Type="http://schemas.openxmlformats.org/officeDocument/2006/relationships/theme" Target="../theme/theme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41" Type="http://schemas.openxmlformats.org/officeDocument/2006/relationships/slideLayout" Target="../slideLayouts/slideLayout66.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slideLayout" Target="../slideLayouts/slideLayout57.xml"/><Relationship Id="rId37" Type="http://schemas.openxmlformats.org/officeDocument/2006/relationships/slideLayout" Target="../slideLayouts/slideLayout62.xml"/><Relationship Id="rId40" Type="http://schemas.openxmlformats.org/officeDocument/2006/relationships/slideLayout" Target="../slideLayouts/slideLayout65.xml"/><Relationship Id="rId45" Type="http://schemas.openxmlformats.org/officeDocument/2006/relationships/slideLayout" Target="../slideLayouts/slideLayout70.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36" Type="http://schemas.openxmlformats.org/officeDocument/2006/relationships/slideLayout" Target="../slideLayouts/slideLayout61.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slideLayout" Target="../slideLayouts/slideLayout56.xml"/><Relationship Id="rId44" Type="http://schemas.openxmlformats.org/officeDocument/2006/relationships/slideLayout" Target="../slideLayouts/slideLayout69.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 Id="rId35" Type="http://schemas.openxmlformats.org/officeDocument/2006/relationships/slideLayout" Target="../slideLayouts/slideLayout60.xml"/><Relationship Id="rId43"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theme" Target="../theme/theme4.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5/12/2021</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931873889"/>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5/12/2021</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2691677774"/>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7"/>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393467730"/>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 id="2147483723" r:id="rId21"/>
    <p:sldLayoutId id="2147483724" r:id="rId22"/>
    <p:sldLayoutId id="2147483725" r:id="rId23"/>
    <p:sldLayoutId id="2147483726" r:id="rId24"/>
    <p:sldLayoutId id="2147483727" r:id="rId25"/>
    <p:sldLayoutId id="2147483728" r:id="rId26"/>
    <p:sldLayoutId id="2147483729" r:id="rId27"/>
    <p:sldLayoutId id="2147483730" r:id="rId28"/>
    <p:sldLayoutId id="2147483731" r:id="rId29"/>
    <p:sldLayoutId id="2147483732" r:id="rId30"/>
    <p:sldLayoutId id="2147483733" r:id="rId31"/>
    <p:sldLayoutId id="2147483734" r:id="rId32"/>
    <p:sldLayoutId id="2147483735" r:id="rId33"/>
    <p:sldLayoutId id="2147483736" r:id="rId34"/>
    <p:sldLayoutId id="2147483737" r:id="rId35"/>
    <p:sldLayoutId id="2147483738" r:id="rId36"/>
    <p:sldLayoutId id="2147483739" r:id="rId37"/>
    <p:sldLayoutId id="2147483740" r:id="rId38"/>
    <p:sldLayoutId id="2147483741" r:id="rId39"/>
    <p:sldLayoutId id="2147483742" r:id="rId40"/>
    <p:sldLayoutId id="2147483743" r:id="rId41"/>
    <p:sldLayoutId id="2147483744" r:id="rId42"/>
    <p:sldLayoutId id="2147483745" r:id="rId43"/>
    <p:sldLayoutId id="2147483746" r:id="rId44"/>
    <p:sldLayoutId id="2147483747" r:id="rId45"/>
  </p:sldLayoutIdLst>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5/12/2021</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6580442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749" r:id="rId11"/>
    <p:sldLayoutId id="2147483750" r:id="rId12"/>
  </p:sldLayoutIdLst>
  <p:txStyles>
    <p:titleStyle>
      <a:lvl1pPr algn="l" defTabSz="914400" rtl="0" eaLnBrk="1" latinLnBrk="0" hangingPunct="1">
        <a:lnSpc>
          <a:spcPct val="90000"/>
        </a:lnSpc>
        <a:spcBef>
          <a:spcPct val="0"/>
        </a:spcBef>
        <a:buNone/>
        <a:defRPr sz="4400" kern="1200">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B3AD4-DDC1-46FB-BA8D-3ABFEE9818D5}"/>
              </a:ext>
            </a:extLst>
          </p:cNvPr>
          <p:cNvSpPr/>
          <p:nvPr/>
        </p:nvSpPr>
        <p:spPr>
          <a:xfrm>
            <a:off x="786597" y="923278"/>
            <a:ext cx="1988598" cy="488272"/>
          </a:xfrm>
          <a:prstGeom prst="rect">
            <a:avLst/>
          </a:prstGeom>
          <a:solidFill>
            <a:srgbClr val="251787"/>
          </a:solidFill>
          <a:ln>
            <a:solidFill>
              <a:srgbClr val="2517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150C0B0-ED21-4048-B32A-4023722F3F50}"/>
              </a:ext>
            </a:extLst>
          </p:cNvPr>
          <p:cNvSpPr>
            <a:spLocks noGrp="1"/>
          </p:cNvSpPr>
          <p:nvPr>
            <p:ph type="title"/>
          </p:nvPr>
        </p:nvSpPr>
        <p:spPr>
          <a:xfrm>
            <a:off x="4002719" y="2862860"/>
            <a:ext cx="2879344" cy="669008"/>
          </a:xfrm>
        </p:spPr>
        <p:txBody>
          <a:bodyPr>
            <a:normAutofit/>
          </a:bodyPr>
          <a:lstStyle/>
          <a:p>
            <a:r>
              <a:rPr lang="en-US" dirty="0"/>
              <a:t>#3  B</a:t>
            </a:r>
            <a:r>
              <a:rPr lang="en-US" altLang="zh-CN" dirty="0"/>
              <a:t>inding</a:t>
            </a:r>
            <a:endParaRPr lang="en-US" dirty="0"/>
          </a:p>
        </p:txBody>
      </p:sp>
      <p:sp>
        <p:nvSpPr>
          <p:cNvPr id="3" name="文本框 2">
            <a:extLst>
              <a:ext uri="{FF2B5EF4-FFF2-40B4-BE49-F238E27FC236}">
                <a16:creationId xmlns:a16="http://schemas.microsoft.com/office/drawing/2014/main" id="{1C647C85-01BD-4FCF-90CC-016F73DC98EE}"/>
              </a:ext>
            </a:extLst>
          </p:cNvPr>
          <p:cNvSpPr txBox="1"/>
          <p:nvPr/>
        </p:nvSpPr>
        <p:spPr>
          <a:xfrm>
            <a:off x="2105976" y="4983178"/>
            <a:ext cx="5175199" cy="1477328"/>
          </a:xfrm>
          <a:prstGeom prst="rect">
            <a:avLst/>
          </a:prstGeom>
          <a:noFill/>
        </p:spPr>
        <p:txBody>
          <a:bodyPr wrap="none" rtlCol="0">
            <a:spAutoFit/>
          </a:bodyPr>
          <a:lstStyle/>
          <a:p>
            <a:r>
              <a:rPr lang="en-US" altLang="zh-CN" dirty="0" err="1"/>
              <a:t>Juster</a:t>
            </a:r>
            <a:r>
              <a:rPr lang="en-US" altLang="zh-CN" dirty="0"/>
              <a:t> </a:t>
            </a:r>
            <a:r>
              <a:rPr lang="en-US" altLang="zh-CN" dirty="0" err="1"/>
              <a:t>zhu</a:t>
            </a:r>
            <a:r>
              <a:rPr lang="en-US" altLang="zh-CN" dirty="0"/>
              <a:t> </a:t>
            </a:r>
          </a:p>
          <a:p>
            <a:r>
              <a:rPr lang="en-US" altLang="zh-CN" dirty="0" err="1"/>
              <a:t>.Net</a:t>
            </a:r>
            <a:r>
              <a:rPr lang="en-US" altLang="zh-CN" dirty="0"/>
              <a:t> WPF</a:t>
            </a:r>
            <a:r>
              <a:rPr lang="zh-CN" altLang="en-US" dirty="0"/>
              <a:t>方向开发者</a:t>
            </a:r>
            <a:endParaRPr lang="en-US" altLang="zh-CN" dirty="0"/>
          </a:p>
          <a:p>
            <a:endParaRPr lang="en-US" altLang="zh-CN" dirty="0"/>
          </a:p>
          <a:p>
            <a:endParaRPr lang="en-US" altLang="zh-CN" dirty="0"/>
          </a:p>
          <a:p>
            <a:r>
              <a:rPr lang="zh-CN" altLang="en-US" dirty="0"/>
              <a:t>知乎、博客园、公众号、</a:t>
            </a:r>
            <a:r>
              <a:rPr lang="en-US" altLang="zh-CN" dirty="0"/>
              <a:t>b</a:t>
            </a:r>
            <a:r>
              <a:rPr lang="zh-CN" altLang="en-US" dirty="0"/>
              <a:t>站搜索：</a:t>
            </a:r>
            <a:r>
              <a:rPr lang="en-US" altLang="zh-CN" dirty="0" err="1"/>
              <a:t>dotNet</a:t>
            </a:r>
            <a:r>
              <a:rPr lang="zh-CN" altLang="en-US" dirty="0"/>
              <a:t>源计划</a:t>
            </a:r>
            <a:r>
              <a:rPr lang="en-US" altLang="zh-CN" dirty="0"/>
              <a:t> </a:t>
            </a:r>
            <a:endParaRPr lang="zh-CN" altLang="en-US" dirty="0"/>
          </a:p>
        </p:txBody>
      </p:sp>
      <p:sp>
        <p:nvSpPr>
          <p:cNvPr id="4" name="矩形 3">
            <a:extLst>
              <a:ext uri="{FF2B5EF4-FFF2-40B4-BE49-F238E27FC236}">
                <a16:creationId xmlns:a16="http://schemas.microsoft.com/office/drawing/2014/main" id="{73EA9F7C-AC1D-4CA4-A636-6D7256E1C73C}"/>
              </a:ext>
            </a:extLst>
          </p:cNvPr>
          <p:cNvSpPr/>
          <p:nvPr/>
        </p:nvSpPr>
        <p:spPr>
          <a:xfrm>
            <a:off x="9393321" y="332459"/>
            <a:ext cx="2567113" cy="369332"/>
          </a:xfrm>
          <a:prstGeom prst="rect">
            <a:avLst/>
          </a:prstGeom>
        </p:spPr>
        <p:txBody>
          <a:bodyPr wrap="none">
            <a:spAutoFit/>
          </a:bodyPr>
          <a:lstStyle/>
          <a:p>
            <a:r>
              <a:rPr lang="en-US" altLang="zh-CN" dirty="0"/>
              <a:t>.Net5 WPF</a:t>
            </a:r>
            <a:r>
              <a:rPr lang="zh-CN" altLang="en-US" dirty="0"/>
              <a:t>进阶教程系列</a:t>
            </a:r>
          </a:p>
        </p:txBody>
      </p:sp>
      <p:pic>
        <p:nvPicPr>
          <p:cNvPr id="6" name="图片 5">
            <a:extLst>
              <a:ext uri="{FF2B5EF4-FFF2-40B4-BE49-F238E27FC236}">
                <a16:creationId xmlns:a16="http://schemas.microsoft.com/office/drawing/2014/main" id="{A1C9786F-EEDF-4F85-B5AE-3B23FC3068BD}"/>
              </a:ext>
            </a:extLst>
          </p:cNvPr>
          <p:cNvPicPr>
            <a:picLocks noChangeAspect="1"/>
          </p:cNvPicPr>
          <p:nvPr/>
        </p:nvPicPr>
        <p:blipFill>
          <a:blip r:embed="rId3"/>
          <a:stretch>
            <a:fillRect/>
          </a:stretch>
        </p:blipFill>
        <p:spPr>
          <a:xfrm>
            <a:off x="358643" y="5033639"/>
            <a:ext cx="1682695" cy="1482571"/>
          </a:xfrm>
          <a:prstGeom prst="rect">
            <a:avLst/>
          </a:prstGeom>
        </p:spPr>
      </p:pic>
    </p:spTree>
    <p:extLst>
      <p:ext uri="{BB962C8B-B14F-4D97-AF65-F5344CB8AC3E}">
        <p14:creationId xmlns:p14="http://schemas.microsoft.com/office/powerpoint/2010/main" val="4113657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06F9B-1EBA-4E4D-92C2-F20DA6250FA7}"/>
              </a:ext>
            </a:extLst>
          </p:cNvPr>
          <p:cNvSpPr>
            <a:spLocks noGrp="1"/>
          </p:cNvSpPr>
          <p:nvPr>
            <p:ph type="title"/>
          </p:nvPr>
        </p:nvSpPr>
        <p:spPr>
          <a:xfrm>
            <a:off x="-2" y="403968"/>
            <a:ext cx="5764697" cy="669008"/>
          </a:xfrm>
        </p:spPr>
        <p:txBody>
          <a:bodyPr>
            <a:normAutofit fontScale="90000"/>
          </a:bodyPr>
          <a:lstStyle/>
          <a:p>
            <a:r>
              <a:rPr lang="en-US" dirty="0"/>
              <a:t>P</a:t>
            </a:r>
            <a:r>
              <a:rPr lang="en-US" altLang="zh-CN" dirty="0"/>
              <a:t>art4    </a:t>
            </a:r>
            <a:r>
              <a:rPr lang="en-US" altLang="zh-CN" b="1" dirty="0" err="1"/>
              <a:t>PriorityBinding</a:t>
            </a:r>
            <a:endParaRPr lang="en-US" dirty="0"/>
          </a:p>
        </p:txBody>
      </p:sp>
      <p:pic>
        <p:nvPicPr>
          <p:cNvPr id="8" name="Graphic 6">
            <a:extLst>
              <a:ext uri="{FF2B5EF4-FFF2-40B4-BE49-F238E27FC236}">
                <a16:creationId xmlns:a16="http://schemas.microsoft.com/office/drawing/2014/main" id="{BCB6E914-EEB4-4590-ACAB-91524133F8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42826" y="4948587"/>
            <a:ext cx="1592249" cy="1567753"/>
          </a:xfrm>
          <a:prstGeom prst="rect">
            <a:avLst/>
          </a:prstGeom>
        </p:spPr>
      </p:pic>
      <p:sp>
        <p:nvSpPr>
          <p:cNvPr id="5" name="文本框 4">
            <a:extLst>
              <a:ext uri="{FF2B5EF4-FFF2-40B4-BE49-F238E27FC236}">
                <a16:creationId xmlns:a16="http://schemas.microsoft.com/office/drawing/2014/main" id="{ED051681-A4BB-4346-A130-9A3C6B5EE1F8}"/>
              </a:ext>
            </a:extLst>
          </p:cNvPr>
          <p:cNvSpPr txBox="1"/>
          <p:nvPr/>
        </p:nvSpPr>
        <p:spPr>
          <a:xfrm>
            <a:off x="747846" y="1263082"/>
            <a:ext cx="11165236" cy="646331"/>
          </a:xfrm>
          <a:prstGeom prst="rect">
            <a:avLst/>
          </a:prstGeom>
          <a:noFill/>
        </p:spPr>
        <p:txBody>
          <a:bodyPr wrap="none" rtlCol="0">
            <a:spAutoFit/>
          </a:bodyPr>
          <a:lstStyle/>
          <a:p>
            <a:r>
              <a:rPr lang="en-US" altLang="zh-CN" dirty="0" err="1"/>
              <a:t>PriorityBinding</a:t>
            </a:r>
            <a:r>
              <a:rPr lang="zh-CN" altLang="en-US" dirty="0"/>
              <a:t>非常便于绑定还不可用的数据。如果通过</a:t>
            </a:r>
            <a:r>
              <a:rPr lang="en-US" altLang="zh-CN" dirty="0" err="1"/>
              <a:t>PriorityBinding</a:t>
            </a:r>
            <a:r>
              <a:rPr lang="zh-CN" altLang="en-US" dirty="0"/>
              <a:t>需要一定的时间才能得到结果，就可以</a:t>
            </a:r>
            <a:endParaRPr lang="en-US" altLang="zh-CN" dirty="0"/>
          </a:p>
          <a:p>
            <a:r>
              <a:rPr lang="zh-CN" altLang="en-US" dirty="0"/>
              <a:t>通知用户的进度，让用户知道需要等待。</a:t>
            </a:r>
            <a:endParaRPr lang="en-US" altLang="zh-CN" dirty="0"/>
          </a:p>
        </p:txBody>
      </p:sp>
      <p:sp>
        <p:nvSpPr>
          <p:cNvPr id="2" name="矩形 1">
            <a:extLst>
              <a:ext uri="{FF2B5EF4-FFF2-40B4-BE49-F238E27FC236}">
                <a16:creationId xmlns:a16="http://schemas.microsoft.com/office/drawing/2014/main" id="{E13C78F9-542B-4BFE-ACA6-767FE88BA73A}"/>
              </a:ext>
            </a:extLst>
          </p:cNvPr>
          <p:cNvSpPr/>
          <p:nvPr/>
        </p:nvSpPr>
        <p:spPr>
          <a:xfrm>
            <a:off x="3062796" y="3941686"/>
            <a:ext cx="1012055" cy="754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View</a:t>
            </a:r>
            <a:endParaRPr lang="zh-CN" altLang="en-US" dirty="0"/>
          </a:p>
        </p:txBody>
      </p:sp>
      <p:sp>
        <p:nvSpPr>
          <p:cNvPr id="7" name="矩形 6">
            <a:extLst>
              <a:ext uri="{FF2B5EF4-FFF2-40B4-BE49-F238E27FC236}">
                <a16:creationId xmlns:a16="http://schemas.microsoft.com/office/drawing/2014/main" id="{D3DAB521-E07A-4014-9A8D-30CF1131E9C6}"/>
              </a:ext>
            </a:extLst>
          </p:cNvPr>
          <p:cNvSpPr/>
          <p:nvPr/>
        </p:nvSpPr>
        <p:spPr>
          <a:xfrm>
            <a:off x="4671134" y="3942686"/>
            <a:ext cx="1658645" cy="754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PriorityBinding</a:t>
            </a:r>
            <a:endParaRPr lang="zh-CN" altLang="en-US" dirty="0"/>
          </a:p>
        </p:txBody>
      </p:sp>
      <p:sp>
        <p:nvSpPr>
          <p:cNvPr id="3" name="矩形 2">
            <a:extLst>
              <a:ext uri="{FF2B5EF4-FFF2-40B4-BE49-F238E27FC236}">
                <a16:creationId xmlns:a16="http://schemas.microsoft.com/office/drawing/2014/main" id="{879BAB1E-71E6-42B6-BE9C-E7176A59C3C5}"/>
              </a:ext>
            </a:extLst>
          </p:cNvPr>
          <p:cNvSpPr/>
          <p:nvPr/>
        </p:nvSpPr>
        <p:spPr>
          <a:xfrm>
            <a:off x="6926062" y="3959442"/>
            <a:ext cx="1003177" cy="728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Source</a:t>
            </a:r>
            <a:endParaRPr lang="zh-CN" altLang="en-US" dirty="0"/>
          </a:p>
        </p:txBody>
      </p:sp>
      <p:sp>
        <p:nvSpPr>
          <p:cNvPr id="6" name="云形 5">
            <a:extLst>
              <a:ext uri="{FF2B5EF4-FFF2-40B4-BE49-F238E27FC236}">
                <a16:creationId xmlns:a16="http://schemas.microsoft.com/office/drawing/2014/main" id="{B7B7C988-031F-4A50-AA08-FC318B39D6DA}"/>
              </a:ext>
            </a:extLst>
          </p:cNvPr>
          <p:cNvSpPr/>
          <p:nvPr/>
        </p:nvSpPr>
        <p:spPr>
          <a:xfrm>
            <a:off x="6606466" y="2394234"/>
            <a:ext cx="1642369" cy="72896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NetWork</a:t>
            </a:r>
            <a:endParaRPr lang="zh-CN" altLang="en-US" dirty="0"/>
          </a:p>
        </p:txBody>
      </p:sp>
      <p:cxnSp>
        <p:nvCxnSpPr>
          <p:cNvPr id="10" name="直接箭头连接符 9">
            <a:extLst>
              <a:ext uri="{FF2B5EF4-FFF2-40B4-BE49-F238E27FC236}">
                <a16:creationId xmlns:a16="http://schemas.microsoft.com/office/drawing/2014/main" id="{28580E37-E1D3-437F-BFF4-1704FC6AE7AA}"/>
              </a:ext>
            </a:extLst>
          </p:cNvPr>
          <p:cNvCxnSpPr>
            <a:cxnSpLocks/>
            <a:stCxn id="6" idx="1"/>
            <a:endCxn id="3" idx="0"/>
          </p:cNvCxnSpPr>
          <p:nvPr/>
        </p:nvCxnSpPr>
        <p:spPr>
          <a:xfrm>
            <a:off x="7427651" y="3122426"/>
            <a:ext cx="0" cy="837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E0AB1DDC-4BF3-4213-9380-CA135A212DBC}"/>
              </a:ext>
            </a:extLst>
          </p:cNvPr>
          <p:cNvCxnSpPr>
            <a:cxnSpLocks/>
            <a:stCxn id="3" idx="1"/>
            <a:endCxn id="7" idx="3"/>
          </p:cNvCxnSpPr>
          <p:nvPr/>
        </p:nvCxnSpPr>
        <p:spPr>
          <a:xfrm flipH="1" flipV="1">
            <a:off x="6329779" y="4319987"/>
            <a:ext cx="596283" cy="3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379B0FC8-C016-459A-9FC8-84702ECC832E}"/>
              </a:ext>
            </a:extLst>
          </p:cNvPr>
          <p:cNvCxnSpPr>
            <a:cxnSpLocks/>
            <a:stCxn id="7" idx="1"/>
            <a:endCxn id="2" idx="3"/>
          </p:cNvCxnSpPr>
          <p:nvPr/>
        </p:nvCxnSpPr>
        <p:spPr>
          <a:xfrm flipH="1" flipV="1">
            <a:off x="4074851" y="4318987"/>
            <a:ext cx="596283" cy="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617D00AE-D41C-4269-A572-7F5EC31F6D0C}"/>
              </a:ext>
            </a:extLst>
          </p:cNvPr>
          <p:cNvSpPr/>
          <p:nvPr/>
        </p:nvSpPr>
        <p:spPr>
          <a:xfrm>
            <a:off x="6329779" y="3315837"/>
            <a:ext cx="2455288" cy="369332"/>
          </a:xfrm>
          <a:prstGeom prst="rect">
            <a:avLst/>
          </a:prstGeom>
        </p:spPr>
        <p:txBody>
          <a:bodyPr wrap="none">
            <a:spAutoFit/>
          </a:bodyPr>
          <a:lstStyle/>
          <a:p>
            <a:r>
              <a:rPr lang="en-US" altLang="zh-CN" dirty="0"/>
              <a:t>Response(Wait 1000ms)</a:t>
            </a:r>
            <a:endParaRPr lang="zh-CN" altLang="en-US" dirty="0"/>
          </a:p>
        </p:txBody>
      </p:sp>
    </p:spTree>
    <p:extLst>
      <p:ext uri="{BB962C8B-B14F-4D97-AF65-F5344CB8AC3E}">
        <p14:creationId xmlns:p14="http://schemas.microsoft.com/office/powerpoint/2010/main" val="1014305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FC57F71-9A05-42A0-93BA-E4691D5833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77673" y="4150567"/>
            <a:ext cx="2590800" cy="2120900"/>
          </a:xfrm>
          <a:prstGeom prst="rect">
            <a:avLst/>
          </a:prstGeom>
        </p:spPr>
      </p:pic>
      <p:sp>
        <p:nvSpPr>
          <p:cNvPr id="4" name="矩形 3">
            <a:extLst>
              <a:ext uri="{FF2B5EF4-FFF2-40B4-BE49-F238E27FC236}">
                <a16:creationId xmlns:a16="http://schemas.microsoft.com/office/drawing/2014/main" id="{ECBCBDD9-E0F6-4CF3-84AE-AC690AB73970}"/>
              </a:ext>
            </a:extLst>
          </p:cNvPr>
          <p:cNvSpPr/>
          <p:nvPr/>
        </p:nvSpPr>
        <p:spPr>
          <a:xfrm>
            <a:off x="3854208" y="3244334"/>
            <a:ext cx="4195315" cy="369332"/>
          </a:xfrm>
          <a:prstGeom prst="rect">
            <a:avLst/>
          </a:prstGeom>
        </p:spPr>
        <p:txBody>
          <a:bodyPr wrap="none">
            <a:spAutoFit/>
          </a:bodyPr>
          <a:lstStyle/>
          <a:p>
            <a:pPr algn="ctr"/>
            <a:r>
              <a:rPr lang="en-US" altLang="zh-CN" dirty="0">
                <a:ea typeface="+mn-lt"/>
                <a:cs typeface="+mn-lt"/>
              </a:rPr>
              <a:t>Thanks for watching </a:t>
            </a:r>
            <a:r>
              <a:rPr lang="zh-CN" altLang="en-US" dirty="0">
                <a:ea typeface="+mn-lt"/>
                <a:cs typeface="+mn-lt"/>
              </a:rPr>
              <a:t>，求弹幕！求三连！</a:t>
            </a:r>
            <a:endParaRPr lang="zh-CN" altLang="en-US" dirty="0"/>
          </a:p>
        </p:txBody>
      </p:sp>
    </p:spTree>
    <p:extLst>
      <p:ext uri="{BB962C8B-B14F-4D97-AF65-F5344CB8AC3E}">
        <p14:creationId xmlns:p14="http://schemas.microsoft.com/office/powerpoint/2010/main" val="247408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9A667A1-DA62-4B3A-A454-01A5CA5E0955}"/>
              </a:ext>
            </a:extLst>
          </p:cNvPr>
          <p:cNvPicPr>
            <a:picLocks noChangeAspect="1"/>
          </p:cNvPicPr>
          <p:nvPr/>
        </p:nvPicPr>
        <p:blipFill>
          <a:blip r:embed="rId3"/>
          <a:stretch>
            <a:fillRect/>
          </a:stretch>
        </p:blipFill>
        <p:spPr>
          <a:xfrm>
            <a:off x="9571037" y="4572000"/>
            <a:ext cx="1943302" cy="2016731"/>
          </a:xfrm>
          <a:prstGeom prst="rect">
            <a:avLst/>
          </a:prstGeom>
        </p:spPr>
      </p:pic>
      <p:sp>
        <p:nvSpPr>
          <p:cNvPr id="5" name="Title 1">
            <a:extLst>
              <a:ext uri="{FF2B5EF4-FFF2-40B4-BE49-F238E27FC236}">
                <a16:creationId xmlns:a16="http://schemas.microsoft.com/office/drawing/2014/main" id="{05C13ACF-831F-44D1-92DD-70310ED960DA}"/>
              </a:ext>
            </a:extLst>
          </p:cNvPr>
          <p:cNvSpPr>
            <a:spLocks noGrp="1"/>
          </p:cNvSpPr>
          <p:nvPr>
            <p:ph type="title"/>
          </p:nvPr>
        </p:nvSpPr>
        <p:spPr>
          <a:xfrm>
            <a:off x="0" y="403968"/>
            <a:ext cx="2300426" cy="669008"/>
          </a:xfrm>
        </p:spPr>
        <p:txBody>
          <a:bodyPr>
            <a:normAutofit fontScale="90000"/>
          </a:bodyPr>
          <a:lstStyle/>
          <a:p>
            <a:r>
              <a:rPr lang="zh-CN" altLang="en-US" dirty="0"/>
              <a:t>本章概要</a:t>
            </a:r>
            <a:endParaRPr lang="en-US" dirty="0"/>
          </a:p>
        </p:txBody>
      </p:sp>
      <p:sp>
        <p:nvSpPr>
          <p:cNvPr id="6" name="矩形 5">
            <a:extLst>
              <a:ext uri="{FF2B5EF4-FFF2-40B4-BE49-F238E27FC236}">
                <a16:creationId xmlns:a16="http://schemas.microsoft.com/office/drawing/2014/main" id="{8E0230E1-5DEC-4921-BBCE-3D4278E118A2}"/>
              </a:ext>
            </a:extLst>
          </p:cNvPr>
          <p:cNvSpPr/>
          <p:nvPr/>
        </p:nvSpPr>
        <p:spPr>
          <a:xfrm>
            <a:off x="738686" y="1498492"/>
            <a:ext cx="3913469" cy="1815882"/>
          </a:xfrm>
          <a:prstGeom prst="rect">
            <a:avLst/>
          </a:prstGeom>
        </p:spPr>
        <p:txBody>
          <a:bodyPr wrap="square">
            <a:spAutoFit/>
          </a:bodyPr>
          <a:lstStyle/>
          <a:p>
            <a:r>
              <a:rPr lang="en-US" altLang="zh-CN" sz="2800" b="1" dirty="0">
                <a:solidFill>
                  <a:schemeClr val="tx2"/>
                </a:solidFill>
              </a:rPr>
              <a:t>Part 1      </a:t>
            </a:r>
            <a:r>
              <a:rPr lang="en-US" altLang="zh-CN" sz="2800" b="1" dirty="0" err="1">
                <a:solidFill>
                  <a:schemeClr val="tx2"/>
                </a:solidFill>
              </a:rPr>
              <a:t>Fody</a:t>
            </a:r>
            <a:endParaRPr lang="en-US" altLang="zh-CN" sz="2800" b="1" dirty="0">
              <a:solidFill>
                <a:schemeClr val="tx2"/>
              </a:solidFill>
            </a:endParaRPr>
          </a:p>
          <a:p>
            <a:r>
              <a:rPr lang="en-US" altLang="zh-CN" sz="2800" b="1" dirty="0">
                <a:solidFill>
                  <a:schemeClr val="tx2"/>
                </a:solidFill>
              </a:rPr>
              <a:t>Part 2      Binding</a:t>
            </a:r>
          </a:p>
          <a:p>
            <a:r>
              <a:rPr lang="en-US" altLang="zh-CN" sz="2800" b="1" dirty="0">
                <a:solidFill>
                  <a:schemeClr val="tx2"/>
                </a:solidFill>
              </a:rPr>
              <a:t>Part 3      </a:t>
            </a:r>
            <a:r>
              <a:rPr lang="en-US" altLang="zh-CN" sz="2800" b="1" dirty="0" err="1">
                <a:solidFill>
                  <a:schemeClr val="tx2"/>
                </a:solidFill>
              </a:rPr>
              <a:t>MultiBinding</a:t>
            </a:r>
            <a:endParaRPr lang="en-US" altLang="zh-CN" sz="2800" b="1" dirty="0">
              <a:solidFill>
                <a:schemeClr val="tx2"/>
              </a:solidFill>
            </a:endParaRPr>
          </a:p>
          <a:p>
            <a:r>
              <a:rPr lang="en-US" altLang="zh-CN" sz="2800" b="1" dirty="0">
                <a:solidFill>
                  <a:schemeClr val="tx2"/>
                </a:solidFill>
              </a:rPr>
              <a:t>Part 4      </a:t>
            </a:r>
            <a:r>
              <a:rPr lang="en-US" altLang="zh-CN" sz="2800" b="1" dirty="0" err="1">
                <a:solidFill>
                  <a:schemeClr val="tx2"/>
                </a:solidFill>
              </a:rPr>
              <a:t>PriorityBinding</a:t>
            </a:r>
            <a:endParaRPr lang="en-US" altLang="zh-CN" sz="2800" b="1" dirty="0">
              <a:solidFill>
                <a:schemeClr val="tx2"/>
              </a:solidFill>
            </a:endParaRPr>
          </a:p>
        </p:txBody>
      </p:sp>
    </p:spTree>
    <p:extLst>
      <p:ext uri="{BB962C8B-B14F-4D97-AF65-F5344CB8AC3E}">
        <p14:creationId xmlns:p14="http://schemas.microsoft.com/office/powerpoint/2010/main" val="1298814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06F9B-1EBA-4E4D-92C2-F20DA6250FA7}"/>
              </a:ext>
            </a:extLst>
          </p:cNvPr>
          <p:cNvSpPr>
            <a:spLocks noGrp="1"/>
          </p:cNvSpPr>
          <p:nvPr>
            <p:ph type="title"/>
          </p:nvPr>
        </p:nvSpPr>
        <p:spPr>
          <a:xfrm>
            <a:off x="-1" y="403968"/>
            <a:ext cx="3435659" cy="669008"/>
          </a:xfrm>
        </p:spPr>
        <p:txBody>
          <a:bodyPr>
            <a:normAutofit fontScale="90000"/>
          </a:bodyPr>
          <a:lstStyle/>
          <a:p>
            <a:r>
              <a:rPr lang="en-US" dirty="0"/>
              <a:t>P</a:t>
            </a:r>
            <a:r>
              <a:rPr lang="en-US" altLang="zh-CN" dirty="0"/>
              <a:t>art1  </a:t>
            </a:r>
            <a:r>
              <a:rPr lang="en-US" altLang="zh-CN" dirty="0" err="1"/>
              <a:t>Fody</a:t>
            </a:r>
            <a:endParaRPr lang="en-US" dirty="0"/>
          </a:p>
        </p:txBody>
      </p:sp>
      <p:pic>
        <p:nvPicPr>
          <p:cNvPr id="2" name="图片 1">
            <a:extLst>
              <a:ext uri="{FF2B5EF4-FFF2-40B4-BE49-F238E27FC236}">
                <a16:creationId xmlns:a16="http://schemas.microsoft.com/office/drawing/2014/main" id="{500234AB-6598-45E9-ACF0-436EF6F6EFB7}"/>
              </a:ext>
            </a:extLst>
          </p:cNvPr>
          <p:cNvPicPr>
            <a:picLocks noChangeAspect="1"/>
          </p:cNvPicPr>
          <p:nvPr/>
        </p:nvPicPr>
        <p:blipFill>
          <a:blip r:embed="rId3"/>
          <a:stretch>
            <a:fillRect/>
          </a:stretch>
        </p:blipFill>
        <p:spPr>
          <a:xfrm>
            <a:off x="819069" y="2431432"/>
            <a:ext cx="6515004" cy="2581183"/>
          </a:xfrm>
          <a:prstGeom prst="rect">
            <a:avLst/>
          </a:prstGeom>
        </p:spPr>
      </p:pic>
      <p:sp>
        <p:nvSpPr>
          <p:cNvPr id="5" name="矩形 4">
            <a:extLst>
              <a:ext uri="{FF2B5EF4-FFF2-40B4-BE49-F238E27FC236}">
                <a16:creationId xmlns:a16="http://schemas.microsoft.com/office/drawing/2014/main" id="{68ADB0AB-15F2-4A4E-A196-521C26988858}"/>
              </a:ext>
            </a:extLst>
          </p:cNvPr>
          <p:cNvSpPr/>
          <p:nvPr/>
        </p:nvSpPr>
        <p:spPr>
          <a:xfrm>
            <a:off x="756925" y="1072976"/>
            <a:ext cx="10926089" cy="923330"/>
          </a:xfrm>
          <a:prstGeom prst="rect">
            <a:avLst/>
          </a:prstGeom>
        </p:spPr>
        <p:txBody>
          <a:bodyPr wrap="square">
            <a:spAutoFit/>
          </a:bodyPr>
          <a:lstStyle/>
          <a:p>
            <a:r>
              <a:rPr lang="zh-CN" altLang="en-US" b="1" dirty="0">
                <a:solidFill>
                  <a:schemeClr val="tx2"/>
                </a:solidFill>
              </a:rPr>
              <a:t>什么是</a:t>
            </a:r>
            <a:r>
              <a:rPr lang="en-US" altLang="zh-CN" b="1" dirty="0" err="1">
                <a:solidFill>
                  <a:schemeClr val="tx2"/>
                </a:solidFill>
              </a:rPr>
              <a:t>Fody</a:t>
            </a:r>
            <a:r>
              <a:rPr lang="zh-CN" altLang="en-US" b="1" dirty="0">
                <a:solidFill>
                  <a:schemeClr val="tx2"/>
                </a:solidFill>
              </a:rPr>
              <a:t>？</a:t>
            </a:r>
            <a:endParaRPr lang="en-US" altLang="zh-CN" b="1" dirty="0">
              <a:solidFill>
                <a:schemeClr val="tx2"/>
              </a:solidFill>
            </a:endParaRPr>
          </a:p>
          <a:p>
            <a:r>
              <a:rPr lang="zh-CN" altLang="en-US" b="1" dirty="0">
                <a:solidFill>
                  <a:schemeClr val="tx2"/>
                </a:solidFill>
              </a:rPr>
              <a:t>它是一款可以帮助你节省实现数据通知（</a:t>
            </a:r>
            <a:r>
              <a:rPr lang="en-US" altLang="zh-CN" dirty="0"/>
              <a:t> </a:t>
            </a:r>
            <a:r>
              <a:rPr lang="en-US" altLang="zh-CN" dirty="0" err="1"/>
              <a:t>INotifyPropertyChanged</a:t>
            </a:r>
            <a:r>
              <a:rPr lang="en-US" altLang="zh-CN" dirty="0"/>
              <a:t> </a:t>
            </a:r>
            <a:r>
              <a:rPr lang="zh-CN" altLang="en-US" b="1" dirty="0">
                <a:solidFill>
                  <a:schemeClr val="tx2"/>
                </a:solidFill>
              </a:rPr>
              <a:t>）</a:t>
            </a:r>
            <a:r>
              <a:rPr lang="zh-CN" altLang="en-US" dirty="0"/>
              <a:t>的开源组件，并且不用在每次需要属性通知的时候又写私有字段、又写属性封装操作节省很多代码量使你的代码更加整洁清爽。</a:t>
            </a:r>
          </a:p>
        </p:txBody>
      </p:sp>
      <p:sp>
        <p:nvSpPr>
          <p:cNvPr id="14" name="矩形 13">
            <a:extLst>
              <a:ext uri="{FF2B5EF4-FFF2-40B4-BE49-F238E27FC236}">
                <a16:creationId xmlns:a16="http://schemas.microsoft.com/office/drawing/2014/main" id="{390BC683-6496-4341-AFE5-4E65A3E91C68}"/>
              </a:ext>
            </a:extLst>
          </p:cNvPr>
          <p:cNvSpPr/>
          <p:nvPr/>
        </p:nvSpPr>
        <p:spPr>
          <a:xfrm>
            <a:off x="758000" y="1952959"/>
            <a:ext cx="3308412" cy="369332"/>
          </a:xfrm>
          <a:prstGeom prst="rect">
            <a:avLst/>
          </a:prstGeom>
        </p:spPr>
        <p:txBody>
          <a:bodyPr wrap="square">
            <a:spAutoFit/>
          </a:bodyPr>
          <a:lstStyle/>
          <a:p>
            <a:r>
              <a:rPr lang="en-US" altLang="zh-CN" dirty="0">
                <a:solidFill>
                  <a:schemeClr val="accent4">
                    <a:lumMod val="75000"/>
                  </a:schemeClr>
                </a:solidFill>
              </a:rPr>
              <a:t>https://github.com/Fody/Fody</a:t>
            </a:r>
            <a:endParaRPr lang="zh-CN" altLang="en-US" dirty="0">
              <a:solidFill>
                <a:schemeClr val="accent4">
                  <a:lumMod val="75000"/>
                </a:schemeClr>
              </a:solidFill>
            </a:endParaRPr>
          </a:p>
        </p:txBody>
      </p:sp>
      <p:sp>
        <p:nvSpPr>
          <p:cNvPr id="3" name="矩形 2">
            <a:extLst>
              <a:ext uri="{FF2B5EF4-FFF2-40B4-BE49-F238E27FC236}">
                <a16:creationId xmlns:a16="http://schemas.microsoft.com/office/drawing/2014/main" id="{3A0866B3-FE20-4DC0-8E05-AEB6A30882FD}"/>
              </a:ext>
            </a:extLst>
          </p:cNvPr>
          <p:cNvSpPr/>
          <p:nvPr/>
        </p:nvSpPr>
        <p:spPr>
          <a:xfrm>
            <a:off x="816548" y="5210623"/>
            <a:ext cx="2468112" cy="646331"/>
          </a:xfrm>
          <a:prstGeom prst="rect">
            <a:avLst/>
          </a:prstGeom>
        </p:spPr>
        <p:txBody>
          <a:bodyPr wrap="none">
            <a:spAutoFit/>
          </a:bodyPr>
          <a:lstStyle/>
          <a:p>
            <a:r>
              <a:rPr lang="en-US" altLang="zh-CN" dirty="0"/>
              <a:t>1.Nuget</a:t>
            </a:r>
            <a:r>
              <a:rPr lang="zh-CN" altLang="en-US" dirty="0"/>
              <a:t>下载</a:t>
            </a:r>
            <a:r>
              <a:rPr lang="en-US" altLang="zh-CN" dirty="0" err="1"/>
              <a:t>Fody</a:t>
            </a:r>
            <a:r>
              <a:rPr lang="zh-CN" altLang="en-US" dirty="0"/>
              <a:t>组件</a:t>
            </a:r>
            <a:endParaRPr lang="en-US" altLang="zh-CN" dirty="0"/>
          </a:p>
          <a:p>
            <a:r>
              <a:rPr lang="en-US" altLang="zh-CN" dirty="0"/>
              <a:t>2.</a:t>
            </a:r>
            <a:r>
              <a:rPr lang="zh-CN" altLang="en-US" dirty="0"/>
              <a:t>配置</a:t>
            </a:r>
            <a:r>
              <a:rPr lang="en-US" altLang="zh-CN" dirty="0"/>
              <a:t>FodyWeavers.xml</a:t>
            </a:r>
          </a:p>
        </p:txBody>
      </p:sp>
    </p:spTree>
    <p:extLst>
      <p:ext uri="{BB962C8B-B14F-4D97-AF65-F5344CB8AC3E}">
        <p14:creationId xmlns:p14="http://schemas.microsoft.com/office/powerpoint/2010/main" val="2717160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06F9B-1EBA-4E4D-92C2-F20DA6250FA7}"/>
              </a:ext>
            </a:extLst>
          </p:cNvPr>
          <p:cNvSpPr>
            <a:spLocks noGrp="1"/>
          </p:cNvSpPr>
          <p:nvPr>
            <p:ph type="title"/>
          </p:nvPr>
        </p:nvSpPr>
        <p:spPr>
          <a:xfrm>
            <a:off x="-1" y="403968"/>
            <a:ext cx="3435659" cy="669008"/>
          </a:xfrm>
        </p:spPr>
        <p:txBody>
          <a:bodyPr>
            <a:normAutofit fontScale="90000"/>
          </a:bodyPr>
          <a:lstStyle/>
          <a:p>
            <a:r>
              <a:rPr lang="en-US" dirty="0"/>
              <a:t>P</a:t>
            </a:r>
            <a:r>
              <a:rPr lang="en-US" altLang="zh-CN" dirty="0"/>
              <a:t>art  </a:t>
            </a:r>
            <a:r>
              <a:rPr lang="en-US" altLang="zh-CN" dirty="0" err="1"/>
              <a:t>Fody</a:t>
            </a:r>
            <a:endParaRPr lang="en-US" dirty="0"/>
          </a:p>
        </p:txBody>
      </p:sp>
      <p:pic>
        <p:nvPicPr>
          <p:cNvPr id="16" name="图片 15">
            <a:extLst>
              <a:ext uri="{FF2B5EF4-FFF2-40B4-BE49-F238E27FC236}">
                <a16:creationId xmlns:a16="http://schemas.microsoft.com/office/drawing/2014/main" id="{B5C6CD34-19D3-44A9-AE54-F340CE8EF2A2}"/>
              </a:ext>
            </a:extLst>
          </p:cNvPr>
          <p:cNvPicPr>
            <a:picLocks noChangeAspect="1"/>
          </p:cNvPicPr>
          <p:nvPr/>
        </p:nvPicPr>
        <p:blipFill>
          <a:blip r:embed="rId3"/>
          <a:stretch>
            <a:fillRect/>
          </a:stretch>
        </p:blipFill>
        <p:spPr>
          <a:xfrm>
            <a:off x="7501631" y="1693629"/>
            <a:ext cx="4020176" cy="2041994"/>
          </a:xfrm>
          <a:prstGeom prst="rect">
            <a:avLst/>
          </a:prstGeom>
        </p:spPr>
      </p:pic>
      <p:sp>
        <p:nvSpPr>
          <p:cNvPr id="17" name="矩形 16">
            <a:extLst>
              <a:ext uri="{FF2B5EF4-FFF2-40B4-BE49-F238E27FC236}">
                <a16:creationId xmlns:a16="http://schemas.microsoft.com/office/drawing/2014/main" id="{9A238EF6-DECB-4D5C-8728-646211029D5A}"/>
              </a:ext>
            </a:extLst>
          </p:cNvPr>
          <p:cNvSpPr/>
          <p:nvPr/>
        </p:nvSpPr>
        <p:spPr>
          <a:xfrm>
            <a:off x="489834" y="1324297"/>
            <a:ext cx="918328" cy="369332"/>
          </a:xfrm>
          <a:prstGeom prst="rect">
            <a:avLst/>
          </a:prstGeom>
        </p:spPr>
        <p:txBody>
          <a:bodyPr wrap="none">
            <a:spAutoFit/>
          </a:bodyPr>
          <a:lstStyle/>
          <a:p>
            <a:r>
              <a:rPr lang="en-US" altLang="zh-CN" dirty="0" err="1"/>
              <a:t>Befor</a:t>
            </a:r>
            <a:r>
              <a:rPr lang="zh-CN" altLang="en-US" dirty="0"/>
              <a:t>：</a:t>
            </a:r>
          </a:p>
        </p:txBody>
      </p:sp>
      <p:sp>
        <p:nvSpPr>
          <p:cNvPr id="19" name="矩形 18">
            <a:extLst>
              <a:ext uri="{FF2B5EF4-FFF2-40B4-BE49-F238E27FC236}">
                <a16:creationId xmlns:a16="http://schemas.microsoft.com/office/drawing/2014/main" id="{7A2AC7B3-11F7-4ED9-A309-BF285A89FFF6}"/>
              </a:ext>
            </a:extLst>
          </p:cNvPr>
          <p:cNvSpPr/>
          <p:nvPr/>
        </p:nvSpPr>
        <p:spPr>
          <a:xfrm>
            <a:off x="7501631" y="1324297"/>
            <a:ext cx="889090" cy="369332"/>
          </a:xfrm>
          <a:prstGeom prst="rect">
            <a:avLst/>
          </a:prstGeom>
        </p:spPr>
        <p:txBody>
          <a:bodyPr wrap="none">
            <a:spAutoFit/>
          </a:bodyPr>
          <a:lstStyle/>
          <a:p>
            <a:r>
              <a:rPr lang="en-US" altLang="zh-CN" dirty="0"/>
              <a:t>After</a:t>
            </a:r>
            <a:r>
              <a:rPr lang="zh-CN" altLang="en-US" dirty="0"/>
              <a:t>：</a:t>
            </a:r>
          </a:p>
        </p:txBody>
      </p:sp>
      <p:pic>
        <p:nvPicPr>
          <p:cNvPr id="9" name="图片 8">
            <a:extLst>
              <a:ext uri="{FF2B5EF4-FFF2-40B4-BE49-F238E27FC236}">
                <a16:creationId xmlns:a16="http://schemas.microsoft.com/office/drawing/2014/main" id="{6E50B979-C74B-448B-9299-13D93A6ADC79}"/>
              </a:ext>
            </a:extLst>
          </p:cNvPr>
          <p:cNvPicPr>
            <a:picLocks noChangeAspect="1"/>
          </p:cNvPicPr>
          <p:nvPr/>
        </p:nvPicPr>
        <p:blipFill>
          <a:blip r:embed="rId4"/>
          <a:stretch>
            <a:fillRect/>
          </a:stretch>
        </p:blipFill>
        <p:spPr>
          <a:xfrm>
            <a:off x="553376" y="3877665"/>
            <a:ext cx="4282609" cy="2864079"/>
          </a:xfrm>
          <a:prstGeom prst="rect">
            <a:avLst/>
          </a:prstGeom>
        </p:spPr>
      </p:pic>
      <p:pic>
        <p:nvPicPr>
          <p:cNvPr id="6" name="图片 5">
            <a:extLst>
              <a:ext uri="{FF2B5EF4-FFF2-40B4-BE49-F238E27FC236}">
                <a16:creationId xmlns:a16="http://schemas.microsoft.com/office/drawing/2014/main" id="{0D4916ED-0C57-4A7D-AB21-B5766DD29722}"/>
              </a:ext>
            </a:extLst>
          </p:cNvPr>
          <p:cNvPicPr>
            <a:picLocks noChangeAspect="1"/>
          </p:cNvPicPr>
          <p:nvPr/>
        </p:nvPicPr>
        <p:blipFill>
          <a:blip r:embed="rId5"/>
          <a:stretch>
            <a:fillRect/>
          </a:stretch>
        </p:blipFill>
        <p:spPr>
          <a:xfrm>
            <a:off x="553376" y="1764650"/>
            <a:ext cx="2475622" cy="2041994"/>
          </a:xfrm>
          <a:prstGeom prst="rect">
            <a:avLst/>
          </a:prstGeom>
        </p:spPr>
      </p:pic>
    </p:spTree>
    <p:extLst>
      <p:ext uri="{BB962C8B-B14F-4D97-AF65-F5344CB8AC3E}">
        <p14:creationId xmlns:p14="http://schemas.microsoft.com/office/powerpoint/2010/main" val="1348374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06F9B-1EBA-4E4D-92C2-F20DA6250FA7}"/>
              </a:ext>
            </a:extLst>
          </p:cNvPr>
          <p:cNvSpPr>
            <a:spLocks noGrp="1"/>
          </p:cNvSpPr>
          <p:nvPr>
            <p:ph type="title"/>
          </p:nvPr>
        </p:nvSpPr>
        <p:spPr>
          <a:xfrm>
            <a:off x="-1" y="403968"/>
            <a:ext cx="7838984" cy="669008"/>
          </a:xfrm>
        </p:spPr>
        <p:txBody>
          <a:bodyPr>
            <a:normAutofit fontScale="90000"/>
          </a:bodyPr>
          <a:lstStyle/>
          <a:p>
            <a:r>
              <a:rPr lang="en-US" dirty="0"/>
              <a:t>P</a:t>
            </a:r>
            <a:r>
              <a:rPr lang="en-US" altLang="zh-CN" dirty="0"/>
              <a:t>art2  Binding-</a:t>
            </a:r>
            <a:r>
              <a:rPr lang="zh-CN" altLang="en-US" dirty="0"/>
              <a:t>绑定项配置</a:t>
            </a:r>
            <a:endParaRPr lang="en-US" dirty="0"/>
          </a:p>
        </p:txBody>
      </p:sp>
      <p:pic>
        <p:nvPicPr>
          <p:cNvPr id="9" name="Graphic 6">
            <a:extLst>
              <a:ext uri="{FF2B5EF4-FFF2-40B4-BE49-F238E27FC236}">
                <a16:creationId xmlns:a16="http://schemas.microsoft.com/office/drawing/2014/main" id="{44C05DE5-5ECC-4DAB-87F3-66528280BD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42826" y="4948587"/>
            <a:ext cx="1592249" cy="1567753"/>
          </a:xfrm>
          <a:prstGeom prst="rect">
            <a:avLst/>
          </a:prstGeom>
        </p:spPr>
      </p:pic>
      <p:graphicFrame>
        <p:nvGraphicFramePr>
          <p:cNvPr id="6" name="表格 6">
            <a:extLst>
              <a:ext uri="{FF2B5EF4-FFF2-40B4-BE49-F238E27FC236}">
                <a16:creationId xmlns:a16="http://schemas.microsoft.com/office/drawing/2014/main" id="{A25AB02A-1475-48DC-9284-0D1B0D580C03}"/>
              </a:ext>
            </a:extLst>
          </p:cNvPr>
          <p:cNvGraphicFramePr>
            <a:graphicFrameLocks noGrp="1"/>
          </p:cNvGraphicFramePr>
          <p:nvPr>
            <p:extLst>
              <p:ext uri="{D42A27DB-BD31-4B8C-83A1-F6EECF244321}">
                <p14:modId xmlns:p14="http://schemas.microsoft.com/office/powerpoint/2010/main" val="1148556433"/>
              </p:ext>
            </p:extLst>
          </p:nvPr>
        </p:nvGraphicFramePr>
        <p:xfrm>
          <a:off x="399494" y="1614969"/>
          <a:ext cx="9277166" cy="4723653"/>
        </p:xfrm>
        <a:graphic>
          <a:graphicData uri="http://schemas.openxmlformats.org/drawingml/2006/table">
            <a:tbl>
              <a:tblPr firstRow="1" bandRow="1">
                <a:tableStyleId>{5C22544A-7EE6-4342-B048-85BDC9FD1C3A}</a:tableStyleId>
              </a:tblPr>
              <a:tblGrid>
                <a:gridCol w="4638583">
                  <a:extLst>
                    <a:ext uri="{9D8B030D-6E8A-4147-A177-3AD203B41FA5}">
                      <a16:colId xmlns:a16="http://schemas.microsoft.com/office/drawing/2014/main" val="4048781851"/>
                    </a:ext>
                  </a:extLst>
                </a:gridCol>
                <a:gridCol w="4638583">
                  <a:extLst>
                    <a:ext uri="{9D8B030D-6E8A-4147-A177-3AD203B41FA5}">
                      <a16:colId xmlns:a16="http://schemas.microsoft.com/office/drawing/2014/main" val="1663629024"/>
                    </a:ext>
                  </a:extLst>
                </a:gridCol>
              </a:tblGrid>
              <a:tr h="252160">
                <a:tc>
                  <a:txBody>
                    <a:bodyPr/>
                    <a:lstStyle/>
                    <a:p>
                      <a:r>
                        <a:rPr lang="en-US" altLang="zh-CN" sz="1200" dirty="0"/>
                        <a:t>Binding</a:t>
                      </a:r>
                      <a:r>
                        <a:rPr lang="zh-CN" altLang="en-US" sz="1200" dirty="0"/>
                        <a:t>类成员</a:t>
                      </a:r>
                    </a:p>
                  </a:txBody>
                  <a:tcPr/>
                </a:tc>
                <a:tc>
                  <a:txBody>
                    <a:bodyPr/>
                    <a:lstStyle/>
                    <a:p>
                      <a:r>
                        <a:rPr lang="zh-CN" altLang="en-US" sz="1200" dirty="0"/>
                        <a:t>说明</a:t>
                      </a:r>
                    </a:p>
                  </a:txBody>
                  <a:tcPr/>
                </a:tc>
                <a:extLst>
                  <a:ext uri="{0D108BD9-81ED-4DB2-BD59-A6C34878D82A}">
                    <a16:rowId xmlns:a16="http://schemas.microsoft.com/office/drawing/2014/main" val="1143680346"/>
                  </a:ext>
                </a:extLst>
              </a:tr>
              <a:tr h="277664">
                <a:tc>
                  <a:txBody>
                    <a:bodyPr/>
                    <a:lstStyle/>
                    <a:p>
                      <a:r>
                        <a:rPr lang="en-US" altLang="zh-CN" sz="1200" dirty="0"/>
                        <a:t>Source</a:t>
                      </a:r>
                      <a:endParaRPr lang="zh-CN" altLang="en-US" sz="1200" dirty="0"/>
                    </a:p>
                  </a:txBody>
                  <a:tcPr/>
                </a:tc>
                <a:tc>
                  <a:txBody>
                    <a:bodyPr/>
                    <a:lstStyle/>
                    <a:p>
                      <a:r>
                        <a:rPr lang="zh-CN" altLang="en-US" sz="1200" dirty="0"/>
                        <a:t>定义数据绑定的源对象</a:t>
                      </a:r>
                    </a:p>
                  </a:txBody>
                  <a:tcPr/>
                </a:tc>
                <a:extLst>
                  <a:ext uri="{0D108BD9-81ED-4DB2-BD59-A6C34878D82A}">
                    <a16:rowId xmlns:a16="http://schemas.microsoft.com/office/drawing/2014/main" val="1342444229"/>
                  </a:ext>
                </a:extLst>
              </a:tr>
              <a:tr h="360027">
                <a:tc>
                  <a:txBody>
                    <a:bodyPr/>
                    <a:lstStyle/>
                    <a:p>
                      <a:r>
                        <a:rPr lang="en-US" altLang="zh-CN" sz="1200" dirty="0" err="1"/>
                        <a:t>RelativeSource</a:t>
                      </a:r>
                      <a:endParaRPr lang="zh-CN" altLang="en-US" sz="1200" dirty="0"/>
                    </a:p>
                  </a:txBody>
                  <a:tcPr/>
                </a:tc>
                <a:tc>
                  <a:txBody>
                    <a:bodyPr/>
                    <a:lstStyle/>
                    <a:p>
                      <a:r>
                        <a:rPr lang="zh-CN" altLang="en-US" sz="1200" dirty="0"/>
                        <a:t>可指定与目标对象相关的源对象。当错误来源于同一个控件时，它对于现实错误消息很有用</a:t>
                      </a:r>
                    </a:p>
                  </a:txBody>
                  <a:tcPr/>
                </a:tc>
                <a:extLst>
                  <a:ext uri="{0D108BD9-81ED-4DB2-BD59-A6C34878D82A}">
                    <a16:rowId xmlns:a16="http://schemas.microsoft.com/office/drawing/2014/main" val="2712076883"/>
                  </a:ext>
                </a:extLst>
              </a:tr>
              <a:tr h="277664">
                <a:tc>
                  <a:txBody>
                    <a:bodyPr/>
                    <a:lstStyle/>
                    <a:p>
                      <a:r>
                        <a:rPr lang="en-US" altLang="zh-CN" sz="1200" dirty="0" err="1"/>
                        <a:t>ElenmentName</a:t>
                      </a:r>
                      <a:endParaRPr lang="zh-CN" altLang="en-US" sz="1200" dirty="0"/>
                    </a:p>
                  </a:txBody>
                  <a:tcPr/>
                </a:tc>
                <a:tc>
                  <a:txBody>
                    <a:bodyPr/>
                    <a:lstStyle/>
                    <a:p>
                      <a:r>
                        <a:rPr lang="zh-CN" altLang="en-US" sz="1200" dirty="0"/>
                        <a:t>如果源对象是一个</a:t>
                      </a:r>
                      <a:r>
                        <a:rPr lang="en-US" altLang="zh-CN" sz="1200" dirty="0" err="1"/>
                        <a:t>wpf</a:t>
                      </a:r>
                      <a:r>
                        <a:rPr lang="zh-CN" altLang="en-US" sz="1200" dirty="0"/>
                        <a:t>元素，就可以用属性指定源对象。</a:t>
                      </a:r>
                    </a:p>
                  </a:txBody>
                  <a:tcPr/>
                </a:tc>
                <a:extLst>
                  <a:ext uri="{0D108BD9-81ED-4DB2-BD59-A6C34878D82A}">
                    <a16:rowId xmlns:a16="http://schemas.microsoft.com/office/drawing/2014/main" val="2315876007"/>
                  </a:ext>
                </a:extLst>
              </a:tr>
              <a:tr h="360027">
                <a:tc>
                  <a:txBody>
                    <a:bodyPr/>
                    <a:lstStyle/>
                    <a:p>
                      <a:r>
                        <a:rPr lang="en-US" altLang="zh-CN" sz="1200" dirty="0"/>
                        <a:t>Path</a:t>
                      </a:r>
                      <a:endParaRPr lang="zh-CN" altLang="en-US" sz="1200" dirty="0"/>
                    </a:p>
                  </a:txBody>
                  <a:tcPr/>
                </a:tc>
                <a:tc>
                  <a:txBody>
                    <a:bodyPr/>
                    <a:lstStyle/>
                    <a:p>
                      <a:r>
                        <a:rPr lang="zh-CN" altLang="en-US" sz="1200" dirty="0"/>
                        <a:t>使用</a:t>
                      </a:r>
                      <a:r>
                        <a:rPr lang="en-US" altLang="zh-CN" sz="1200" dirty="0"/>
                        <a:t>path</a:t>
                      </a:r>
                      <a:r>
                        <a:rPr lang="zh-CN" altLang="en-US" sz="1200" dirty="0"/>
                        <a:t>属性，可以指定到源对象的路径。它可以是源对象的属性，但也支持子元素的索引器和属性。</a:t>
                      </a:r>
                    </a:p>
                  </a:txBody>
                  <a:tcPr/>
                </a:tc>
                <a:extLst>
                  <a:ext uri="{0D108BD9-81ED-4DB2-BD59-A6C34878D82A}">
                    <a16:rowId xmlns:a16="http://schemas.microsoft.com/office/drawing/2014/main" val="1578491531"/>
                  </a:ext>
                </a:extLst>
              </a:tr>
              <a:tr h="360027">
                <a:tc>
                  <a:txBody>
                    <a:bodyPr/>
                    <a:lstStyle/>
                    <a:p>
                      <a:r>
                        <a:rPr lang="en-US" altLang="zh-CN" sz="1200" dirty="0" err="1"/>
                        <a:t>Xpath</a:t>
                      </a:r>
                      <a:endParaRPr lang="zh-CN" altLang="en-US" sz="1200" dirty="0"/>
                    </a:p>
                  </a:txBody>
                  <a:tcPr/>
                </a:tc>
                <a:tc>
                  <a:txBody>
                    <a:bodyPr/>
                    <a:lstStyle/>
                    <a:p>
                      <a:r>
                        <a:rPr lang="zh-CN" altLang="en-US" sz="1200" dirty="0"/>
                        <a:t>使用</a:t>
                      </a:r>
                      <a:r>
                        <a:rPr lang="en-US" altLang="zh-CN" sz="1200" dirty="0"/>
                        <a:t>XML</a:t>
                      </a:r>
                      <a:r>
                        <a:rPr lang="zh-CN" altLang="en-US" sz="1200" dirty="0"/>
                        <a:t>数据源时，可以定义一个</a:t>
                      </a:r>
                      <a:r>
                        <a:rPr lang="en-US" altLang="zh-CN" sz="1200" dirty="0" err="1"/>
                        <a:t>Xpath</a:t>
                      </a:r>
                      <a:r>
                        <a:rPr lang="zh-CN" altLang="en-US" sz="1200" dirty="0"/>
                        <a:t>查询表达式，来获得要绑定的数据。</a:t>
                      </a:r>
                    </a:p>
                  </a:txBody>
                  <a:tcPr/>
                </a:tc>
                <a:extLst>
                  <a:ext uri="{0D108BD9-81ED-4DB2-BD59-A6C34878D82A}">
                    <a16:rowId xmlns:a16="http://schemas.microsoft.com/office/drawing/2014/main" val="2946499910"/>
                  </a:ext>
                </a:extLst>
              </a:tr>
              <a:tr h="277664">
                <a:tc>
                  <a:txBody>
                    <a:bodyPr/>
                    <a:lstStyle/>
                    <a:p>
                      <a:r>
                        <a:rPr lang="en-US" altLang="zh-CN" sz="1200" dirty="0"/>
                        <a:t>Model</a:t>
                      </a:r>
                      <a:endParaRPr lang="zh-CN" altLang="en-US" sz="1200" dirty="0"/>
                    </a:p>
                  </a:txBody>
                  <a:tcPr/>
                </a:tc>
                <a:tc>
                  <a:txBody>
                    <a:bodyPr/>
                    <a:lstStyle/>
                    <a:p>
                      <a:r>
                        <a:rPr lang="en-US" altLang="zh-CN" sz="1200" dirty="0" err="1"/>
                        <a:t>OneWay</a:t>
                      </a:r>
                      <a:r>
                        <a:rPr lang="zh-CN" altLang="en-US" sz="1200" dirty="0"/>
                        <a:t>、</a:t>
                      </a:r>
                      <a:r>
                        <a:rPr lang="en-US" altLang="zh-CN" sz="1200" dirty="0" err="1"/>
                        <a:t>TwoWay</a:t>
                      </a:r>
                      <a:r>
                        <a:rPr lang="en-US" altLang="zh-CN" sz="1200" dirty="0"/>
                        <a:t>…</a:t>
                      </a:r>
                      <a:endParaRPr lang="zh-CN" altLang="en-US" sz="1200" dirty="0"/>
                    </a:p>
                  </a:txBody>
                  <a:tcPr/>
                </a:tc>
                <a:extLst>
                  <a:ext uri="{0D108BD9-81ED-4DB2-BD59-A6C34878D82A}">
                    <a16:rowId xmlns:a16="http://schemas.microsoft.com/office/drawing/2014/main" val="3904914377"/>
                  </a:ext>
                </a:extLst>
              </a:tr>
              <a:tr h="792058">
                <a:tc>
                  <a:txBody>
                    <a:bodyPr/>
                    <a:lstStyle/>
                    <a:p>
                      <a:r>
                        <a:rPr lang="en-US" altLang="zh-CN" sz="1200" dirty="0"/>
                        <a:t>Convert</a:t>
                      </a:r>
                      <a:endParaRPr lang="zh-CN" altLang="en-US" sz="1200" dirty="0"/>
                    </a:p>
                  </a:txBody>
                  <a:tcPr/>
                </a:tc>
                <a:tc>
                  <a:txBody>
                    <a:bodyPr/>
                    <a:lstStyle/>
                    <a:p>
                      <a:r>
                        <a:rPr lang="zh-CN" altLang="en-US" sz="1200" dirty="0"/>
                        <a:t>指定一个转换器类，该转换器类来回转换</a:t>
                      </a:r>
                      <a:r>
                        <a:rPr lang="en-US" altLang="zh-CN" sz="1200" dirty="0"/>
                        <a:t>UI</a:t>
                      </a:r>
                      <a:r>
                        <a:rPr lang="zh-CN" altLang="en-US" sz="1200" dirty="0"/>
                        <a:t>的数据。转换器类必须实现</a:t>
                      </a:r>
                      <a:r>
                        <a:rPr lang="en-US" altLang="zh-CN" sz="1200" dirty="0" err="1"/>
                        <a:t>IValueConvert</a:t>
                      </a:r>
                      <a:r>
                        <a:rPr lang="zh-CN" altLang="en-US" sz="1200" dirty="0"/>
                        <a:t>接口，它定义了</a:t>
                      </a:r>
                      <a:r>
                        <a:rPr lang="en-US" altLang="zh-CN" sz="1200" dirty="0"/>
                        <a:t>Convert()</a:t>
                      </a:r>
                      <a:r>
                        <a:rPr lang="zh-CN" altLang="en-US" sz="1200" dirty="0"/>
                        <a:t>和</a:t>
                      </a:r>
                      <a:r>
                        <a:rPr lang="en-US" altLang="zh-CN" sz="1200" dirty="0" err="1"/>
                        <a:t>ConvertBack</a:t>
                      </a:r>
                      <a:r>
                        <a:rPr lang="en-US" altLang="zh-CN" sz="1200" dirty="0"/>
                        <a:t>()</a:t>
                      </a:r>
                      <a:r>
                        <a:rPr lang="zh-CN" altLang="en-US" sz="1200" dirty="0"/>
                        <a:t>方法。使用</a:t>
                      </a:r>
                      <a:r>
                        <a:rPr lang="en-US" altLang="zh-CN" sz="1200" dirty="0" err="1"/>
                        <a:t>ConvertParameter</a:t>
                      </a:r>
                      <a:r>
                        <a:rPr lang="zh-CN" altLang="en-US" sz="1200" dirty="0"/>
                        <a:t>属性可以给转换方法传递参数。转换器区分区域性，区域性可以用</a:t>
                      </a:r>
                      <a:r>
                        <a:rPr lang="en-US" altLang="zh-CN" sz="1200" dirty="0" err="1"/>
                        <a:t>ConvertCultrue</a:t>
                      </a:r>
                      <a:r>
                        <a:rPr lang="zh-CN" altLang="en-US" sz="1200" dirty="0"/>
                        <a:t>属性设置</a:t>
                      </a:r>
                    </a:p>
                  </a:txBody>
                  <a:tcPr/>
                </a:tc>
                <a:extLst>
                  <a:ext uri="{0D108BD9-81ED-4DB2-BD59-A6C34878D82A}">
                    <a16:rowId xmlns:a16="http://schemas.microsoft.com/office/drawing/2014/main" val="3923687200"/>
                  </a:ext>
                </a:extLst>
              </a:tr>
              <a:tr h="277664">
                <a:tc>
                  <a:txBody>
                    <a:bodyPr/>
                    <a:lstStyle/>
                    <a:p>
                      <a:r>
                        <a:rPr lang="en-US" altLang="zh-CN" sz="1200" dirty="0" err="1"/>
                        <a:t>FallbackValue</a:t>
                      </a:r>
                      <a:endParaRPr lang="zh-CN" altLang="en-US" sz="1200" dirty="0"/>
                    </a:p>
                  </a:txBody>
                  <a:tcPr/>
                </a:tc>
                <a:tc>
                  <a:txBody>
                    <a:bodyPr/>
                    <a:lstStyle/>
                    <a:p>
                      <a:r>
                        <a:rPr lang="zh-CN" altLang="en-US" sz="1200" dirty="0"/>
                        <a:t>定义一个在绑定没有返回值时使用的默认值</a:t>
                      </a:r>
                    </a:p>
                  </a:txBody>
                  <a:tcPr/>
                </a:tc>
                <a:extLst>
                  <a:ext uri="{0D108BD9-81ED-4DB2-BD59-A6C34878D82A}">
                    <a16:rowId xmlns:a16="http://schemas.microsoft.com/office/drawing/2014/main" val="745765010"/>
                  </a:ext>
                </a:extLst>
              </a:tr>
              <a:tr h="504037">
                <a:tc>
                  <a:txBody>
                    <a:bodyPr/>
                    <a:lstStyle/>
                    <a:p>
                      <a:r>
                        <a:rPr lang="en-US" altLang="zh-CN" sz="1200" dirty="0" err="1"/>
                        <a:t>ValidationRules</a:t>
                      </a:r>
                      <a:endParaRPr lang="zh-CN" altLang="en-US" sz="1200" dirty="0"/>
                    </a:p>
                  </a:txBody>
                  <a:tcPr/>
                </a:tc>
                <a:tc>
                  <a:txBody>
                    <a:bodyPr/>
                    <a:lstStyle/>
                    <a:p>
                      <a:r>
                        <a:rPr lang="zh-CN" altLang="en-US" sz="1200" dirty="0"/>
                        <a:t>定义一个</a:t>
                      </a:r>
                      <a:r>
                        <a:rPr lang="en-US" altLang="zh-CN" sz="1200" dirty="0" err="1"/>
                        <a:t>ValidationRule</a:t>
                      </a:r>
                      <a:r>
                        <a:rPr lang="zh-CN" altLang="en-US" sz="1200" dirty="0"/>
                        <a:t>对象集合，在从</a:t>
                      </a:r>
                      <a:r>
                        <a:rPr lang="en-US" altLang="zh-CN" sz="1200" dirty="0"/>
                        <a:t>WPF</a:t>
                      </a:r>
                      <a:r>
                        <a:rPr lang="zh-CN" altLang="en-US" sz="1200" dirty="0"/>
                        <a:t>目标元素更新源对象之前检查该集合。</a:t>
                      </a:r>
                      <a:r>
                        <a:rPr lang="en-US" altLang="zh-CN" sz="1200" dirty="0" err="1"/>
                        <a:t>ExceptionValidationRule</a:t>
                      </a:r>
                      <a:r>
                        <a:rPr lang="zh-CN" altLang="en-US" sz="1200" dirty="0"/>
                        <a:t>类派生自</a:t>
                      </a:r>
                      <a:r>
                        <a:rPr lang="en-US" altLang="zh-CN" sz="1200" dirty="0" err="1"/>
                        <a:t>ValidationRule</a:t>
                      </a:r>
                      <a:r>
                        <a:rPr lang="zh-CN" altLang="en-US" sz="1200" dirty="0"/>
                        <a:t>类，负责检查异常</a:t>
                      </a:r>
                    </a:p>
                  </a:txBody>
                  <a:tcPr/>
                </a:tc>
                <a:extLst>
                  <a:ext uri="{0D108BD9-81ED-4DB2-BD59-A6C34878D82A}">
                    <a16:rowId xmlns:a16="http://schemas.microsoft.com/office/drawing/2014/main" val="2008209545"/>
                  </a:ext>
                </a:extLst>
              </a:tr>
              <a:tr h="504037">
                <a:tc>
                  <a:txBody>
                    <a:bodyPr/>
                    <a:lstStyle/>
                    <a:p>
                      <a:r>
                        <a:rPr lang="en-US" altLang="zh-CN" sz="1200" dirty="0"/>
                        <a:t>Delay</a:t>
                      </a:r>
                      <a:endParaRPr lang="zh-CN" altLang="en-US" sz="1200" dirty="0"/>
                    </a:p>
                  </a:txBody>
                  <a:tcPr/>
                </a:tc>
                <a:tc>
                  <a:txBody>
                    <a:bodyPr/>
                    <a:lstStyle/>
                    <a:p>
                      <a:r>
                        <a:rPr lang="en-US" altLang="zh-CN" sz="1200" dirty="0"/>
                        <a:t>WPF4.5</a:t>
                      </a:r>
                      <a:r>
                        <a:rPr lang="zh-CN" altLang="en-US" sz="1200" dirty="0"/>
                        <a:t>新增的，可指定更新绑定源之前的等待时间。在开始验证之前希望给用户一些时间来输入更多的字符时就可以使用这个属性。</a:t>
                      </a:r>
                    </a:p>
                  </a:txBody>
                  <a:tcPr/>
                </a:tc>
                <a:extLst>
                  <a:ext uri="{0D108BD9-81ED-4DB2-BD59-A6C34878D82A}">
                    <a16:rowId xmlns:a16="http://schemas.microsoft.com/office/drawing/2014/main" val="2514578525"/>
                  </a:ext>
                </a:extLst>
              </a:tr>
            </a:tbl>
          </a:graphicData>
        </a:graphic>
      </p:graphicFrame>
    </p:spTree>
    <p:extLst>
      <p:ext uri="{BB962C8B-B14F-4D97-AF65-F5344CB8AC3E}">
        <p14:creationId xmlns:p14="http://schemas.microsoft.com/office/powerpoint/2010/main" val="2830242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06F9B-1EBA-4E4D-92C2-F20DA6250FA7}"/>
              </a:ext>
            </a:extLst>
          </p:cNvPr>
          <p:cNvSpPr>
            <a:spLocks noGrp="1"/>
          </p:cNvSpPr>
          <p:nvPr>
            <p:ph type="title"/>
          </p:nvPr>
        </p:nvSpPr>
        <p:spPr>
          <a:xfrm>
            <a:off x="-1" y="403968"/>
            <a:ext cx="7075504" cy="669008"/>
          </a:xfrm>
        </p:spPr>
        <p:txBody>
          <a:bodyPr>
            <a:normAutofit fontScale="90000"/>
          </a:bodyPr>
          <a:lstStyle/>
          <a:p>
            <a:r>
              <a:rPr lang="en-US" dirty="0"/>
              <a:t>P</a:t>
            </a:r>
            <a:r>
              <a:rPr lang="en-US" altLang="zh-CN" dirty="0"/>
              <a:t>art2.1  Binding - Command</a:t>
            </a:r>
            <a:endParaRPr lang="en-US" dirty="0"/>
          </a:p>
        </p:txBody>
      </p:sp>
      <p:pic>
        <p:nvPicPr>
          <p:cNvPr id="9" name="Graphic 6">
            <a:extLst>
              <a:ext uri="{FF2B5EF4-FFF2-40B4-BE49-F238E27FC236}">
                <a16:creationId xmlns:a16="http://schemas.microsoft.com/office/drawing/2014/main" id="{44C05DE5-5ECC-4DAB-87F3-66528280BD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42826" y="4948587"/>
            <a:ext cx="1592249" cy="1567753"/>
          </a:xfrm>
          <a:prstGeom prst="rect">
            <a:avLst/>
          </a:prstGeom>
        </p:spPr>
      </p:pic>
      <p:sp>
        <p:nvSpPr>
          <p:cNvPr id="7" name="文本框 6">
            <a:extLst>
              <a:ext uri="{FF2B5EF4-FFF2-40B4-BE49-F238E27FC236}">
                <a16:creationId xmlns:a16="http://schemas.microsoft.com/office/drawing/2014/main" id="{EFF9125D-1459-4350-A826-9CE19F33E66F}"/>
              </a:ext>
            </a:extLst>
          </p:cNvPr>
          <p:cNvSpPr txBox="1"/>
          <p:nvPr/>
        </p:nvSpPr>
        <p:spPr>
          <a:xfrm>
            <a:off x="588143" y="1072976"/>
            <a:ext cx="8271769" cy="646331"/>
          </a:xfrm>
          <a:prstGeom prst="rect">
            <a:avLst/>
          </a:prstGeom>
          <a:noFill/>
        </p:spPr>
        <p:txBody>
          <a:bodyPr wrap="square">
            <a:spAutoFit/>
          </a:bodyPr>
          <a:lstStyle/>
          <a:p>
            <a:r>
              <a:rPr lang="en-US" altLang="zh-CN" dirty="0"/>
              <a:t>1.</a:t>
            </a:r>
            <a:r>
              <a:rPr lang="zh-CN" altLang="en-US" dirty="0"/>
              <a:t>带参命令绑定，并返回当前整个Employee对象</a:t>
            </a:r>
            <a:endParaRPr lang="en-US" altLang="zh-CN" dirty="0"/>
          </a:p>
          <a:p>
            <a:r>
              <a:rPr lang="zh-CN" altLang="en-US" dirty="0"/>
              <a:t>&lt;Button Command="{Binding GetEmployeeCmd}" CommandParameter="{Binding}" /&gt;</a:t>
            </a:r>
          </a:p>
        </p:txBody>
      </p:sp>
      <p:sp>
        <p:nvSpPr>
          <p:cNvPr id="8" name="文本框 7">
            <a:extLst>
              <a:ext uri="{FF2B5EF4-FFF2-40B4-BE49-F238E27FC236}">
                <a16:creationId xmlns:a16="http://schemas.microsoft.com/office/drawing/2014/main" id="{E43DF8EB-07BF-41A9-AE36-ED1D4DFBC5A3}"/>
              </a:ext>
            </a:extLst>
          </p:cNvPr>
          <p:cNvSpPr txBox="1"/>
          <p:nvPr/>
        </p:nvSpPr>
        <p:spPr>
          <a:xfrm>
            <a:off x="588143" y="1880529"/>
            <a:ext cx="9496890" cy="646331"/>
          </a:xfrm>
          <a:prstGeom prst="rect">
            <a:avLst/>
          </a:prstGeom>
          <a:noFill/>
        </p:spPr>
        <p:txBody>
          <a:bodyPr wrap="square">
            <a:spAutoFit/>
          </a:bodyPr>
          <a:lstStyle/>
          <a:p>
            <a:r>
              <a:rPr lang="en-US" altLang="zh-CN" dirty="0"/>
              <a:t>2.</a:t>
            </a:r>
            <a:r>
              <a:rPr lang="zh-CN" altLang="en-US" dirty="0"/>
              <a:t>带参命令绑定，并返回挡墙对象中的某个属性。例：Employee对象中的</a:t>
            </a:r>
            <a:r>
              <a:rPr lang="en-US" altLang="zh-CN" dirty="0"/>
              <a:t>Name</a:t>
            </a:r>
            <a:r>
              <a:rPr lang="zh-CN" altLang="en-US" dirty="0"/>
              <a:t>属性</a:t>
            </a:r>
            <a:endParaRPr lang="en-US" altLang="zh-CN" dirty="0"/>
          </a:p>
          <a:p>
            <a:r>
              <a:rPr lang="zh-CN" altLang="en-US" dirty="0"/>
              <a:t>&lt;Button Command=“{Binding GetEmployeeCmd}” CommandParameter=“{Binding </a:t>
            </a:r>
            <a:r>
              <a:rPr lang="en-US" altLang="zh-CN" dirty="0"/>
              <a:t>Path=Name</a:t>
            </a:r>
            <a:r>
              <a:rPr lang="zh-CN" altLang="en-US" dirty="0"/>
              <a:t>}" /&gt;</a:t>
            </a:r>
          </a:p>
        </p:txBody>
      </p:sp>
      <p:sp>
        <p:nvSpPr>
          <p:cNvPr id="3" name="矩形 2">
            <a:extLst>
              <a:ext uri="{FF2B5EF4-FFF2-40B4-BE49-F238E27FC236}">
                <a16:creationId xmlns:a16="http://schemas.microsoft.com/office/drawing/2014/main" id="{1D34830E-06C1-44B7-9889-6D23D26BF31A}"/>
              </a:ext>
            </a:extLst>
          </p:cNvPr>
          <p:cNvSpPr/>
          <p:nvPr/>
        </p:nvSpPr>
        <p:spPr>
          <a:xfrm>
            <a:off x="834501" y="3808521"/>
            <a:ext cx="1447060" cy="405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TextBox.Text</a:t>
            </a:r>
            <a:endParaRPr lang="zh-CN" altLang="en-US" dirty="0"/>
          </a:p>
        </p:txBody>
      </p:sp>
      <p:sp>
        <p:nvSpPr>
          <p:cNvPr id="10" name="矩形 9">
            <a:extLst>
              <a:ext uri="{FF2B5EF4-FFF2-40B4-BE49-F238E27FC236}">
                <a16:creationId xmlns:a16="http://schemas.microsoft.com/office/drawing/2014/main" id="{60675D19-8D3F-4369-9C60-55BE0E2DEFE4}"/>
              </a:ext>
            </a:extLst>
          </p:cNvPr>
          <p:cNvSpPr/>
          <p:nvPr/>
        </p:nvSpPr>
        <p:spPr>
          <a:xfrm>
            <a:off x="3316549" y="4099707"/>
            <a:ext cx="144706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Binding</a:t>
            </a:r>
            <a:endParaRPr lang="zh-CN" altLang="en-US" dirty="0"/>
          </a:p>
        </p:txBody>
      </p:sp>
      <p:sp>
        <p:nvSpPr>
          <p:cNvPr id="11" name="矩形 10">
            <a:extLst>
              <a:ext uri="{FF2B5EF4-FFF2-40B4-BE49-F238E27FC236}">
                <a16:creationId xmlns:a16="http://schemas.microsoft.com/office/drawing/2014/main" id="{EFE4F236-5E68-4D1F-A5A4-40333056168C}"/>
              </a:ext>
            </a:extLst>
          </p:cNvPr>
          <p:cNvSpPr/>
          <p:nvPr/>
        </p:nvSpPr>
        <p:spPr>
          <a:xfrm>
            <a:off x="5798597" y="4099707"/>
            <a:ext cx="365612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Commnad</a:t>
            </a:r>
            <a:r>
              <a:rPr lang="en-US" altLang="zh-CN" dirty="0"/>
              <a:t>&lt;string&gt;(string content)</a:t>
            </a:r>
            <a:endParaRPr lang="zh-CN" altLang="en-US" dirty="0"/>
          </a:p>
        </p:txBody>
      </p:sp>
      <p:sp>
        <p:nvSpPr>
          <p:cNvPr id="12" name="矩形 11">
            <a:extLst>
              <a:ext uri="{FF2B5EF4-FFF2-40B4-BE49-F238E27FC236}">
                <a16:creationId xmlns:a16="http://schemas.microsoft.com/office/drawing/2014/main" id="{E8220565-6803-4F1F-A234-FDDC351310B4}"/>
              </a:ext>
            </a:extLst>
          </p:cNvPr>
          <p:cNvSpPr/>
          <p:nvPr/>
        </p:nvSpPr>
        <p:spPr>
          <a:xfrm>
            <a:off x="834501" y="4746038"/>
            <a:ext cx="1447060" cy="405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Button</a:t>
            </a:r>
            <a:endParaRPr lang="zh-CN" altLang="en-US" dirty="0"/>
          </a:p>
        </p:txBody>
      </p:sp>
      <p:cxnSp>
        <p:nvCxnSpPr>
          <p:cNvPr id="15" name="直接箭头连接符 14">
            <a:extLst>
              <a:ext uri="{FF2B5EF4-FFF2-40B4-BE49-F238E27FC236}">
                <a16:creationId xmlns:a16="http://schemas.microsoft.com/office/drawing/2014/main" id="{995CEEFD-9753-4E74-A67D-0CA2C95703D3}"/>
              </a:ext>
            </a:extLst>
          </p:cNvPr>
          <p:cNvCxnSpPr>
            <a:cxnSpLocks/>
            <a:stCxn id="12" idx="3"/>
            <a:endCxn id="10" idx="1"/>
          </p:cNvCxnSpPr>
          <p:nvPr/>
        </p:nvCxnSpPr>
        <p:spPr>
          <a:xfrm flipV="1">
            <a:off x="2281561" y="4422873"/>
            <a:ext cx="1034988" cy="525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4CE1C3DC-DE31-4A1B-9E28-3D27D20B2B0A}"/>
              </a:ext>
            </a:extLst>
          </p:cNvPr>
          <p:cNvCxnSpPr>
            <a:cxnSpLocks/>
            <a:stCxn id="10" idx="3"/>
            <a:endCxn id="11" idx="1"/>
          </p:cNvCxnSpPr>
          <p:nvPr/>
        </p:nvCxnSpPr>
        <p:spPr>
          <a:xfrm>
            <a:off x="4763609" y="4422873"/>
            <a:ext cx="1034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F3E89470-85CC-4611-A794-E2378C254DD0}"/>
              </a:ext>
            </a:extLst>
          </p:cNvPr>
          <p:cNvCxnSpPr>
            <a:cxnSpLocks/>
            <a:stCxn id="3" idx="2"/>
            <a:endCxn id="12" idx="0"/>
          </p:cNvCxnSpPr>
          <p:nvPr/>
        </p:nvCxnSpPr>
        <p:spPr>
          <a:xfrm>
            <a:off x="1558031" y="4213619"/>
            <a:ext cx="0" cy="532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8C41AA0D-D8E5-404D-9805-67F0ACF04E5A}"/>
              </a:ext>
            </a:extLst>
          </p:cNvPr>
          <p:cNvSpPr/>
          <p:nvPr/>
        </p:nvSpPr>
        <p:spPr>
          <a:xfrm>
            <a:off x="707862" y="4291427"/>
            <a:ext cx="1700337" cy="307777"/>
          </a:xfrm>
          <a:prstGeom prst="rect">
            <a:avLst/>
          </a:prstGeom>
        </p:spPr>
        <p:txBody>
          <a:bodyPr wrap="none">
            <a:spAutoFit/>
          </a:bodyPr>
          <a:lstStyle/>
          <a:p>
            <a:r>
              <a:rPr lang="zh-CN" altLang="en-US" sz="1400" dirty="0"/>
              <a:t>CommandParameter</a:t>
            </a:r>
          </a:p>
        </p:txBody>
      </p:sp>
      <p:cxnSp>
        <p:nvCxnSpPr>
          <p:cNvPr id="27" name="直接箭头连接符 26">
            <a:extLst>
              <a:ext uri="{FF2B5EF4-FFF2-40B4-BE49-F238E27FC236}">
                <a16:creationId xmlns:a16="http://schemas.microsoft.com/office/drawing/2014/main" id="{C90ED00D-EADC-46CB-A1EB-89C80E4D33F7}"/>
              </a:ext>
            </a:extLst>
          </p:cNvPr>
          <p:cNvCxnSpPr>
            <a:cxnSpLocks/>
          </p:cNvCxnSpPr>
          <p:nvPr/>
        </p:nvCxnSpPr>
        <p:spPr>
          <a:xfrm>
            <a:off x="3556963" y="5785024"/>
            <a:ext cx="32669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72EDE7B3-8DAA-4F53-8208-CC36E5CF09FD}"/>
              </a:ext>
            </a:extLst>
          </p:cNvPr>
          <p:cNvSpPr/>
          <p:nvPr/>
        </p:nvSpPr>
        <p:spPr>
          <a:xfrm>
            <a:off x="4707977" y="5631135"/>
            <a:ext cx="902811" cy="307777"/>
          </a:xfrm>
          <a:prstGeom prst="rect">
            <a:avLst/>
          </a:prstGeom>
        </p:spPr>
        <p:txBody>
          <a:bodyPr wrap="none">
            <a:spAutoFit/>
          </a:bodyPr>
          <a:lstStyle/>
          <a:p>
            <a:r>
              <a:rPr lang="zh-CN" altLang="en-US" sz="1400" dirty="0"/>
              <a:t>执行顺序</a:t>
            </a:r>
          </a:p>
        </p:txBody>
      </p:sp>
      <p:cxnSp>
        <p:nvCxnSpPr>
          <p:cNvPr id="30" name="直接箭头连接符 29">
            <a:extLst>
              <a:ext uri="{FF2B5EF4-FFF2-40B4-BE49-F238E27FC236}">
                <a16:creationId xmlns:a16="http://schemas.microsoft.com/office/drawing/2014/main" id="{D6970157-FE80-4D87-A93C-5EAB14A5693C}"/>
              </a:ext>
            </a:extLst>
          </p:cNvPr>
          <p:cNvCxnSpPr>
            <a:cxnSpLocks/>
          </p:cNvCxnSpPr>
          <p:nvPr/>
        </p:nvCxnSpPr>
        <p:spPr>
          <a:xfrm flipH="1">
            <a:off x="3534053" y="3295836"/>
            <a:ext cx="34171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FC8BF856-06DD-4288-B1B3-F44543C1403E}"/>
              </a:ext>
            </a:extLst>
          </p:cNvPr>
          <p:cNvSpPr/>
          <p:nvPr/>
        </p:nvSpPr>
        <p:spPr>
          <a:xfrm>
            <a:off x="4563447" y="3159395"/>
            <a:ext cx="1261884" cy="307777"/>
          </a:xfrm>
          <a:prstGeom prst="rect">
            <a:avLst/>
          </a:prstGeom>
        </p:spPr>
        <p:txBody>
          <a:bodyPr wrap="none">
            <a:spAutoFit/>
          </a:bodyPr>
          <a:lstStyle/>
          <a:p>
            <a:r>
              <a:rPr lang="zh-CN" altLang="en-US" sz="1400" dirty="0"/>
              <a:t>代码编写顺序</a:t>
            </a:r>
          </a:p>
        </p:txBody>
      </p:sp>
    </p:spTree>
    <p:extLst>
      <p:ext uri="{BB962C8B-B14F-4D97-AF65-F5344CB8AC3E}">
        <p14:creationId xmlns:p14="http://schemas.microsoft.com/office/powerpoint/2010/main" val="440977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06F9B-1EBA-4E4D-92C2-F20DA6250FA7}"/>
              </a:ext>
            </a:extLst>
          </p:cNvPr>
          <p:cNvSpPr>
            <a:spLocks noGrp="1"/>
          </p:cNvSpPr>
          <p:nvPr>
            <p:ph type="title"/>
          </p:nvPr>
        </p:nvSpPr>
        <p:spPr>
          <a:xfrm>
            <a:off x="-1" y="403968"/>
            <a:ext cx="7075504" cy="669008"/>
          </a:xfrm>
        </p:spPr>
        <p:txBody>
          <a:bodyPr>
            <a:normAutofit fontScale="90000"/>
          </a:bodyPr>
          <a:lstStyle/>
          <a:p>
            <a:r>
              <a:rPr lang="en-US" dirty="0"/>
              <a:t>P</a:t>
            </a:r>
            <a:r>
              <a:rPr lang="en-US" altLang="zh-CN" dirty="0"/>
              <a:t>art2.2  Binding - Command</a:t>
            </a:r>
            <a:endParaRPr lang="en-US" dirty="0"/>
          </a:p>
        </p:txBody>
      </p:sp>
      <p:sp>
        <p:nvSpPr>
          <p:cNvPr id="2" name="矩形 1">
            <a:extLst>
              <a:ext uri="{FF2B5EF4-FFF2-40B4-BE49-F238E27FC236}">
                <a16:creationId xmlns:a16="http://schemas.microsoft.com/office/drawing/2014/main" id="{C906450B-873F-4B67-A585-65A6FC33653E}"/>
              </a:ext>
            </a:extLst>
          </p:cNvPr>
          <p:cNvSpPr/>
          <p:nvPr/>
        </p:nvSpPr>
        <p:spPr>
          <a:xfrm>
            <a:off x="592952" y="1125849"/>
            <a:ext cx="10633231" cy="1477328"/>
          </a:xfrm>
          <a:prstGeom prst="rect">
            <a:avLst/>
          </a:prstGeom>
        </p:spPr>
        <p:txBody>
          <a:bodyPr wrap="square">
            <a:spAutoFit/>
          </a:bodyPr>
          <a:lstStyle/>
          <a:p>
            <a:r>
              <a:rPr lang="en-US" altLang="zh-CN" dirty="0"/>
              <a:t>3.</a:t>
            </a:r>
            <a:r>
              <a:rPr lang="zh-CN" altLang="en-US" dirty="0"/>
              <a:t>当</a:t>
            </a:r>
            <a:r>
              <a:rPr lang="en-US" altLang="zh-CN" dirty="0"/>
              <a:t>button</a:t>
            </a:r>
            <a:r>
              <a:rPr lang="zh-CN" altLang="en-US" dirty="0"/>
              <a:t>作为</a:t>
            </a:r>
            <a:r>
              <a:rPr lang="en-US" altLang="zh-CN" dirty="0" err="1"/>
              <a:t>ItemControl</a:t>
            </a:r>
            <a:r>
              <a:rPr lang="zh-CN" altLang="en-US" dirty="0"/>
              <a:t>类型控件的子项时需绑定命令，会用到RelativeSource关键字辅助在资源中查找命令。</a:t>
            </a:r>
            <a:endParaRPr lang="en-US" altLang="zh-CN" dirty="0"/>
          </a:p>
          <a:p>
            <a:r>
              <a:rPr lang="zh-CN" altLang="en-US" dirty="0"/>
              <a:t>&lt;Button </a:t>
            </a:r>
            <a:endParaRPr lang="en-US" altLang="zh-CN" dirty="0"/>
          </a:p>
          <a:p>
            <a:r>
              <a:rPr lang="zh-CN" altLang="en-US" dirty="0"/>
              <a:t>Command=“{Binding Path=DataContext.GetEmployeeCmd, RelativeSource={RelativeSource AncestorLevel=1, AncestorType={x:Type ListBox}, Mode=FindAncestor}}” </a:t>
            </a:r>
            <a:r>
              <a:rPr lang="en-US" altLang="zh-CN" dirty="0"/>
              <a:t>  </a:t>
            </a:r>
            <a:r>
              <a:rPr lang="zh-CN" altLang="en-US" dirty="0"/>
              <a:t>CommandParameter=“{Binding}” /&gt;</a:t>
            </a:r>
          </a:p>
        </p:txBody>
      </p:sp>
      <p:sp>
        <p:nvSpPr>
          <p:cNvPr id="3" name="流程图: 过程 2">
            <a:extLst>
              <a:ext uri="{FF2B5EF4-FFF2-40B4-BE49-F238E27FC236}">
                <a16:creationId xmlns:a16="http://schemas.microsoft.com/office/drawing/2014/main" id="{E5A8D0EE-C32A-48D0-9487-2768384C5514}"/>
              </a:ext>
            </a:extLst>
          </p:cNvPr>
          <p:cNvSpPr/>
          <p:nvPr/>
        </p:nvSpPr>
        <p:spPr>
          <a:xfrm>
            <a:off x="659229" y="4113916"/>
            <a:ext cx="3453414" cy="251251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a:extLst>
              <a:ext uri="{FF2B5EF4-FFF2-40B4-BE49-F238E27FC236}">
                <a16:creationId xmlns:a16="http://schemas.microsoft.com/office/drawing/2014/main" id="{E729AF1A-C0BC-4DE9-8759-FDEDD093A516}"/>
              </a:ext>
            </a:extLst>
          </p:cNvPr>
          <p:cNvSpPr/>
          <p:nvPr/>
        </p:nvSpPr>
        <p:spPr>
          <a:xfrm>
            <a:off x="4428803" y="5142550"/>
            <a:ext cx="1805313" cy="4406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DataContext</a:t>
            </a:r>
            <a:r>
              <a:rPr lang="en-US" altLang="zh-CN" sz="1400" dirty="0"/>
              <a:t>(Window)</a:t>
            </a:r>
            <a:endParaRPr lang="zh-CN" altLang="en-US" sz="1400" dirty="0"/>
          </a:p>
        </p:txBody>
      </p:sp>
      <p:sp>
        <p:nvSpPr>
          <p:cNvPr id="11" name="矩形 10">
            <a:extLst>
              <a:ext uri="{FF2B5EF4-FFF2-40B4-BE49-F238E27FC236}">
                <a16:creationId xmlns:a16="http://schemas.microsoft.com/office/drawing/2014/main" id="{DDD73139-31EA-46FC-948A-7CC4E77F2EAC}"/>
              </a:ext>
            </a:extLst>
          </p:cNvPr>
          <p:cNvSpPr/>
          <p:nvPr/>
        </p:nvSpPr>
        <p:spPr>
          <a:xfrm>
            <a:off x="823202" y="4247365"/>
            <a:ext cx="2970879" cy="229214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1718B4CF-D6AD-46CC-8164-C4D8E51C23C5}"/>
              </a:ext>
            </a:extLst>
          </p:cNvPr>
          <p:cNvSpPr/>
          <p:nvPr/>
        </p:nvSpPr>
        <p:spPr>
          <a:xfrm>
            <a:off x="6993096" y="3963129"/>
            <a:ext cx="1257524" cy="369332"/>
          </a:xfrm>
          <a:prstGeom prst="rect">
            <a:avLst/>
          </a:prstGeom>
        </p:spPr>
        <p:txBody>
          <a:bodyPr wrap="none">
            <a:spAutoFit/>
          </a:bodyPr>
          <a:lstStyle/>
          <a:p>
            <a:r>
              <a:rPr lang="en-US" altLang="zh-CN" dirty="0" err="1"/>
              <a:t>ViewModel</a:t>
            </a:r>
            <a:endParaRPr lang="zh-CN" altLang="en-US" dirty="0"/>
          </a:p>
        </p:txBody>
      </p:sp>
      <p:cxnSp>
        <p:nvCxnSpPr>
          <p:cNvPr id="12" name="直接箭头连接符 11">
            <a:extLst>
              <a:ext uri="{FF2B5EF4-FFF2-40B4-BE49-F238E27FC236}">
                <a16:creationId xmlns:a16="http://schemas.microsoft.com/office/drawing/2014/main" id="{00113967-3A25-430B-9700-A3A41C46B3BF}"/>
              </a:ext>
            </a:extLst>
          </p:cNvPr>
          <p:cNvCxnSpPr>
            <a:cxnSpLocks/>
            <a:stCxn id="3" idx="3"/>
            <a:endCxn id="10" idx="1"/>
          </p:cNvCxnSpPr>
          <p:nvPr/>
        </p:nvCxnSpPr>
        <p:spPr>
          <a:xfrm flipV="1">
            <a:off x="4112643" y="5362884"/>
            <a:ext cx="316160" cy="72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2BF9B1CC-5B5B-4FFD-8950-4DFB68653E02}"/>
              </a:ext>
            </a:extLst>
          </p:cNvPr>
          <p:cNvSpPr/>
          <p:nvPr/>
        </p:nvSpPr>
        <p:spPr>
          <a:xfrm>
            <a:off x="880589" y="4288035"/>
            <a:ext cx="2856103" cy="369332"/>
          </a:xfrm>
          <a:prstGeom prst="rect">
            <a:avLst/>
          </a:prstGeom>
        </p:spPr>
        <p:txBody>
          <a:bodyPr wrap="none">
            <a:spAutoFit/>
          </a:bodyPr>
          <a:lstStyle/>
          <a:p>
            <a:pPr algn="ctr"/>
            <a:r>
              <a:rPr lang="en-US" altLang="zh-CN" dirty="0" err="1"/>
              <a:t>ListBox</a:t>
            </a:r>
            <a:r>
              <a:rPr lang="en-US" altLang="zh-CN" dirty="0"/>
              <a:t>(</a:t>
            </a:r>
            <a:r>
              <a:rPr lang="en-US" altLang="zh-CN" dirty="0" err="1"/>
              <a:t>ListBox</a:t>
            </a:r>
            <a:r>
              <a:rPr lang="en-US" altLang="zh-CN" dirty="0"/>
              <a:t> </a:t>
            </a:r>
            <a:r>
              <a:rPr lang="en-US" altLang="zh-CN" dirty="0" err="1"/>
              <a:t>DataContext</a:t>
            </a:r>
            <a:r>
              <a:rPr lang="en-US" altLang="zh-CN" dirty="0"/>
              <a:t>)</a:t>
            </a:r>
          </a:p>
        </p:txBody>
      </p:sp>
      <p:sp>
        <p:nvSpPr>
          <p:cNvPr id="16" name="矩形 15">
            <a:extLst>
              <a:ext uri="{FF2B5EF4-FFF2-40B4-BE49-F238E27FC236}">
                <a16:creationId xmlns:a16="http://schemas.microsoft.com/office/drawing/2014/main" id="{DE44C2CD-31B6-4108-945B-8D2829153A64}"/>
              </a:ext>
            </a:extLst>
          </p:cNvPr>
          <p:cNvSpPr/>
          <p:nvPr/>
        </p:nvSpPr>
        <p:spPr>
          <a:xfrm>
            <a:off x="1235760" y="4856874"/>
            <a:ext cx="2024109" cy="3906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ListBoxItem1</a:t>
            </a:r>
            <a:endParaRPr lang="zh-CN" altLang="en-US" dirty="0"/>
          </a:p>
        </p:txBody>
      </p:sp>
      <p:sp>
        <p:nvSpPr>
          <p:cNvPr id="17" name="矩形 16">
            <a:extLst>
              <a:ext uri="{FF2B5EF4-FFF2-40B4-BE49-F238E27FC236}">
                <a16:creationId xmlns:a16="http://schemas.microsoft.com/office/drawing/2014/main" id="{CCB0326D-6DA3-46BE-A70F-73E9804C1B04}"/>
              </a:ext>
            </a:extLst>
          </p:cNvPr>
          <p:cNvSpPr/>
          <p:nvPr/>
        </p:nvSpPr>
        <p:spPr>
          <a:xfrm>
            <a:off x="1235761" y="5378704"/>
            <a:ext cx="2024109" cy="3906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ListBoxItem2</a:t>
            </a:r>
            <a:endParaRPr lang="zh-CN" altLang="en-US" dirty="0"/>
          </a:p>
        </p:txBody>
      </p:sp>
      <p:sp>
        <p:nvSpPr>
          <p:cNvPr id="18" name="矩形 17">
            <a:extLst>
              <a:ext uri="{FF2B5EF4-FFF2-40B4-BE49-F238E27FC236}">
                <a16:creationId xmlns:a16="http://schemas.microsoft.com/office/drawing/2014/main" id="{D31F8624-4002-4F09-B3E7-5C69A68089EB}"/>
              </a:ext>
            </a:extLst>
          </p:cNvPr>
          <p:cNvSpPr/>
          <p:nvPr/>
        </p:nvSpPr>
        <p:spPr>
          <a:xfrm>
            <a:off x="1235762" y="5893131"/>
            <a:ext cx="2024109" cy="3906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ListBoxItem</a:t>
            </a:r>
            <a:r>
              <a:rPr lang="en-US" altLang="zh-CN" dirty="0"/>
              <a:t>…</a:t>
            </a:r>
            <a:endParaRPr lang="zh-CN" altLang="en-US" dirty="0"/>
          </a:p>
        </p:txBody>
      </p:sp>
      <p:cxnSp>
        <p:nvCxnSpPr>
          <p:cNvPr id="56" name="直接箭头连接符 55">
            <a:extLst>
              <a:ext uri="{FF2B5EF4-FFF2-40B4-BE49-F238E27FC236}">
                <a16:creationId xmlns:a16="http://schemas.microsoft.com/office/drawing/2014/main" id="{47202628-4D3C-443F-9621-69F2CCF8E02D}"/>
              </a:ext>
            </a:extLst>
          </p:cNvPr>
          <p:cNvCxnSpPr>
            <a:cxnSpLocks/>
          </p:cNvCxnSpPr>
          <p:nvPr/>
        </p:nvCxnSpPr>
        <p:spPr>
          <a:xfrm flipV="1">
            <a:off x="3013663" y="4719986"/>
            <a:ext cx="0" cy="332196"/>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BEC4DE63-4532-407B-AD14-7152FBA59CBC}"/>
              </a:ext>
            </a:extLst>
          </p:cNvPr>
          <p:cNvCxnSpPr>
            <a:cxnSpLocks/>
          </p:cNvCxnSpPr>
          <p:nvPr/>
        </p:nvCxnSpPr>
        <p:spPr>
          <a:xfrm flipV="1">
            <a:off x="3729294" y="4110634"/>
            <a:ext cx="7398" cy="350764"/>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3F490AB0-0C3F-4956-BCF2-D0126F43E4BD}"/>
              </a:ext>
            </a:extLst>
          </p:cNvPr>
          <p:cNvCxnSpPr>
            <a:cxnSpLocks/>
            <a:endCxn id="10" idx="0"/>
          </p:cNvCxnSpPr>
          <p:nvPr/>
        </p:nvCxnSpPr>
        <p:spPr>
          <a:xfrm>
            <a:off x="3496821" y="4142425"/>
            <a:ext cx="1834639" cy="1000125"/>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66" name="流程图: 过程 65">
            <a:extLst>
              <a:ext uri="{FF2B5EF4-FFF2-40B4-BE49-F238E27FC236}">
                <a16:creationId xmlns:a16="http://schemas.microsoft.com/office/drawing/2014/main" id="{B9E70314-2038-454B-AF8C-C553810D042D}"/>
              </a:ext>
            </a:extLst>
          </p:cNvPr>
          <p:cNvSpPr/>
          <p:nvPr/>
        </p:nvSpPr>
        <p:spPr>
          <a:xfrm>
            <a:off x="7013359" y="4463892"/>
            <a:ext cx="4279101" cy="1845308"/>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85E344A7-10E3-4BEF-AEA3-DFD1F71E97A3}"/>
              </a:ext>
            </a:extLst>
          </p:cNvPr>
          <p:cNvSpPr/>
          <p:nvPr/>
        </p:nvSpPr>
        <p:spPr>
          <a:xfrm>
            <a:off x="7683898" y="4650513"/>
            <a:ext cx="2681785" cy="44066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GetEmployeeCmd</a:t>
            </a:r>
            <a:r>
              <a:rPr lang="en-US" altLang="zh-CN" sz="1400" dirty="0"/>
              <a:t> </a:t>
            </a:r>
            <a:r>
              <a:rPr lang="en-US" altLang="zh-CN" sz="1400" dirty="0" err="1"/>
              <a:t>Commnad</a:t>
            </a:r>
            <a:r>
              <a:rPr lang="en-US" altLang="zh-CN" sz="1400" dirty="0"/>
              <a:t>&lt;string&gt;(string content)</a:t>
            </a:r>
            <a:endParaRPr lang="zh-CN" altLang="en-US" sz="1400" dirty="0"/>
          </a:p>
        </p:txBody>
      </p:sp>
      <p:cxnSp>
        <p:nvCxnSpPr>
          <p:cNvPr id="20" name="直接箭头连接符 19">
            <a:extLst>
              <a:ext uri="{FF2B5EF4-FFF2-40B4-BE49-F238E27FC236}">
                <a16:creationId xmlns:a16="http://schemas.microsoft.com/office/drawing/2014/main" id="{46335E2D-7FCF-42B2-9EDD-5D2C6E665F6C}"/>
              </a:ext>
            </a:extLst>
          </p:cNvPr>
          <p:cNvCxnSpPr>
            <a:cxnSpLocks/>
            <a:stCxn id="10" idx="3"/>
            <a:endCxn id="66" idx="1"/>
          </p:cNvCxnSpPr>
          <p:nvPr/>
        </p:nvCxnSpPr>
        <p:spPr>
          <a:xfrm>
            <a:off x="6234116" y="5362884"/>
            <a:ext cx="779243" cy="236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连接符: 曲线 47">
            <a:extLst>
              <a:ext uri="{FF2B5EF4-FFF2-40B4-BE49-F238E27FC236}">
                <a16:creationId xmlns:a16="http://schemas.microsoft.com/office/drawing/2014/main" id="{6B9A0C3B-5AA9-43C6-9F20-093ED7FC9D37}"/>
              </a:ext>
            </a:extLst>
          </p:cNvPr>
          <p:cNvCxnSpPr>
            <a:cxnSpLocks/>
            <a:stCxn id="16" idx="3"/>
            <a:endCxn id="19" idx="0"/>
          </p:cNvCxnSpPr>
          <p:nvPr/>
        </p:nvCxnSpPr>
        <p:spPr>
          <a:xfrm flipV="1">
            <a:off x="3259869" y="4650513"/>
            <a:ext cx="5764922" cy="401670"/>
          </a:xfrm>
          <a:prstGeom prst="curvedConnector4">
            <a:avLst>
              <a:gd name="adj1" fmla="val 38370"/>
              <a:gd name="adj2" fmla="val 156912"/>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7" name="矩形 86">
            <a:extLst>
              <a:ext uri="{FF2B5EF4-FFF2-40B4-BE49-F238E27FC236}">
                <a16:creationId xmlns:a16="http://schemas.microsoft.com/office/drawing/2014/main" id="{4C46BEE0-51CC-4904-A5FD-EA7C43285EBD}"/>
              </a:ext>
            </a:extLst>
          </p:cNvPr>
          <p:cNvSpPr/>
          <p:nvPr/>
        </p:nvSpPr>
        <p:spPr>
          <a:xfrm>
            <a:off x="659229" y="3724698"/>
            <a:ext cx="1577227" cy="369332"/>
          </a:xfrm>
          <a:prstGeom prst="rect">
            <a:avLst/>
          </a:prstGeom>
        </p:spPr>
        <p:txBody>
          <a:bodyPr wrap="none">
            <a:spAutoFit/>
          </a:bodyPr>
          <a:lstStyle/>
          <a:p>
            <a:r>
              <a:rPr lang="en-US" altLang="zh-CN" dirty="0"/>
              <a:t>View(Window)</a:t>
            </a:r>
            <a:endParaRPr lang="zh-CN" altLang="en-US" dirty="0"/>
          </a:p>
        </p:txBody>
      </p:sp>
      <p:sp>
        <p:nvSpPr>
          <p:cNvPr id="88" name="矩形 87">
            <a:extLst>
              <a:ext uri="{FF2B5EF4-FFF2-40B4-BE49-F238E27FC236}">
                <a16:creationId xmlns:a16="http://schemas.microsoft.com/office/drawing/2014/main" id="{55D5F93A-1452-48BF-9982-61D0115DE033}"/>
              </a:ext>
            </a:extLst>
          </p:cNvPr>
          <p:cNvSpPr/>
          <p:nvPr/>
        </p:nvSpPr>
        <p:spPr>
          <a:xfrm>
            <a:off x="7705470" y="5527079"/>
            <a:ext cx="2681785" cy="44066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List&lt;Employee&gt;</a:t>
            </a:r>
            <a:endParaRPr lang="zh-CN" altLang="en-US" sz="1400" dirty="0"/>
          </a:p>
        </p:txBody>
      </p:sp>
      <p:cxnSp>
        <p:nvCxnSpPr>
          <p:cNvPr id="89" name="连接符: 曲线 88">
            <a:extLst>
              <a:ext uri="{FF2B5EF4-FFF2-40B4-BE49-F238E27FC236}">
                <a16:creationId xmlns:a16="http://schemas.microsoft.com/office/drawing/2014/main" id="{DC39D624-75AC-45FE-ACA5-D29E619DB3D5}"/>
              </a:ext>
            </a:extLst>
          </p:cNvPr>
          <p:cNvCxnSpPr>
            <a:cxnSpLocks/>
            <a:stCxn id="11" idx="3"/>
            <a:endCxn id="88" idx="2"/>
          </p:cNvCxnSpPr>
          <p:nvPr/>
        </p:nvCxnSpPr>
        <p:spPr>
          <a:xfrm>
            <a:off x="3794081" y="5393439"/>
            <a:ext cx="5252282" cy="574307"/>
          </a:xfrm>
          <a:prstGeom prst="curvedConnector4">
            <a:avLst>
              <a:gd name="adj1" fmla="val 9853"/>
              <a:gd name="adj2" fmla="val 139804"/>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7" name="矩形 106">
            <a:extLst>
              <a:ext uri="{FF2B5EF4-FFF2-40B4-BE49-F238E27FC236}">
                <a16:creationId xmlns:a16="http://schemas.microsoft.com/office/drawing/2014/main" id="{E1C2EC53-BD93-42F7-93B9-21CCFBB1489D}"/>
              </a:ext>
            </a:extLst>
          </p:cNvPr>
          <p:cNvSpPr/>
          <p:nvPr/>
        </p:nvSpPr>
        <p:spPr>
          <a:xfrm>
            <a:off x="592952" y="2711001"/>
            <a:ext cx="3193503" cy="738664"/>
          </a:xfrm>
          <a:prstGeom prst="rect">
            <a:avLst/>
          </a:prstGeom>
        </p:spPr>
        <p:txBody>
          <a:bodyPr wrap="none">
            <a:spAutoFit/>
          </a:bodyPr>
          <a:lstStyle/>
          <a:p>
            <a:r>
              <a:rPr lang="en-US" altLang="zh-CN" sz="1400" dirty="0"/>
              <a:t>1.</a:t>
            </a:r>
            <a:r>
              <a:rPr lang="zh-CN" altLang="en-US" sz="1400" dirty="0">
                <a:solidFill>
                  <a:srgbClr val="FF0000"/>
                </a:solidFill>
              </a:rPr>
              <a:t>红色</a:t>
            </a:r>
            <a:r>
              <a:rPr lang="zh-CN" altLang="en-US" sz="1400" dirty="0"/>
              <a:t>虚线，表示绑定资源对应关系。</a:t>
            </a:r>
            <a:endParaRPr lang="en-US" altLang="zh-CN" sz="1400" dirty="0"/>
          </a:p>
          <a:p>
            <a:r>
              <a:rPr lang="en-US" altLang="zh-CN" sz="1400" dirty="0"/>
              <a:t>2.</a:t>
            </a:r>
            <a:r>
              <a:rPr lang="zh-CN" altLang="en-US" sz="1400" dirty="0">
                <a:solidFill>
                  <a:srgbClr val="FFFF00"/>
                </a:solidFill>
              </a:rPr>
              <a:t>黄色</a:t>
            </a:r>
            <a:r>
              <a:rPr lang="zh-CN" altLang="en-US" sz="1400" dirty="0"/>
              <a:t>箭头，表示查找路线。</a:t>
            </a:r>
            <a:endParaRPr lang="en-US" altLang="zh-CN" sz="1400" dirty="0"/>
          </a:p>
          <a:p>
            <a:r>
              <a:rPr lang="en-US" altLang="zh-CN" sz="1400" dirty="0"/>
              <a:t>3.</a:t>
            </a:r>
            <a:r>
              <a:rPr lang="zh-CN" altLang="en-US" sz="1400" dirty="0">
                <a:solidFill>
                  <a:schemeClr val="bg1"/>
                </a:solidFill>
              </a:rPr>
              <a:t>蓝色</a:t>
            </a:r>
            <a:r>
              <a:rPr lang="zh-CN" altLang="en-US" sz="1400" dirty="0"/>
              <a:t>箭头，表示流程。</a:t>
            </a:r>
          </a:p>
        </p:txBody>
      </p:sp>
    </p:spTree>
    <p:extLst>
      <p:ext uri="{BB962C8B-B14F-4D97-AF65-F5344CB8AC3E}">
        <p14:creationId xmlns:p14="http://schemas.microsoft.com/office/powerpoint/2010/main" val="142135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06F9B-1EBA-4E4D-92C2-F20DA6250FA7}"/>
              </a:ext>
            </a:extLst>
          </p:cNvPr>
          <p:cNvSpPr>
            <a:spLocks noGrp="1"/>
          </p:cNvSpPr>
          <p:nvPr>
            <p:ph type="title"/>
          </p:nvPr>
        </p:nvSpPr>
        <p:spPr>
          <a:xfrm>
            <a:off x="-1" y="403968"/>
            <a:ext cx="7821228" cy="669008"/>
          </a:xfrm>
        </p:spPr>
        <p:txBody>
          <a:bodyPr>
            <a:normAutofit fontScale="90000"/>
          </a:bodyPr>
          <a:lstStyle/>
          <a:p>
            <a:r>
              <a:rPr lang="en-US" dirty="0"/>
              <a:t>P</a:t>
            </a:r>
            <a:r>
              <a:rPr lang="en-US" altLang="zh-CN" dirty="0"/>
              <a:t>art2.3  Binding -  </a:t>
            </a:r>
            <a:r>
              <a:rPr lang="en-US" altLang="zh-CN" dirty="0" err="1"/>
              <a:t>string.Format</a:t>
            </a:r>
            <a:endParaRPr lang="en-US" dirty="0"/>
          </a:p>
        </p:txBody>
      </p:sp>
      <p:pic>
        <p:nvPicPr>
          <p:cNvPr id="9" name="Graphic 6">
            <a:extLst>
              <a:ext uri="{FF2B5EF4-FFF2-40B4-BE49-F238E27FC236}">
                <a16:creationId xmlns:a16="http://schemas.microsoft.com/office/drawing/2014/main" id="{44C05DE5-5ECC-4DAB-87F3-66528280BD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42826" y="4948587"/>
            <a:ext cx="1592249" cy="1567753"/>
          </a:xfrm>
          <a:prstGeom prst="rect">
            <a:avLst/>
          </a:prstGeom>
        </p:spPr>
      </p:pic>
      <p:sp>
        <p:nvSpPr>
          <p:cNvPr id="3" name="矩形 2">
            <a:extLst>
              <a:ext uri="{FF2B5EF4-FFF2-40B4-BE49-F238E27FC236}">
                <a16:creationId xmlns:a16="http://schemas.microsoft.com/office/drawing/2014/main" id="{0CE92DF8-F6EC-4F9F-AA68-33437E5C9A21}"/>
              </a:ext>
            </a:extLst>
          </p:cNvPr>
          <p:cNvSpPr/>
          <p:nvPr/>
        </p:nvSpPr>
        <p:spPr>
          <a:xfrm>
            <a:off x="856324" y="3692421"/>
            <a:ext cx="4524652" cy="2031325"/>
          </a:xfrm>
          <a:prstGeom prst="rect">
            <a:avLst/>
          </a:prstGeom>
        </p:spPr>
        <p:txBody>
          <a:bodyPr wrap="square">
            <a:spAutoFit/>
          </a:bodyPr>
          <a:lstStyle/>
          <a:p>
            <a:r>
              <a:rPr lang="en-US" altLang="zh-CN" dirty="0"/>
              <a:t>4.</a:t>
            </a:r>
            <a:r>
              <a:rPr lang="zh-CN" altLang="en-US" dirty="0"/>
              <a:t>多重绑定  例：姓名：</a:t>
            </a:r>
            <a:r>
              <a:rPr lang="en-US" altLang="zh-CN" dirty="0" err="1"/>
              <a:t>juster</a:t>
            </a:r>
            <a:r>
              <a:rPr lang="en-US" altLang="zh-CN" dirty="0"/>
              <a:t> </a:t>
            </a:r>
            <a:r>
              <a:rPr lang="en-US" altLang="zh-CN" dirty="0" err="1"/>
              <a:t>zhu</a:t>
            </a:r>
            <a:endParaRPr lang="en-US" altLang="zh-CN" dirty="0"/>
          </a:p>
          <a:p>
            <a:r>
              <a:rPr lang="zh-CN" altLang="en-US" dirty="0"/>
              <a:t>&lt;TextBox.Text&gt;</a:t>
            </a:r>
            <a:endParaRPr lang="en-US" altLang="zh-CN" dirty="0"/>
          </a:p>
          <a:p>
            <a:r>
              <a:rPr lang="en-US" altLang="zh-CN" dirty="0"/>
              <a:t>  </a:t>
            </a:r>
            <a:r>
              <a:rPr lang="zh-CN" altLang="en-US" dirty="0"/>
              <a:t>&lt;MultiBinding StringFormat="姓名：{0}{1}"&gt;</a:t>
            </a:r>
          </a:p>
          <a:p>
            <a:r>
              <a:rPr lang="zh-CN" altLang="en-US" dirty="0"/>
              <a:t>      &lt;Binding Path="FristName" /&gt;</a:t>
            </a:r>
          </a:p>
          <a:p>
            <a:r>
              <a:rPr lang="zh-CN" altLang="en-US" dirty="0"/>
              <a:t>      &lt;Binding Path="LastName" /&gt;</a:t>
            </a:r>
          </a:p>
          <a:p>
            <a:r>
              <a:rPr lang="zh-CN" altLang="en-US" dirty="0"/>
              <a:t>  &lt;/MultiBinding&gt;</a:t>
            </a:r>
          </a:p>
          <a:p>
            <a:r>
              <a:rPr lang="zh-CN" altLang="en-US" dirty="0"/>
              <a:t>&lt;/TextBox.Text&gt;</a:t>
            </a:r>
          </a:p>
        </p:txBody>
      </p:sp>
      <p:sp>
        <p:nvSpPr>
          <p:cNvPr id="5" name="矩形 4">
            <a:extLst>
              <a:ext uri="{FF2B5EF4-FFF2-40B4-BE49-F238E27FC236}">
                <a16:creationId xmlns:a16="http://schemas.microsoft.com/office/drawing/2014/main" id="{A7809ACB-02BF-439F-84D3-A2E9E5338B0D}"/>
              </a:ext>
            </a:extLst>
          </p:cNvPr>
          <p:cNvSpPr/>
          <p:nvPr/>
        </p:nvSpPr>
        <p:spPr>
          <a:xfrm>
            <a:off x="856324" y="1346825"/>
            <a:ext cx="10578751" cy="646331"/>
          </a:xfrm>
          <a:prstGeom prst="rect">
            <a:avLst/>
          </a:prstGeom>
        </p:spPr>
        <p:txBody>
          <a:bodyPr wrap="square">
            <a:spAutoFit/>
          </a:bodyPr>
          <a:lstStyle/>
          <a:p>
            <a:r>
              <a:rPr lang="en-US" altLang="zh-CN" dirty="0"/>
              <a:t>1.</a:t>
            </a:r>
            <a:r>
              <a:rPr lang="zh-CN" altLang="en-US" dirty="0"/>
              <a:t>时间，例： 20</a:t>
            </a:r>
            <a:r>
              <a:rPr lang="en-US" altLang="zh-CN" dirty="0"/>
              <a:t>21</a:t>
            </a:r>
            <a:r>
              <a:rPr lang="zh-CN" altLang="en-US" dirty="0"/>
              <a:t>-05-0</a:t>
            </a:r>
            <a:r>
              <a:rPr lang="en-US" altLang="zh-CN" dirty="0"/>
              <a:t>9</a:t>
            </a:r>
            <a:r>
              <a:rPr lang="zh-CN" altLang="en-US" dirty="0"/>
              <a:t> </a:t>
            </a:r>
            <a:r>
              <a:rPr lang="en-US" altLang="zh-CN" dirty="0"/>
              <a:t>00</a:t>
            </a:r>
            <a:r>
              <a:rPr lang="zh-CN" altLang="en-US" dirty="0"/>
              <a:t>:</a:t>
            </a:r>
            <a:r>
              <a:rPr lang="en-US" altLang="zh-CN" dirty="0"/>
              <a:t>00</a:t>
            </a:r>
            <a:r>
              <a:rPr lang="zh-CN" altLang="en-US" dirty="0"/>
              <a:t>:</a:t>
            </a:r>
            <a:r>
              <a:rPr lang="en-US" altLang="zh-CN" dirty="0"/>
              <a:t>00 </a:t>
            </a:r>
          </a:p>
          <a:p>
            <a:r>
              <a:rPr lang="zh-CN" altLang="en-US" dirty="0"/>
              <a:t>&lt;TextBox Text="{Binding DateTimeNow, StringFormat={}{0:yyyy-MM-dd HH:mm:ss}}" /&gt;</a:t>
            </a:r>
          </a:p>
        </p:txBody>
      </p:sp>
      <p:sp>
        <p:nvSpPr>
          <p:cNvPr id="11" name="矩形 10">
            <a:extLst>
              <a:ext uri="{FF2B5EF4-FFF2-40B4-BE49-F238E27FC236}">
                <a16:creationId xmlns:a16="http://schemas.microsoft.com/office/drawing/2014/main" id="{2CAA174D-9D4C-4950-BEF2-9FF37E9E36E5}"/>
              </a:ext>
            </a:extLst>
          </p:cNvPr>
          <p:cNvSpPr/>
          <p:nvPr/>
        </p:nvSpPr>
        <p:spPr>
          <a:xfrm>
            <a:off x="819704" y="2059533"/>
            <a:ext cx="7321119" cy="646331"/>
          </a:xfrm>
          <a:prstGeom prst="rect">
            <a:avLst/>
          </a:prstGeom>
        </p:spPr>
        <p:txBody>
          <a:bodyPr wrap="square">
            <a:spAutoFit/>
          </a:bodyPr>
          <a:lstStyle/>
          <a:p>
            <a:r>
              <a:rPr lang="en-US" altLang="zh-CN" dirty="0"/>
              <a:t>2.</a:t>
            </a:r>
            <a:r>
              <a:rPr lang="zh-CN" altLang="en-US" dirty="0"/>
              <a:t>占位符，例： 123.4</a:t>
            </a:r>
            <a:r>
              <a:rPr lang="en-US" altLang="zh-CN" dirty="0"/>
              <a:t>5</a:t>
            </a:r>
            <a:r>
              <a:rPr lang="zh-CN" altLang="en-US" dirty="0"/>
              <a:t>6</a:t>
            </a:r>
            <a:endParaRPr lang="en-US" altLang="zh-CN" dirty="0"/>
          </a:p>
          <a:p>
            <a:r>
              <a:rPr lang="zh-CN" altLang="en-US" dirty="0"/>
              <a:t>&lt;TextBox Text="{Binding Price, StringFormat={}{0:####.##}}" /&gt;</a:t>
            </a:r>
          </a:p>
        </p:txBody>
      </p:sp>
      <p:sp>
        <p:nvSpPr>
          <p:cNvPr id="13" name="矩形 12">
            <a:extLst>
              <a:ext uri="{FF2B5EF4-FFF2-40B4-BE49-F238E27FC236}">
                <a16:creationId xmlns:a16="http://schemas.microsoft.com/office/drawing/2014/main" id="{5031B477-CF87-45D5-97B1-A0F5D3CA39B0}"/>
              </a:ext>
            </a:extLst>
          </p:cNvPr>
          <p:cNvSpPr/>
          <p:nvPr/>
        </p:nvSpPr>
        <p:spPr>
          <a:xfrm>
            <a:off x="819704" y="2824540"/>
            <a:ext cx="7489794" cy="646331"/>
          </a:xfrm>
          <a:prstGeom prst="rect">
            <a:avLst/>
          </a:prstGeom>
        </p:spPr>
        <p:txBody>
          <a:bodyPr wrap="square">
            <a:spAutoFit/>
          </a:bodyPr>
          <a:lstStyle/>
          <a:p>
            <a:r>
              <a:rPr lang="en-US" altLang="zh-CN" dirty="0"/>
              <a:t>3.</a:t>
            </a:r>
            <a:r>
              <a:rPr lang="zh-CN" altLang="en-US" dirty="0"/>
              <a:t>保留小数位 例： 28768234.9329</a:t>
            </a:r>
            <a:endParaRPr lang="en-US" altLang="zh-CN" dirty="0"/>
          </a:p>
          <a:p>
            <a:r>
              <a:rPr lang="zh-CN" altLang="en-US" dirty="0"/>
              <a:t>&lt;TextBox Text="{Binding Total, StringFormat={}{0:F4}}" /&gt; </a:t>
            </a:r>
          </a:p>
        </p:txBody>
      </p:sp>
    </p:spTree>
    <p:extLst>
      <p:ext uri="{BB962C8B-B14F-4D97-AF65-F5344CB8AC3E}">
        <p14:creationId xmlns:p14="http://schemas.microsoft.com/office/powerpoint/2010/main" val="3453412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06F9B-1EBA-4E4D-92C2-F20DA6250FA7}"/>
              </a:ext>
            </a:extLst>
          </p:cNvPr>
          <p:cNvSpPr>
            <a:spLocks noGrp="1"/>
          </p:cNvSpPr>
          <p:nvPr>
            <p:ph type="title"/>
          </p:nvPr>
        </p:nvSpPr>
        <p:spPr>
          <a:xfrm>
            <a:off x="-2" y="403968"/>
            <a:ext cx="5274367" cy="669008"/>
          </a:xfrm>
        </p:spPr>
        <p:txBody>
          <a:bodyPr>
            <a:normAutofit fontScale="90000"/>
          </a:bodyPr>
          <a:lstStyle/>
          <a:p>
            <a:r>
              <a:rPr lang="en-US" dirty="0"/>
              <a:t>P</a:t>
            </a:r>
            <a:r>
              <a:rPr lang="en-US" altLang="zh-CN" dirty="0"/>
              <a:t>art3    </a:t>
            </a:r>
            <a:r>
              <a:rPr lang="en-US" altLang="zh-CN" b="1" dirty="0" err="1"/>
              <a:t>MultiBinding</a:t>
            </a:r>
            <a:endParaRPr lang="en-US" dirty="0"/>
          </a:p>
        </p:txBody>
      </p:sp>
      <p:pic>
        <p:nvPicPr>
          <p:cNvPr id="8" name="Graphic 6">
            <a:extLst>
              <a:ext uri="{FF2B5EF4-FFF2-40B4-BE49-F238E27FC236}">
                <a16:creationId xmlns:a16="http://schemas.microsoft.com/office/drawing/2014/main" id="{BCB6E914-EEB4-4590-ACAB-91524133F8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42826" y="4948587"/>
            <a:ext cx="1592249" cy="1567753"/>
          </a:xfrm>
          <a:prstGeom prst="rect">
            <a:avLst/>
          </a:prstGeom>
        </p:spPr>
      </p:pic>
      <p:sp>
        <p:nvSpPr>
          <p:cNvPr id="13" name="文本框 12">
            <a:extLst>
              <a:ext uri="{FF2B5EF4-FFF2-40B4-BE49-F238E27FC236}">
                <a16:creationId xmlns:a16="http://schemas.microsoft.com/office/drawing/2014/main" id="{6A8C3172-27CC-409B-BCA0-827D9C06E5F4}"/>
              </a:ext>
            </a:extLst>
          </p:cNvPr>
          <p:cNvSpPr txBox="1"/>
          <p:nvPr/>
        </p:nvSpPr>
        <p:spPr>
          <a:xfrm>
            <a:off x="627657" y="1328629"/>
            <a:ext cx="10115270" cy="646331"/>
          </a:xfrm>
          <a:prstGeom prst="rect">
            <a:avLst/>
          </a:prstGeom>
          <a:noFill/>
        </p:spPr>
        <p:txBody>
          <a:bodyPr wrap="none" rtlCol="0">
            <a:spAutoFit/>
          </a:bodyPr>
          <a:lstStyle/>
          <a:p>
            <a:r>
              <a:rPr lang="en-US" altLang="zh-CN" dirty="0"/>
              <a:t>Binding</a:t>
            </a:r>
            <a:r>
              <a:rPr lang="zh-CN" altLang="en-US" dirty="0"/>
              <a:t>是可用于数据绑定的类之一。</a:t>
            </a:r>
            <a:r>
              <a:rPr lang="en-US" altLang="zh-CN" dirty="0" err="1"/>
              <a:t>BindingBase</a:t>
            </a:r>
            <a:r>
              <a:rPr lang="zh-CN" altLang="en-US" dirty="0"/>
              <a:t>是所有绑定的抽象基类，有不同的具体实现方式。</a:t>
            </a:r>
            <a:endParaRPr lang="en-US" altLang="zh-CN" dirty="0"/>
          </a:p>
          <a:p>
            <a:r>
              <a:rPr lang="zh-CN" altLang="en-US" dirty="0"/>
              <a:t>除了</a:t>
            </a:r>
            <a:r>
              <a:rPr lang="en-US" altLang="zh-CN" dirty="0"/>
              <a:t>Binding</a:t>
            </a:r>
            <a:r>
              <a:rPr lang="zh-CN" altLang="en-US" dirty="0"/>
              <a:t>还有</a:t>
            </a:r>
            <a:r>
              <a:rPr lang="en-US" altLang="zh-CN" dirty="0" err="1"/>
              <a:t>MultiBinding</a:t>
            </a:r>
            <a:r>
              <a:rPr lang="zh-CN" altLang="en-US" dirty="0"/>
              <a:t>和</a:t>
            </a:r>
            <a:r>
              <a:rPr lang="en-US" altLang="zh-CN" dirty="0" err="1"/>
              <a:t>PriorityBinding</a:t>
            </a:r>
            <a:r>
              <a:rPr lang="zh-CN" altLang="en-US" dirty="0"/>
              <a:t>。</a:t>
            </a:r>
            <a:r>
              <a:rPr lang="en-US" altLang="zh-CN" dirty="0"/>
              <a:t> </a:t>
            </a:r>
            <a:r>
              <a:rPr lang="en-US" altLang="zh-CN" dirty="0" err="1"/>
              <a:t>MultiBinding</a:t>
            </a:r>
            <a:r>
              <a:rPr lang="zh-CN" altLang="en-US" dirty="0"/>
              <a:t>允许把一个</a:t>
            </a:r>
            <a:r>
              <a:rPr lang="en-US" altLang="zh-CN" dirty="0" err="1"/>
              <a:t>wpf</a:t>
            </a:r>
            <a:r>
              <a:rPr lang="zh-CN" altLang="en-US" dirty="0"/>
              <a:t>元素绑定到多个源上。</a:t>
            </a:r>
            <a:endParaRPr lang="en-US" altLang="zh-CN" dirty="0"/>
          </a:p>
        </p:txBody>
      </p:sp>
      <p:sp>
        <p:nvSpPr>
          <p:cNvPr id="2" name="矩形 1">
            <a:extLst>
              <a:ext uri="{FF2B5EF4-FFF2-40B4-BE49-F238E27FC236}">
                <a16:creationId xmlns:a16="http://schemas.microsoft.com/office/drawing/2014/main" id="{565929B5-AD3B-485A-9820-9266550593FF}"/>
              </a:ext>
            </a:extLst>
          </p:cNvPr>
          <p:cNvSpPr/>
          <p:nvPr/>
        </p:nvSpPr>
        <p:spPr>
          <a:xfrm>
            <a:off x="802062" y="3139405"/>
            <a:ext cx="2885243" cy="1487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a:extLst>
              <a:ext uri="{FF2B5EF4-FFF2-40B4-BE49-F238E27FC236}">
                <a16:creationId xmlns:a16="http://schemas.microsoft.com/office/drawing/2014/main" id="{F883267D-9041-4952-B329-A54568144648}"/>
              </a:ext>
            </a:extLst>
          </p:cNvPr>
          <p:cNvSpPr/>
          <p:nvPr/>
        </p:nvSpPr>
        <p:spPr>
          <a:xfrm>
            <a:off x="1201557" y="3378299"/>
            <a:ext cx="2024109" cy="39061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Target Property1</a:t>
            </a:r>
            <a:endParaRPr lang="zh-CN" altLang="en-US" dirty="0"/>
          </a:p>
        </p:txBody>
      </p:sp>
      <p:sp>
        <p:nvSpPr>
          <p:cNvPr id="16" name="矩形 15">
            <a:extLst>
              <a:ext uri="{FF2B5EF4-FFF2-40B4-BE49-F238E27FC236}">
                <a16:creationId xmlns:a16="http://schemas.microsoft.com/office/drawing/2014/main" id="{AAB4D16B-0223-4E70-9F10-FFF424460DD4}"/>
              </a:ext>
            </a:extLst>
          </p:cNvPr>
          <p:cNvSpPr/>
          <p:nvPr/>
        </p:nvSpPr>
        <p:spPr>
          <a:xfrm>
            <a:off x="1201556" y="3965705"/>
            <a:ext cx="2024109" cy="39061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Target Property2</a:t>
            </a:r>
            <a:endParaRPr lang="zh-CN" altLang="en-US" dirty="0"/>
          </a:p>
        </p:txBody>
      </p:sp>
      <p:sp>
        <p:nvSpPr>
          <p:cNvPr id="9" name="矩形 8">
            <a:extLst>
              <a:ext uri="{FF2B5EF4-FFF2-40B4-BE49-F238E27FC236}">
                <a16:creationId xmlns:a16="http://schemas.microsoft.com/office/drawing/2014/main" id="{5227ADCA-053B-4EEA-85C7-1889E17CA47B}"/>
              </a:ext>
            </a:extLst>
          </p:cNvPr>
          <p:cNvSpPr/>
          <p:nvPr/>
        </p:nvSpPr>
        <p:spPr>
          <a:xfrm>
            <a:off x="802062" y="2671679"/>
            <a:ext cx="877741" cy="369332"/>
          </a:xfrm>
          <a:prstGeom prst="rect">
            <a:avLst/>
          </a:prstGeom>
        </p:spPr>
        <p:txBody>
          <a:bodyPr wrap="none">
            <a:spAutoFit/>
          </a:bodyPr>
          <a:lstStyle/>
          <a:p>
            <a:r>
              <a:rPr lang="en-US" altLang="zh-CN" dirty="0"/>
              <a:t>Control</a:t>
            </a:r>
            <a:endParaRPr lang="zh-CN" altLang="en-US" dirty="0"/>
          </a:p>
        </p:txBody>
      </p:sp>
      <p:sp>
        <p:nvSpPr>
          <p:cNvPr id="10" name="矩形 9">
            <a:extLst>
              <a:ext uri="{FF2B5EF4-FFF2-40B4-BE49-F238E27FC236}">
                <a16:creationId xmlns:a16="http://schemas.microsoft.com/office/drawing/2014/main" id="{ACF50B38-84BC-474D-810C-CF881515F6A0}"/>
              </a:ext>
            </a:extLst>
          </p:cNvPr>
          <p:cNvSpPr/>
          <p:nvPr/>
        </p:nvSpPr>
        <p:spPr>
          <a:xfrm>
            <a:off x="4128117" y="3597319"/>
            <a:ext cx="1592249" cy="571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MultiBinding</a:t>
            </a:r>
            <a:endParaRPr lang="zh-CN" altLang="en-US" dirty="0"/>
          </a:p>
        </p:txBody>
      </p:sp>
      <p:cxnSp>
        <p:nvCxnSpPr>
          <p:cNvPr id="15" name="直接箭头连接符 14">
            <a:extLst>
              <a:ext uri="{FF2B5EF4-FFF2-40B4-BE49-F238E27FC236}">
                <a16:creationId xmlns:a16="http://schemas.microsoft.com/office/drawing/2014/main" id="{43A3C45C-1F3E-43CD-9F10-E1FC657760D2}"/>
              </a:ext>
            </a:extLst>
          </p:cNvPr>
          <p:cNvCxnSpPr>
            <a:cxnSpLocks/>
            <a:stCxn id="2" idx="3"/>
            <a:endCxn id="10" idx="1"/>
          </p:cNvCxnSpPr>
          <p:nvPr/>
        </p:nvCxnSpPr>
        <p:spPr>
          <a:xfrm>
            <a:off x="3687305" y="3883267"/>
            <a:ext cx="44081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5ED2636F-CC83-441D-9C2F-ECFC219CFD9E}"/>
              </a:ext>
            </a:extLst>
          </p:cNvPr>
          <p:cNvSpPr/>
          <p:nvPr/>
        </p:nvSpPr>
        <p:spPr>
          <a:xfrm>
            <a:off x="6161178" y="3589117"/>
            <a:ext cx="1592249" cy="571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MultiConvert</a:t>
            </a:r>
            <a:endParaRPr lang="zh-CN" altLang="en-US" dirty="0"/>
          </a:p>
        </p:txBody>
      </p:sp>
      <p:cxnSp>
        <p:nvCxnSpPr>
          <p:cNvPr id="29" name="直接箭头连接符 28">
            <a:extLst>
              <a:ext uri="{FF2B5EF4-FFF2-40B4-BE49-F238E27FC236}">
                <a16:creationId xmlns:a16="http://schemas.microsoft.com/office/drawing/2014/main" id="{35483045-0A9C-4A47-BD79-BF1C70CB0EBC}"/>
              </a:ext>
            </a:extLst>
          </p:cNvPr>
          <p:cNvCxnSpPr>
            <a:cxnSpLocks/>
            <a:stCxn id="10" idx="3"/>
            <a:endCxn id="28" idx="1"/>
          </p:cNvCxnSpPr>
          <p:nvPr/>
        </p:nvCxnSpPr>
        <p:spPr>
          <a:xfrm flipV="1">
            <a:off x="5720366" y="3875065"/>
            <a:ext cx="440812" cy="82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ED50BEEE-1337-4F3E-9C28-E238D39E7F32}"/>
              </a:ext>
            </a:extLst>
          </p:cNvPr>
          <p:cNvSpPr/>
          <p:nvPr/>
        </p:nvSpPr>
        <p:spPr>
          <a:xfrm>
            <a:off x="8250577" y="3307745"/>
            <a:ext cx="1592249" cy="1133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ViewModel</a:t>
            </a:r>
            <a:endParaRPr lang="zh-CN" altLang="en-US" dirty="0"/>
          </a:p>
        </p:txBody>
      </p:sp>
      <p:cxnSp>
        <p:nvCxnSpPr>
          <p:cNvPr id="34" name="直接箭头连接符 33">
            <a:extLst>
              <a:ext uri="{FF2B5EF4-FFF2-40B4-BE49-F238E27FC236}">
                <a16:creationId xmlns:a16="http://schemas.microsoft.com/office/drawing/2014/main" id="{1BBA49B0-B46B-4D99-B95D-5411161DB110}"/>
              </a:ext>
            </a:extLst>
          </p:cNvPr>
          <p:cNvCxnSpPr>
            <a:cxnSpLocks/>
            <a:stCxn id="28" idx="3"/>
            <a:endCxn id="33" idx="1"/>
          </p:cNvCxnSpPr>
          <p:nvPr/>
        </p:nvCxnSpPr>
        <p:spPr>
          <a:xfrm flipV="1">
            <a:off x="7753427" y="3874389"/>
            <a:ext cx="497150" cy="67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457873"/>
      </p:ext>
    </p:extLst>
  </p:cSld>
  <p:clrMapOvr>
    <a:masterClrMapping/>
  </p:clrMapOvr>
</p:sld>
</file>

<file path=ppt/theme/theme1.xml><?xml version="1.0" encoding="utf-8"?>
<a:theme xmlns:a="http://schemas.openxmlformats.org/drawingml/2006/main" name="2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dotNET5_Ignite.potx" id="{63EE74C6-9DC5-446F-813B-DB8CE2942326}" vid="{19D278B5-0ABD-402A-BC6A-1DE0E83771AA}"/>
    </a:ext>
  </a:extLst>
</a:theme>
</file>

<file path=ppt/theme/theme4.xml><?xml version="1.0" encoding="utf-8"?>
<a:theme xmlns:a="http://schemas.openxmlformats.org/drawingml/2006/main" name="1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B6039F88928AB4F988A038066A44179" ma:contentTypeVersion="17" ma:contentTypeDescription="Create a new document." ma:contentTypeScope="" ma:versionID="f110f43d211630605c311b4cb5dbbd50">
  <xsd:schema xmlns:xsd="http://www.w3.org/2001/XMLSchema" xmlns:xs="http://www.w3.org/2001/XMLSchema" xmlns:p="http://schemas.microsoft.com/office/2006/metadata/properties" xmlns:ns1="http://schemas.microsoft.com/sharepoint/v3" xmlns:ns3="19fb2477-5ee3-44b8-a183-94b52b0a39ba" xmlns:ns4="b130120b-bf99-46a6-9ed2-7ddaece75bdd" targetNamespace="http://schemas.microsoft.com/office/2006/metadata/properties" ma:root="true" ma:fieldsID="6db066b1ac417ed5c0faf4e045d572cf" ns1:_="" ns3:_="" ns4:_="">
    <xsd:import namespace="http://schemas.microsoft.com/sharepoint/v3"/>
    <xsd:import namespace="19fb2477-5ee3-44b8-a183-94b52b0a39ba"/>
    <xsd:import namespace="b130120b-bf99-46a6-9ed2-7ddaece75bd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3:LastSharedByUser" minOccurs="0"/>
                <xsd:element ref="ns3:LastSharedByTime" minOccurs="0"/>
                <xsd:element ref="ns4:MediaServiceAutoTags" minOccurs="0"/>
                <xsd:element ref="ns4:MediaServiceOCR" minOccurs="0"/>
                <xsd:element ref="ns4:MediaServiceDateTaken" minOccurs="0"/>
                <xsd:element ref="ns1:_ip_UnifiedCompliancePolicyProperties" minOccurs="0"/>
                <xsd:element ref="ns1:_ip_UnifiedCompliancePolicyUIAction" minOccurs="0"/>
                <xsd:element ref="ns4:MediaServiceLocation" minOccurs="0"/>
                <xsd:element ref="ns4:MediaServiceAutoKeyPoints" minOccurs="0"/>
                <xsd:element ref="ns4:MediaServiceKeyPoint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9fb2477-5ee3-44b8-a183-94b52b0a39b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130120b-bf99-46a6-9ed2-7ddaece75bdd"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36250-8526-45E4-9776-BAF97572617F}">
  <ds:schemaRefs>
    <ds:schemaRef ds:uri="19fb2477-5ee3-44b8-a183-94b52b0a39ba"/>
    <ds:schemaRef ds:uri="b130120b-bf99-46a6-9ed2-7ddaece75bd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41CA1C7-0A9D-46E9-8BC3-16876ABA0A21}">
  <ds:schemaRefs>
    <ds:schemaRef ds:uri="http://schemas.microsoft.com/sharepoint/v3/contenttype/forms"/>
  </ds:schemaRefs>
</ds:datastoreItem>
</file>

<file path=customXml/itemProps3.xml><?xml version="1.0" encoding="utf-8"?>
<ds:datastoreItem xmlns:ds="http://schemas.openxmlformats.org/officeDocument/2006/customXml" ds:itemID="{B308630B-8977-4142-8FB4-DD1313A2E501}">
  <ds:schemaRefs>
    <ds:schemaRef ds:uri="19fb2477-5ee3-44b8-a183-94b52b0a39ba"/>
    <ds:schemaRef ds:uri="b130120b-bf99-46a6-9ed2-7ddaece75bd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3091</TotalTime>
  <Words>864</Words>
  <Application>Microsoft Office PowerPoint</Application>
  <PresentationFormat>宽屏</PresentationFormat>
  <Paragraphs>115</Paragraphs>
  <Slides>11</Slides>
  <Notes>11</Notes>
  <HiddenSlides>0</HiddenSlides>
  <MMClips>0</MMClips>
  <ScaleCrop>false</ScaleCrop>
  <HeadingPairs>
    <vt:vector size="6" baseType="variant">
      <vt:variant>
        <vt:lpstr>已用的字体</vt:lpstr>
      </vt:variant>
      <vt:variant>
        <vt:i4>8</vt:i4>
      </vt:variant>
      <vt:variant>
        <vt:lpstr>主题</vt:lpstr>
      </vt:variant>
      <vt:variant>
        <vt:i4>4</vt:i4>
      </vt:variant>
      <vt:variant>
        <vt:lpstr>幻灯片标题</vt:lpstr>
      </vt:variant>
      <vt:variant>
        <vt:i4>11</vt:i4>
      </vt:variant>
    </vt:vector>
  </HeadingPairs>
  <TitlesOfParts>
    <vt:vector size="23" baseType="lpstr">
      <vt:lpstr>等线</vt:lpstr>
      <vt:lpstr>Arial</vt:lpstr>
      <vt:lpstr>Calibri</vt:lpstr>
      <vt:lpstr>Consolas</vt:lpstr>
      <vt:lpstr>Open Sans</vt:lpstr>
      <vt:lpstr>Segoe UI</vt:lpstr>
      <vt:lpstr>Segoe UI Semibold</vt:lpstr>
      <vt:lpstr>Wingdings</vt:lpstr>
      <vt:lpstr>2_Office Theme</vt:lpstr>
      <vt:lpstr>3_Office Theme</vt:lpstr>
      <vt:lpstr> Microsoft_Learn_Black_Template</vt:lpstr>
      <vt:lpstr>1_Office Theme</vt:lpstr>
      <vt:lpstr>#3  Binding</vt:lpstr>
      <vt:lpstr>本章概要</vt:lpstr>
      <vt:lpstr>Part1  Fody</vt:lpstr>
      <vt:lpstr>Part  Fody</vt:lpstr>
      <vt:lpstr>Part2  Binding-绑定项配置</vt:lpstr>
      <vt:lpstr>Part2.1  Binding - Command</vt:lpstr>
      <vt:lpstr>Part2.2  Binding - Command</vt:lpstr>
      <vt:lpstr>Part2.3  Binding -  string.Format</vt:lpstr>
      <vt:lpstr>Part3    MultiBinding</vt:lpstr>
      <vt:lpstr>Part4    PriorityBinding</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test</dc:creator>
  <cp:lastModifiedBy>朱 震</cp:lastModifiedBy>
  <cp:revision>106</cp:revision>
  <dcterms:created xsi:type="dcterms:W3CDTF">2020-12-02T08:58:18Z</dcterms:created>
  <dcterms:modified xsi:type="dcterms:W3CDTF">2021-05-11T16:55:51Z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2052-2.2.0.3563</vt:lpwstr>
  </property>
  <property fmtid="{D5CDD505-2E9C-101B-9397-08002B2CF9AE}" pid="3" name="ContentTypeId">
    <vt:lpwstr>0x010100DB6039F88928AB4F988A038066A44179</vt:lpwstr>
  </property>
</Properties>
</file>