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3"/>
  </p:notesMasterIdLst>
  <p:sldIdLst>
    <p:sldId id="264" r:id="rId8"/>
    <p:sldId id="2076137300" r:id="rId9"/>
    <p:sldId id="2076137308" r:id="rId10"/>
    <p:sldId id="2076137309" r:id="rId11"/>
    <p:sldId id="2076137299"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5/11/2021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95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6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5/11/2021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5/11/2021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5/11/2021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hyperlink" Target="http://schemas.microsoft.com/xaml/behavior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002719" y="2862860"/>
            <a:ext cx="2879344" cy="669008"/>
          </a:xfrm>
        </p:spPr>
        <p:txBody>
          <a:bodyPr>
            <a:normAutofit fontScale="90000"/>
          </a:bodyPr>
          <a:lstStyle/>
          <a:p>
            <a:r>
              <a:rPr lang="en-US" dirty="0"/>
              <a:t>#4  C</a:t>
            </a:r>
            <a:r>
              <a:rPr lang="en-US" altLang="zh-CN" dirty="0"/>
              <a:t>ommand</a:t>
            </a:r>
            <a:endParaRPr lang="en-US" dirty="0"/>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5175199"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3913469" cy="523220"/>
          </a:xfrm>
          <a:prstGeom prst="rect">
            <a:avLst/>
          </a:prstGeom>
        </p:spPr>
        <p:txBody>
          <a:bodyPr wrap="square">
            <a:spAutoFit/>
          </a:bodyPr>
          <a:lstStyle/>
          <a:p>
            <a:r>
              <a:rPr lang="en-US" altLang="zh-CN" sz="2800" b="1" dirty="0">
                <a:solidFill>
                  <a:schemeClr val="tx2"/>
                </a:solidFill>
              </a:rPr>
              <a:t>Part 1      Command</a:t>
            </a:r>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4323426" cy="669008"/>
          </a:xfrm>
        </p:spPr>
        <p:txBody>
          <a:bodyPr>
            <a:normAutofit fontScale="90000"/>
          </a:bodyPr>
          <a:lstStyle/>
          <a:p>
            <a:r>
              <a:rPr lang="en-US" dirty="0"/>
              <a:t>P</a:t>
            </a:r>
            <a:r>
              <a:rPr lang="en-US" altLang="zh-CN" dirty="0"/>
              <a:t>art1 </a:t>
            </a:r>
            <a:r>
              <a:rPr lang="en-US" altLang="zh-CN" b="1" dirty="0"/>
              <a:t>Command</a:t>
            </a:r>
            <a:endParaRPr lang="en-US" dirty="0"/>
          </a:p>
        </p:txBody>
      </p:sp>
      <p:sp>
        <p:nvSpPr>
          <p:cNvPr id="5" name="矩形 4">
            <a:extLst>
              <a:ext uri="{FF2B5EF4-FFF2-40B4-BE49-F238E27FC236}">
                <a16:creationId xmlns:a16="http://schemas.microsoft.com/office/drawing/2014/main" id="{68ADB0AB-15F2-4A4E-A196-521C26988858}"/>
              </a:ext>
            </a:extLst>
          </p:cNvPr>
          <p:cNvSpPr/>
          <p:nvPr/>
        </p:nvSpPr>
        <p:spPr>
          <a:xfrm>
            <a:off x="571569" y="4015610"/>
            <a:ext cx="6149902" cy="369332"/>
          </a:xfrm>
          <a:prstGeom prst="rect">
            <a:avLst/>
          </a:prstGeom>
        </p:spPr>
        <p:txBody>
          <a:bodyPr wrap="square">
            <a:spAutoFit/>
          </a:bodyPr>
          <a:lstStyle/>
          <a:p>
            <a:r>
              <a:rPr lang="en-US" altLang="zh-CN" b="1" dirty="0">
                <a:solidFill>
                  <a:schemeClr val="tx2"/>
                </a:solidFill>
              </a:rPr>
              <a:t>Install-Package </a:t>
            </a:r>
            <a:r>
              <a:rPr lang="en-US" altLang="zh-CN" b="1" dirty="0" err="1">
                <a:solidFill>
                  <a:schemeClr val="tx2"/>
                </a:solidFill>
              </a:rPr>
              <a:t>Microsoft.Xaml.Behaviors.Wpf</a:t>
            </a:r>
            <a:r>
              <a:rPr lang="en-US" altLang="zh-CN" b="1" dirty="0">
                <a:solidFill>
                  <a:schemeClr val="tx2"/>
                </a:solidFill>
              </a:rPr>
              <a:t> -Version 1.1.31</a:t>
            </a:r>
            <a:endParaRPr lang="zh-CN" altLang="en-US" dirty="0"/>
          </a:p>
        </p:txBody>
      </p:sp>
      <p:sp>
        <p:nvSpPr>
          <p:cNvPr id="14" name="矩形 13">
            <a:extLst>
              <a:ext uri="{FF2B5EF4-FFF2-40B4-BE49-F238E27FC236}">
                <a16:creationId xmlns:a16="http://schemas.microsoft.com/office/drawing/2014/main" id="{390BC683-6496-4341-AFE5-4E65A3E91C68}"/>
              </a:ext>
            </a:extLst>
          </p:cNvPr>
          <p:cNvSpPr/>
          <p:nvPr/>
        </p:nvSpPr>
        <p:spPr>
          <a:xfrm>
            <a:off x="571569" y="3638622"/>
            <a:ext cx="4897076" cy="369332"/>
          </a:xfrm>
          <a:prstGeom prst="rect">
            <a:avLst/>
          </a:prstGeom>
        </p:spPr>
        <p:txBody>
          <a:bodyPr wrap="square">
            <a:spAutoFit/>
          </a:bodyPr>
          <a:lstStyle/>
          <a:p>
            <a:r>
              <a:rPr lang="en-US" altLang="zh-CN" dirty="0">
                <a:solidFill>
                  <a:schemeClr val="accent4"/>
                </a:solidFill>
              </a:rPr>
              <a:t>https://github.com/Microsoft/XamlBehaviorsWpf</a:t>
            </a:r>
            <a:endParaRPr lang="zh-CN" altLang="en-US" dirty="0">
              <a:solidFill>
                <a:schemeClr val="accent4"/>
              </a:solidFill>
            </a:endParaRPr>
          </a:p>
        </p:txBody>
      </p:sp>
      <p:pic>
        <p:nvPicPr>
          <p:cNvPr id="6" name="图片 5">
            <a:extLst>
              <a:ext uri="{FF2B5EF4-FFF2-40B4-BE49-F238E27FC236}">
                <a16:creationId xmlns:a16="http://schemas.microsoft.com/office/drawing/2014/main" id="{6F0DCD14-552A-4BD0-927C-C4B53C281CE6}"/>
              </a:ext>
            </a:extLst>
          </p:cNvPr>
          <p:cNvPicPr>
            <a:picLocks noChangeAspect="1"/>
          </p:cNvPicPr>
          <p:nvPr/>
        </p:nvPicPr>
        <p:blipFill>
          <a:blip r:embed="rId3"/>
          <a:stretch>
            <a:fillRect/>
          </a:stretch>
        </p:blipFill>
        <p:spPr>
          <a:xfrm>
            <a:off x="646913" y="4575421"/>
            <a:ext cx="7915275" cy="1419225"/>
          </a:xfrm>
          <a:prstGeom prst="rect">
            <a:avLst/>
          </a:prstGeom>
        </p:spPr>
      </p:pic>
      <p:sp>
        <p:nvSpPr>
          <p:cNvPr id="8" name="矩形 7">
            <a:extLst>
              <a:ext uri="{FF2B5EF4-FFF2-40B4-BE49-F238E27FC236}">
                <a16:creationId xmlns:a16="http://schemas.microsoft.com/office/drawing/2014/main" id="{762C5BF3-19CB-4898-B457-8E0C25EE63D4}"/>
              </a:ext>
            </a:extLst>
          </p:cNvPr>
          <p:cNvSpPr/>
          <p:nvPr/>
        </p:nvSpPr>
        <p:spPr>
          <a:xfrm>
            <a:off x="571569" y="1080632"/>
            <a:ext cx="10374598" cy="646331"/>
          </a:xfrm>
          <a:prstGeom prst="rect">
            <a:avLst/>
          </a:prstGeom>
        </p:spPr>
        <p:txBody>
          <a:bodyPr wrap="square">
            <a:spAutoFit/>
          </a:bodyPr>
          <a:lstStyle/>
          <a:p>
            <a:r>
              <a:rPr lang="zh-CN" altLang="en-US" b="1" dirty="0">
                <a:solidFill>
                  <a:schemeClr val="tx2"/>
                </a:solidFill>
              </a:rPr>
              <a:t>日常开发中必不可少会用到命令，比如</a:t>
            </a:r>
            <a:r>
              <a:rPr lang="en-US" altLang="zh-CN" b="1" dirty="0">
                <a:solidFill>
                  <a:schemeClr val="tx2"/>
                </a:solidFill>
              </a:rPr>
              <a:t>button</a:t>
            </a:r>
            <a:r>
              <a:rPr lang="zh-CN" altLang="en-US" b="1" dirty="0">
                <a:solidFill>
                  <a:schemeClr val="tx2"/>
                </a:solidFill>
              </a:rPr>
              <a:t>自带了</a:t>
            </a:r>
            <a:r>
              <a:rPr lang="en-US" altLang="zh-CN" b="1" dirty="0">
                <a:solidFill>
                  <a:schemeClr val="tx2"/>
                </a:solidFill>
              </a:rPr>
              <a:t>Command</a:t>
            </a:r>
            <a:r>
              <a:rPr lang="zh-CN" altLang="en-US" b="1" dirty="0">
                <a:solidFill>
                  <a:schemeClr val="tx2"/>
                </a:solidFill>
              </a:rPr>
              <a:t>和</a:t>
            </a:r>
            <a:r>
              <a:rPr lang="en-US" altLang="zh-CN" b="1" dirty="0" err="1">
                <a:solidFill>
                  <a:schemeClr val="tx2"/>
                </a:solidFill>
              </a:rPr>
              <a:t>CommandParameter</a:t>
            </a:r>
            <a:r>
              <a:rPr lang="zh-CN" altLang="en-US" b="1" dirty="0">
                <a:solidFill>
                  <a:schemeClr val="tx2"/>
                </a:solidFill>
              </a:rPr>
              <a:t>属性。细心的小伙可能会发现并不是所有的控件都自带这样的属性，那么如何让“万物皆可</a:t>
            </a:r>
            <a:r>
              <a:rPr lang="en-US" altLang="zh-CN" b="1" dirty="0">
                <a:solidFill>
                  <a:schemeClr val="tx2"/>
                </a:solidFill>
              </a:rPr>
              <a:t>Command</a:t>
            </a:r>
            <a:r>
              <a:rPr lang="zh-CN" altLang="en-US" b="1" dirty="0">
                <a:solidFill>
                  <a:schemeClr val="tx2"/>
                </a:solidFill>
              </a:rPr>
              <a:t>”呢？</a:t>
            </a:r>
            <a:endParaRPr lang="zh-CN" altLang="en-US" dirty="0"/>
          </a:p>
        </p:txBody>
      </p:sp>
      <p:sp>
        <p:nvSpPr>
          <p:cNvPr id="7" name="矩形 6">
            <a:extLst>
              <a:ext uri="{FF2B5EF4-FFF2-40B4-BE49-F238E27FC236}">
                <a16:creationId xmlns:a16="http://schemas.microsoft.com/office/drawing/2014/main" id="{A7ABC543-97D2-41E0-B452-4408422A5618}"/>
              </a:ext>
            </a:extLst>
          </p:cNvPr>
          <p:cNvSpPr/>
          <p:nvPr/>
        </p:nvSpPr>
        <p:spPr>
          <a:xfrm>
            <a:off x="646913" y="1734619"/>
            <a:ext cx="9997413" cy="646331"/>
          </a:xfrm>
          <a:prstGeom prst="rect">
            <a:avLst/>
          </a:prstGeom>
        </p:spPr>
        <p:txBody>
          <a:bodyPr wrap="square">
            <a:spAutoFit/>
          </a:bodyPr>
          <a:lstStyle/>
          <a:p>
            <a:r>
              <a:rPr lang="en-US" altLang="zh-CN" dirty="0">
                <a:solidFill>
                  <a:schemeClr val="tx2"/>
                </a:solidFill>
                <a:latin typeface="system-ui"/>
              </a:rPr>
              <a:t>1.</a:t>
            </a:r>
            <a:r>
              <a:rPr lang="zh-CN" altLang="en-US" dirty="0">
                <a:solidFill>
                  <a:schemeClr val="tx2"/>
                </a:solidFill>
                <a:latin typeface="system-ui"/>
              </a:rPr>
              <a:t>通常使用</a:t>
            </a:r>
            <a:r>
              <a:rPr lang="en-US" altLang="zh-CN" dirty="0">
                <a:solidFill>
                  <a:schemeClr val="tx2"/>
                </a:solidFill>
                <a:latin typeface="system-ui"/>
              </a:rPr>
              <a:t>System.Windows.Interactivity.dll</a:t>
            </a:r>
            <a:r>
              <a:rPr lang="zh-CN" altLang="en-US" dirty="0">
                <a:solidFill>
                  <a:schemeClr val="tx2"/>
                </a:solidFill>
                <a:latin typeface="system-ui"/>
              </a:rPr>
              <a:t>提供的</a:t>
            </a:r>
            <a:r>
              <a:rPr lang="en-US" altLang="zh-CN" dirty="0">
                <a:solidFill>
                  <a:schemeClr val="tx2"/>
                </a:solidFill>
                <a:latin typeface="system-ui"/>
              </a:rPr>
              <a:t>Interaction</a:t>
            </a:r>
            <a:r>
              <a:rPr lang="zh-CN" altLang="en-US" dirty="0">
                <a:solidFill>
                  <a:schemeClr val="tx2"/>
                </a:solidFill>
                <a:latin typeface="system-ui"/>
              </a:rPr>
              <a:t>对象，它的本质是附加属性可以附加到</a:t>
            </a:r>
            <a:r>
              <a:rPr lang="en-US" altLang="zh-CN" dirty="0" err="1">
                <a:solidFill>
                  <a:schemeClr val="tx2"/>
                </a:solidFill>
                <a:latin typeface="system-ui"/>
              </a:rPr>
              <a:t>wpf</a:t>
            </a:r>
            <a:r>
              <a:rPr lang="zh-CN" altLang="en-US" dirty="0">
                <a:solidFill>
                  <a:schemeClr val="tx2"/>
                </a:solidFill>
                <a:latin typeface="system-ui"/>
              </a:rPr>
              <a:t>所有的控件之上，因为所有</a:t>
            </a:r>
            <a:r>
              <a:rPr lang="en-US" altLang="zh-CN" dirty="0" err="1">
                <a:solidFill>
                  <a:schemeClr val="tx2"/>
                </a:solidFill>
                <a:latin typeface="system-ui"/>
              </a:rPr>
              <a:t>wpf</a:t>
            </a:r>
            <a:r>
              <a:rPr lang="zh-CN" altLang="en-US" dirty="0">
                <a:solidFill>
                  <a:schemeClr val="tx2"/>
                </a:solidFill>
                <a:latin typeface="system-ui"/>
              </a:rPr>
              <a:t>控件的基类都是</a:t>
            </a:r>
            <a:r>
              <a:rPr lang="en-US" altLang="zh-CN" dirty="0" err="1"/>
              <a:t>DependencyObject</a:t>
            </a:r>
            <a:r>
              <a:rPr lang="zh-CN" altLang="en-US" dirty="0"/>
              <a:t>的。</a:t>
            </a:r>
            <a:endParaRPr lang="zh-CN" altLang="en-US" dirty="0">
              <a:solidFill>
                <a:schemeClr val="tx2"/>
              </a:solidFill>
            </a:endParaRPr>
          </a:p>
        </p:txBody>
      </p:sp>
      <p:sp>
        <p:nvSpPr>
          <p:cNvPr id="10" name="矩形 9">
            <a:extLst>
              <a:ext uri="{FF2B5EF4-FFF2-40B4-BE49-F238E27FC236}">
                <a16:creationId xmlns:a16="http://schemas.microsoft.com/office/drawing/2014/main" id="{E44C49AD-0221-45F2-8D56-E385880FE24C}"/>
              </a:ext>
            </a:extLst>
          </p:cNvPr>
          <p:cNvSpPr/>
          <p:nvPr/>
        </p:nvSpPr>
        <p:spPr>
          <a:xfrm>
            <a:off x="646912" y="3174051"/>
            <a:ext cx="7915275" cy="369332"/>
          </a:xfrm>
          <a:prstGeom prst="rect">
            <a:avLst/>
          </a:prstGeom>
        </p:spPr>
        <p:txBody>
          <a:bodyPr wrap="square">
            <a:spAutoFit/>
          </a:bodyPr>
          <a:lstStyle/>
          <a:p>
            <a:r>
              <a:rPr lang="en-US" altLang="zh-CN" dirty="0">
                <a:solidFill>
                  <a:schemeClr val="tx2"/>
                </a:solidFill>
                <a:latin typeface="system-ui"/>
              </a:rPr>
              <a:t>2.</a:t>
            </a:r>
            <a:r>
              <a:rPr lang="en-US" altLang="zh-CN" b="1" dirty="0">
                <a:solidFill>
                  <a:schemeClr val="tx2"/>
                </a:solidFill>
              </a:rPr>
              <a:t> </a:t>
            </a:r>
            <a:r>
              <a:rPr lang="zh-CN" altLang="en-US" b="1" dirty="0">
                <a:solidFill>
                  <a:schemeClr val="tx2"/>
                </a:solidFill>
              </a:rPr>
              <a:t>避免版本问题，推荐使用</a:t>
            </a:r>
            <a:r>
              <a:rPr lang="en-US" altLang="zh-CN" b="1" dirty="0" err="1">
                <a:solidFill>
                  <a:schemeClr val="tx2"/>
                </a:solidFill>
              </a:rPr>
              <a:t>Microsoft.Xaml.Behaviors.Wpf</a:t>
            </a:r>
            <a:r>
              <a:rPr lang="en-US" altLang="zh-CN" b="1" dirty="0">
                <a:solidFill>
                  <a:schemeClr val="tx2"/>
                </a:solidFill>
              </a:rPr>
              <a:t> </a:t>
            </a:r>
            <a:r>
              <a:rPr lang="zh-CN" altLang="en-US" b="1" dirty="0">
                <a:solidFill>
                  <a:schemeClr val="tx2"/>
                </a:solidFill>
              </a:rPr>
              <a:t>该组件支持</a:t>
            </a:r>
            <a:r>
              <a:rPr lang="en-US" altLang="zh-CN" b="1" dirty="0">
                <a:solidFill>
                  <a:schemeClr val="tx2"/>
                </a:solidFill>
              </a:rPr>
              <a:t>.net5</a:t>
            </a:r>
            <a:endParaRPr lang="zh-CN" altLang="en-US" dirty="0">
              <a:solidFill>
                <a:schemeClr val="tx2"/>
              </a:solidFill>
            </a:endParaRPr>
          </a:p>
        </p:txBody>
      </p:sp>
      <p:pic>
        <p:nvPicPr>
          <p:cNvPr id="11" name="图片 10">
            <a:extLst>
              <a:ext uri="{FF2B5EF4-FFF2-40B4-BE49-F238E27FC236}">
                <a16:creationId xmlns:a16="http://schemas.microsoft.com/office/drawing/2014/main" id="{990DDEFC-6C28-4976-A459-5F923FF4DCE1}"/>
              </a:ext>
            </a:extLst>
          </p:cNvPr>
          <p:cNvPicPr>
            <a:picLocks noChangeAspect="1"/>
          </p:cNvPicPr>
          <p:nvPr/>
        </p:nvPicPr>
        <p:blipFill>
          <a:blip r:embed="rId4"/>
          <a:stretch>
            <a:fillRect/>
          </a:stretch>
        </p:blipFill>
        <p:spPr>
          <a:xfrm>
            <a:off x="8777566" y="2638229"/>
            <a:ext cx="2931790" cy="3874383"/>
          </a:xfrm>
          <a:prstGeom prst="rect">
            <a:avLst/>
          </a:prstGeom>
        </p:spPr>
      </p:pic>
    </p:spTree>
    <p:extLst>
      <p:ext uri="{BB962C8B-B14F-4D97-AF65-F5344CB8AC3E}">
        <p14:creationId xmlns:p14="http://schemas.microsoft.com/office/powerpoint/2010/main" val="27171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4897076" cy="669008"/>
          </a:xfrm>
        </p:spPr>
        <p:txBody>
          <a:bodyPr>
            <a:normAutofit fontScale="90000"/>
          </a:bodyPr>
          <a:lstStyle/>
          <a:p>
            <a:r>
              <a:rPr lang="en-US" dirty="0"/>
              <a:t>P</a:t>
            </a:r>
            <a:r>
              <a:rPr lang="en-US" altLang="zh-CN" dirty="0"/>
              <a:t>art1.1 </a:t>
            </a:r>
            <a:r>
              <a:rPr lang="en-US" altLang="zh-CN" b="1" dirty="0"/>
              <a:t>Command</a:t>
            </a:r>
            <a:endParaRPr lang="en-US" dirty="0"/>
          </a:p>
        </p:txBody>
      </p:sp>
      <p:sp>
        <p:nvSpPr>
          <p:cNvPr id="8" name="矩形 7">
            <a:extLst>
              <a:ext uri="{FF2B5EF4-FFF2-40B4-BE49-F238E27FC236}">
                <a16:creationId xmlns:a16="http://schemas.microsoft.com/office/drawing/2014/main" id="{762C5BF3-19CB-4898-B457-8E0C25EE63D4}"/>
              </a:ext>
            </a:extLst>
          </p:cNvPr>
          <p:cNvSpPr/>
          <p:nvPr/>
        </p:nvSpPr>
        <p:spPr>
          <a:xfrm>
            <a:off x="571569" y="1080632"/>
            <a:ext cx="10374598" cy="369332"/>
          </a:xfrm>
          <a:prstGeom prst="rect">
            <a:avLst/>
          </a:prstGeom>
        </p:spPr>
        <p:txBody>
          <a:bodyPr wrap="square">
            <a:spAutoFit/>
          </a:bodyPr>
          <a:lstStyle/>
          <a:p>
            <a:r>
              <a:rPr lang="zh-CN" altLang="en-US" b="1" dirty="0">
                <a:solidFill>
                  <a:schemeClr val="tx2"/>
                </a:solidFill>
              </a:rPr>
              <a:t>如何使用</a:t>
            </a:r>
            <a:r>
              <a:rPr lang="en-US" altLang="zh-CN" dirty="0">
                <a:solidFill>
                  <a:schemeClr val="tx2"/>
                </a:solidFill>
                <a:latin typeface="system-ui"/>
              </a:rPr>
              <a:t>Interactivity </a:t>
            </a:r>
            <a:r>
              <a:rPr lang="zh-CN" altLang="en-US" dirty="0">
                <a:solidFill>
                  <a:schemeClr val="tx2"/>
                </a:solidFill>
                <a:latin typeface="system-ui"/>
              </a:rPr>
              <a:t>对象</a:t>
            </a:r>
            <a:r>
              <a:rPr lang="zh-CN" altLang="en-US" b="1" dirty="0">
                <a:solidFill>
                  <a:schemeClr val="tx2"/>
                </a:solidFill>
              </a:rPr>
              <a:t>？</a:t>
            </a:r>
            <a:endParaRPr lang="zh-CN" altLang="en-US" dirty="0"/>
          </a:p>
        </p:txBody>
      </p:sp>
      <p:sp>
        <p:nvSpPr>
          <p:cNvPr id="7" name="矩形 6">
            <a:extLst>
              <a:ext uri="{FF2B5EF4-FFF2-40B4-BE49-F238E27FC236}">
                <a16:creationId xmlns:a16="http://schemas.microsoft.com/office/drawing/2014/main" id="{A7ABC543-97D2-41E0-B452-4408422A5618}"/>
              </a:ext>
            </a:extLst>
          </p:cNvPr>
          <p:cNvSpPr/>
          <p:nvPr/>
        </p:nvSpPr>
        <p:spPr>
          <a:xfrm>
            <a:off x="646914" y="1734619"/>
            <a:ext cx="7609320" cy="1477328"/>
          </a:xfrm>
          <a:prstGeom prst="rect">
            <a:avLst/>
          </a:prstGeom>
        </p:spPr>
        <p:txBody>
          <a:bodyPr wrap="square">
            <a:spAutoFit/>
          </a:bodyPr>
          <a:lstStyle/>
          <a:p>
            <a:r>
              <a:rPr lang="en-US" altLang="zh-CN" dirty="0">
                <a:solidFill>
                  <a:schemeClr val="tx2"/>
                </a:solidFill>
                <a:latin typeface="system-ui"/>
              </a:rPr>
              <a:t>1.</a:t>
            </a:r>
            <a:r>
              <a:rPr lang="en-US" altLang="zh-CN" b="1" dirty="0">
                <a:solidFill>
                  <a:schemeClr val="tx2"/>
                </a:solidFill>
              </a:rPr>
              <a:t> Install-Package </a:t>
            </a:r>
            <a:r>
              <a:rPr lang="en-US" altLang="zh-CN" b="1" dirty="0" err="1">
                <a:solidFill>
                  <a:schemeClr val="tx2"/>
                </a:solidFill>
              </a:rPr>
              <a:t>Microsoft.Xaml.Behaviors.Wpf</a:t>
            </a:r>
            <a:r>
              <a:rPr lang="en-US" altLang="zh-CN" b="1" dirty="0">
                <a:solidFill>
                  <a:schemeClr val="tx2"/>
                </a:solidFill>
              </a:rPr>
              <a:t> -Version 1.1.31</a:t>
            </a:r>
            <a:endParaRPr lang="zh-CN" altLang="en-US" dirty="0"/>
          </a:p>
          <a:p>
            <a:r>
              <a:rPr lang="en-US" altLang="zh-CN" dirty="0">
                <a:solidFill>
                  <a:schemeClr val="tx2"/>
                </a:solidFill>
              </a:rPr>
              <a:t>2. XAML</a:t>
            </a:r>
            <a:r>
              <a:rPr lang="zh-CN" altLang="en-US" dirty="0">
                <a:solidFill>
                  <a:schemeClr val="tx2"/>
                </a:solidFill>
              </a:rPr>
              <a:t>文件中引入</a:t>
            </a:r>
            <a:r>
              <a:rPr lang="en-US" altLang="zh-CN" dirty="0">
                <a:solidFill>
                  <a:schemeClr val="tx2"/>
                </a:solidFill>
              </a:rPr>
              <a:t> </a:t>
            </a:r>
            <a:r>
              <a:rPr lang="en-US" altLang="zh-CN" dirty="0" err="1">
                <a:solidFill>
                  <a:schemeClr val="tx2"/>
                </a:solidFill>
              </a:rPr>
              <a:t>xmlns:i</a:t>
            </a:r>
            <a:r>
              <a:rPr lang="en-US" altLang="zh-CN" dirty="0">
                <a:solidFill>
                  <a:schemeClr val="tx2"/>
                </a:solidFill>
              </a:rPr>
              <a:t>=</a:t>
            </a:r>
            <a:r>
              <a:rPr lang="en-US" altLang="zh-CN" dirty="0">
                <a:solidFill>
                  <a:schemeClr val="tx2"/>
                </a:solidFill>
                <a:hlinkClick r:id="rId3">
                  <a:extLst>
                    <a:ext uri="{A12FA001-AC4F-418D-AE19-62706E023703}">
                      <ahyp:hlinkClr xmlns:ahyp="http://schemas.microsoft.com/office/drawing/2018/hyperlinkcolor" val="tx"/>
                    </a:ext>
                  </a:extLst>
                </a:hlinkClick>
              </a:rPr>
              <a:t>http://schemas.microsoft.com/xaml/behaviors</a:t>
            </a:r>
            <a:endParaRPr lang="en-US" altLang="zh-CN" dirty="0">
              <a:solidFill>
                <a:schemeClr val="tx2"/>
              </a:solidFill>
            </a:endParaRPr>
          </a:p>
          <a:p>
            <a:r>
              <a:rPr lang="en-US" altLang="zh-CN" dirty="0">
                <a:solidFill>
                  <a:schemeClr val="tx2"/>
                </a:solidFill>
              </a:rPr>
              <a:t>3.</a:t>
            </a:r>
            <a:r>
              <a:rPr lang="zh-CN" altLang="en-US" dirty="0">
                <a:solidFill>
                  <a:schemeClr val="tx2"/>
                </a:solidFill>
              </a:rPr>
              <a:t>任意控件标签中添加</a:t>
            </a:r>
            <a:r>
              <a:rPr lang="en-US" altLang="zh-CN" dirty="0" err="1">
                <a:solidFill>
                  <a:schemeClr val="tx2"/>
                </a:solidFill>
              </a:rPr>
              <a:t>Interaction.Triggers</a:t>
            </a:r>
            <a:endParaRPr lang="en-US" altLang="zh-CN" dirty="0">
              <a:solidFill>
                <a:schemeClr val="tx2"/>
              </a:solidFill>
            </a:endParaRPr>
          </a:p>
          <a:p>
            <a:r>
              <a:rPr lang="en-US" altLang="zh-CN" dirty="0">
                <a:solidFill>
                  <a:schemeClr val="tx2"/>
                </a:solidFill>
              </a:rPr>
              <a:t>4.</a:t>
            </a:r>
            <a:r>
              <a:rPr lang="zh-CN" altLang="en-US" dirty="0">
                <a:solidFill>
                  <a:schemeClr val="tx2"/>
                </a:solidFill>
              </a:rPr>
              <a:t>指定</a:t>
            </a:r>
            <a:r>
              <a:rPr lang="en-US" altLang="zh-CN" dirty="0" err="1">
                <a:solidFill>
                  <a:schemeClr val="tx2"/>
                </a:solidFill>
              </a:rPr>
              <a:t>EventTrigger</a:t>
            </a:r>
            <a:r>
              <a:rPr lang="zh-CN" altLang="en-US" dirty="0">
                <a:solidFill>
                  <a:schemeClr val="tx2"/>
                </a:solidFill>
              </a:rPr>
              <a:t>的名称，每个控件都会自带一些事件填写该名称即可</a:t>
            </a:r>
            <a:endParaRPr lang="en-US" altLang="zh-CN" dirty="0">
              <a:solidFill>
                <a:schemeClr val="tx2"/>
              </a:solidFill>
            </a:endParaRPr>
          </a:p>
          <a:p>
            <a:r>
              <a:rPr lang="en-US" altLang="zh-CN" dirty="0">
                <a:solidFill>
                  <a:schemeClr val="tx2"/>
                </a:solidFill>
              </a:rPr>
              <a:t>5.</a:t>
            </a:r>
            <a:r>
              <a:rPr lang="zh-CN" altLang="en-US" dirty="0">
                <a:solidFill>
                  <a:schemeClr val="tx2"/>
                </a:solidFill>
              </a:rPr>
              <a:t>指定</a:t>
            </a:r>
            <a:r>
              <a:rPr lang="en-US" altLang="zh-CN" dirty="0" err="1">
                <a:solidFill>
                  <a:schemeClr val="tx2"/>
                </a:solidFill>
              </a:rPr>
              <a:t>InvokeCommandAction</a:t>
            </a:r>
            <a:r>
              <a:rPr lang="zh-CN" altLang="en-US" dirty="0">
                <a:solidFill>
                  <a:schemeClr val="tx2"/>
                </a:solidFill>
              </a:rPr>
              <a:t>最终需要执行的命令</a:t>
            </a:r>
          </a:p>
        </p:txBody>
      </p:sp>
      <p:pic>
        <p:nvPicPr>
          <p:cNvPr id="2" name="图片 1">
            <a:extLst>
              <a:ext uri="{FF2B5EF4-FFF2-40B4-BE49-F238E27FC236}">
                <a16:creationId xmlns:a16="http://schemas.microsoft.com/office/drawing/2014/main" id="{2C332C1E-DF46-4C72-893D-8640BAE8D665}"/>
              </a:ext>
            </a:extLst>
          </p:cNvPr>
          <p:cNvPicPr>
            <a:picLocks noChangeAspect="1"/>
          </p:cNvPicPr>
          <p:nvPr/>
        </p:nvPicPr>
        <p:blipFill>
          <a:blip r:embed="rId4"/>
          <a:stretch>
            <a:fillRect/>
          </a:stretch>
        </p:blipFill>
        <p:spPr>
          <a:xfrm>
            <a:off x="8487051" y="2121939"/>
            <a:ext cx="3258881" cy="2195327"/>
          </a:xfrm>
          <a:prstGeom prst="rect">
            <a:avLst/>
          </a:prstGeom>
        </p:spPr>
      </p:pic>
      <p:pic>
        <p:nvPicPr>
          <p:cNvPr id="3" name="图片 2">
            <a:extLst>
              <a:ext uri="{FF2B5EF4-FFF2-40B4-BE49-F238E27FC236}">
                <a16:creationId xmlns:a16="http://schemas.microsoft.com/office/drawing/2014/main" id="{7938AC8C-6F25-4287-83AF-2D2045A62579}"/>
              </a:ext>
            </a:extLst>
          </p:cNvPr>
          <p:cNvPicPr>
            <a:picLocks noChangeAspect="1"/>
          </p:cNvPicPr>
          <p:nvPr/>
        </p:nvPicPr>
        <p:blipFill>
          <a:blip r:embed="rId5"/>
          <a:stretch>
            <a:fillRect/>
          </a:stretch>
        </p:blipFill>
        <p:spPr>
          <a:xfrm>
            <a:off x="731529" y="3646054"/>
            <a:ext cx="5686425" cy="2028825"/>
          </a:xfrm>
          <a:prstGeom prst="rect">
            <a:avLst/>
          </a:prstGeom>
        </p:spPr>
      </p:pic>
    </p:spTree>
    <p:extLst>
      <p:ext uri="{BB962C8B-B14F-4D97-AF65-F5344CB8AC3E}">
        <p14:creationId xmlns:p14="http://schemas.microsoft.com/office/powerpoint/2010/main" val="256922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1CA1C7-0A9D-46E9-8BC3-16876ABA0A21}">
  <ds:schemaRefs>
    <ds:schemaRef ds:uri="http://schemas.microsoft.com/sharepoint/v3/contenttype/forms"/>
  </ds:schemaRefs>
</ds:datastoreItem>
</file>

<file path=customXml/itemProps2.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3239</TotalTime>
  <Words>268</Words>
  <Application>Microsoft Office PowerPoint</Application>
  <PresentationFormat>宽屏</PresentationFormat>
  <Paragraphs>28</Paragraphs>
  <Slides>5</Slides>
  <Notes>5</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5</vt:i4>
      </vt:variant>
    </vt:vector>
  </HeadingPairs>
  <TitlesOfParts>
    <vt:vector size="18" baseType="lpstr">
      <vt:lpstr>system-ui</vt: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#4  Command</vt:lpstr>
      <vt:lpstr>本章概要</vt:lpstr>
      <vt:lpstr>Part1 Command</vt:lpstr>
      <vt:lpstr>Part1.1 Command</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115</cp:revision>
  <dcterms:created xsi:type="dcterms:W3CDTF">2020-12-02T08:58:18Z</dcterms:created>
  <dcterms:modified xsi:type="dcterms:W3CDTF">2021-05-11T16:05:50Z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