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1" r:id="rId4"/>
    <p:sldMasterId id="2147483764" r:id="rId5"/>
    <p:sldMasterId id="2147483778" r:id="rId6"/>
    <p:sldMasterId id="2147483661" r:id="rId7"/>
  </p:sldMasterIdLst>
  <p:notesMasterIdLst>
    <p:notesMasterId r:id="rId19"/>
  </p:notesMasterIdLst>
  <p:sldIdLst>
    <p:sldId id="264" r:id="rId8"/>
    <p:sldId id="2076137300" r:id="rId9"/>
    <p:sldId id="2076137308" r:id="rId10"/>
    <p:sldId id="2076137314" r:id="rId11"/>
    <p:sldId id="2076137315" r:id="rId12"/>
    <p:sldId id="2076137309" r:id="rId13"/>
    <p:sldId id="2076137310" r:id="rId14"/>
    <p:sldId id="2076137312" r:id="rId15"/>
    <p:sldId id="2076137311" r:id="rId16"/>
    <p:sldId id="2076137316" r:id="rId17"/>
    <p:sldId id="2076137299"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8D56A-7213-4BBA-9D9C-093095CB321D}" v="1" dt="2020-12-19T01:08:29.65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65"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Zheng" userId="388cba9f-464e-4d95-a7e6-4758c18a2354" providerId="ADAL" clId="{78C8D56A-7213-4BBA-9D9C-093095CB321D}"/>
    <pc:docChg chg="addSld delSld modSld">
      <pc:chgData name="David Zheng" userId="388cba9f-464e-4d95-a7e6-4758c18a2354" providerId="ADAL" clId="{78C8D56A-7213-4BBA-9D9C-093095CB321D}" dt="2020-12-19T01:08:31.869" v="1" actId="47"/>
      <pc:docMkLst>
        <pc:docMk/>
      </pc:docMkLst>
      <pc:sldChg chg="del">
        <pc:chgData name="David Zheng" userId="388cba9f-464e-4d95-a7e6-4758c18a2354" providerId="ADAL" clId="{78C8D56A-7213-4BBA-9D9C-093095CB321D}" dt="2020-12-19T01:08:31.869" v="1" actId="47"/>
        <pc:sldMkLst>
          <pc:docMk/>
          <pc:sldMk cId="0" sldId="259"/>
        </pc:sldMkLst>
      </pc:sldChg>
      <pc:sldChg chg="add">
        <pc:chgData name="David Zheng" userId="388cba9f-464e-4d95-a7e6-4758c18a2354" providerId="ADAL" clId="{78C8D56A-7213-4BBA-9D9C-093095CB321D}" dt="2020-12-19T01:08:29.655" v="0"/>
        <pc:sldMkLst>
          <pc:docMk/>
          <pc:sldMk cId="2495578983" sldId="268"/>
        </pc:sldMkLst>
      </pc:sldChg>
    </pc:docChg>
  </pc:docChgLst>
  <pc:docChgLst>
    <pc:chgData name="Na Yang" userId="f874fc36-cc2d-4842-bb95-84e61ce4bf23" providerId="ADAL" clId="{CDA48E93-50DB-4350-9CEC-369781571693}"/>
    <pc:docChg chg="delSld">
      <pc:chgData name="Na Yang" userId="f874fc36-cc2d-4842-bb95-84e61ce4bf23" providerId="ADAL" clId="{CDA48E93-50DB-4350-9CEC-369781571693}" dt="2020-12-18T22:51:43.811" v="2" actId="47"/>
      <pc:docMkLst>
        <pc:docMk/>
      </pc:docMkLst>
      <pc:sldChg chg="del">
        <pc:chgData name="Na Yang" userId="f874fc36-cc2d-4842-bb95-84e61ce4bf23" providerId="ADAL" clId="{CDA48E93-50DB-4350-9CEC-369781571693}" dt="2020-12-18T22:51:26.965" v="0" actId="47"/>
        <pc:sldMkLst>
          <pc:docMk/>
          <pc:sldMk cId="937286171" sldId="2076137287"/>
        </pc:sldMkLst>
      </pc:sldChg>
      <pc:sldChg chg="del">
        <pc:chgData name="Na Yang" userId="f874fc36-cc2d-4842-bb95-84e61ce4bf23" providerId="ADAL" clId="{CDA48E93-50DB-4350-9CEC-369781571693}" dt="2020-12-18T22:51:32.081" v="1" actId="47"/>
        <pc:sldMkLst>
          <pc:docMk/>
          <pc:sldMk cId="2954170802" sldId="2076137288"/>
        </pc:sldMkLst>
      </pc:sldChg>
      <pc:sldChg chg="del">
        <pc:chgData name="Na Yang" userId="f874fc36-cc2d-4842-bb95-84e61ce4bf23" providerId="ADAL" clId="{CDA48E93-50DB-4350-9CEC-369781571693}" dt="2020-12-18T22:51:43.811" v="2" actId="47"/>
        <pc:sldMkLst>
          <pc:docMk/>
          <pc:sldMk cId="1561248499" sldId="2076137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5/16/2021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extLst>
      <p:ext uri="{BB962C8B-B14F-4D97-AF65-F5344CB8AC3E}">
        <p14:creationId xmlns:p14="http://schemas.microsoft.com/office/powerpoint/2010/main" val="203336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mn-lt"/>
            </a:endParaRPr>
          </a:p>
        </p:txBody>
      </p:sp>
      <p:sp>
        <p:nvSpPr>
          <p:cNvPr id="4" name="Slide Number Placeholder 3"/>
          <p:cNvSpPr>
            <a:spLocks noGrp="1"/>
          </p:cNvSpPr>
          <p:nvPr>
            <p:ph type="sldNum" sz="quarter" idx="5"/>
          </p:nvPr>
        </p:nvSpPr>
        <p:spPr/>
        <p:txBody>
          <a:bodyPr/>
          <a:lstStyle/>
          <a:p>
            <a:fld id="{045E74FF-B95A-3049-B6BA-741949CDE00C}" type="slidenum">
              <a:rPr lang="en-US" smtClean="0"/>
              <a:t>1</a:t>
            </a:fld>
            <a:endParaRPr lang="en-US"/>
          </a:p>
        </p:txBody>
      </p:sp>
    </p:spTree>
    <p:extLst>
      <p:ext uri="{BB962C8B-B14F-4D97-AF65-F5344CB8AC3E}">
        <p14:creationId xmlns:p14="http://schemas.microsoft.com/office/powerpoint/2010/main" val="767611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3896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cs typeface="Calibri"/>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7520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952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50611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041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62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028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85477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31032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5/16/2021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5/16/2021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29447357"/>
      </p:ext>
    </p:extLst>
  </p:cSld>
  <p:clrMapOvr>
    <a:masterClrMapping/>
  </p:clrMapOvr>
  <p:extLst>
    <p:ext uri="{DCECCB84-F9BA-43D5-87BE-67443E8EF086}">
      <p15:sldGuideLst xmlns:p15="http://schemas.microsoft.com/office/powerpoint/2012/main">
        <p15:guide id="3" pos="613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9670221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1896259"/>
      </p:ext>
    </p:extLst>
  </p:cSld>
  <p:clrMapOvr>
    <a:masterClrMapping/>
  </p:clrMapOvr>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267622"/>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400300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65672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22768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531211"/>
      </p:ext>
    </p:extLst>
  </p:cSld>
  <p:clrMapOvr>
    <a:masterClrMapping/>
  </p:clrMapOvr>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803415"/>
      </p:ext>
    </p:extLst>
  </p:cSld>
  <p:clrMapOvr>
    <a:masterClrMapping/>
  </p:clrMapOvr>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77869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39815827"/>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8105043"/>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2204668"/>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9456700"/>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5807145"/>
      </p:ext>
    </p:extLst>
  </p:cSld>
  <p:clrMapOvr>
    <a:masterClrMapping/>
  </p:clrMapOvr>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3242118"/>
      </p:ext>
    </p:extLst>
  </p:cSld>
  <p:clrMapOvr>
    <a:masterClrMapping/>
  </p:clrMapOvr>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5763069"/>
      </p:ext>
    </p:extLst>
  </p:cSld>
  <p:clrMapOvr>
    <a:masterClrMapping/>
  </p:clrMapOvr>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3817147"/>
      </p:ext>
    </p:extLst>
  </p:cSld>
  <p:clrMapOvr>
    <a:masterClrMapping/>
  </p:clrMapOvr>
  <p:extLst>
    <p:ext uri="{DCECCB84-F9BA-43D5-87BE-67443E8EF086}">
      <p15:sldGuideLst xmlns:p15="http://schemas.microsoft.com/office/powerpoint/2012/main">
        <p15:guide id="1" orient="horz" pos="23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42358318"/>
      </p:ext>
    </p:extLst>
  </p:cSld>
  <p:clrMapOvr>
    <a:masterClrMapping/>
  </p:clrMapOvr>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35953715"/>
      </p:ext>
    </p:extLst>
  </p:cSld>
  <p:clrMapOvr>
    <a:masterClrMapping/>
  </p:clrMapOvr>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9341814"/>
      </p:ext>
    </p:extLst>
  </p:cSld>
  <p:clrMapOvr>
    <a:masterClrMapping/>
  </p:clrMapOvr>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08092778"/>
      </p:ext>
    </p:extLst>
  </p:cSld>
  <p:clrMapOvr>
    <a:masterClrMapping/>
  </p:clrMapOvr>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5050143"/>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76781335"/>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82803902"/>
      </p:ext>
    </p:extLst>
  </p:cSld>
  <p:clrMapOvr>
    <a:masterClrMapping/>
  </p:clrMapOvr>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8391635"/>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73008"/>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735201"/>
      </p:ext>
    </p:extLst>
  </p:cSld>
  <p:clrMapOvr>
    <a:masterClrMapping/>
  </p:clrMapOvr>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3073048"/>
      </p:ext>
    </p:extLst>
  </p:cSld>
  <p:clrMapOvr>
    <a:masterClrMapping/>
  </p:clrMapOvr>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926048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65473649"/>
      </p:ext>
    </p:extLst>
  </p:cSld>
  <p:clrMapOvr>
    <a:masterClrMapping/>
  </p:clrMapOvr>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891022974"/>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37830522"/>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9637691"/>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857143245"/>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8033458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038963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29281749"/>
      </p:ext>
    </p:extLst>
  </p:cSld>
  <p:clrMapOvr>
    <a:masterClrMapping/>
  </p:clrMapOvr>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07997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8730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75224207"/>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62188756"/>
      </p:ext>
    </p:extLst>
  </p:cSld>
  <p:clrMapOvr>
    <a:masterClrMapping/>
  </p:clrMapOvr>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F0E-2299-49AF-88F6-79E96B6CC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7750C-A843-4106-9884-D42E9462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CC2672-3F53-472C-B1DF-E72355A7C82C}"/>
              </a:ext>
            </a:extLst>
          </p:cNvPr>
          <p:cNvSpPr>
            <a:spLocks noGrp="1"/>
          </p:cNvSpPr>
          <p:nvPr>
            <p:ph type="dt" sz="half" idx="10"/>
          </p:nvPr>
        </p:nvSpPr>
        <p:spPr/>
        <p:txBody>
          <a:bodyPr/>
          <a:lstStyle/>
          <a:p>
            <a:fld id="{24AD8191-20E1-44E5-8464-744F26504396}" type="datetimeFigureOut">
              <a:rPr lang="en-US" smtClean="0"/>
              <a:t>5/16/2021</a:t>
            </a:fld>
            <a:endParaRPr lang="en-US"/>
          </a:p>
        </p:txBody>
      </p:sp>
      <p:sp>
        <p:nvSpPr>
          <p:cNvPr id="5" name="Footer Placeholder 4">
            <a:extLst>
              <a:ext uri="{FF2B5EF4-FFF2-40B4-BE49-F238E27FC236}">
                <a16:creationId xmlns:a16="http://schemas.microsoft.com/office/drawing/2014/main" id="{1DA4B346-95F0-4A4E-9D7B-55BACD2A2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D2A7-1A28-4CD5-A438-D85F16793C87}"/>
              </a:ext>
            </a:extLst>
          </p:cNvPr>
          <p:cNvSpPr>
            <a:spLocks noGrp="1"/>
          </p:cNvSpPr>
          <p:nvPr>
            <p:ph type="sldNum" sz="quarter" idx="12"/>
          </p:nvPr>
        </p:nvSpPr>
        <p:spPr/>
        <p:txBody>
          <a:bodyPr/>
          <a:lstStyle/>
          <a:p>
            <a:fld id="{6BC89E5D-9593-45A4-B3BE-6FBEFD60F270}" type="slidenum">
              <a:rPr lang="en-US" smtClean="0"/>
              <a:t>‹#›</a:t>
            </a:fld>
            <a:endParaRPr lang="en-US"/>
          </a:p>
        </p:txBody>
      </p:sp>
    </p:spTree>
    <p:extLst>
      <p:ext uri="{BB962C8B-B14F-4D97-AF65-F5344CB8AC3E}">
        <p14:creationId xmlns:p14="http://schemas.microsoft.com/office/powerpoint/2010/main" val="166799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5/16/2021</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4252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5/16/2021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5/16/2021</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5367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5/16/2021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5/16/2021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5/16/2021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5/16/2021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5/16/2021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5/16/2021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9346773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 id="2147483745" r:id="rId43"/>
    <p:sldLayoutId id="2147483746" r:id="rId44"/>
    <p:sldLayoutId id="2147483747" r:id="rId45"/>
  </p:sldLayoutIdLs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5/16/2021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zh-cn/dotnet/api/system.windows.media.animation.doublekeyfram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zh-cn/dotnet/api/system.windows.shapes.shape" TargetMode="External"/><Relationship Id="rId3" Type="http://schemas.openxmlformats.org/officeDocument/2006/relationships/hyperlink" Target="https://docs.microsoft.com/zh-cn/dotnet/api/system.windows.dependencyobject" TargetMode="External"/><Relationship Id="rId7" Type="http://schemas.openxmlformats.org/officeDocument/2006/relationships/hyperlink" Target="https://docs.microsoft.com/zh-cn/dotnet/api/system.windows.controls.pane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cs.microsoft.com/zh-cn/dotnet/api/system.windows.controls.tabcontrol" TargetMode="External"/><Relationship Id="rId5" Type="http://schemas.openxmlformats.org/officeDocument/2006/relationships/hyperlink" Target="https://docs.microsoft.com/zh-cn/dotnet/api/system.windows.controls.button" TargetMode="External"/><Relationship Id="rId10" Type="http://schemas.openxmlformats.org/officeDocument/2006/relationships/image" Target="../media/image17.jpeg"/><Relationship Id="rId4" Type="http://schemas.openxmlformats.org/officeDocument/2006/relationships/hyperlink" Target="https://docs.microsoft.com/zh-cn/dotnet/api/system.windows.media.animation.ianimatable" TargetMode="External"/><Relationship Id="rId9" Type="http://schemas.openxmlformats.org/officeDocument/2006/relationships/hyperlink" Target="https://docs.microsoft.com/zh-cn/dotnet/api/system.windows.media.animation.storyboar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docs.microsoft.com/zh-cn/dotnet/api/system.windows.media.animation.storyboard" TargetMode="External"/><Relationship Id="rId3" Type="http://schemas.openxmlformats.org/officeDocument/2006/relationships/hyperlink" Target="https://docs.microsoft.com/zh-cn/dotnet/api/system.windows.media.animation.timeline" TargetMode="External"/><Relationship Id="rId7" Type="http://schemas.openxmlformats.org/officeDocument/2006/relationships/hyperlink" Target="https://docs.microsoft.com/zh-cn/dotnet/api/system.windows.media.animation.timelinegrou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cs.microsoft.com/zh-cn/dotnet/api/system.windows.media.animation.paralleltimeline" TargetMode="External"/><Relationship Id="rId5" Type="http://schemas.openxmlformats.org/officeDocument/2006/relationships/hyperlink" Target="https://docs.microsoft.com/zh-cn/dotnet/api/system.windows.media.mediatimeline" TargetMode="External"/><Relationship Id="rId4" Type="http://schemas.openxmlformats.org/officeDocument/2006/relationships/hyperlink" Target="https://docs.microsoft.com/zh-cn/dotnet/api/system.windows.media.animation.animationtimelin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zh-cn/dotnet/api/system.windows.media.animation.timeli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microsoft.com/zh-cn/dotnet/api/system.windows.media.animation.repeatbehavior" TargetMode="External"/><Relationship Id="rId5" Type="http://schemas.openxmlformats.org/officeDocument/2006/relationships/hyperlink" Target="https://docs.microsoft.com/zh-cn/dotnet/api/system.windows.media.animation.timeline.autoreverse" TargetMode="External"/><Relationship Id="rId4" Type="http://schemas.openxmlformats.org/officeDocument/2006/relationships/hyperlink" Target="https://docs.microsoft.com/zh-cn/dotnet/api/system.windows.media.animation.timeline.dura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zh-cn/dotnet/api/system.windows.uielement.opacity" TargetMode="External"/><Relationship Id="rId7" Type="http://schemas.openxmlformats.org/officeDocument/2006/relationships/hyperlink" Target="https://docs.microsoft.com/zh-cn/dotnet/api/system.windows.media.animation.doubleanimation.t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cs.microsoft.com/zh-cn/dotnet/api/system.windows.media.animation.doubleanimation.from" TargetMode="External"/><Relationship Id="rId5" Type="http://schemas.openxmlformats.org/officeDocument/2006/relationships/hyperlink" Target="https://docs.microsoft.com/zh-cn/dotnet/api/system.windows.media.animation.doubleanimation" TargetMode="External"/><Relationship Id="rId4" Type="http://schemas.openxmlformats.org/officeDocument/2006/relationships/hyperlink" Target="https://docs.microsoft.com/zh-cn/dotnet/api/system.doubl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zh-cn/dotnet/api/system.windows.media.animation.animationtimelin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microsoft.com/zh-cn/dotnet/api/system.windows.media.animation.animatable.beginanimation" TargetMode="External"/><Relationship Id="rId5" Type="http://schemas.openxmlformats.org/officeDocument/2006/relationships/hyperlink" Target="https://docs.microsoft.com/zh-cn/dotnet/api/system.windows.media.animation.storyboard" TargetMode="External"/><Relationship Id="rId4" Type="http://schemas.openxmlformats.org/officeDocument/2006/relationships/hyperlink" Target="https://docs.microsoft.com/zh-cn/dotnet/api/system.windows.media.animation.timeline.durati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zh-cn/dotnet/api/system.windows.media.animation.timeline.dur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ocs.microsoft.com/zh-cn/dotnet/api/system.windows.media.animation.keytime" TargetMode="External"/><Relationship Id="rId4" Type="http://schemas.openxmlformats.org/officeDocument/2006/relationships/hyperlink" Target="https://docs.microsoft.com/zh-cn/dotnet/api/system.windows.media.animation.doubleanimationusingkeyframes.keyfram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B3AD4-DDC1-46FB-BA8D-3ABFEE9818D5}"/>
              </a:ext>
            </a:extLst>
          </p:cNvPr>
          <p:cNvSpPr/>
          <p:nvPr/>
        </p:nvSpPr>
        <p:spPr>
          <a:xfrm>
            <a:off x="786597" y="923278"/>
            <a:ext cx="1988598" cy="488272"/>
          </a:xfrm>
          <a:prstGeom prst="rect">
            <a:avLst/>
          </a:prstGeom>
          <a:solidFill>
            <a:srgbClr val="251787"/>
          </a:solidFill>
          <a:ln>
            <a:solidFill>
              <a:srgbClr val="2517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a:xfrm>
            <a:off x="4002719" y="2862860"/>
            <a:ext cx="2879344" cy="669008"/>
          </a:xfrm>
        </p:spPr>
        <p:txBody>
          <a:bodyPr>
            <a:normAutofit fontScale="90000"/>
          </a:bodyPr>
          <a:lstStyle/>
          <a:p>
            <a:r>
              <a:rPr lang="en-US" dirty="0"/>
              <a:t>#5  A</a:t>
            </a:r>
            <a:r>
              <a:rPr lang="en-US" altLang="zh-CN" dirty="0"/>
              <a:t>nimation</a:t>
            </a:r>
            <a:endParaRPr lang="en-US" dirty="0"/>
          </a:p>
        </p:txBody>
      </p:sp>
      <p:sp>
        <p:nvSpPr>
          <p:cNvPr id="3" name="文本框 2">
            <a:extLst>
              <a:ext uri="{FF2B5EF4-FFF2-40B4-BE49-F238E27FC236}">
                <a16:creationId xmlns:a16="http://schemas.microsoft.com/office/drawing/2014/main" id="{1C647C85-01BD-4FCF-90CC-016F73DC98EE}"/>
              </a:ext>
            </a:extLst>
          </p:cNvPr>
          <p:cNvSpPr txBox="1"/>
          <p:nvPr/>
        </p:nvSpPr>
        <p:spPr>
          <a:xfrm>
            <a:off x="2105976" y="4983178"/>
            <a:ext cx="6348597" cy="1477328"/>
          </a:xfrm>
          <a:prstGeom prst="rect">
            <a:avLst/>
          </a:prstGeom>
          <a:noFill/>
        </p:spPr>
        <p:txBody>
          <a:bodyPr wrap="none" rtlCol="0">
            <a:spAutoFit/>
          </a:bodyPr>
          <a:lstStyle/>
          <a:p>
            <a:r>
              <a:rPr lang="en-US" altLang="zh-CN" dirty="0" err="1"/>
              <a:t>Juster</a:t>
            </a:r>
            <a:r>
              <a:rPr lang="en-US" altLang="zh-CN" dirty="0"/>
              <a:t> </a:t>
            </a:r>
            <a:r>
              <a:rPr lang="en-US" altLang="zh-CN" dirty="0" err="1"/>
              <a:t>zhu</a:t>
            </a:r>
            <a:r>
              <a:rPr lang="en-US" altLang="zh-CN" dirty="0"/>
              <a:t> </a:t>
            </a:r>
          </a:p>
          <a:p>
            <a:r>
              <a:rPr lang="en-US" altLang="zh-CN" dirty="0" err="1"/>
              <a:t>.Net</a:t>
            </a:r>
            <a:r>
              <a:rPr lang="en-US" altLang="zh-CN" dirty="0"/>
              <a:t> WPF</a:t>
            </a:r>
            <a:r>
              <a:rPr lang="zh-CN" altLang="en-US" dirty="0"/>
              <a:t>方向开发者</a:t>
            </a:r>
            <a:endParaRPr lang="en-US" altLang="zh-CN" dirty="0"/>
          </a:p>
          <a:p>
            <a:endParaRPr lang="en-US" altLang="zh-CN" dirty="0"/>
          </a:p>
          <a:p>
            <a:endParaRPr lang="en-US" altLang="zh-CN" dirty="0"/>
          </a:p>
          <a:p>
            <a:r>
              <a:rPr lang="zh-CN" altLang="en-US" dirty="0"/>
              <a:t>知乎、博客园、公众号、</a:t>
            </a:r>
            <a:r>
              <a:rPr lang="en-US" altLang="zh-CN" dirty="0"/>
              <a:t>b</a:t>
            </a:r>
            <a:r>
              <a:rPr lang="zh-CN" altLang="en-US" dirty="0"/>
              <a:t>站、</a:t>
            </a:r>
            <a:r>
              <a:rPr lang="en-US" altLang="zh-CN" dirty="0" err="1"/>
              <a:t>sina</a:t>
            </a:r>
            <a:r>
              <a:rPr lang="zh-CN" altLang="en-US" dirty="0"/>
              <a:t>微博  搜索：</a:t>
            </a:r>
            <a:r>
              <a:rPr lang="en-US" altLang="zh-CN" dirty="0" err="1"/>
              <a:t>dotNet</a:t>
            </a:r>
            <a:r>
              <a:rPr lang="zh-CN" altLang="en-US" dirty="0"/>
              <a:t>源计划</a:t>
            </a:r>
            <a:r>
              <a:rPr lang="en-US" altLang="zh-CN" dirty="0"/>
              <a:t> </a:t>
            </a:r>
            <a:endParaRPr lang="zh-CN" altLang="en-US" dirty="0"/>
          </a:p>
        </p:txBody>
      </p:sp>
      <p:sp>
        <p:nvSpPr>
          <p:cNvPr id="4" name="矩形 3">
            <a:extLst>
              <a:ext uri="{FF2B5EF4-FFF2-40B4-BE49-F238E27FC236}">
                <a16:creationId xmlns:a16="http://schemas.microsoft.com/office/drawing/2014/main" id="{73EA9F7C-AC1D-4CA4-A636-6D7256E1C73C}"/>
              </a:ext>
            </a:extLst>
          </p:cNvPr>
          <p:cNvSpPr/>
          <p:nvPr/>
        </p:nvSpPr>
        <p:spPr>
          <a:xfrm>
            <a:off x="9393321" y="332459"/>
            <a:ext cx="2567113" cy="369332"/>
          </a:xfrm>
          <a:prstGeom prst="rect">
            <a:avLst/>
          </a:prstGeom>
        </p:spPr>
        <p:txBody>
          <a:bodyPr wrap="none">
            <a:spAutoFit/>
          </a:bodyPr>
          <a:lstStyle/>
          <a:p>
            <a:r>
              <a:rPr lang="en-US" altLang="zh-CN" dirty="0"/>
              <a:t>.Net5 WPF</a:t>
            </a:r>
            <a:r>
              <a:rPr lang="zh-CN" altLang="en-US" dirty="0"/>
              <a:t>进阶教程系列</a:t>
            </a:r>
          </a:p>
        </p:txBody>
      </p:sp>
      <p:pic>
        <p:nvPicPr>
          <p:cNvPr id="6" name="图片 5">
            <a:extLst>
              <a:ext uri="{FF2B5EF4-FFF2-40B4-BE49-F238E27FC236}">
                <a16:creationId xmlns:a16="http://schemas.microsoft.com/office/drawing/2014/main" id="{A1C9786F-EEDF-4F85-B5AE-3B23FC3068BD}"/>
              </a:ext>
            </a:extLst>
          </p:cNvPr>
          <p:cNvPicPr>
            <a:picLocks noChangeAspect="1"/>
          </p:cNvPicPr>
          <p:nvPr/>
        </p:nvPicPr>
        <p:blipFill>
          <a:blip r:embed="rId3"/>
          <a:stretch>
            <a:fillRect/>
          </a:stretch>
        </p:blipFill>
        <p:spPr>
          <a:xfrm>
            <a:off x="358643" y="5033639"/>
            <a:ext cx="1682695" cy="1482571"/>
          </a:xfrm>
          <a:prstGeom prst="rect">
            <a:avLst/>
          </a:prstGeom>
        </p:spPr>
      </p:pic>
    </p:spTree>
    <p:extLst>
      <p:ext uri="{BB962C8B-B14F-4D97-AF65-F5344CB8AC3E}">
        <p14:creationId xmlns:p14="http://schemas.microsoft.com/office/powerpoint/2010/main" val="411365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6729276" cy="669008"/>
          </a:xfrm>
        </p:spPr>
        <p:txBody>
          <a:bodyPr>
            <a:normAutofit fontScale="90000"/>
          </a:bodyPr>
          <a:lstStyle/>
          <a:p>
            <a:r>
              <a:rPr lang="en-US" dirty="0"/>
              <a:t>P</a:t>
            </a:r>
            <a:r>
              <a:rPr lang="en-US" altLang="zh-CN" dirty="0"/>
              <a:t>art6 </a:t>
            </a:r>
            <a:r>
              <a:rPr lang="en-US" altLang="zh-CN" b="1" dirty="0"/>
              <a:t>Custom Animation</a:t>
            </a:r>
            <a:endParaRPr lang="en-US" dirty="0"/>
          </a:p>
        </p:txBody>
      </p:sp>
      <p:sp>
        <p:nvSpPr>
          <p:cNvPr id="3" name="矩形 2">
            <a:extLst>
              <a:ext uri="{FF2B5EF4-FFF2-40B4-BE49-F238E27FC236}">
                <a16:creationId xmlns:a16="http://schemas.microsoft.com/office/drawing/2014/main" id="{319196F7-F154-4742-849D-611C6EFFBF99}"/>
              </a:ext>
            </a:extLst>
          </p:cNvPr>
          <p:cNvSpPr/>
          <p:nvPr/>
        </p:nvSpPr>
        <p:spPr>
          <a:xfrm>
            <a:off x="632696" y="1332118"/>
            <a:ext cx="11139093" cy="3416320"/>
          </a:xfrm>
          <a:prstGeom prst="rect">
            <a:avLst/>
          </a:prstGeom>
        </p:spPr>
        <p:txBody>
          <a:bodyPr wrap="square">
            <a:spAutoFit/>
          </a:bodyPr>
          <a:lstStyle/>
          <a:p>
            <a:r>
              <a:rPr lang="zh-CN" altLang="en-US" dirty="0"/>
              <a:t>实现自定义动画的步骤如下：</a:t>
            </a:r>
            <a:endParaRPr lang="en-US" altLang="zh-CN" dirty="0"/>
          </a:p>
          <a:p>
            <a:endParaRPr lang="en-US" altLang="zh-CN" dirty="0"/>
          </a:p>
          <a:p>
            <a:r>
              <a:rPr lang="en-US" altLang="zh-CN" dirty="0"/>
              <a:t>1.</a:t>
            </a:r>
            <a:r>
              <a:rPr lang="zh-CN" altLang="en-US" dirty="0"/>
              <a:t>继承某个 </a:t>
            </a:r>
            <a:r>
              <a:rPr lang="en-US" altLang="zh-CN" i="1" dirty="0"/>
              <a:t>&lt;Type&gt;</a:t>
            </a:r>
            <a:r>
              <a:rPr lang="zh-CN" altLang="en-US" dirty="0"/>
              <a:t> 关键帧类（如）来创建自定义关键帧对象 </a:t>
            </a:r>
            <a:r>
              <a:rPr lang="en-US" altLang="zh-CN" dirty="0" err="1">
                <a:hlinkClick r:id="rId3"/>
              </a:rPr>
              <a:t>DoubleKeyFrame</a:t>
            </a:r>
            <a:r>
              <a:rPr lang="zh-CN" altLang="en-US" dirty="0"/>
              <a:t> 。 此方法使用 </a:t>
            </a:r>
            <a:r>
              <a:rPr lang="en-US" altLang="zh-CN" dirty="0"/>
              <a:t>WPF </a:t>
            </a:r>
            <a:r>
              <a:rPr lang="zh-CN" altLang="en-US" dirty="0"/>
              <a:t>动画引擎的大部分内置功能。</a:t>
            </a:r>
            <a:endParaRPr lang="en-US" altLang="zh-CN" dirty="0"/>
          </a:p>
          <a:p>
            <a:endParaRPr lang="zh-CN" altLang="en-US" dirty="0"/>
          </a:p>
          <a:p>
            <a:r>
              <a:rPr lang="en-US" altLang="zh-CN" dirty="0"/>
              <a:t>2.</a:t>
            </a:r>
            <a:r>
              <a:rPr lang="zh-CN" altLang="en-US" dirty="0"/>
              <a:t>重写</a:t>
            </a:r>
            <a:r>
              <a:rPr lang="en-US" altLang="zh-CN" dirty="0" err="1"/>
              <a:t>GetCurrentValue</a:t>
            </a:r>
            <a:r>
              <a:rPr lang="zh-CN" altLang="en-US" dirty="0"/>
              <a:t>和</a:t>
            </a:r>
            <a:r>
              <a:rPr lang="en-US" altLang="zh-CN" dirty="0" err="1"/>
              <a:t>GetCurrentValueCore</a:t>
            </a:r>
            <a:r>
              <a:rPr lang="zh-CN" altLang="en-US" dirty="0"/>
              <a:t>方法</a:t>
            </a:r>
            <a:endParaRPr lang="en-US" altLang="zh-CN" dirty="0"/>
          </a:p>
          <a:p>
            <a:endParaRPr lang="en-US" altLang="zh-CN" dirty="0"/>
          </a:p>
          <a:p>
            <a:r>
              <a:rPr lang="en-US" altLang="zh-CN" dirty="0"/>
              <a:t>3.</a:t>
            </a:r>
            <a:r>
              <a:rPr lang="zh-CN" altLang="en-US" dirty="0"/>
              <a:t>自定义动画属性和动画行为</a:t>
            </a:r>
            <a:endParaRPr lang="en-US" altLang="zh-CN" dirty="0"/>
          </a:p>
          <a:p>
            <a:endParaRPr lang="en-US" altLang="zh-CN" dirty="0"/>
          </a:p>
          <a:p>
            <a:r>
              <a:rPr lang="en-US" altLang="zh-CN" dirty="0"/>
              <a:t>4.Xaml</a:t>
            </a:r>
            <a:r>
              <a:rPr lang="zh-CN" altLang="en-US" dirty="0"/>
              <a:t>声明</a:t>
            </a:r>
            <a:r>
              <a:rPr lang="en-US" altLang="zh-CN" dirty="0"/>
              <a:t>Storyboard</a:t>
            </a:r>
            <a:r>
              <a:rPr lang="zh-CN" altLang="en-US" dirty="0"/>
              <a:t>资源引用写好的动画并制定好</a:t>
            </a:r>
            <a:r>
              <a:rPr lang="en-US" altLang="zh-CN" dirty="0"/>
              <a:t>key</a:t>
            </a:r>
          </a:p>
          <a:p>
            <a:endParaRPr lang="en-US" altLang="zh-CN" dirty="0"/>
          </a:p>
          <a:p>
            <a:r>
              <a:rPr lang="en-US" altLang="zh-CN" dirty="0"/>
              <a:t>5.</a:t>
            </a:r>
            <a:r>
              <a:rPr lang="zh-CN" altLang="en-US" dirty="0"/>
              <a:t>通过</a:t>
            </a:r>
            <a:r>
              <a:rPr lang="en-US" altLang="zh-CN" dirty="0"/>
              <a:t>key</a:t>
            </a:r>
            <a:r>
              <a:rPr lang="zh-CN" altLang="en-US" dirty="0"/>
              <a:t>引用动画，并制定好触发动画的条件</a:t>
            </a:r>
          </a:p>
        </p:txBody>
      </p:sp>
    </p:spTree>
    <p:extLst>
      <p:ext uri="{BB962C8B-B14F-4D97-AF65-F5344CB8AC3E}">
        <p14:creationId xmlns:p14="http://schemas.microsoft.com/office/powerpoint/2010/main" val="365201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FC57F71-9A05-42A0-93BA-E4691D583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7673" y="4150567"/>
            <a:ext cx="2590800" cy="2120900"/>
          </a:xfrm>
          <a:prstGeom prst="rect">
            <a:avLst/>
          </a:prstGeom>
        </p:spPr>
      </p:pic>
      <p:sp>
        <p:nvSpPr>
          <p:cNvPr id="4" name="矩形 3">
            <a:extLst>
              <a:ext uri="{FF2B5EF4-FFF2-40B4-BE49-F238E27FC236}">
                <a16:creationId xmlns:a16="http://schemas.microsoft.com/office/drawing/2014/main" id="{ECBCBDD9-E0F6-4CF3-84AE-AC690AB73970}"/>
              </a:ext>
            </a:extLst>
          </p:cNvPr>
          <p:cNvSpPr/>
          <p:nvPr/>
        </p:nvSpPr>
        <p:spPr>
          <a:xfrm>
            <a:off x="3854208" y="3244334"/>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spTree>
    <p:extLst>
      <p:ext uri="{BB962C8B-B14F-4D97-AF65-F5344CB8AC3E}">
        <p14:creationId xmlns:p14="http://schemas.microsoft.com/office/powerpoint/2010/main" val="247408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A667A1-DA62-4B3A-A454-01A5CA5E0955}"/>
              </a:ext>
            </a:extLst>
          </p:cNvPr>
          <p:cNvPicPr>
            <a:picLocks noChangeAspect="1"/>
          </p:cNvPicPr>
          <p:nvPr/>
        </p:nvPicPr>
        <p:blipFill>
          <a:blip r:embed="rId3"/>
          <a:stretch>
            <a:fillRect/>
          </a:stretch>
        </p:blipFill>
        <p:spPr>
          <a:xfrm>
            <a:off x="9571037" y="4572000"/>
            <a:ext cx="1943302" cy="2016731"/>
          </a:xfrm>
          <a:prstGeom prst="rect">
            <a:avLst/>
          </a:prstGeom>
        </p:spPr>
      </p:pic>
      <p:sp>
        <p:nvSpPr>
          <p:cNvPr id="5" name="Title 1">
            <a:extLst>
              <a:ext uri="{FF2B5EF4-FFF2-40B4-BE49-F238E27FC236}">
                <a16:creationId xmlns:a16="http://schemas.microsoft.com/office/drawing/2014/main" id="{05C13ACF-831F-44D1-92DD-70310ED960DA}"/>
              </a:ext>
            </a:extLst>
          </p:cNvPr>
          <p:cNvSpPr>
            <a:spLocks noGrp="1"/>
          </p:cNvSpPr>
          <p:nvPr>
            <p:ph type="title"/>
          </p:nvPr>
        </p:nvSpPr>
        <p:spPr>
          <a:xfrm>
            <a:off x="0" y="403968"/>
            <a:ext cx="2300426" cy="669008"/>
          </a:xfrm>
        </p:spPr>
        <p:txBody>
          <a:bodyPr>
            <a:normAutofit fontScale="90000"/>
          </a:bodyPr>
          <a:lstStyle/>
          <a:p>
            <a:r>
              <a:rPr lang="zh-CN" altLang="en-US" dirty="0"/>
              <a:t>本章概要</a:t>
            </a:r>
            <a:endParaRPr lang="en-US" dirty="0"/>
          </a:p>
        </p:txBody>
      </p:sp>
      <p:sp>
        <p:nvSpPr>
          <p:cNvPr id="6" name="矩形 5">
            <a:extLst>
              <a:ext uri="{FF2B5EF4-FFF2-40B4-BE49-F238E27FC236}">
                <a16:creationId xmlns:a16="http://schemas.microsoft.com/office/drawing/2014/main" id="{8E0230E1-5DEC-4921-BBCE-3D4278E118A2}"/>
              </a:ext>
            </a:extLst>
          </p:cNvPr>
          <p:cNvSpPr/>
          <p:nvPr/>
        </p:nvSpPr>
        <p:spPr>
          <a:xfrm>
            <a:off x="738686" y="1498492"/>
            <a:ext cx="4951900" cy="2677656"/>
          </a:xfrm>
          <a:prstGeom prst="rect">
            <a:avLst/>
          </a:prstGeom>
        </p:spPr>
        <p:txBody>
          <a:bodyPr wrap="square">
            <a:spAutoFit/>
          </a:bodyPr>
          <a:lstStyle/>
          <a:p>
            <a:r>
              <a:rPr lang="en-US" altLang="zh-CN" sz="2800" b="1" dirty="0">
                <a:solidFill>
                  <a:schemeClr val="tx2"/>
                </a:solidFill>
              </a:rPr>
              <a:t>Part 1     Animation</a:t>
            </a:r>
          </a:p>
          <a:p>
            <a:r>
              <a:rPr lang="en-US" altLang="zh-CN" sz="2800" b="1" dirty="0">
                <a:solidFill>
                  <a:schemeClr val="tx2"/>
                </a:solidFill>
              </a:rPr>
              <a:t>Part 2     Double Animation</a:t>
            </a:r>
          </a:p>
          <a:p>
            <a:r>
              <a:rPr lang="en-US" altLang="zh-CN" sz="2800" b="1" dirty="0">
                <a:solidFill>
                  <a:schemeClr val="tx2"/>
                </a:solidFill>
              </a:rPr>
              <a:t>Part 3     Path Animation</a:t>
            </a:r>
          </a:p>
          <a:p>
            <a:r>
              <a:rPr lang="en-US" altLang="zh-CN" sz="2800" b="1" dirty="0">
                <a:solidFill>
                  <a:schemeClr val="tx2"/>
                </a:solidFill>
              </a:rPr>
              <a:t>Part 4     From/To/By Animation</a:t>
            </a:r>
          </a:p>
          <a:p>
            <a:r>
              <a:rPr lang="en-US" altLang="zh-CN" sz="2800" b="1" dirty="0">
                <a:solidFill>
                  <a:schemeClr val="tx2"/>
                </a:solidFill>
              </a:rPr>
              <a:t>Part 5     Key-Frame Animation</a:t>
            </a:r>
          </a:p>
          <a:p>
            <a:r>
              <a:rPr lang="en-US" altLang="zh-CN" sz="2800" b="1" dirty="0">
                <a:solidFill>
                  <a:schemeClr val="tx2"/>
                </a:solidFill>
              </a:rPr>
              <a:t>Part 6     Custom Animation</a:t>
            </a:r>
          </a:p>
        </p:txBody>
      </p:sp>
      <p:sp>
        <p:nvSpPr>
          <p:cNvPr id="3" name="矩形 2">
            <a:extLst>
              <a:ext uri="{FF2B5EF4-FFF2-40B4-BE49-F238E27FC236}">
                <a16:creationId xmlns:a16="http://schemas.microsoft.com/office/drawing/2014/main" id="{36F06A2E-C5B5-43DF-A0E7-6FAF20C1842C}"/>
              </a:ext>
            </a:extLst>
          </p:cNvPr>
          <p:cNvSpPr/>
          <p:nvPr/>
        </p:nvSpPr>
        <p:spPr>
          <a:xfrm>
            <a:off x="738686" y="5942400"/>
            <a:ext cx="8732670" cy="646331"/>
          </a:xfrm>
          <a:prstGeom prst="rect">
            <a:avLst/>
          </a:prstGeom>
        </p:spPr>
        <p:txBody>
          <a:bodyPr wrap="square">
            <a:spAutoFit/>
          </a:bodyPr>
          <a:lstStyle/>
          <a:p>
            <a:r>
              <a:rPr lang="zh-CN" altLang="en-US" dirty="0">
                <a:solidFill>
                  <a:schemeClr val="accent4"/>
                </a:solidFill>
              </a:rPr>
              <a:t>https://docs.microsoft.com/zh-cn/dotnet/desktop/wpf/graphics-multimedia/custom-animations-overview?view=netframeworkdesktop-4.8&amp;viewFallbackFrom=netdesktop-5.0</a:t>
            </a:r>
          </a:p>
        </p:txBody>
      </p:sp>
    </p:spTree>
    <p:extLst>
      <p:ext uri="{BB962C8B-B14F-4D97-AF65-F5344CB8AC3E}">
        <p14:creationId xmlns:p14="http://schemas.microsoft.com/office/powerpoint/2010/main" val="129881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4323426" cy="669008"/>
          </a:xfrm>
        </p:spPr>
        <p:txBody>
          <a:bodyPr>
            <a:normAutofit fontScale="90000"/>
          </a:bodyPr>
          <a:lstStyle/>
          <a:p>
            <a:r>
              <a:rPr lang="en-US" dirty="0"/>
              <a:t>P</a:t>
            </a:r>
            <a:r>
              <a:rPr lang="en-US" altLang="zh-CN" dirty="0"/>
              <a:t>art1 </a:t>
            </a:r>
            <a:r>
              <a:rPr lang="en-US" altLang="zh-CN" b="1" dirty="0"/>
              <a:t>Animation</a:t>
            </a:r>
            <a:endParaRPr lang="en-US" dirty="0"/>
          </a:p>
        </p:txBody>
      </p:sp>
      <p:sp>
        <p:nvSpPr>
          <p:cNvPr id="8" name="矩形 7">
            <a:extLst>
              <a:ext uri="{FF2B5EF4-FFF2-40B4-BE49-F238E27FC236}">
                <a16:creationId xmlns:a16="http://schemas.microsoft.com/office/drawing/2014/main" id="{762C5BF3-19CB-4898-B457-8E0C25EE63D4}"/>
              </a:ext>
            </a:extLst>
          </p:cNvPr>
          <p:cNvSpPr/>
          <p:nvPr/>
        </p:nvSpPr>
        <p:spPr>
          <a:xfrm>
            <a:off x="571568" y="1080632"/>
            <a:ext cx="11217977" cy="5416868"/>
          </a:xfrm>
          <a:prstGeom prst="rect">
            <a:avLst/>
          </a:prstGeom>
        </p:spPr>
        <p:txBody>
          <a:bodyPr wrap="square">
            <a:spAutoFit/>
          </a:bodyPr>
          <a:lstStyle/>
          <a:p>
            <a:r>
              <a:rPr lang="en-US" altLang="zh-CN" b="1" dirty="0">
                <a:solidFill>
                  <a:schemeClr val="tx2"/>
                </a:solidFill>
              </a:rPr>
              <a:t>1.</a:t>
            </a:r>
            <a:r>
              <a:rPr lang="zh-CN" altLang="en-US" b="1" dirty="0">
                <a:solidFill>
                  <a:schemeClr val="tx2"/>
                </a:solidFill>
              </a:rPr>
              <a:t>什么是</a:t>
            </a:r>
            <a:r>
              <a:rPr lang="en-US" altLang="zh-CN" b="1" dirty="0">
                <a:solidFill>
                  <a:schemeClr val="tx2"/>
                </a:solidFill>
              </a:rPr>
              <a:t>Animation</a:t>
            </a:r>
            <a:r>
              <a:rPr lang="zh-CN" altLang="en-US" b="1" dirty="0">
                <a:solidFill>
                  <a:schemeClr val="tx2"/>
                </a:solidFill>
              </a:rPr>
              <a:t>？</a:t>
            </a:r>
            <a:endParaRPr lang="en-US" altLang="zh-CN" b="1" dirty="0">
              <a:solidFill>
                <a:schemeClr val="tx2"/>
              </a:solidFill>
            </a:endParaRPr>
          </a:p>
          <a:p>
            <a:r>
              <a:rPr lang="zh-CN" altLang="en-US" sz="1400" dirty="0"/>
              <a:t>动画是快速循环播放一系列图像（其中每个图像与下一个图像略微不同）给人造成的一种幻觉</a:t>
            </a:r>
            <a:r>
              <a:rPr lang="zh-CN" altLang="en-US" sz="1400" b="1" dirty="0">
                <a:solidFill>
                  <a:schemeClr val="tx2"/>
                </a:solidFill>
              </a:rPr>
              <a:t>。再回到</a:t>
            </a:r>
            <a:r>
              <a:rPr lang="en-US" altLang="zh-CN" sz="1400" b="1" dirty="0">
                <a:solidFill>
                  <a:schemeClr val="tx2"/>
                </a:solidFill>
              </a:rPr>
              <a:t>WPF</a:t>
            </a:r>
            <a:r>
              <a:rPr lang="zh-CN" altLang="en-US" sz="1400" b="1" dirty="0">
                <a:solidFill>
                  <a:schemeClr val="tx2"/>
                </a:solidFill>
              </a:rPr>
              <a:t>开发中动画是让控件表现出多样性具有动画行为。</a:t>
            </a:r>
            <a:endParaRPr lang="en-US" altLang="zh-CN" sz="1400" b="1" dirty="0">
              <a:solidFill>
                <a:schemeClr val="tx2"/>
              </a:solidFill>
            </a:endParaRPr>
          </a:p>
          <a:p>
            <a:endParaRPr lang="en-US" altLang="zh-CN" b="1" dirty="0">
              <a:solidFill>
                <a:schemeClr val="tx2"/>
              </a:solidFill>
            </a:endParaRPr>
          </a:p>
          <a:p>
            <a:r>
              <a:rPr lang="en-US" altLang="zh-CN" b="1" dirty="0">
                <a:solidFill>
                  <a:schemeClr val="tx2"/>
                </a:solidFill>
              </a:rPr>
              <a:t>2.</a:t>
            </a:r>
            <a:r>
              <a:rPr lang="zh-CN" altLang="en-US" b="1" dirty="0">
                <a:solidFill>
                  <a:schemeClr val="tx2"/>
                </a:solidFill>
              </a:rPr>
              <a:t>有哪些应用？</a:t>
            </a:r>
            <a:endParaRPr lang="en-US" altLang="zh-CN" b="1" dirty="0">
              <a:solidFill>
                <a:schemeClr val="tx2"/>
              </a:solidFill>
            </a:endParaRPr>
          </a:p>
          <a:p>
            <a:r>
              <a:rPr lang="en-US" altLang="zh-CN" sz="1400" b="1" dirty="0">
                <a:solidFill>
                  <a:schemeClr val="tx2"/>
                </a:solidFill>
              </a:rPr>
              <a:t>3D</a:t>
            </a:r>
            <a:r>
              <a:rPr lang="zh-CN" altLang="en-US" sz="1400" b="1" dirty="0">
                <a:solidFill>
                  <a:schemeClr val="tx2"/>
                </a:solidFill>
              </a:rPr>
              <a:t>、多媒体、线性、颜色、形变、翻转、缩放、渐变、以及多种动画效果组合等。</a:t>
            </a:r>
            <a:endParaRPr lang="en-US" altLang="zh-CN" sz="1400" b="1" dirty="0">
              <a:solidFill>
                <a:schemeClr val="tx2"/>
              </a:solidFill>
            </a:endParaRPr>
          </a:p>
          <a:p>
            <a:endParaRPr lang="en-US" altLang="zh-CN" b="1" dirty="0">
              <a:solidFill>
                <a:schemeClr val="tx2"/>
              </a:solidFill>
            </a:endParaRPr>
          </a:p>
          <a:p>
            <a:r>
              <a:rPr lang="en-US" altLang="zh-CN" b="1" dirty="0">
                <a:solidFill>
                  <a:schemeClr val="tx2"/>
                </a:solidFill>
              </a:rPr>
              <a:t>3.</a:t>
            </a:r>
            <a:r>
              <a:rPr lang="zh-CN" altLang="en-US" b="1" dirty="0">
                <a:solidFill>
                  <a:schemeClr val="tx2"/>
                </a:solidFill>
              </a:rPr>
              <a:t>如何实现</a:t>
            </a:r>
            <a:r>
              <a:rPr lang="en-US" altLang="zh-CN" b="1" dirty="0">
                <a:solidFill>
                  <a:schemeClr val="tx2"/>
                </a:solidFill>
              </a:rPr>
              <a:t>Animation</a:t>
            </a:r>
            <a:r>
              <a:rPr lang="zh-CN" altLang="en-US" b="1" dirty="0">
                <a:solidFill>
                  <a:schemeClr val="tx2"/>
                </a:solidFill>
              </a:rPr>
              <a:t>？</a:t>
            </a:r>
            <a:endParaRPr lang="en-US" altLang="zh-CN" b="1" dirty="0">
              <a:solidFill>
                <a:schemeClr val="tx2"/>
              </a:solidFill>
            </a:endParaRPr>
          </a:p>
          <a:p>
            <a:r>
              <a:rPr lang="zh-CN" altLang="en-US" sz="1400" dirty="0">
                <a:latin typeface="Segoe UI" panose="020B0502040204020203" pitchFamily="34" charset="0"/>
              </a:rPr>
              <a:t>若要使属性具有动画功能，属性必须满足以下三个要求：</a:t>
            </a:r>
          </a:p>
          <a:p>
            <a:pPr>
              <a:buFont typeface="Arial" panose="020B0604020202020204" pitchFamily="34" charset="0"/>
              <a:buChar char="•"/>
            </a:pPr>
            <a:r>
              <a:rPr lang="zh-CN" altLang="en-US" sz="1400" dirty="0">
                <a:latin typeface="Segoe UI" panose="020B0502040204020203" pitchFamily="34" charset="0"/>
              </a:rPr>
              <a:t>它必须是依赖属性。</a:t>
            </a:r>
          </a:p>
          <a:p>
            <a:pPr>
              <a:buFont typeface="Arial" panose="020B0604020202020204" pitchFamily="34" charset="0"/>
              <a:buChar char="•"/>
            </a:pPr>
            <a:r>
              <a:rPr lang="zh-CN" altLang="en-US" sz="1400" dirty="0">
                <a:latin typeface="Segoe UI" panose="020B0502040204020203" pitchFamily="34" charset="0"/>
              </a:rPr>
              <a:t>它必须属于从继承的类， </a:t>
            </a:r>
            <a:r>
              <a:rPr lang="en-US" altLang="zh-CN" sz="1400" dirty="0" err="1">
                <a:latin typeface="Segoe UI" panose="020B0502040204020203" pitchFamily="34" charset="0"/>
                <a:hlinkClick r:id="rId3">
                  <a:extLst>
                    <a:ext uri="{A12FA001-AC4F-418D-AE19-62706E023703}">
                      <ahyp:hlinkClr xmlns:ahyp="http://schemas.microsoft.com/office/drawing/2018/hyperlinkcolor" val="tx"/>
                    </a:ext>
                  </a:extLst>
                </a:hlinkClick>
              </a:rPr>
              <a:t>DependencyObject</a:t>
            </a:r>
            <a:r>
              <a:rPr lang="zh-CN" altLang="en-US" sz="1400" dirty="0">
                <a:latin typeface="Segoe UI" panose="020B0502040204020203" pitchFamily="34" charset="0"/>
              </a:rPr>
              <a:t> 并实现 </a:t>
            </a:r>
            <a:r>
              <a:rPr lang="en-US" altLang="zh-CN" sz="1400" dirty="0" err="1">
                <a:latin typeface="Segoe UI" panose="020B0502040204020203" pitchFamily="34" charset="0"/>
                <a:hlinkClick r:id="rId4">
                  <a:extLst>
                    <a:ext uri="{A12FA001-AC4F-418D-AE19-62706E023703}">
                      <ahyp:hlinkClr xmlns:ahyp="http://schemas.microsoft.com/office/drawing/2018/hyperlinkcolor" val="tx"/>
                    </a:ext>
                  </a:extLst>
                </a:hlinkClick>
              </a:rPr>
              <a:t>IAnimatable</a:t>
            </a:r>
            <a:r>
              <a:rPr lang="zh-CN" altLang="en-US" sz="1400" dirty="0">
                <a:latin typeface="Segoe UI" panose="020B0502040204020203" pitchFamily="34" charset="0"/>
              </a:rPr>
              <a:t> 接口。</a:t>
            </a:r>
          </a:p>
          <a:p>
            <a:pPr>
              <a:buFont typeface="Arial" panose="020B0604020202020204" pitchFamily="34" charset="0"/>
              <a:buChar char="•"/>
            </a:pPr>
            <a:r>
              <a:rPr lang="zh-CN" altLang="en-US" sz="1400" dirty="0">
                <a:latin typeface="Segoe UI" panose="020B0502040204020203" pitchFamily="34" charset="0"/>
              </a:rPr>
              <a:t>必须存在可用的兼容动画类型。 </a:t>
            </a:r>
            <a:r>
              <a:rPr lang="en-US" altLang="zh-CN" sz="1400" dirty="0">
                <a:latin typeface="Segoe UI" panose="020B0502040204020203" pitchFamily="34" charset="0"/>
              </a:rPr>
              <a:t>(</a:t>
            </a:r>
            <a:r>
              <a:rPr lang="zh-CN" altLang="en-US" sz="1400" dirty="0">
                <a:latin typeface="Segoe UI" panose="020B0502040204020203" pitchFamily="34" charset="0"/>
              </a:rPr>
              <a:t>如果 </a:t>
            </a:r>
            <a:r>
              <a:rPr lang="en-US" altLang="zh-CN" sz="1400" dirty="0">
                <a:latin typeface="Segoe UI" panose="020B0502040204020203" pitchFamily="34" charset="0"/>
              </a:rPr>
              <a:t>WPF </a:t>
            </a:r>
            <a:r>
              <a:rPr lang="zh-CN" altLang="en-US" sz="1400" dirty="0">
                <a:latin typeface="Segoe UI" panose="020B0502040204020203" pitchFamily="34" charset="0"/>
              </a:rPr>
              <a:t>未提供，你可以创建自己的。</a:t>
            </a:r>
            <a:r>
              <a:rPr lang="en-US" altLang="zh-CN" sz="1400" dirty="0">
                <a:latin typeface="Segoe UI" panose="020B0502040204020203" pitchFamily="34" charset="0"/>
              </a:rPr>
              <a:t>)</a:t>
            </a:r>
          </a:p>
          <a:p>
            <a:r>
              <a:rPr lang="en-US" altLang="zh-CN" sz="1400" dirty="0">
                <a:latin typeface="Segoe UI" panose="020B0502040204020203" pitchFamily="34" charset="0"/>
              </a:rPr>
              <a:t>WPF </a:t>
            </a:r>
            <a:r>
              <a:rPr lang="zh-CN" altLang="en-US" sz="1400" dirty="0">
                <a:latin typeface="Segoe UI" panose="020B0502040204020203" pitchFamily="34" charset="0"/>
              </a:rPr>
              <a:t>包含许多具有属性的对象 </a:t>
            </a:r>
            <a:r>
              <a:rPr lang="en-US" altLang="zh-CN" sz="1400" dirty="0" err="1">
                <a:latin typeface="Segoe UI" panose="020B0502040204020203" pitchFamily="34" charset="0"/>
                <a:hlinkClick r:id="rId4">
                  <a:extLst>
                    <a:ext uri="{A12FA001-AC4F-418D-AE19-62706E023703}">
                      <ahyp:hlinkClr xmlns:ahyp="http://schemas.microsoft.com/office/drawing/2018/hyperlinkcolor" val="tx"/>
                    </a:ext>
                  </a:extLst>
                </a:hlinkClick>
              </a:rPr>
              <a:t>IAnimatable</a:t>
            </a:r>
            <a:r>
              <a:rPr lang="zh-CN" altLang="en-US" sz="1400" dirty="0">
                <a:latin typeface="Segoe UI" panose="020B0502040204020203" pitchFamily="34" charset="0"/>
              </a:rPr>
              <a:t> 。 控件（如 </a:t>
            </a:r>
            <a:r>
              <a:rPr lang="en-US" altLang="zh-CN" sz="1400" dirty="0">
                <a:latin typeface="Segoe UI" panose="020B0502040204020203" pitchFamily="34" charset="0"/>
                <a:hlinkClick r:id="rId5">
                  <a:extLst>
                    <a:ext uri="{A12FA001-AC4F-418D-AE19-62706E023703}">
                      <ahyp:hlinkClr xmlns:ahyp="http://schemas.microsoft.com/office/drawing/2018/hyperlinkcolor" val="tx"/>
                    </a:ext>
                  </a:extLst>
                </a:hlinkClick>
              </a:rPr>
              <a:t>Button</a:t>
            </a:r>
            <a:r>
              <a:rPr lang="zh-CN" altLang="en-US" sz="1400" dirty="0">
                <a:latin typeface="Segoe UI" panose="020B0502040204020203" pitchFamily="34" charset="0"/>
              </a:rPr>
              <a:t> 和 </a:t>
            </a:r>
            <a:r>
              <a:rPr lang="en-US" altLang="zh-CN" sz="1400" dirty="0" err="1">
                <a:latin typeface="Segoe UI" panose="020B0502040204020203" pitchFamily="34" charset="0"/>
                <a:hlinkClick r:id="rId6">
                  <a:extLst>
                    <a:ext uri="{A12FA001-AC4F-418D-AE19-62706E023703}">
                      <ahyp:hlinkClr xmlns:ahyp="http://schemas.microsoft.com/office/drawing/2018/hyperlinkcolor" val="tx"/>
                    </a:ext>
                  </a:extLst>
                </a:hlinkClick>
              </a:rPr>
              <a:t>TabControl</a:t>
            </a:r>
            <a:r>
              <a:rPr lang="zh-CN" altLang="en-US" sz="1400" dirty="0">
                <a:latin typeface="Segoe UI" panose="020B0502040204020203" pitchFamily="34" charset="0"/>
              </a:rPr>
              <a:t> ）和 </a:t>
            </a:r>
            <a:r>
              <a:rPr lang="en-US" altLang="zh-CN" sz="1400" dirty="0">
                <a:latin typeface="Segoe UI" panose="020B0502040204020203" pitchFamily="34" charset="0"/>
                <a:hlinkClick r:id="rId7">
                  <a:extLst>
                    <a:ext uri="{A12FA001-AC4F-418D-AE19-62706E023703}">
                      <ahyp:hlinkClr xmlns:ahyp="http://schemas.microsoft.com/office/drawing/2018/hyperlinkcolor" val="tx"/>
                    </a:ext>
                  </a:extLst>
                </a:hlinkClick>
              </a:rPr>
              <a:t>Panel</a:t>
            </a:r>
            <a:r>
              <a:rPr lang="zh-CN" altLang="en-US" sz="1400" dirty="0">
                <a:latin typeface="Segoe UI" panose="020B0502040204020203" pitchFamily="34" charset="0"/>
              </a:rPr>
              <a:t> 和 </a:t>
            </a:r>
            <a:r>
              <a:rPr lang="en-US" altLang="zh-CN" sz="1400" dirty="0">
                <a:latin typeface="Segoe UI" panose="020B0502040204020203" pitchFamily="34" charset="0"/>
                <a:hlinkClick r:id="rId8">
                  <a:extLst>
                    <a:ext uri="{A12FA001-AC4F-418D-AE19-62706E023703}">
                      <ahyp:hlinkClr xmlns:ahyp="http://schemas.microsoft.com/office/drawing/2018/hyperlinkcolor" val="tx"/>
                    </a:ext>
                  </a:extLst>
                </a:hlinkClick>
              </a:rPr>
              <a:t>Shape</a:t>
            </a:r>
            <a:r>
              <a:rPr lang="zh-CN" altLang="en-US" sz="1400" dirty="0">
                <a:latin typeface="Segoe UI" panose="020B0502040204020203" pitchFamily="34" charset="0"/>
              </a:rPr>
              <a:t> 对象从继承 </a:t>
            </a:r>
            <a:r>
              <a:rPr lang="en-US" altLang="zh-CN" sz="1400" dirty="0" err="1">
                <a:latin typeface="Segoe UI" panose="020B0502040204020203" pitchFamily="34" charset="0"/>
                <a:hlinkClick r:id="rId3">
                  <a:extLst>
                    <a:ext uri="{A12FA001-AC4F-418D-AE19-62706E023703}">
                      <ahyp:hlinkClr xmlns:ahyp="http://schemas.microsoft.com/office/drawing/2018/hyperlinkcolor" val="tx"/>
                    </a:ext>
                  </a:extLst>
                </a:hlinkClick>
              </a:rPr>
              <a:t>DependencyObject</a:t>
            </a:r>
            <a:r>
              <a:rPr lang="zh-CN" altLang="en-US" sz="1400" dirty="0">
                <a:latin typeface="Segoe UI" panose="020B0502040204020203" pitchFamily="34" charset="0"/>
              </a:rPr>
              <a:t> 。 其中大多数属性都是依赖属性。</a:t>
            </a:r>
            <a:endParaRPr lang="en-US" altLang="zh-CN" sz="1400" dirty="0">
              <a:latin typeface="Segoe UI" panose="020B0502040204020203" pitchFamily="34" charset="0"/>
            </a:endParaRPr>
          </a:p>
          <a:p>
            <a:endParaRPr lang="en-US" altLang="zh-CN" sz="1400" b="1" dirty="0">
              <a:solidFill>
                <a:schemeClr val="tx2"/>
              </a:solidFill>
            </a:endParaRPr>
          </a:p>
          <a:p>
            <a:r>
              <a:rPr lang="en-US" altLang="zh-CN" b="1" dirty="0">
                <a:solidFill>
                  <a:schemeClr val="tx2"/>
                </a:solidFill>
              </a:rPr>
              <a:t>4.</a:t>
            </a:r>
            <a:r>
              <a:rPr lang="zh-CN" altLang="en-US" b="1" dirty="0">
                <a:solidFill>
                  <a:schemeClr val="tx2"/>
                </a:solidFill>
              </a:rPr>
              <a:t>步骤如下：</a:t>
            </a:r>
            <a:endParaRPr lang="en-US" altLang="zh-CN" b="1" dirty="0">
              <a:solidFill>
                <a:schemeClr val="tx2"/>
              </a:solidFill>
            </a:endParaRPr>
          </a:p>
          <a:p>
            <a:r>
              <a:rPr lang="en-US" altLang="zh-CN" sz="1400" dirty="0"/>
              <a:t>1.</a:t>
            </a:r>
            <a:r>
              <a:rPr lang="zh-CN" altLang="en-US" sz="1400" dirty="0"/>
              <a:t>创建故事版</a:t>
            </a:r>
            <a:r>
              <a:rPr lang="en-US" altLang="zh-CN" sz="1400" dirty="0"/>
              <a:t>(</a:t>
            </a:r>
            <a:r>
              <a:rPr lang="en-US" altLang="zh-CN" sz="1400" dirty="0">
                <a:hlinkClick r:id="rId9">
                  <a:extLst>
                    <a:ext uri="{A12FA001-AC4F-418D-AE19-62706E023703}">
                      <ahyp:hlinkClr xmlns:ahyp="http://schemas.microsoft.com/office/drawing/2018/hyperlinkcolor" val="tx"/>
                    </a:ext>
                  </a:extLst>
                </a:hlinkClick>
              </a:rPr>
              <a:t>Storyboard</a:t>
            </a:r>
            <a:r>
              <a:rPr lang="en-US" altLang="zh-CN" sz="1400" dirty="0"/>
              <a:t>  </a:t>
            </a:r>
            <a:r>
              <a:rPr lang="zh-CN" altLang="en-US" sz="1400" dirty="0"/>
              <a:t>控制故事版内动画的开始、结束等；故事版内可以定义多个不同的动画</a:t>
            </a:r>
            <a:r>
              <a:rPr lang="en-US" altLang="zh-CN" sz="1400" dirty="0"/>
              <a:t>)</a:t>
            </a:r>
          </a:p>
          <a:p>
            <a:r>
              <a:rPr lang="en-US" altLang="zh-CN" sz="1400" dirty="0"/>
              <a:t>2.</a:t>
            </a:r>
            <a:r>
              <a:rPr lang="zh-CN" altLang="en-US" sz="1400" dirty="0"/>
              <a:t>选择动画形式</a:t>
            </a:r>
            <a:r>
              <a:rPr lang="en-US" altLang="zh-CN" sz="1400" dirty="0"/>
              <a:t>(Double</a:t>
            </a:r>
            <a:r>
              <a:rPr lang="zh-CN" altLang="en-US" sz="1400" dirty="0"/>
              <a:t>、</a:t>
            </a:r>
            <a:r>
              <a:rPr lang="en-US" altLang="zh-CN" sz="1400" dirty="0"/>
              <a:t>Path</a:t>
            </a:r>
            <a:r>
              <a:rPr lang="zh-CN" altLang="en-US" sz="1400" dirty="0"/>
              <a:t>等；动画自身也有启停</a:t>
            </a:r>
            <a:r>
              <a:rPr lang="en-US" altLang="zh-CN" sz="1400" dirty="0"/>
              <a:t>)</a:t>
            </a:r>
          </a:p>
          <a:p>
            <a:r>
              <a:rPr lang="en-US" altLang="zh-CN" sz="1400" dirty="0"/>
              <a:t>3.</a:t>
            </a:r>
            <a:r>
              <a:rPr lang="zh-CN" altLang="en-US" sz="1400" dirty="0"/>
              <a:t>指定动画行为、执行动画的元素</a:t>
            </a:r>
            <a:endParaRPr lang="en-US" altLang="zh-CN" sz="1400" dirty="0"/>
          </a:p>
          <a:p>
            <a:r>
              <a:rPr lang="en-US" altLang="zh-CN" sz="1400" dirty="0"/>
              <a:t>4.</a:t>
            </a:r>
            <a:r>
              <a:rPr lang="zh-CN" altLang="en-US" sz="1400" dirty="0"/>
              <a:t>动画时长（</a:t>
            </a:r>
            <a:r>
              <a:rPr lang="en-US" altLang="zh-CN" sz="1400" dirty="0"/>
              <a:t>Time line</a:t>
            </a:r>
            <a:r>
              <a:rPr lang="zh-CN" altLang="en-US" sz="1400" dirty="0"/>
              <a:t>）</a:t>
            </a:r>
            <a:endParaRPr lang="en-US" altLang="zh-CN" sz="1400" dirty="0"/>
          </a:p>
          <a:p>
            <a:r>
              <a:rPr lang="en-US" altLang="zh-CN" sz="1400" dirty="0"/>
              <a:t>5.</a:t>
            </a:r>
            <a:r>
              <a:rPr lang="zh-CN" altLang="en-US" sz="1400" dirty="0"/>
              <a:t>开始动画</a:t>
            </a:r>
            <a:endParaRPr lang="en-US" altLang="zh-CN" sz="1400" dirty="0"/>
          </a:p>
          <a:p>
            <a:r>
              <a:rPr lang="en-US" altLang="zh-CN" sz="1400" dirty="0"/>
              <a:t>6.</a:t>
            </a:r>
            <a:r>
              <a:rPr lang="zh-CN" altLang="en-US" sz="1400" dirty="0"/>
              <a:t>动画执行</a:t>
            </a:r>
            <a:endParaRPr lang="en-US" altLang="zh-CN" sz="1400" dirty="0"/>
          </a:p>
          <a:p>
            <a:r>
              <a:rPr lang="en-US" altLang="zh-CN" sz="1400" dirty="0"/>
              <a:t>7.</a:t>
            </a:r>
            <a:r>
              <a:rPr lang="zh-CN" altLang="en-US" sz="1400" dirty="0"/>
              <a:t>结束动画</a:t>
            </a:r>
          </a:p>
        </p:txBody>
      </p:sp>
      <p:cxnSp>
        <p:nvCxnSpPr>
          <p:cNvPr id="12" name="直接箭头连接符 11">
            <a:extLst>
              <a:ext uri="{FF2B5EF4-FFF2-40B4-BE49-F238E27FC236}">
                <a16:creationId xmlns:a16="http://schemas.microsoft.com/office/drawing/2014/main" id="{19A458A7-BC40-4FD1-8B4C-679FD470CB54}"/>
              </a:ext>
            </a:extLst>
          </p:cNvPr>
          <p:cNvCxnSpPr>
            <a:cxnSpLocks/>
          </p:cNvCxnSpPr>
          <p:nvPr/>
        </p:nvCxnSpPr>
        <p:spPr>
          <a:xfrm>
            <a:off x="7575989" y="6676811"/>
            <a:ext cx="3401197"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0A7E47B0-260D-4BAD-B6F4-798E7B046B0D}"/>
              </a:ext>
            </a:extLst>
          </p:cNvPr>
          <p:cNvSpPr/>
          <p:nvPr/>
        </p:nvSpPr>
        <p:spPr>
          <a:xfrm>
            <a:off x="8833903" y="6519446"/>
            <a:ext cx="1018580" cy="338554"/>
          </a:xfrm>
          <a:prstGeom prst="rect">
            <a:avLst/>
          </a:prstGeom>
        </p:spPr>
        <p:txBody>
          <a:bodyPr wrap="square">
            <a:spAutoFit/>
          </a:bodyPr>
          <a:lstStyle/>
          <a:p>
            <a:r>
              <a:rPr lang="en-US" altLang="zh-CN" sz="1600" dirty="0"/>
              <a:t>Time Line</a:t>
            </a:r>
            <a:endParaRPr lang="zh-CN" altLang="en-US" sz="1600" dirty="0"/>
          </a:p>
        </p:txBody>
      </p:sp>
      <p:sp>
        <p:nvSpPr>
          <p:cNvPr id="18" name="矩形 17">
            <a:extLst>
              <a:ext uri="{FF2B5EF4-FFF2-40B4-BE49-F238E27FC236}">
                <a16:creationId xmlns:a16="http://schemas.microsoft.com/office/drawing/2014/main" id="{0D09BDEF-030E-45F9-A36D-20BF984E1F37}"/>
              </a:ext>
            </a:extLst>
          </p:cNvPr>
          <p:cNvSpPr/>
          <p:nvPr/>
        </p:nvSpPr>
        <p:spPr>
          <a:xfrm>
            <a:off x="6925328" y="6490494"/>
            <a:ext cx="747383" cy="338554"/>
          </a:xfrm>
          <a:prstGeom prst="rect">
            <a:avLst/>
          </a:prstGeom>
        </p:spPr>
        <p:txBody>
          <a:bodyPr wrap="square">
            <a:spAutoFit/>
          </a:bodyPr>
          <a:lstStyle/>
          <a:p>
            <a:r>
              <a:rPr lang="en-US" altLang="zh-CN" sz="1600" dirty="0"/>
              <a:t>Begin</a:t>
            </a:r>
            <a:endParaRPr lang="zh-CN" altLang="en-US" sz="1600" dirty="0"/>
          </a:p>
        </p:txBody>
      </p:sp>
      <p:sp>
        <p:nvSpPr>
          <p:cNvPr id="19" name="矩形 18">
            <a:extLst>
              <a:ext uri="{FF2B5EF4-FFF2-40B4-BE49-F238E27FC236}">
                <a16:creationId xmlns:a16="http://schemas.microsoft.com/office/drawing/2014/main" id="{AE7ED181-F68E-462C-943C-B8AB4F246FC4}"/>
              </a:ext>
            </a:extLst>
          </p:cNvPr>
          <p:cNvSpPr/>
          <p:nvPr/>
        </p:nvSpPr>
        <p:spPr>
          <a:xfrm>
            <a:off x="10987042" y="6497500"/>
            <a:ext cx="520311" cy="338554"/>
          </a:xfrm>
          <a:prstGeom prst="rect">
            <a:avLst/>
          </a:prstGeom>
        </p:spPr>
        <p:txBody>
          <a:bodyPr wrap="square">
            <a:spAutoFit/>
          </a:bodyPr>
          <a:lstStyle/>
          <a:p>
            <a:r>
              <a:rPr lang="en-US" altLang="zh-CN" sz="1600" dirty="0"/>
              <a:t>End</a:t>
            </a:r>
            <a:endParaRPr lang="zh-CN" altLang="en-US" sz="1600" dirty="0"/>
          </a:p>
        </p:txBody>
      </p:sp>
      <p:pic>
        <p:nvPicPr>
          <p:cNvPr id="6" name="Picture 2" descr="https://ss0.baidu.com/94o3dSag_xI4khGko9WTAnF6hhy/zhidao/pic/item/d52a2834349b033b6318d08611ce36d3d439bddd.jpg">
            <a:extLst>
              <a:ext uri="{FF2B5EF4-FFF2-40B4-BE49-F238E27FC236}">
                <a16:creationId xmlns:a16="http://schemas.microsoft.com/office/drawing/2014/main" id="{03A25D8C-AAE5-4D42-8631-BC13AC1FB6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4755" y="5158243"/>
            <a:ext cx="54768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16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7248941" cy="669008"/>
          </a:xfrm>
        </p:spPr>
        <p:txBody>
          <a:bodyPr>
            <a:normAutofit fontScale="90000"/>
          </a:bodyPr>
          <a:lstStyle/>
          <a:p>
            <a:r>
              <a:rPr lang="en-US" dirty="0"/>
              <a:t>P</a:t>
            </a:r>
            <a:r>
              <a:rPr lang="en-US" altLang="zh-CN" dirty="0"/>
              <a:t>art1.1 </a:t>
            </a:r>
            <a:r>
              <a:rPr lang="en-US" altLang="zh-CN" b="1" dirty="0"/>
              <a:t>Animation-TimeLine</a:t>
            </a:r>
            <a:endParaRPr lang="en-US" dirty="0"/>
          </a:p>
        </p:txBody>
      </p:sp>
      <p:sp>
        <p:nvSpPr>
          <p:cNvPr id="2" name="矩形 1">
            <a:extLst>
              <a:ext uri="{FF2B5EF4-FFF2-40B4-BE49-F238E27FC236}">
                <a16:creationId xmlns:a16="http://schemas.microsoft.com/office/drawing/2014/main" id="{1D6FEFDA-3296-44DD-8409-2B1147270228}"/>
              </a:ext>
            </a:extLst>
          </p:cNvPr>
          <p:cNvSpPr/>
          <p:nvPr/>
        </p:nvSpPr>
        <p:spPr>
          <a:xfrm>
            <a:off x="349187" y="1072976"/>
            <a:ext cx="9780234" cy="523220"/>
          </a:xfrm>
          <a:prstGeom prst="rect">
            <a:avLst/>
          </a:prstGeom>
        </p:spPr>
        <p:txBody>
          <a:bodyPr wrap="square">
            <a:spAutoFit/>
          </a:bodyPr>
          <a:lstStyle/>
          <a:p>
            <a:r>
              <a:rPr lang="en-US" altLang="zh-CN" sz="1400" dirty="0">
                <a:latin typeface="Segoe UI" panose="020B0502040204020203" pitchFamily="34" charset="0"/>
                <a:hlinkClick r:id="rId3">
                  <a:extLst>
                    <a:ext uri="{A12FA001-AC4F-418D-AE19-62706E023703}">
                      <ahyp:hlinkClr xmlns:ahyp="http://schemas.microsoft.com/office/drawing/2018/hyperlinkcolor" val="tx"/>
                    </a:ext>
                  </a:extLst>
                </a:hlinkClick>
              </a:rPr>
              <a:t>Timeline</a:t>
            </a:r>
            <a:r>
              <a:rPr lang="zh-CN" altLang="en-US" sz="1400" dirty="0">
                <a:latin typeface="Segoe UI" panose="020B0502040204020203" pitchFamily="34" charset="0"/>
              </a:rPr>
              <a:t>表示时间段。 它提供的属性让你可以指定该时间段的长度、开始时间、重复次数、该时间段内时间进度的快慢等。</a:t>
            </a:r>
          </a:p>
          <a:p>
            <a:r>
              <a:rPr lang="zh-CN" altLang="en-US" sz="1400" dirty="0">
                <a:latin typeface="Segoe UI" panose="020B0502040204020203" pitchFamily="34" charset="0"/>
              </a:rPr>
              <a:t>从时间线类继承的类可提供附加功能，例如动画和媒体播放。 </a:t>
            </a:r>
            <a:r>
              <a:rPr lang="en-US" altLang="zh-CN" sz="1400" dirty="0">
                <a:latin typeface="Segoe UI" panose="020B0502040204020203" pitchFamily="34" charset="0"/>
              </a:rPr>
              <a:t>WPF </a:t>
            </a:r>
            <a:r>
              <a:rPr lang="zh-CN" altLang="en-US" sz="1400" dirty="0">
                <a:latin typeface="Segoe UI" panose="020B0502040204020203" pitchFamily="34" charset="0"/>
              </a:rPr>
              <a:t>提供以下 </a:t>
            </a:r>
            <a:r>
              <a:rPr lang="en-US" altLang="zh-CN" sz="1400" dirty="0">
                <a:latin typeface="Segoe UI" panose="020B0502040204020203" pitchFamily="34" charset="0"/>
                <a:hlinkClick r:id="rId3">
                  <a:extLst>
                    <a:ext uri="{A12FA001-AC4F-418D-AE19-62706E023703}">
                      <ahyp:hlinkClr xmlns:ahyp="http://schemas.microsoft.com/office/drawing/2018/hyperlinkcolor" val="tx"/>
                    </a:ext>
                  </a:extLst>
                </a:hlinkClick>
              </a:rPr>
              <a:t>Timeline</a:t>
            </a:r>
            <a:r>
              <a:rPr lang="zh-CN" altLang="en-US" sz="1400" dirty="0">
                <a:latin typeface="Segoe UI" panose="020B0502040204020203" pitchFamily="34" charset="0"/>
              </a:rPr>
              <a:t> 类型。</a:t>
            </a:r>
            <a:endParaRPr lang="zh-CN" altLang="en-US" sz="1400" b="0" i="0" dirty="0">
              <a:effectLst/>
              <a:latin typeface="Segoe UI" panose="020B0502040204020203" pitchFamily="34" charset="0"/>
            </a:endParaRPr>
          </a:p>
        </p:txBody>
      </p:sp>
      <p:graphicFrame>
        <p:nvGraphicFramePr>
          <p:cNvPr id="3" name="表格 2">
            <a:extLst>
              <a:ext uri="{FF2B5EF4-FFF2-40B4-BE49-F238E27FC236}">
                <a16:creationId xmlns:a16="http://schemas.microsoft.com/office/drawing/2014/main" id="{866DAC7C-9E45-4B5C-9732-3CC6D3FBBBA9}"/>
              </a:ext>
            </a:extLst>
          </p:cNvPr>
          <p:cNvGraphicFramePr>
            <a:graphicFrameLocks noGrp="1"/>
          </p:cNvGraphicFramePr>
          <p:nvPr>
            <p:extLst>
              <p:ext uri="{D42A27DB-BD31-4B8C-83A1-F6EECF244321}">
                <p14:modId xmlns:p14="http://schemas.microsoft.com/office/powerpoint/2010/main" val="1517428032"/>
              </p:ext>
            </p:extLst>
          </p:nvPr>
        </p:nvGraphicFramePr>
        <p:xfrm>
          <a:off x="2662313" y="2265204"/>
          <a:ext cx="6099947" cy="3256023"/>
        </p:xfrm>
        <a:graphic>
          <a:graphicData uri="http://schemas.openxmlformats.org/drawingml/2006/table">
            <a:tbl>
              <a:tblPr firstRow="1" bandRow="1">
                <a:tableStyleId>{5C22544A-7EE6-4342-B048-85BDC9FD1C3A}</a:tableStyleId>
              </a:tblPr>
              <a:tblGrid>
                <a:gridCol w="1501432">
                  <a:extLst>
                    <a:ext uri="{9D8B030D-6E8A-4147-A177-3AD203B41FA5}">
                      <a16:colId xmlns:a16="http://schemas.microsoft.com/office/drawing/2014/main" val="109344383"/>
                    </a:ext>
                  </a:extLst>
                </a:gridCol>
                <a:gridCol w="4598515">
                  <a:extLst>
                    <a:ext uri="{9D8B030D-6E8A-4147-A177-3AD203B41FA5}">
                      <a16:colId xmlns:a16="http://schemas.microsoft.com/office/drawing/2014/main" val="1789968457"/>
                    </a:ext>
                  </a:extLst>
                </a:gridCol>
              </a:tblGrid>
              <a:tr h="429726">
                <a:tc>
                  <a:txBody>
                    <a:bodyPr/>
                    <a:lstStyle/>
                    <a:p>
                      <a:r>
                        <a:rPr lang="zh-CN" altLang="en-US" sz="1050" b="1" i="0" kern="1200" dirty="0">
                          <a:solidFill>
                            <a:schemeClr val="lt1"/>
                          </a:solidFill>
                          <a:effectLst/>
                          <a:latin typeface="+mn-lt"/>
                          <a:ea typeface="+mn-ea"/>
                          <a:cs typeface="+mn-cs"/>
                        </a:rPr>
                        <a:t>时间线类型</a:t>
                      </a:r>
                      <a:endParaRPr lang="zh-CN" altLang="en-US" sz="1050" dirty="0"/>
                    </a:p>
                  </a:txBody>
                  <a:tcPr/>
                </a:tc>
                <a:tc>
                  <a:txBody>
                    <a:bodyPr/>
                    <a:lstStyle/>
                    <a:p>
                      <a:r>
                        <a:rPr lang="zh-CN" altLang="en-US" sz="1050" b="1" i="0" kern="1200" dirty="0">
                          <a:solidFill>
                            <a:schemeClr val="lt1"/>
                          </a:solidFill>
                          <a:effectLst/>
                          <a:latin typeface="+mn-lt"/>
                          <a:ea typeface="+mn-ea"/>
                          <a:cs typeface="+mn-cs"/>
                        </a:rPr>
                        <a:t>说明</a:t>
                      </a:r>
                      <a:endParaRPr lang="zh-CN" altLang="en-US" sz="1050" dirty="0"/>
                    </a:p>
                  </a:txBody>
                  <a:tcPr/>
                </a:tc>
                <a:extLst>
                  <a:ext uri="{0D108BD9-81ED-4DB2-BD59-A6C34878D82A}">
                    <a16:rowId xmlns:a16="http://schemas.microsoft.com/office/drawing/2014/main" val="4147934537"/>
                  </a:ext>
                </a:extLst>
              </a:tr>
              <a:tr h="512373">
                <a:tc>
                  <a:txBody>
                    <a:bodyPr/>
                    <a:lstStyle/>
                    <a:p>
                      <a:r>
                        <a:rPr lang="en-US" altLang="zh-CN" sz="1050" b="0" i="0" u="sng" kern="1200" dirty="0" err="1">
                          <a:solidFill>
                            <a:srgbClr val="FF0000"/>
                          </a:solidFill>
                          <a:effectLst/>
                          <a:latin typeface="+mn-lt"/>
                          <a:ea typeface="+mn-ea"/>
                          <a:cs typeface="+mn-cs"/>
                          <a:hlinkClick r:id="rId4">
                            <a:extLst>
                              <a:ext uri="{A12FA001-AC4F-418D-AE19-62706E023703}">
                                <ahyp:hlinkClr xmlns:ahyp="http://schemas.microsoft.com/office/drawing/2018/hyperlinkcolor" val="tx"/>
                              </a:ext>
                            </a:extLst>
                          </a:hlinkClick>
                        </a:rPr>
                        <a:t>AnimationTimeline</a:t>
                      </a:r>
                      <a:endParaRPr lang="zh-CN" altLang="en-US" sz="1050" dirty="0">
                        <a:solidFill>
                          <a:srgbClr val="FF0000"/>
                        </a:solidFill>
                      </a:endParaRPr>
                    </a:p>
                  </a:txBody>
                  <a:tcPr/>
                </a:tc>
                <a:tc>
                  <a:txBody>
                    <a:bodyPr/>
                    <a:lstStyle/>
                    <a:p>
                      <a:r>
                        <a:rPr lang="en-US" altLang="zh-CN" sz="1050" b="0" i="0" u="sng" kern="1200" dirty="0">
                          <a:solidFill>
                            <a:schemeClr val="dk1"/>
                          </a:solidFill>
                          <a:effectLst/>
                          <a:latin typeface="+mn-lt"/>
                          <a:ea typeface="+mn-ea"/>
                          <a:cs typeface="+mn-cs"/>
                          <a:hlinkClick r:id="rId3"/>
                        </a:rPr>
                        <a:t>Timeline</a:t>
                      </a:r>
                      <a:r>
                        <a:rPr lang="zh-CN" altLang="en-US" sz="1050" b="0" i="0" kern="1200" dirty="0">
                          <a:solidFill>
                            <a:schemeClr val="dk1"/>
                          </a:solidFill>
                          <a:effectLst/>
                          <a:latin typeface="+mn-lt"/>
                          <a:ea typeface="+mn-ea"/>
                          <a:cs typeface="+mn-cs"/>
                        </a:rPr>
                        <a:t>生成用于对属性进行动画处理的输出值的对象的抽象基类。</a:t>
                      </a:r>
                      <a:endParaRPr lang="zh-CN" altLang="en-US" sz="1050" dirty="0"/>
                    </a:p>
                  </a:txBody>
                  <a:tcPr/>
                </a:tc>
                <a:extLst>
                  <a:ext uri="{0D108BD9-81ED-4DB2-BD59-A6C34878D82A}">
                    <a16:rowId xmlns:a16="http://schemas.microsoft.com/office/drawing/2014/main" val="3769849830"/>
                  </a:ext>
                </a:extLst>
              </a:tr>
              <a:tr h="429726">
                <a:tc>
                  <a:txBody>
                    <a:bodyPr/>
                    <a:lstStyle/>
                    <a:p>
                      <a:r>
                        <a:rPr lang="en-US" altLang="zh-CN" sz="1050" b="0" i="0" u="none" strike="noStrike" kern="1200" dirty="0" err="1">
                          <a:solidFill>
                            <a:schemeClr val="dk1"/>
                          </a:solidFill>
                          <a:effectLst/>
                          <a:latin typeface="+mn-lt"/>
                          <a:ea typeface="+mn-ea"/>
                          <a:cs typeface="+mn-cs"/>
                          <a:hlinkClick r:id="rId5"/>
                        </a:rPr>
                        <a:t>MediaTimeline</a:t>
                      </a:r>
                      <a:endParaRPr lang="zh-CN" altLang="en-US" sz="1050" dirty="0"/>
                    </a:p>
                  </a:txBody>
                  <a:tcPr/>
                </a:tc>
                <a:tc>
                  <a:txBody>
                    <a:bodyPr/>
                    <a:lstStyle/>
                    <a:p>
                      <a:r>
                        <a:rPr lang="zh-CN" altLang="en-US" sz="1050" b="0" i="0" kern="1200" dirty="0">
                          <a:solidFill>
                            <a:schemeClr val="dk1"/>
                          </a:solidFill>
                          <a:effectLst/>
                          <a:latin typeface="+mn-lt"/>
                          <a:ea typeface="+mn-ea"/>
                          <a:cs typeface="+mn-cs"/>
                        </a:rPr>
                        <a:t>从媒体文件生成输出。</a:t>
                      </a:r>
                      <a:endParaRPr lang="zh-CN" altLang="en-US" sz="1050" dirty="0"/>
                    </a:p>
                  </a:txBody>
                  <a:tcPr/>
                </a:tc>
                <a:extLst>
                  <a:ext uri="{0D108BD9-81ED-4DB2-BD59-A6C34878D82A}">
                    <a16:rowId xmlns:a16="http://schemas.microsoft.com/office/drawing/2014/main" val="2846325877"/>
                  </a:ext>
                </a:extLst>
              </a:tr>
              <a:tr h="512373">
                <a:tc>
                  <a:txBody>
                    <a:bodyPr/>
                    <a:lstStyle/>
                    <a:p>
                      <a:r>
                        <a:rPr lang="en-US" altLang="zh-CN" sz="1050" b="0" i="0" u="none" strike="noStrike" kern="1200" dirty="0" err="1">
                          <a:solidFill>
                            <a:schemeClr val="dk1"/>
                          </a:solidFill>
                          <a:effectLst/>
                          <a:latin typeface="+mn-lt"/>
                          <a:ea typeface="+mn-ea"/>
                          <a:cs typeface="+mn-cs"/>
                          <a:hlinkClick r:id="rId6"/>
                        </a:rPr>
                        <a:t>ParallelTimeline</a:t>
                      </a:r>
                      <a:endParaRPr lang="zh-CN" altLang="en-US" sz="1050" dirty="0"/>
                    </a:p>
                  </a:txBody>
                  <a:tcPr/>
                </a:tc>
                <a:tc>
                  <a:txBody>
                    <a:bodyPr/>
                    <a:lstStyle/>
                    <a:p>
                      <a:r>
                        <a:rPr lang="en-US" altLang="zh-CN" sz="1050" b="0" i="0" u="none" strike="noStrike" kern="1200" dirty="0" err="1">
                          <a:solidFill>
                            <a:schemeClr val="dk1"/>
                          </a:solidFill>
                          <a:effectLst/>
                          <a:latin typeface="+mn-lt"/>
                          <a:ea typeface="+mn-ea"/>
                          <a:cs typeface="+mn-cs"/>
                          <a:hlinkClick r:id="rId7"/>
                        </a:rPr>
                        <a:t>TimelineGroup</a:t>
                      </a:r>
                      <a:r>
                        <a:rPr lang="zh-CN" altLang="en-US" sz="1050" b="0" i="0" kern="1200" dirty="0">
                          <a:solidFill>
                            <a:schemeClr val="dk1"/>
                          </a:solidFill>
                          <a:effectLst/>
                          <a:latin typeface="+mn-lt"/>
                          <a:ea typeface="+mn-ea"/>
                          <a:cs typeface="+mn-cs"/>
                        </a:rPr>
                        <a:t>用于对子对象进行分组和控制的一种类型 </a:t>
                      </a:r>
                      <a:r>
                        <a:rPr lang="en-US" altLang="zh-CN" sz="1050" b="0" i="0" u="none" strike="noStrike" kern="1200" dirty="0">
                          <a:solidFill>
                            <a:schemeClr val="dk1"/>
                          </a:solidFill>
                          <a:effectLst/>
                          <a:latin typeface="+mn-lt"/>
                          <a:ea typeface="+mn-ea"/>
                          <a:cs typeface="+mn-cs"/>
                          <a:hlinkClick r:id="rId3"/>
                        </a:rPr>
                        <a:t>Timeline</a:t>
                      </a:r>
                      <a:r>
                        <a:rPr lang="en-US" altLang="zh-CN" sz="1050" b="0" i="0" kern="1200" dirty="0">
                          <a:solidFill>
                            <a:schemeClr val="dk1"/>
                          </a:solidFill>
                          <a:effectLst/>
                          <a:latin typeface="+mn-lt"/>
                          <a:ea typeface="+mn-ea"/>
                          <a:cs typeface="+mn-cs"/>
                        </a:rPr>
                        <a:t> </a:t>
                      </a:r>
                      <a:r>
                        <a:rPr lang="zh-CN" altLang="en-US" sz="1050" b="0" i="0" kern="1200" dirty="0">
                          <a:solidFill>
                            <a:schemeClr val="dk1"/>
                          </a:solidFill>
                          <a:effectLst/>
                          <a:latin typeface="+mn-lt"/>
                          <a:ea typeface="+mn-ea"/>
                          <a:cs typeface="+mn-cs"/>
                        </a:rPr>
                        <a:t>。</a:t>
                      </a:r>
                      <a:endParaRPr lang="zh-CN" altLang="en-US" sz="1050" dirty="0"/>
                    </a:p>
                  </a:txBody>
                  <a:tcPr/>
                </a:tc>
                <a:extLst>
                  <a:ext uri="{0D108BD9-81ED-4DB2-BD59-A6C34878D82A}">
                    <a16:rowId xmlns:a16="http://schemas.microsoft.com/office/drawing/2014/main" val="726556006"/>
                  </a:ext>
                </a:extLst>
              </a:tr>
              <a:tr h="512373">
                <a:tc>
                  <a:txBody>
                    <a:bodyPr/>
                    <a:lstStyle/>
                    <a:p>
                      <a:r>
                        <a:rPr lang="en-US" altLang="zh-CN" sz="1050" b="0" i="0" u="none" strike="noStrike" kern="1200" dirty="0">
                          <a:solidFill>
                            <a:srgbClr val="FF0000"/>
                          </a:solidFill>
                          <a:effectLst/>
                          <a:latin typeface="+mn-lt"/>
                          <a:ea typeface="+mn-ea"/>
                          <a:cs typeface="+mn-cs"/>
                          <a:hlinkClick r:id="rId8">
                            <a:extLst>
                              <a:ext uri="{A12FA001-AC4F-418D-AE19-62706E023703}">
                                <ahyp:hlinkClr xmlns:ahyp="http://schemas.microsoft.com/office/drawing/2018/hyperlinkcolor" val="tx"/>
                              </a:ext>
                            </a:extLst>
                          </a:hlinkClick>
                        </a:rPr>
                        <a:t>Storyboard</a:t>
                      </a:r>
                      <a:endParaRPr lang="zh-CN" altLang="en-US" sz="1050" dirty="0">
                        <a:solidFill>
                          <a:srgbClr val="FF0000"/>
                        </a:solidFill>
                      </a:endParaRPr>
                    </a:p>
                  </a:txBody>
                  <a:tcPr/>
                </a:tc>
                <a:tc>
                  <a:txBody>
                    <a:bodyPr/>
                    <a:lstStyle/>
                    <a:p>
                      <a:r>
                        <a:rPr lang="zh-CN" altLang="en-US" sz="1050" b="0" i="0" kern="1200" dirty="0">
                          <a:solidFill>
                            <a:schemeClr val="dk1"/>
                          </a:solidFill>
                          <a:effectLst/>
                          <a:latin typeface="+mn-lt"/>
                          <a:ea typeface="+mn-ea"/>
                          <a:cs typeface="+mn-cs"/>
                        </a:rPr>
                        <a:t>的一种类型，它为 </a:t>
                      </a:r>
                      <a:r>
                        <a:rPr lang="en-US" altLang="zh-CN" sz="1050" b="0" i="0" u="none" strike="noStrike" kern="1200" dirty="0" err="1">
                          <a:solidFill>
                            <a:schemeClr val="dk1"/>
                          </a:solidFill>
                          <a:effectLst/>
                          <a:latin typeface="+mn-lt"/>
                          <a:ea typeface="+mn-ea"/>
                          <a:cs typeface="+mn-cs"/>
                          <a:hlinkClick r:id="rId6"/>
                        </a:rPr>
                        <a:t>ParallelTimeline</a:t>
                      </a:r>
                      <a:r>
                        <a:rPr lang="en-US" altLang="zh-CN" sz="1050" b="0" i="0" kern="1200" dirty="0">
                          <a:solidFill>
                            <a:schemeClr val="dk1"/>
                          </a:solidFill>
                          <a:effectLst/>
                          <a:latin typeface="+mn-lt"/>
                          <a:ea typeface="+mn-ea"/>
                          <a:cs typeface="+mn-cs"/>
                        </a:rPr>
                        <a:t> </a:t>
                      </a:r>
                      <a:r>
                        <a:rPr lang="zh-CN" altLang="en-US" sz="1050" b="0" i="0" kern="1200" dirty="0">
                          <a:solidFill>
                            <a:schemeClr val="dk1"/>
                          </a:solidFill>
                          <a:effectLst/>
                          <a:latin typeface="+mn-lt"/>
                          <a:ea typeface="+mn-ea"/>
                          <a:cs typeface="+mn-cs"/>
                        </a:rPr>
                        <a:t>其包含的时间线对象提供目标信息。</a:t>
                      </a:r>
                      <a:endParaRPr lang="zh-CN" altLang="en-US" sz="1050" dirty="0"/>
                    </a:p>
                  </a:txBody>
                  <a:tcPr/>
                </a:tc>
                <a:extLst>
                  <a:ext uri="{0D108BD9-81ED-4DB2-BD59-A6C34878D82A}">
                    <a16:rowId xmlns:a16="http://schemas.microsoft.com/office/drawing/2014/main" val="3035636443"/>
                  </a:ext>
                </a:extLst>
              </a:tr>
              <a:tr h="429726">
                <a:tc>
                  <a:txBody>
                    <a:bodyPr/>
                    <a:lstStyle/>
                    <a:p>
                      <a:r>
                        <a:rPr lang="en-US" altLang="zh-CN" sz="1050" b="0" i="0" u="sng" kern="1200" dirty="0">
                          <a:solidFill>
                            <a:schemeClr val="dk1"/>
                          </a:solidFill>
                          <a:effectLst/>
                          <a:latin typeface="+mn-lt"/>
                          <a:ea typeface="+mn-ea"/>
                          <a:cs typeface="+mn-cs"/>
                          <a:hlinkClick r:id="rId3"/>
                        </a:rPr>
                        <a:t>Timeline</a:t>
                      </a:r>
                      <a:endParaRPr lang="zh-CN" altLang="en-US" sz="1050" dirty="0"/>
                    </a:p>
                  </a:txBody>
                  <a:tcPr/>
                </a:tc>
                <a:tc>
                  <a:txBody>
                    <a:bodyPr/>
                    <a:lstStyle/>
                    <a:p>
                      <a:r>
                        <a:rPr lang="zh-CN" altLang="en-US" sz="1050" b="0" i="0" kern="1200" dirty="0">
                          <a:solidFill>
                            <a:schemeClr val="dk1"/>
                          </a:solidFill>
                          <a:effectLst/>
                          <a:latin typeface="+mn-lt"/>
                          <a:ea typeface="+mn-ea"/>
                          <a:cs typeface="+mn-cs"/>
                        </a:rPr>
                        <a:t>定义计时行为的抽象基类。</a:t>
                      </a:r>
                      <a:endParaRPr lang="zh-CN" altLang="en-US" sz="1050" dirty="0"/>
                    </a:p>
                  </a:txBody>
                  <a:tcPr/>
                </a:tc>
                <a:extLst>
                  <a:ext uri="{0D108BD9-81ED-4DB2-BD59-A6C34878D82A}">
                    <a16:rowId xmlns:a16="http://schemas.microsoft.com/office/drawing/2014/main" val="4268359676"/>
                  </a:ext>
                </a:extLst>
              </a:tr>
              <a:tr h="429726">
                <a:tc>
                  <a:txBody>
                    <a:bodyPr/>
                    <a:lstStyle/>
                    <a:p>
                      <a:r>
                        <a:rPr lang="en-US" altLang="zh-CN" sz="1050" b="0" i="0" u="sng" kern="1200" dirty="0" err="1">
                          <a:solidFill>
                            <a:schemeClr val="dk1"/>
                          </a:solidFill>
                          <a:effectLst/>
                          <a:latin typeface="+mn-lt"/>
                          <a:ea typeface="+mn-ea"/>
                          <a:cs typeface="+mn-cs"/>
                          <a:hlinkClick r:id="rId7"/>
                        </a:rPr>
                        <a:t>TimelineGroup</a:t>
                      </a:r>
                      <a:endParaRPr lang="zh-CN" altLang="en-US" sz="1050" dirty="0"/>
                    </a:p>
                  </a:txBody>
                  <a:tcPr/>
                </a:tc>
                <a:tc>
                  <a:txBody>
                    <a:bodyPr/>
                    <a:lstStyle/>
                    <a:p>
                      <a:r>
                        <a:rPr lang="en-US" altLang="zh-CN" sz="1050" b="0" i="0" u="sng" kern="1200" dirty="0">
                          <a:solidFill>
                            <a:schemeClr val="dk1"/>
                          </a:solidFill>
                          <a:effectLst/>
                          <a:latin typeface="+mn-lt"/>
                          <a:ea typeface="+mn-ea"/>
                          <a:cs typeface="+mn-cs"/>
                          <a:hlinkClick r:id="rId3"/>
                        </a:rPr>
                        <a:t>Timeline</a:t>
                      </a:r>
                      <a:r>
                        <a:rPr lang="zh-CN" altLang="en-US" sz="1050" b="0" i="0" kern="1200" dirty="0">
                          <a:solidFill>
                            <a:schemeClr val="dk1"/>
                          </a:solidFill>
                          <a:effectLst/>
                          <a:latin typeface="+mn-lt"/>
                          <a:ea typeface="+mn-ea"/>
                          <a:cs typeface="+mn-cs"/>
                        </a:rPr>
                        <a:t>可包含其他对象的对象的抽象类 </a:t>
                      </a:r>
                      <a:r>
                        <a:rPr lang="en-US" altLang="zh-CN" sz="1050" b="0" i="0" u="none" strike="noStrike" kern="1200" dirty="0">
                          <a:solidFill>
                            <a:schemeClr val="dk1"/>
                          </a:solidFill>
                          <a:effectLst/>
                          <a:latin typeface="+mn-lt"/>
                          <a:ea typeface="+mn-ea"/>
                          <a:cs typeface="+mn-cs"/>
                          <a:hlinkClick r:id="rId3"/>
                        </a:rPr>
                        <a:t>Timeline</a:t>
                      </a:r>
                      <a:r>
                        <a:rPr lang="en-US" altLang="zh-CN" sz="1050" b="0" i="0" kern="1200" dirty="0">
                          <a:solidFill>
                            <a:schemeClr val="dk1"/>
                          </a:solidFill>
                          <a:effectLst/>
                          <a:latin typeface="+mn-lt"/>
                          <a:ea typeface="+mn-ea"/>
                          <a:cs typeface="+mn-cs"/>
                        </a:rPr>
                        <a:t> </a:t>
                      </a:r>
                      <a:r>
                        <a:rPr lang="zh-CN" altLang="en-US" sz="1050" b="0" i="0" kern="1200" dirty="0">
                          <a:solidFill>
                            <a:schemeClr val="dk1"/>
                          </a:solidFill>
                          <a:effectLst/>
                          <a:latin typeface="+mn-lt"/>
                          <a:ea typeface="+mn-ea"/>
                          <a:cs typeface="+mn-cs"/>
                        </a:rPr>
                        <a:t>。</a:t>
                      </a:r>
                      <a:endParaRPr lang="zh-CN" altLang="en-US" sz="1050" dirty="0"/>
                    </a:p>
                  </a:txBody>
                  <a:tcPr/>
                </a:tc>
                <a:extLst>
                  <a:ext uri="{0D108BD9-81ED-4DB2-BD59-A6C34878D82A}">
                    <a16:rowId xmlns:a16="http://schemas.microsoft.com/office/drawing/2014/main" val="1582612918"/>
                  </a:ext>
                </a:extLst>
              </a:tr>
            </a:tbl>
          </a:graphicData>
        </a:graphic>
      </p:graphicFrame>
    </p:spTree>
    <p:extLst>
      <p:ext uri="{BB962C8B-B14F-4D97-AF65-F5344CB8AC3E}">
        <p14:creationId xmlns:p14="http://schemas.microsoft.com/office/powerpoint/2010/main" val="2838768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7248941" cy="669008"/>
          </a:xfrm>
        </p:spPr>
        <p:txBody>
          <a:bodyPr>
            <a:normAutofit fontScale="90000"/>
          </a:bodyPr>
          <a:lstStyle/>
          <a:p>
            <a:r>
              <a:rPr lang="en-US" dirty="0"/>
              <a:t>P</a:t>
            </a:r>
            <a:r>
              <a:rPr lang="en-US" altLang="zh-CN" dirty="0"/>
              <a:t>art1.2 </a:t>
            </a:r>
            <a:r>
              <a:rPr lang="en-US" altLang="zh-CN" b="1" dirty="0"/>
              <a:t>Animation-TimeLine</a:t>
            </a:r>
            <a:endParaRPr lang="en-US" dirty="0"/>
          </a:p>
        </p:txBody>
      </p:sp>
      <p:sp>
        <p:nvSpPr>
          <p:cNvPr id="2" name="矩形 1">
            <a:extLst>
              <a:ext uri="{FF2B5EF4-FFF2-40B4-BE49-F238E27FC236}">
                <a16:creationId xmlns:a16="http://schemas.microsoft.com/office/drawing/2014/main" id="{1D6FEFDA-3296-44DD-8409-2B1147270228}"/>
              </a:ext>
            </a:extLst>
          </p:cNvPr>
          <p:cNvSpPr/>
          <p:nvPr/>
        </p:nvSpPr>
        <p:spPr>
          <a:xfrm>
            <a:off x="349187" y="1072976"/>
            <a:ext cx="9780234" cy="307777"/>
          </a:xfrm>
          <a:prstGeom prst="rect">
            <a:avLst/>
          </a:prstGeom>
        </p:spPr>
        <p:txBody>
          <a:bodyPr wrap="square">
            <a:spAutoFit/>
          </a:bodyPr>
          <a:lstStyle/>
          <a:p>
            <a:r>
              <a:rPr lang="en-US" altLang="zh-CN" sz="1400" dirty="0">
                <a:hlinkClick r:id="rId3">
                  <a:extLst>
                    <a:ext uri="{A12FA001-AC4F-418D-AE19-62706E023703}">
                      <ahyp:hlinkClr xmlns:ahyp="http://schemas.microsoft.com/office/drawing/2018/hyperlinkcolor" val="tx"/>
                    </a:ext>
                  </a:extLst>
                </a:hlinkClick>
              </a:rPr>
              <a:t>Timeline</a:t>
            </a:r>
            <a:r>
              <a:rPr lang="zh-CN" altLang="en-US" sz="1400" dirty="0"/>
              <a:t>表示时间段，并且可以通过不同的方式描述时间线的长度。 下表定义了几个用于描述时间线长度的术语。</a:t>
            </a:r>
            <a:endParaRPr lang="zh-CN" altLang="en-US" sz="1400" b="0" i="0" dirty="0">
              <a:effectLst/>
              <a:latin typeface="Segoe UI" panose="020B0502040204020203" pitchFamily="34" charset="0"/>
            </a:endParaRPr>
          </a:p>
        </p:txBody>
      </p:sp>
      <p:graphicFrame>
        <p:nvGraphicFramePr>
          <p:cNvPr id="5" name="表格 4">
            <a:extLst>
              <a:ext uri="{FF2B5EF4-FFF2-40B4-BE49-F238E27FC236}">
                <a16:creationId xmlns:a16="http://schemas.microsoft.com/office/drawing/2014/main" id="{D46D4D01-1376-4EA7-94E0-44C9211EB32C}"/>
              </a:ext>
            </a:extLst>
          </p:cNvPr>
          <p:cNvGraphicFramePr>
            <a:graphicFrameLocks noGrp="1"/>
          </p:cNvGraphicFramePr>
          <p:nvPr>
            <p:extLst>
              <p:ext uri="{D42A27DB-BD31-4B8C-83A1-F6EECF244321}">
                <p14:modId xmlns:p14="http://schemas.microsoft.com/office/powerpoint/2010/main" val="4049092996"/>
              </p:ext>
            </p:extLst>
          </p:nvPr>
        </p:nvGraphicFramePr>
        <p:xfrm>
          <a:off x="451775" y="1566940"/>
          <a:ext cx="6534951" cy="1983929"/>
        </p:xfrm>
        <a:graphic>
          <a:graphicData uri="http://schemas.openxmlformats.org/drawingml/2006/table">
            <a:tbl>
              <a:tblPr firstRow="1" bandRow="1">
                <a:tableStyleId>{5C22544A-7EE6-4342-B048-85BDC9FD1C3A}</a:tableStyleId>
              </a:tblPr>
              <a:tblGrid>
                <a:gridCol w="1297126">
                  <a:extLst>
                    <a:ext uri="{9D8B030D-6E8A-4147-A177-3AD203B41FA5}">
                      <a16:colId xmlns:a16="http://schemas.microsoft.com/office/drawing/2014/main" val="1846063418"/>
                    </a:ext>
                  </a:extLst>
                </a:gridCol>
                <a:gridCol w="3059508">
                  <a:extLst>
                    <a:ext uri="{9D8B030D-6E8A-4147-A177-3AD203B41FA5}">
                      <a16:colId xmlns:a16="http://schemas.microsoft.com/office/drawing/2014/main" val="2804683391"/>
                    </a:ext>
                  </a:extLst>
                </a:gridCol>
                <a:gridCol w="2178317">
                  <a:extLst>
                    <a:ext uri="{9D8B030D-6E8A-4147-A177-3AD203B41FA5}">
                      <a16:colId xmlns:a16="http://schemas.microsoft.com/office/drawing/2014/main" val="2994100318"/>
                    </a:ext>
                  </a:extLst>
                </a:gridCol>
              </a:tblGrid>
              <a:tr h="306287">
                <a:tc>
                  <a:txBody>
                    <a:bodyPr/>
                    <a:lstStyle/>
                    <a:p>
                      <a:r>
                        <a:rPr lang="zh-CN" altLang="en-US" sz="1400" b="1" i="0" kern="1200" dirty="0">
                          <a:solidFill>
                            <a:schemeClr val="lt1"/>
                          </a:solidFill>
                          <a:effectLst/>
                          <a:latin typeface="+mn-lt"/>
                          <a:ea typeface="+mn-ea"/>
                          <a:cs typeface="+mn-cs"/>
                        </a:rPr>
                        <a:t>术语</a:t>
                      </a:r>
                      <a:endParaRPr lang="zh-CN" altLang="en-US" sz="1400" dirty="0"/>
                    </a:p>
                  </a:txBody>
                  <a:tcPr/>
                </a:tc>
                <a:tc>
                  <a:txBody>
                    <a:bodyPr/>
                    <a:lstStyle/>
                    <a:p>
                      <a:pPr algn="l" fontAlgn="t"/>
                      <a:r>
                        <a:rPr lang="zh-CN" altLang="en-US" sz="1400" dirty="0">
                          <a:effectLst/>
                        </a:rPr>
                        <a:t>说明</a:t>
                      </a:r>
                    </a:p>
                  </a:txBody>
                  <a:tcPr/>
                </a:tc>
                <a:tc>
                  <a:txBody>
                    <a:bodyPr/>
                    <a:lstStyle/>
                    <a:p>
                      <a:r>
                        <a:rPr lang="zh-CN" altLang="en-US" sz="1400" b="1" i="0" kern="1200" dirty="0">
                          <a:solidFill>
                            <a:schemeClr val="lt1"/>
                          </a:solidFill>
                          <a:effectLst/>
                          <a:latin typeface="+mn-lt"/>
                          <a:ea typeface="+mn-ea"/>
                          <a:cs typeface="+mn-cs"/>
                        </a:rPr>
                        <a:t>属性</a:t>
                      </a:r>
                      <a:endParaRPr lang="zh-CN" altLang="en-US" sz="1400" dirty="0"/>
                    </a:p>
                  </a:txBody>
                  <a:tcPr/>
                </a:tc>
                <a:extLst>
                  <a:ext uri="{0D108BD9-81ED-4DB2-BD59-A6C34878D82A}">
                    <a16:rowId xmlns:a16="http://schemas.microsoft.com/office/drawing/2014/main" val="526304635"/>
                  </a:ext>
                </a:extLst>
              </a:tr>
              <a:tr h="427962">
                <a:tc>
                  <a:txBody>
                    <a:bodyPr/>
                    <a:lstStyle/>
                    <a:p>
                      <a:r>
                        <a:rPr lang="zh-CN" altLang="en-US" sz="1400" b="0" i="0" kern="1200" dirty="0">
                          <a:solidFill>
                            <a:schemeClr val="dk1"/>
                          </a:solidFill>
                          <a:effectLst/>
                          <a:latin typeface="+mn-lt"/>
                          <a:ea typeface="+mn-ea"/>
                          <a:cs typeface="+mn-cs"/>
                        </a:rPr>
                        <a:t>简单持续时间</a:t>
                      </a:r>
                      <a:endParaRPr lang="zh-CN" altLang="en-US" sz="1400" dirty="0"/>
                    </a:p>
                  </a:txBody>
                  <a:tcPr/>
                </a:tc>
                <a:tc>
                  <a:txBody>
                    <a:bodyPr/>
                    <a:lstStyle/>
                    <a:p>
                      <a:r>
                        <a:rPr lang="zh-CN" altLang="en-US" sz="1400" b="0" i="0" kern="1200" dirty="0">
                          <a:solidFill>
                            <a:schemeClr val="dk1"/>
                          </a:solidFill>
                          <a:effectLst/>
                          <a:latin typeface="+mn-lt"/>
                          <a:ea typeface="+mn-ea"/>
                          <a:cs typeface="+mn-cs"/>
                        </a:rPr>
                        <a:t>时间线向前迭代一次所需的时间长度。</a:t>
                      </a:r>
                      <a:endParaRPr lang="zh-CN" altLang="en-US" sz="1400" dirty="0"/>
                    </a:p>
                  </a:txBody>
                  <a:tcPr/>
                </a:tc>
                <a:tc>
                  <a:txBody>
                    <a:bodyPr/>
                    <a:lstStyle/>
                    <a:p>
                      <a:pPr algn="l" fontAlgn="t"/>
                      <a:r>
                        <a:rPr lang="en-US" sz="1400" u="none" strike="noStrike" dirty="0">
                          <a:effectLst/>
                          <a:hlinkClick r:id="rId4"/>
                        </a:rPr>
                        <a:t>Duration</a:t>
                      </a:r>
                      <a:endParaRPr lang="en-US" sz="1400" dirty="0">
                        <a:effectLst/>
                      </a:endParaRPr>
                    </a:p>
                  </a:txBody>
                  <a:tcPr/>
                </a:tc>
                <a:extLst>
                  <a:ext uri="{0D108BD9-81ED-4DB2-BD59-A6C34878D82A}">
                    <a16:rowId xmlns:a16="http://schemas.microsoft.com/office/drawing/2014/main" val="961502953"/>
                  </a:ext>
                </a:extLst>
              </a:tr>
              <a:tr h="604182">
                <a:tc>
                  <a:txBody>
                    <a:bodyPr/>
                    <a:lstStyle/>
                    <a:p>
                      <a:r>
                        <a:rPr lang="zh-CN" altLang="en-US" sz="1400" b="0" i="0" kern="1200" dirty="0">
                          <a:solidFill>
                            <a:schemeClr val="dk1"/>
                          </a:solidFill>
                          <a:effectLst/>
                          <a:latin typeface="+mn-lt"/>
                          <a:ea typeface="+mn-ea"/>
                          <a:cs typeface="+mn-cs"/>
                        </a:rPr>
                        <a:t>一次重复</a:t>
                      </a:r>
                      <a:endParaRPr lang="zh-CN" altLang="en-US" sz="1400" dirty="0"/>
                    </a:p>
                  </a:txBody>
                  <a:tcPr/>
                </a:tc>
                <a:tc>
                  <a:txBody>
                    <a:bodyPr/>
                    <a:lstStyle/>
                    <a:p>
                      <a:r>
                        <a:rPr lang="zh-CN" altLang="en-US" sz="1400" b="0" i="0" kern="1200" dirty="0">
                          <a:solidFill>
                            <a:schemeClr val="dk1"/>
                          </a:solidFill>
                          <a:effectLst/>
                          <a:latin typeface="+mn-lt"/>
                          <a:ea typeface="+mn-ea"/>
                          <a:cs typeface="+mn-cs"/>
                        </a:rPr>
                        <a:t>时间线向前播放一次所花的时间长度，如果该 </a:t>
                      </a:r>
                      <a:r>
                        <a:rPr lang="en-US" altLang="zh-CN" sz="1400" b="0" i="0" u="none" strike="noStrike" kern="1200" dirty="0" err="1">
                          <a:solidFill>
                            <a:schemeClr val="dk1"/>
                          </a:solidFill>
                          <a:effectLst/>
                          <a:latin typeface="+mn-lt"/>
                          <a:ea typeface="+mn-ea"/>
                          <a:cs typeface="+mn-cs"/>
                          <a:hlinkClick r:id="rId5"/>
                        </a:rPr>
                        <a:t>AutoReverse</a:t>
                      </a:r>
                      <a:r>
                        <a:rPr lang="zh-CN" altLang="en-US" sz="1400" b="0" i="0" kern="1200" dirty="0">
                          <a:solidFill>
                            <a:schemeClr val="dk1"/>
                          </a:solidFill>
                          <a:effectLst/>
                          <a:latin typeface="+mn-lt"/>
                          <a:ea typeface="+mn-ea"/>
                          <a:cs typeface="+mn-cs"/>
                        </a:rPr>
                        <a:t> 属性为 </a:t>
                      </a:r>
                      <a:r>
                        <a:rPr lang="en-US" altLang="zh-CN" sz="1400" b="0" i="0" kern="1200" dirty="0">
                          <a:solidFill>
                            <a:schemeClr val="dk1"/>
                          </a:solidFill>
                          <a:effectLst/>
                          <a:latin typeface="+mn-lt"/>
                          <a:ea typeface="+mn-ea"/>
                          <a:cs typeface="+mn-cs"/>
                        </a:rPr>
                        <a:t>true</a:t>
                      </a:r>
                      <a:r>
                        <a:rPr lang="zh-CN" altLang="en-US" sz="1400" b="0" i="0" kern="1200" dirty="0">
                          <a:solidFill>
                            <a:schemeClr val="dk1"/>
                          </a:solidFill>
                          <a:effectLst/>
                          <a:latin typeface="+mn-lt"/>
                          <a:ea typeface="+mn-ea"/>
                          <a:cs typeface="+mn-cs"/>
                        </a:rPr>
                        <a:t>，则向后播放一次。</a:t>
                      </a:r>
                      <a:endParaRPr lang="zh-CN" altLang="en-US" sz="1400" dirty="0"/>
                    </a:p>
                  </a:txBody>
                  <a:tcPr/>
                </a:tc>
                <a:tc>
                  <a:txBody>
                    <a:bodyPr/>
                    <a:lstStyle/>
                    <a:p>
                      <a:r>
                        <a:rPr lang="en-US" altLang="zh-CN" sz="1400" b="0" i="0" u="sng" kern="1200" dirty="0">
                          <a:solidFill>
                            <a:schemeClr val="dk1"/>
                          </a:solidFill>
                          <a:effectLst/>
                          <a:latin typeface="+mn-lt"/>
                          <a:ea typeface="+mn-ea"/>
                          <a:cs typeface="+mn-cs"/>
                          <a:hlinkClick r:id="rId4"/>
                        </a:rPr>
                        <a:t>Duration</a:t>
                      </a:r>
                      <a:r>
                        <a:rPr lang="en-US" altLang="zh-CN" sz="1400" b="0" i="0" kern="1200" dirty="0">
                          <a:solidFill>
                            <a:schemeClr val="dk1"/>
                          </a:solidFill>
                          <a:effectLst/>
                          <a:latin typeface="+mn-lt"/>
                          <a:ea typeface="+mn-ea"/>
                          <a:cs typeface="+mn-cs"/>
                        </a:rPr>
                        <a:t>, </a:t>
                      </a:r>
                      <a:r>
                        <a:rPr lang="en-US" altLang="zh-CN" sz="1400" b="0" i="0" u="none" strike="noStrike" kern="1200" dirty="0" err="1">
                          <a:solidFill>
                            <a:schemeClr val="dk1"/>
                          </a:solidFill>
                          <a:effectLst/>
                          <a:latin typeface="+mn-lt"/>
                          <a:ea typeface="+mn-ea"/>
                          <a:cs typeface="+mn-cs"/>
                          <a:hlinkClick r:id="rId5"/>
                        </a:rPr>
                        <a:t>AutoReverse</a:t>
                      </a:r>
                      <a:endParaRPr lang="zh-CN" altLang="en-US" sz="1400" dirty="0"/>
                    </a:p>
                  </a:txBody>
                  <a:tcPr/>
                </a:tc>
                <a:extLst>
                  <a:ext uri="{0D108BD9-81ED-4DB2-BD59-A6C34878D82A}">
                    <a16:rowId xmlns:a16="http://schemas.microsoft.com/office/drawing/2014/main" val="1506725600"/>
                  </a:ext>
                </a:extLst>
              </a:tr>
              <a:tr h="427962">
                <a:tc>
                  <a:txBody>
                    <a:bodyPr/>
                    <a:lstStyle/>
                    <a:p>
                      <a:r>
                        <a:rPr lang="zh-CN" altLang="en-US" sz="1400" b="0" i="0" kern="1200" dirty="0">
                          <a:solidFill>
                            <a:schemeClr val="dk1"/>
                          </a:solidFill>
                          <a:effectLst/>
                          <a:latin typeface="+mn-lt"/>
                          <a:ea typeface="+mn-ea"/>
                          <a:cs typeface="+mn-cs"/>
                        </a:rPr>
                        <a:t>活动期</a:t>
                      </a:r>
                      <a:endParaRPr lang="zh-CN" altLang="en-US" sz="1400" dirty="0"/>
                    </a:p>
                  </a:txBody>
                  <a:tcPr/>
                </a:tc>
                <a:tc>
                  <a:txBody>
                    <a:bodyPr/>
                    <a:lstStyle/>
                    <a:p>
                      <a:r>
                        <a:rPr lang="zh-CN" altLang="en-US" sz="1400" b="0" i="0" kern="1200" dirty="0">
                          <a:solidFill>
                            <a:schemeClr val="dk1"/>
                          </a:solidFill>
                          <a:effectLst/>
                          <a:latin typeface="+mn-lt"/>
                          <a:ea typeface="+mn-ea"/>
                          <a:cs typeface="+mn-cs"/>
                        </a:rPr>
                        <a:t>时间线完成其属性所指定的所有重复的时间长度 </a:t>
                      </a:r>
                      <a:r>
                        <a:rPr lang="en-US" altLang="zh-CN" sz="1400" b="0" i="0" u="none" strike="noStrike" kern="1200" dirty="0" err="1">
                          <a:solidFill>
                            <a:schemeClr val="dk1"/>
                          </a:solidFill>
                          <a:effectLst/>
                          <a:latin typeface="+mn-lt"/>
                          <a:ea typeface="+mn-ea"/>
                          <a:cs typeface="+mn-cs"/>
                          <a:hlinkClick r:id="rId6"/>
                        </a:rPr>
                        <a:t>RepeatBehavior</a:t>
                      </a:r>
                      <a:r>
                        <a:rPr lang="zh-CN" altLang="en-US" sz="1400" b="0" i="0" kern="1200" dirty="0">
                          <a:solidFill>
                            <a:schemeClr val="dk1"/>
                          </a:solidFill>
                          <a:effectLst/>
                          <a:latin typeface="+mn-lt"/>
                          <a:ea typeface="+mn-ea"/>
                          <a:cs typeface="+mn-cs"/>
                        </a:rPr>
                        <a:t> 。</a:t>
                      </a:r>
                      <a:endParaRPr lang="zh-CN" altLang="en-US" sz="1400" dirty="0"/>
                    </a:p>
                  </a:txBody>
                  <a:tcPr/>
                </a:tc>
                <a:tc>
                  <a:txBody>
                    <a:bodyPr/>
                    <a:lstStyle/>
                    <a:p>
                      <a:r>
                        <a:rPr lang="en-US" altLang="zh-CN" sz="1400" b="0" i="0" u="none" strike="noStrike" kern="1200" dirty="0">
                          <a:solidFill>
                            <a:schemeClr val="dk1"/>
                          </a:solidFill>
                          <a:effectLst/>
                          <a:latin typeface="+mn-lt"/>
                          <a:ea typeface="+mn-ea"/>
                          <a:cs typeface="+mn-cs"/>
                          <a:hlinkClick r:id="rId4"/>
                        </a:rPr>
                        <a:t>Duration</a:t>
                      </a:r>
                      <a:r>
                        <a:rPr lang="en-US" altLang="zh-CN" sz="1400" b="0" i="0" kern="1200" dirty="0">
                          <a:solidFill>
                            <a:schemeClr val="dk1"/>
                          </a:solidFill>
                          <a:effectLst/>
                          <a:latin typeface="+mn-lt"/>
                          <a:ea typeface="+mn-ea"/>
                          <a:cs typeface="+mn-cs"/>
                        </a:rPr>
                        <a:t>, </a:t>
                      </a:r>
                      <a:r>
                        <a:rPr lang="en-US" altLang="zh-CN" sz="1400" b="0" i="0" u="none" strike="noStrike" kern="1200" dirty="0" err="1">
                          <a:solidFill>
                            <a:schemeClr val="dk1"/>
                          </a:solidFill>
                          <a:effectLst/>
                          <a:latin typeface="+mn-lt"/>
                          <a:ea typeface="+mn-ea"/>
                          <a:cs typeface="+mn-cs"/>
                          <a:hlinkClick r:id="rId5"/>
                        </a:rPr>
                        <a:t>AutoReverse</a:t>
                      </a:r>
                      <a:r>
                        <a:rPr lang="en-US" altLang="zh-CN" sz="1400" b="0" i="0" kern="1200" dirty="0">
                          <a:solidFill>
                            <a:schemeClr val="dk1"/>
                          </a:solidFill>
                          <a:effectLst/>
                          <a:latin typeface="+mn-lt"/>
                          <a:ea typeface="+mn-ea"/>
                          <a:cs typeface="+mn-cs"/>
                        </a:rPr>
                        <a:t>, </a:t>
                      </a:r>
                      <a:r>
                        <a:rPr lang="en-US" altLang="zh-CN" sz="1400" b="0" i="0" u="none" strike="noStrike" kern="1200" dirty="0" err="1">
                          <a:solidFill>
                            <a:schemeClr val="dk1"/>
                          </a:solidFill>
                          <a:effectLst/>
                          <a:latin typeface="+mn-lt"/>
                          <a:ea typeface="+mn-ea"/>
                          <a:cs typeface="+mn-cs"/>
                          <a:hlinkClick r:id="rId6"/>
                        </a:rPr>
                        <a:t>RepeatBehavior</a:t>
                      </a:r>
                      <a:endParaRPr lang="zh-CN" altLang="en-US" sz="1400" dirty="0"/>
                    </a:p>
                  </a:txBody>
                  <a:tcPr/>
                </a:tc>
                <a:extLst>
                  <a:ext uri="{0D108BD9-81ED-4DB2-BD59-A6C34878D82A}">
                    <a16:rowId xmlns:a16="http://schemas.microsoft.com/office/drawing/2014/main" val="4139286649"/>
                  </a:ext>
                </a:extLst>
              </a:tr>
            </a:tbl>
          </a:graphicData>
        </a:graphic>
      </p:graphicFrame>
      <p:sp>
        <p:nvSpPr>
          <p:cNvPr id="6" name="矩形 5">
            <a:extLst>
              <a:ext uri="{FF2B5EF4-FFF2-40B4-BE49-F238E27FC236}">
                <a16:creationId xmlns:a16="http://schemas.microsoft.com/office/drawing/2014/main" id="{CB7D61C1-C359-486C-A86F-6C42798EA455}"/>
              </a:ext>
            </a:extLst>
          </p:cNvPr>
          <p:cNvSpPr/>
          <p:nvPr/>
        </p:nvSpPr>
        <p:spPr>
          <a:xfrm>
            <a:off x="349187" y="3737056"/>
            <a:ext cx="6637539" cy="1384995"/>
          </a:xfrm>
          <a:prstGeom prst="rect">
            <a:avLst/>
          </a:prstGeom>
        </p:spPr>
        <p:txBody>
          <a:bodyPr wrap="square">
            <a:spAutoFit/>
          </a:bodyPr>
          <a:lstStyle/>
          <a:p>
            <a:r>
              <a:rPr lang="en-US" altLang="zh-CN" sz="1400" b="1" dirty="0">
                <a:latin typeface="Segoe UI" panose="020B0502040204020203" pitchFamily="34" charset="0"/>
              </a:rPr>
              <a:t>Duration</a:t>
            </a:r>
            <a:r>
              <a:rPr lang="zh-CN" altLang="en-US" sz="1400" b="1" dirty="0">
                <a:latin typeface="Segoe UI" panose="020B0502040204020203" pitchFamily="34" charset="0"/>
              </a:rPr>
              <a:t>： 动画播放时间长度</a:t>
            </a:r>
          </a:p>
          <a:p>
            <a:r>
              <a:rPr lang="en-US" altLang="zh-CN" sz="1400" b="1" dirty="0" err="1">
                <a:latin typeface="Segoe UI" panose="020B0502040204020203" pitchFamily="34" charset="0"/>
              </a:rPr>
              <a:t>RepeatBehavior</a:t>
            </a:r>
            <a:r>
              <a:rPr lang="zh-CN" altLang="en-US" sz="1400" b="1" dirty="0">
                <a:latin typeface="Segoe UI" panose="020B0502040204020203" pitchFamily="34" charset="0"/>
              </a:rPr>
              <a:t>： 重复行为（重复次数）</a:t>
            </a:r>
          </a:p>
          <a:p>
            <a:r>
              <a:rPr lang="en-US" altLang="zh-CN" sz="1400" b="1" dirty="0" err="1">
                <a:latin typeface="Segoe UI" panose="020B0502040204020203" pitchFamily="34" charset="0"/>
              </a:rPr>
              <a:t>FillBehavior</a:t>
            </a:r>
            <a:r>
              <a:rPr lang="zh-CN" altLang="en-US" sz="1400" b="1" dirty="0">
                <a:latin typeface="Segoe UI" panose="020B0502040204020203" pitchFamily="34" charset="0"/>
              </a:rPr>
              <a:t>： 动画结束后的行为（保持动画的结束状态或恢复到初始状态）</a:t>
            </a:r>
          </a:p>
          <a:p>
            <a:r>
              <a:rPr lang="en-US" altLang="zh-CN" sz="1400" b="1" dirty="0" err="1">
                <a:latin typeface="Segoe UI" panose="020B0502040204020203" pitchFamily="34" charset="0"/>
              </a:rPr>
              <a:t>AutoReverse</a:t>
            </a:r>
            <a:r>
              <a:rPr lang="zh-CN" altLang="en-US" sz="1400" b="1" dirty="0">
                <a:latin typeface="Segoe UI" panose="020B0502040204020203" pitchFamily="34" charset="0"/>
              </a:rPr>
              <a:t>： 按相反的顺序重复播放动画</a:t>
            </a:r>
          </a:p>
          <a:p>
            <a:r>
              <a:rPr lang="en-US" altLang="zh-CN" sz="1400" b="1" dirty="0" err="1">
                <a:latin typeface="Segoe UI" panose="020B0502040204020203" pitchFamily="34" charset="0"/>
              </a:rPr>
              <a:t>SpeedRatio</a:t>
            </a:r>
            <a:r>
              <a:rPr lang="zh-CN" altLang="en-US" sz="1400" b="1" dirty="0">
                <a:latin typeface="Segoe UI" panose="020B0502040204020203" pitchFamily="34" charset="0"/>
              </a:rPr>
              <a:t>： 动画播放速率（用于加速或减速播放）</a:t>
            </a:r>
          </a:p>
          <a:p>
            <a:r>
              <a:rPr lang="en-US" altLang="zh-CN" sz="1400" b="1" dirty="0" err="1">
                <a:latin typeface="Segoe UI" panose="020B0502040204020203" pitchFamily="34" charset="0"/>
              </a:rPr>
              <a:t>BeginTime</a:t>
            </a:r>
            <a:r>
              <a:rPr lang="zh-CN" altLang="en-US" sz="1400" b="1" dirty="0">
                <a:latin typeface="Segoe UI" panose="020B0502040204020203" pitchFamily="34" charset="0"/>
              </a:rPr>
              <a:t>： 动画播放的起始时间</a:t>
            </a:r>
            <a:endParaRPr lang="zh-CN" altLang="en-US" sz="1400" b="1" dirty="0"/>
          </a:p>
        </p:txBody>
      </p:sp>
    </p:spTree>
    <p:extLst>
      <p:ext uri="{BB962C8B-B14F-4D97-AF65-F5344CB8AC3E}">
        <p14:creationId xmlns:p14="http://schemas.microsoft.com/office/powerpoint/2010/main" val="129561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6417955" cy="669008"/>
          </a:xfrm>
        </p:spPr>
        <p:txBody>
          <a:bodyPr>
            <a:normAutofit fontScale="90000"/>
          </a:bodyPr>
          <a:lstStyle/>
          <a:p>
            <a:r>
              <a:rPr lang="en-US" dirty="0"/>
              <a:t>P</a:t>
            </a:r>
            <a:r>
              <a:rPr lang="en-US" altLang="zh-CN" dirty="0"/>
              <a:t>art2 </a:t>
            </a:r>
            <a:r>
              <a:rPr lang="en-US" altLang="zh-CN" b="1" dirty="0"/>
              <a:t>Double Animation</a:t>
            </a:r>
            <a:endParaRPr lang="en-US" dirty="0"/>
          </a:p>
        </p:txBody>
      </p:sp>
      <p:sp>
        <p:nvSpPr>
          <p:cNvPr id="8" name="矩形 7">
            <a:extLst>
              <a:ext uri="{FF2B5EF4-FFF2-40B4-BE49-F238E27FC236}">
                <a16:creationId xmlns:a16="http://schemas.microsoft.com/office/drawing/2014/main" id="{762C5BF3-19CB-4898-B457-8E0C25EE63D4}"/>
              </a:ext>
            </a:extLst>
          </p:cNvPr>
          <p:cNvSpPr/>
          <p:nvPr/>
        </p:nvSpPr>
        <p:spPr>
          <a:xfrm>
            <a:off x="322994" y="1072976"/>
            <a:ext cx="10374598" cy="738664"/>
          </a:xfrm>
          <a:prstGeom prst="rect">
            <a:avLst/>
          </a:prstGeom>
        </p:spPr>
        <p:txBody>
          <a:bodyPr wrap="square">
            <a:spAutoFit/>
          </a:bodyPr>
          <a:lstStyle/>
          <a:p>
            <a:r>
              <a:rPr lang="zh-CN" altLang="en-US" sz="1400" dirty="0"/>
              <a:t>使元素淡入和淡出的一种方法是对其属性进行动画处理 </a:t>
            </a:r>
            <a:r>
              <a:rPr lang="en-US" altLang="zh-CN" sz="1400" dirty="0">
                <a:hlinkClick r:id="rId3">
                  <a:extLst>
                    <a:ext uri="{A12FA001-AC4F-418D-AE19-62706E023703}">
                      <ahyp:hlinkClr xmlns:ahyp="http://schemas.microsoft.com/office/drawing/2018/hyperlinkcolor" val="tx"/>
                    </a:ext>
                  </a:extLst>
                </a:hlinkClick>
              </a:rPr>
              <a:t>Opacity</a:t>
            </a:r>
            <a:r>
              <a:rPr lang="en-US" altLang="zh-CN" sz="1400" dirty="0"/>
              <a:t> </a:t>
            </a:r>
            <a:r>
              <a:rPr lang="zh-CN" altLang="en-US" sz="1400" dirty="0"/>
              <a:t>。 由于 </a:t>
            </a:r>
            <a:r>
              <a:rPr lang="en-US" altLang="zh-CN" sz="1400" dirty="0">
                <a:hlinkClick r:id="rId3">
                  <a:extLst>
                    <a:ext uri="{A12FA001-AC4F-418D-AE19-62706E023703}">
                      <ahyp:hlinkClr xmlns:ahyp="http://schemas.microsoft.com/office/drawing/2018/hyperlinkcolor" val="tx"/>
                    </a:ext>
                  </a:extLst>
                </a:hlinkClick>
              </a:rPr>
              <a:t>Opacity</a:t>
            </a:r>
            <a:r>
              <a:rPr lang="en-US" altLang="zh-CN" sz="1400" dirty="0"/>
              <a:t> </a:t>
            </a:r>
            <a:r>
              <a:rPr lang="zh-CN" altLang="en-US" sz="1400" dirty="0"/>
              <a:t>属性的类型为 </a:t>
            </a:r>
            <a:r>
              <a:rPr lang="en-US" altLang="zh-CN" sz="1400" dirty="0">
                <a:hlinkClick r:id="rId4">
                  <a:extLst>
                    <a:ext uri="{A12FA001-AC4F-418D-AE19-62706E023703}">
                      <ahyp:hlinkClr xmlns:ahyp="http://schemas.microsoft.com/office/drawing/2018/hyperlinkcolor" val="tx"/>
                    </a:ext>
                  </a:extLst>
                </a:hlinkClick>
              </a:rPr>
              <a:t>Double</a:t>
            </a:r>
            <a:r>
              <a:rPr lang="en-US" altLang="zh-CN" sz="1400" dirty="0"/>
              <a:t> </a:t>
            </a:r>
            <a:r>
              <a:rPr lang="zh-CN" altLang="en-US" sz="1400" dirty="0"/>
              <a:t>，因此需要一个生成双精度值的动画。 </a:t>
            </a:r>
            <a:r>
              <a:rPr lang="en-US" altLang="zh-CN" sz="1400" dirty="0" err="1">
                <a:hlinkClick r:id="rId5">
                  <a:extLst>
                    <a:ext uri="{A12FA001-AC4F-418D-AE19-62706E023703}">
                      <ahyp:hlinkClr xmlns:ahyp="http://schemas.microsoft.com/office/drawing/2018/hyperlinkcolor" val="tx"/>
                    </a:ext>
                  </a:extLst>
                </a:hlinkClick>
              </a:rPr>
              <a:t>DoubleAnimation</a:t>
            </a:r>
            <a:r>
              <a:rPr lang="zh-CN" altLang="en-US" sz="1400" dirty="0"/>
              <a:t>是一种动画。 </a:t>
            </a:r>
            <a:r>
              <a:rPr lang="en-US" altLang="zh-CN" sz="1400" dirty="0" err="1">
                <a:hlinkClick r:id="rId5">
                  <a:extLst>
                    <a:ext uri="{A12FA001-AC4F-418D-AE19-62706E023703}">
                      <ahyp:hlinkClr xmlns:ahyp="http://schemas.microsoft.com/office/drawing/2018/hyperlinkcolor" val="tx"/>
                    </a:ext>
                  </a:extLst>
                </a:hlinkClick>
              </a:rPr>
              <a:t>DoubleAnimation</a:t>
            </a:r>
            <a:r>
              <a:rPr lang="zh-CN" altLang="en-US" sz="1400" dirty="0"/>
              <a:t>创建两个双精度值之间的转换。 若要指定其起始值，请设置其 </a:t>
            </a:r>
            <a:r>
              <a:rPr lang="en-US" altLang="zh-CN" sz="1400" dirty="0">
                <a:hlinkClick r:id="rId6">
                  <a:extLst>
                    <a:ext uri="{A12FA001-AC4F-418D-AE19-62706E023703}">
                      <ahyp:hlinkClr xmlns:ahyp="http://schemas.microsoft.com/office/drawing/2018/hyperlinkcolor" val="tx"/>
                    </a:ext>
                  </a:extLst>
                </a:hlinkClick>
              </a:rPr>
              <a:t>From</a:t>
            </a:r>
            <a:r>
              <a:rPr lang="en-US" altLang="zh-CN" sz="1400" dirty="0"/>
              <a:t> </a:t>
            </a:r>
            <a:r>
              <a:rPr lang="zh-CN" altLang="en-US" sz="1400" dirty="0"/>
              <a:t>属性。 若要指定其结束值，请设置其 </a:t>
            </a:r>
            <a:r>
              <a:rPr lang="en-US" altLang="zh-CN" sz="1400" dirty="0">
                <a:hlinkClick r:id="rId7">
                  <a:extLst>
                    <a:ext uri="{A12FA001-AC4F-418D-AE19-62706E023703}">
                      <ahyp:hlinkClr xmlns:ahyp="http://schemas.microsoft.com/office/drawing/2018/hyperlinkcolor" val="tx"/>
                    </a:ext>
                  </a:extLst>
                </a:hlinkClick>
              </a:rPr>
              <a:t>To</a:t>
            </a:r>
            <a:r>
              <a:rPr lang="en-US" altLang="zh-CN" sz="1400" dirty="0"/>
              <a:t> </a:t>
            </a:r>
            <a:r>
              <a:rPr lang="zh-CN" altLang="en-US" sz="1400" dirty="0"/>
              <a:t>属性。</a:t>
            </a:r>
          </a:p>
        </p:txBody>
      </p:sp>
    </p:spTree>
    <p:extLst>
      <p:ext uri="{BB962C8B-B14F-4D97-AF65-F5344CB8AC3E}">
        <p14:creationId xmlns:p14="http://schemas.microsoft.com/office/powerpoint/2010/main" val="256922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6417955" cy="669008"/>
          </a:xfrm>
        </p:spPr>
        <p:txBody>
          <a:bodyPr>
            <a:normAutofit fontScale="90000"/>
          </a:bodyPr>
          <a:lstStyle/>
          <a:p>
            <a:r>
              <a:rPr lang="en-US" dirty="0"/>
              <a:t>P</a:t>
            </a:r>
            <a:r>
              <a:rPr lang="en-US" altLang="zh-CN" dirty="0"/>
              <a:t>art3 </a:t>
            </a:r>
            <a:r>
              <a:rPr lang="en-US" altLang="zh-CN" b="1" dirty="0"/>
              <a:t>Path Animation</a:t>
            </a:r>
            <a:endParaRPr lang="en-US" dirty="0"/>
          </a:p>
        </p:txBody>
      </p:sp>
      <p:sp>
        <p:nvSpPr>
          <p:cNvPr id="3" name="矩形 2">
            <a:extLst>
              <a:ext uri="{FF2B5EF4-FFF2-40B4-BE49-F238E27FC236}">
                <a16:creationId xmlns:a16="http://schemas.microsoft.com/office/drawing/2014/main" id="{2B28239C-B509-4891-9AFF-DC3B2BEB51CB}"/>
              </a:ext>
            </a:extLst>
          </p:cNvPr>
          <p:cNvSpPr/>
          <p:nvPr/>
        </p:nvSpPr>
        <p:spPr>
          <a:xfrm>
            <a:off x="402453" y="1072976"/>
            <a:ext cx="11298315" cy="738664"/>
          </a:xfrm>
          <a:prstGeom prst="rect">
            <a:avLst/>
          </a:prstGeom>
        </p:spPr>
        <p:txBody>
          <a:bodyPr wrap="square">
            <a:spAutoFit/>
          </a:bodyPr>
          <a:lstStyle/>
          <a:p>
            <a:r>
              <a:rPr lang="zh-CN" altLang="en-US" sz="1400" dirty="0"/>
              <a:t> 沿着路径移动对象的一种方法是使用 MatrixTransform 和 MatrixAnimationUsingPath 来沿复杂路径转换对象。 下面的示例通过使用 MatrixAnimationUsingPath 对象对的属性进行动画处理，演示了此方法 Matrix MatrixTransform 。 MatrixTransform应用于按钮并使其沿着曲线路径移动。 </a:t>
            </a:r>
          </a:p>
        </p:txBody>
      </p:sp>
      <p:sp>
        <p:nvSpPr>
          <p:cNvPr id="2" name="矩形 1">
            <a:extLst>
              <a:ext uri="{FF2B5EF4-FFF2-40B4-BE49-F238E27FC236}">
                <a16:creationId xmlns:a16="http://schemas.microsoft.com/office/drawing/2014/main" id="{B4AC36BE-5990-4C8A-9330-CED4E528F136}"/>
              </a:ext>
            </a:extLst>
          </p:cNvPr>
          <p:cNvSpPr/>
          <p:nvPr/>
        </p:nvSpPr>
        <p:spPr>
          <a:xfrm>
            <a:off x="4246484" y="3029504"/>
            <a:ext cx="2754665" cy="923330"/>
          </a:xfrm>
          <a:prstGeom prst="rect">
            <a:avLst/>
          </a:prstGeom>
        </p:spPr>
        <p:txBody>
          <a:bodyPr wrap="none">
            <a:spAutoFit/>
          </a:bodyPr>
          <a:lstStyle/>
          <a:p>
            <a:r>
              <a:rPr lang="en-US" altLang="zh-CN" dirty="0">
                <a:solidFill>
                  <a:schemeClr val="tx2"/>
                </a:solidFill>
                <a:latin typeface="PingFang SC"/>
              </a:rPr>
              <a:t>1.TranslateTransform   </a:t>
            </a:r>
            <a:r>
              <a:rPr lang="zh-CN" altLang="en-US" dirty="0">
                <a:solidFill>
                  <a:schemeClr val="tx2"/>
                </a:solidFill>
                <a:latin typeface="PingFang SC"/>
              </a:rPr>
              <a:t>平移</a:t>
            </a:r>
            <a:endParaRPr lang="en-US" altLang="zh-CN" dirty="0">
              <a:solidFill>
                <a:schemeClr val="tx2"/>
              </a:solidFill>
              <a:latin typeface="PingFang SC"/>
            </a:endParaRPr>
          </a:p>
          <a:p>
            <a:r>
              <a:rPr lang="en-US" altLang="zh-CN" dirty="0">
                <a:solidFill>
                  <a:schemeClr val="tx2"/>
                </a:solidFill>
                <a:latin typeface="PingFang SC"/>
              </a:rPr>
              <a:t>2.RotateTransform       </a:t>
            </a:r>
            <a:r>
              <a:rPr lang="zh-CN" altLang="en-US" dirty="0">
                <a:solidFill>
                  <a:schemeClr val="tx2"/>
                </a:solidFill>
                <a:latin typeface="PingFang SC"/>
              </a:rPr>
              <a:t>旋转</a:t>
            </a:r>
            <a:endParaRPr lang="en-US" altLang="zh-CN" dirty="0">
              <a:solidFill>
                <a:schemeClr val="tx2"/>
              </a:solidFill>
              <a:latin typeface="PingFang SC"/>
            </a:endParaRPr>
          </a:p>
          <a:p>
            <a:r>
              <a:rPr lang="en-US" altLang="zh-CN" dirty="0">
                <a:solidFill>
                  <a:schemeClr val="tx2"/>
                </a:solidFill>
                <a:latin typeface="PingFang SC"/>
              </a:rPr>
              <a:t>3.ScaleTransform         </a:t>
            </a:r>
            <a:r>
              <a:rPr lang="zh-CN" altLang="en-US" dirty="0">
                <a:solidFill>
                  <a:schemeClr val="tx2"/>
                </a:solidFill>
                <a:latin typeface="PingFang SC"/>
              </a:rPr>
              <a:t>缩放</a:t>
            </a:r>
            <a:endParaRPr lang="en-US" altLang="zh-CN" dirty="0">
              <a:solidFill>
                <a:schemeClr val="tx2"/>
              </a:solidFill>
              <a:latin typeface="PingFang SC"/>
            </a:endParaRPr>
          </a:p>
        </p:txBody>
      </p:sp>
      <p:sp>
        <p:nvSpPr>
          <p:cNvPr id="6" name="矩形 5">
            <a:extLst>
              <a:ext uri="{FF2B5EF4-FFF2-40B4-BE49-F238E27FC236}">
                <a16:creationId xmlns:a16="http://schemas.microsoft.com/office/drawing/2014/main" id="{4ACB1BB8-AAFB-4409-BB28-0B903278975B}"/>
              </a:ext>
            </a:extLst>
          </p:cNvPr>
          <p:cNvSpPr/>
          <p:nvPr/>
        </p:nvSpPr>
        <p:spPr>
          <a:xfrm>
            <a:off x="304798" y="6269366"/>
            <a:ext cx="6983768" cy="369332"/>
          </a:xfrm>
          <a:prstGeom prst="rect">
            <a:avLst/>
          </a:prstGeom>
        </p:spPr>
        <p:txBody>
          <a:bodyPr wrap="square">
            <a:spAutoFit/>
          </a:bodyPr>
          <a:lstStyle/>
          <a:p>
            <a:r>
              <a:rPr lang="zh-CN" altLang="en-US" dirty="0">
                <a:solidFill>
                  <a:schemeClr val="accent4"/>
                </a:solidFill>
              </a:rPr>
              <a:t>https://www.cnblogs.com/zhouyinhui/archive/2007/07/07/809553.html</a:t>
            </a:r>
          </a:p>
        </p:txBody>
      </p:sp>
    </p:spTree>
    <p:extLst>
      <p:ext uri="{BB962C8B-B14F-4D97-AF65-F5344CB8AC3E}">
        <p14:creationId xmlns:p14="http://schemas.microsoft.com/office/powerpoint/2010/main" val="104058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7208670" cy="669008"/>
          </a:xfrm>
        </p:spPr>
        <p:txBody>
          <a:bodyPr>
            <a:normAutofit fontScale="90000"/>
          </a:bodyPr>
          <a:lstStyle/>
          <a:p>
            <a:r>
              <a:rPr lang="en-US" dirty="0"/>
              <a:t>P</a:t>
            </a:r>
            <a:r>
              <a:rPr lang="en-US" altLang="zh-CN" dirty="0"/>
              <a:t>art4 </a:t>
            </a:r>
            <a:r>
              <a:rPr lang="en-US" altLang="zh-CN" b="1" dirty="0"/>
              <a:t>From/To/By Animation</a:t>
            </a:r>
            <a:endParaRPr lang="en-US" dirty="0"/>
          </a:p>
        </p:txBody>
      </p:sp>
      <p:sp>
        <p:nvSpPr>
          <p:cNvPr id="8" name="矩形 7">
            <a:extLst>
              <a:ext uri="{FF2B5EF4-FFF2-40B4-BE49-F238E27FC236}">
                <a16:creationId xmlns:a16="http://schemas.microsoft.com/office/drawing/2014/main" id="{762C5BF3-19CB-4898-B457-8E0C25EE63D4}"/>
              </a:ext>
            </a:extLst>
          </p:cNvPr>
          <p:cNvSpPr/>
          <p:nvPr/>
        </p:nvSpPr>
        <p:spPr>
          <a:xfrm>
            <a:off x="571569" y="1080632"/>
            <a:ext cx="10374598" cy="954107"/>
          </a:xfrm>
          <a:prstGeom prst="rect">
            <a:avLst/>
          </a:prstGeom>
        </p:spPr>
        <p:txBody>
          <a:bodyPr wrap="square">
            <a:spAutoFit/>
          </a:bodyPr>
          <a:lstStyle/>
          <a:p>
            <a:r>
              <a:rPr lang="en-US" altLang="zh-CN" sz="1400" dirty="0"/>
              <a:t>From/To/By </a:t>
            </a:r>
            <a:r>
              <a:rPr lang="zh-CN" altLang="en-US" sz="1400" dirty="0"/>
              <a:t>动画是的一种类型 </a:t>
            </a:r>
            <a:r>
              <a:rPr lang="en-US" altLang="zh-CN" sz="1400" dirty="0" err="1">
                <a:hlinkClick r:id="rId3">
                  <a:extLst>
                    <a:ext uri="{A12FA001-AC4F-418D-AE19-62706E023703}">
                      <ahyp:hlinkClr xmlns:ahyp="http://schemas.microsoft.com/office/drawing/2018/hyperlinkcolor" val="tx"/>
                    </a:ext>
                  </a:extLst>
                </a:hlinkClick>
              </a:rPr>
              <a:t>AnimationTimeline</a:t>
            </a:r>
            <a:r>
              <a:rPr lang="en-US" altLang="zh-CN" sz="1400" dirty="0"/>
              <a:t> </a:t>
            </a:r>
            <a:r>
              <a:rPr lang="zh-CN" altLang="en-US" sz="1400" dirty="0"/>
              <a:t>，它在起始值和结束值之间创建过渡。 完成转换所需的时间取决于 </a:t>
            </a:r>
            <a:r>
              <a:rPr lang="en-US" altLang="zh-CN" sz="1400" dirty="0">
                <a:hlinkClick r:id="rId4">
                  <a:extLst>
                    <a:ext uri="{A12FA001-AC4F-418D-AE19-62706E023703}">
                      <ahyp:hlinkClr xmlns:ahyp="http://schemas.microsoft.com/office/drawing/2018/hyperlinkcolor" val="tx"/>
                    </a:ext>
                  </a:extLst>
                </a:hlinkClick>
              </a:rPr>
              <a:t>Duration</a:t>
            </a:r>
            <a:r>
              <a:rPr lang="en-US" altLang="zh-CN" sz="1400" dirty="0"/>
              <a:t> </a:t>
            </a:r>
            <a:r>
              <a:rPr lang="zh-CN" altLang="en-US" sz="1400" dirty="0"/>
              <a:t>动画的。</a:t>
            </a:r>
          </a:p>
          <a:p>
            <a:r>
              <a:rPr lang="zh-CN" altLang="en-US" sz="1400" dirty="0"/>
              <a:t>可以通过 </a:t>
            </a:r>
            <a:r>
              <a:rPr lang="en-US" altLang="zh-CN" sz="1400" dirty="0">
                <a:hlinkClick r:id="rId5">
                  <a:extLst>
                    <a:ext uri="{A12FA001-AC4F-418D-AE19-62706E023703}">
                      <ahyp:hlinkClr xmlns:ahyp="http://schemas.microsoft.com/office/drawing/2018/hyperlinkcolor" val="tx"/>
                    </a:ext>
                  </a:extLst>
                </a:hlinkClick>
              </a:rPr>
              <a:t>Storyboard</a:t>
            </a:r>
            <a:r>
              <a:rPr lang="en-US" altLang="zh-CN" sz="1400" dirty="0"/>
              <a:t> </a:t>
            </a:r>
            <a:r>
              <a:rPr lang="zh-CN" altLang="en-US" sz="1400" dirty="0"/>
              <a:t>在标记和代码中使用，或在代码中使用方法，将 </a:t>
            </a:r>
            <a:r>
              <a:rPr lang="en-US" altLang="zh-CN" sz="1400" dirty="0"/>
              <a:t>From/To/By </a:t>
            </a:r>
            <a:r>
              <a:rPr lang="zh-CN" altLang="en-US" sz="1400" dirty="0"/>
              <a:t>动画应用到属性 </a:t>
            </a:r>
            <a:r>
              <a:rPr lang="en-US" altLang="zh-CN" sz="1400" dirty="0" err="1">
                <a:hlinkClick r:id="rId6">
                  <a:extLst>
                    <a:ext uri="{A12FA001-AC4F-418D-AE19-62706E023703}">
                      <ahyp:hlinkClr xmlns:ahyp="http://schemas.microsoft.com/office/drawing/2018/hyperlinkcolor" val="tx"/>
                    </a:ext>
                  </a:extLst>
                </a:hlinkClick>
              </a:rPr>
              <a:t>BeginAnimation</a:t>
            </a:r>
            <a:r>
              <a:rPr lang="en-US" altLang="zh-CN" sz="1400" dirty="0"/>
              <a:t> </a:t>
            </a:r>
            <a:r>
              <a:rPr lang="zh-CN" altLang="en-US" sz="1400" dirty="0"/>
              <a:t>。</a:t>
            </a:r>
            <a:r>
              <a:rPr lang="en-US" altLang="zh-CN" sz="1400" dirty="0"/>
              <a:t>From/To/By </a:t>
            </a:r>
            <a:r>
              <a:rPr lang="zh-CN" altLang="en-US" sz="1400" dirty="0"/>
              <a:t>动画的目标值不能超过两个。 如果需要具有两个以上目标值的动画，请使用关键帧。</a:t>
            </a:r>
          </a:p>
        </p:txBody>
      </p:sp>
    </p:spTree>
    <p:extLst>
      <p:ext uri="{BB962C8B-B14F-4D97-AF65-F5344CB8AC3E}">
        <p14:creationId xmlns:p14="http://schemas.microsoft.com/office/powerpoint/2010/main" val="25688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6729276" cy="669008"/>
          </a:xfrm>
        </p:spPr>
        <p:txBody>
          <a:bodyPr>
            <a:normAutofit fontScale="90000"/>
          </a:bodyPr>
          <a:lstStyle/>
          <a:p>
            <a:r>
              <a:rPr lang="en-US" dirty="0"/>
              <a:t>P</a:t>
            </a:r>
            <a:r>
              <a:rPr lang="en-US" altLang="zh-CN" dirty="0"/>
              <a:t>art5 </a:t>
            </a:r>
            <a:r>
              <a:rPr lang="en-US" altLang="zh-CN" b="1" dirty="0"/>
              <a:t>Key-Frame Animation</a:t>
            </a:r>
            <a:endParaRPr lang="en-US" dirty="0"/>
          </a:p>
        </p:txBody>
      </p:sp>
      <p:sp>
        <p:nvSpPr>
          <p:cNvPr id="2" name="矩形 1">
            <a:extLst>
              <a:ext uri="{FF2B5EF4-FFF2-40B4-BE49-F238E27FC236}">
                <a16:creationId xmlns:a16="http://schemas.microsoft.com/office/drawing/2014/main" id="{4D2E17DD-F64E-4B03-8211-17F04F072658}"/>
              </a:ext>
            </a:extLst>
          </p:cNvPr>
          <p:cNvSpPr/>
          <p:nvPr/>
        </p:nvSpPr>
        <p:spPr>
          <a:xfrm>
            <a:off x="393576" y="1072976"/>
            <a:ext cx="11280560" cy="2246769"/>
          </a:xfrm>
          <a:prstGeom prst="rect">
            <a:avLst/>
          </a:prstGeom>
        </p:spPr>
        <p:txBody>
          <a:bodyPr wrap="square">
            <a:spAutoFit/>
          </a:bodyPr>
          <a:lstStyle/>
          <a:p>
            <a:r>
              <a:rPr lang="zh-CN" altLang="en-US" sz="1400" dirty="0">
                <a:latin typeface="Segoe UI" panose="020B0502040204020203" pitchFamily="34" charset="0"/>
              </a:rPr>
              <a:t>与 </a:t>
            </a:r>
            <a:r>
              <a:rPr lang="en-US" altLang="zh-CN" sz="1400" dirty="0">
                <a:latin typeface="Segoe UI" panose="020B0502040204020203" pitchFamily="34" charset="0"/>
              </a:rPr>
              <a:t>From/To/By </a:t>
            </a:r>
            <a:r>
              <a:rPr lang="zh-CN" altLang="en-US" sz="1400" dirty="0">
                <a:latin typeface="Segoe UI" panose="020B0502040204020203" pitchFamily="34" charset="0"/>
              </a:rPr>
              <a:t>动画类似，关键帧动画对目标属性的值进行动画处理。 它在其的目标值之间创建转换 </a:t>
            </a:r>
            <a:r>
              <a:rPr lang="en-US" altLang="zh-CN" sz="1400" dirty="0">
                <a:latin typeface="Segoe UI" panose="020B0502040204020203" pitchFamily="34" charset="0"/>
                <a:hlinkClick r:id="rId3">
                  <a:extLst>
                    <a:ext uri="{A12FA001-AC4F-418D-AE19-62706E023703}">
                      <ahyp:hlinkClr xmlns:ahyp="http://schemas.microsoft.com/office/drawing/2018/hyperlinkcolor" val="tx"/>
                    </a:ext>
                  </a:extLst>
                </a:hlinkClick>
              </a:rPr>
              <a:t>Duration</a:t>
            </a:r>
            <a:r>
              <a:rPr lang="zh-CN" altLang="en-US" sz="1400" dirty="0">
                <a:latin typeface="Segoe UI" panose="020B0502040204020203" pitchFamily="34" charset="0"/>
              </a:rPr>
              <a:t> 。 但是，</a:t>
            </a:r>
            <a:r>
              <a:rPr lang="en-US" altLang="zh-CN" sz="1400" dirty="0">
                <a:latin typeface="Segoe UI" panose="020B0502040204020203" pitchFamily="34" charset="0"/>
              </a:rPr>
              <a:t>From/To/By </a:t>
            </a:r>
            <a:r>
              <a:rPr lang="zh-CN" altLang="en-US" sz="1400" dirty="0">
                <a:latin typeface="Segoe UI" panose="020B0502040204020203" pitchFamily="34" charset="0"/>
              </a:rPr>
              <a:t>动画可以在两个值之间创建过渡，而单个关键帧动画可以在任意数量的目标值之间创建过渡。 不同于 </a:t>
            </a:r>
            <a:r>
              <a:rPr lang="en-US" altLang="zh-CN" sz="1400" dirty="0">
                <a:latin typeface="Segoe UI" panose="020B0502040204020203" pitchFamily="34" charset="0"/>
              </a:rPr>
              <a:t>From/To/By </a:t>
            </a:r>
            <a:r>
              <a:rPr lang="zh-CN" altLang="en-US" sz="1400" dirty="0">
                <a:latin typeface="Segoe UI" panose="020B0502040204020203" pitchFamily="34" charset="0"/>
              </a:rPr>
              <a:t>动画，关键帧动画没有设置其目标值所需的 </a:t>
            </a:r>
            <a:r>
              <a:rPr lang="en-US" altLang="zh-CN" sz="1400" dirty="0">
                <a:latin typeface="Segoe UI" panose="020B0502040204020203" pitchFamily="34" charset="0"/>
              </a:rPr>
              <a:t>From</a:t>
            </a:r>
            <a:r>
              <a:rPr lang="zh-CN" altLang="en-US" sz="1400" dirty="0">
                <a:latin typeface="Segoe UI" panose="020B0502040204020203" pitchFamily="34" charset="0"/>
              </a:rPr>
              <a:t>、</a:t>
            </a:r>
            <a:r>
              <a:rPr lang="en-US" altLang="zh-CN" sz="1400" dirty="0">
                <a:latin typeface="Segoe UI" panose="020B0502040204020203" pitchFamily="34" charset="0"/>
              </a:rPr>
              <a:t>To </a:t>
            </a:r>
            <a:r>
              <a:rPr lang="zh-CN" altLang="en-US" sz="1400" dirty="0">
                <a:latin typeface="Segoe UI" panose="020B0502040204020203" pitchFamily="34" charset="0"/>
              </a:rPr>
              <a:t>或 </a:t>
            </a:r>
            <a:r>
              <a:rPr lang="en-US" altLang="zh-CN" sz="1400" dirty="0">
                <a:latin typeface="Segoe UI" panose="020B0502040204020203" pitchFamily="34" charset="0"/>
              </a:rPr>
              <a:t>By </a:t>
            </a:r>
            <a:r>
              <a:rPr lang="zh-CN" altLang="en-US" sz="1400" dirty="0">
                <a:latin typeface="Segoe UI" panose="020B0502040204020203" pitchFamily="34" charset="0"/>
              </a:rPr>
              <a:t>属性。 关键帧动画的目标值使用关键帧对象进行描述，因此称作“关键帧动画”。 若要指定动画的目标值，请创建关键帧对象并将其添加到动画的 </a:t>
            </a:r>
            <a:r>
              <a:rPr lang="en-US" altLang="zh-CN" sz="1400" dirty="0" err="1">
                <a:latin typeface="Segoe UI" panose="020B0502040204020203" pitchFamily="34" charset="0"/>
                <a:hlinkClick r:id="rId4">
                  <a:extLst>
                    <a:ext uri="{A12FA001-AC4F-418D-AE19-62706E023703}">
                      <ahyp:hlinkClr xmlns:ahyp="http://schemas.microsoft.com/office/drawing/2018/hyperlinkcolor" val="tx"/>
                    </a:ext>
                  </a:extLst>
                </a:hlinkClick>
              </a:rPr>
              <a:t>KeyFrames</a:t>
            </a:r>
            <a:r>
              <a:rPr lang="zh-CN" altLang="en-US" sz="1400" dirty="0">
                <a:latin typeface="Segoe UI" panose="020B0502040204020203" pitchFamily="34" charset="0"/>
              </a:rPr>
              <a:t> 集合中。 动画运行时，将在指定的帧之间过渡。</a:t>
            </a:r>
          </a:p>
          <a:p>
            <a:r>
              <a:rPr lang="zh-CN" altLang="en-US" sz="1400" dirty="0">
                <a:latin typeface="Segoe UI" panose="020B0502040204020203" pitchFamily="34" charset="0"/>
              </a:rPr>
              <a:t>某些关键帧方法除支持多个目标值外，甚至还支持多个内插方法。 动画的内插方法定义了从一个值过渡到下一个值的方式。 有三种内插类型：离散、线性和曲线。</a:t>
            </a:r>
          </a:p>
          <a:p>
            <a:r>
              <a:rPr lang="zh-CN" altLang="en-US" sz="1400" dirty="0">
                <a:latin typeface="Segoe UI" panose="020B0502040204020203" pitchFamily="34" charset="0"/>
              </a:rPr>
              <a:t>若要使用关键帧动画进行动画处理，需要完成下列步骤。</a:t>
            </a:r>
          </a:p>
          <a:p>
            <a:pPr>
              <a:buFont typeface="Arial" panose="020B0604020202020204" pitchFamily="34" charset="0"/>
              <a:buChar char="•"/>
            </a:pPr>
            <a:r>
              <a:rPr lang="zh-CN" altLang="en-US" sz="1400" dirty="0">
                <a:latin typeface="Segoe UI" panose="020B0502040204020203" pitchFamily="34" charset="0"/>
              </a:rPr>
              <a:t>声明动画并指定其 </a:t>
            </a:r>
            <a:r>
              <a:rPr lang="en-US" altLang="zh-CN" sz="1400" dirty="0">
                <a:latin typeface="Segoe UI" panose="020B0502040204020203" pitchFamily="34" charset="0"/>
                <a:hlinkClick r:id="rId3">
                  <a:extLst>
                    <a:ext uri="{A12FA001-AC4F-418D-AE19-62706E023703}">
                      <ahyp:hlinkClr xmlns:ahyp="http://schemas.microsoft.com/office/drawing/2018/hyperlinkcolor" val="tx"/>
                    </a:ext>
                  </a:extLst>
                </a:hlinkClick>
              </a:rPr>
              <a:t>Duration</a:t>
            </a:r>
            <a:r>
              <a:rPr lang="zh-CN" altLang="en-US" sz="1400" dirty="0">
                <a:latin typeface="Segoe UI" panose="020B0502040204020203" pitchFamily="34" charset="0"/>
              </a:rPr>
              <a:t> ，就像对 </a:t>
            </a:r>
            <a:r>
              <a:rPr lang="en-US" altLang="zh-CN" sz="1400" dirty="0">
                <a:latin typeface="Segoe UI" panose="020B0502040204020203" pitchFamily="34" charset="0"/>
              </a:rPr>
              <a:t>from/to/by </a:t>
            </a:r>
            <a:r>
              <a:rPr lang="zh-CN" altLang="en-US" sz="1400" dirty="0">
                <a:latin typeface="Segoe UI" panose="020B0502040204020203" pitchFamily="34" charset="0"/>
              </a:rPr>
              <a:t>动画执行此动画。</a:t>
            </a:r>
          </a:p>
          <a:p>
            <a:pPr>
              <a:buFont typeface="Arial" panose="020B0604020202020204" pitchFamily="34" charset="0"/>
              <a:buChar char="•"/>
            </a:pPr>
            <a:r>
              <a:rPr lang="zh-CN" altLang="en-US" sz="1400" dirty="0">
                <a:latin typeface="Segoe UI" panose="020B0502040204020203" pitchFamily="34" charset="0"/>
              </a:rPr>
              <a:t>对于每个目标值，创建适当类型的关键帧，设置其值和 </a:t>
            </a:r>
            <a:r>
              <a:rPr lang="en-US" altLang="zh-CN" sz="1400" dirty="0" err="1">
                <a:latin typeface="Segoe UI" panose="020B0502040204020203" pitchFamily="34" charset="0"/>
                <a:hlinkClick r:id="rId5">
                  <a:extLst>
                    <a:ext uri="{A12FA001-AC4F-418D-AE19-62706E023703}">
                      <ahyp:hlinkClr xmlns:ahyp="http://schemas.microsoft.com/office/drawing/2018/hyperlinkcolor" val="tx"/>
                    </a:ext>
                  </a:extLst>
                </a:hlinkClick>
              </a:rPr>
              <a:t>KeyTime</a:t>
            </a:r>
            <a:r>
              <a:rPr lang="zh-CN" altLang="en-US" sz="1400" dirty="0">
                <a:latin typeface="Segoe UI" panose="020B0502040204020203" pitchFamily="34" charset="0"/>
              </a:rPr>
              <a:t> ，然后将其添加到动画的 </a:t>
            </a:r>
            <a:r>
              <a:rPr lang="en-US" altLang="zh-CN" sz="1400" dirty="0" err="1">
                <a:latin typeface="Segoe UI" panose="020B0502040204020203" pitchFamily="34" charset="0"/>
                <a:hlinkClick r:id="rId4">
                  <a:extLst>
                    <a:ext uri="{A12FA001-AC4F-418D-AE19-62706E023703}">
                      <ahyp:hlinkClr xmlns:ahyp="http://schemas.microsoft.com/office/drawing/2018/hyperlinkcolor" val="tx"/>
                    </a:ext>
                  </a:extLst>
                </a:hlinkClick>
              </a:rPr>
              <a:t>KeyFrames</a:t>
            </a:r>
            <a:r>
              <a:rPr lang="zh-CN" altLang="en-US" sz="1400" dirty="0">
                <a:latin typeface="Segoe UI" panose="020B0502040204020203" pitchFamily="34" charset="0"/>
              </a:rPr>
              <a:t> 集合中。</a:t>
            </a:r>
          </a:p>
          <a:p>
            <a:pPr>
              <a:buFont typeface="Arial" panose="020B0604020202020204" pitchFamily="34" charset="0"/>
              <a:buChar char="•"/>
            </a:pPr>
            <a:r>
              <a:rPr lang="zh-CN" altLang="en-US" sz="1400" dirty="0">
                <a:latin typeface="Segoe UI" panose="020B0502040204020203" pitchFamily="34" charset="0"/>
              </a:rPr>
              <a:t>以针对 </a:t>
            </a:r>
            <a:r>
              <a:rPr lang="en-US" altLang="zh-CN" sz="1400" dirty="0">
                <a:latin typeface="Segoe UI" panose="020B0502040204020203" pitchFamily="34" charset="0"/>
              </a:rPr>
              <a:t>From/To/By </a:t>
            </a:r>
            <a:r>
              <a:rPr lang="zh-CN" altLang="en-US" sz="1400" dirty="0">
                <a:latin typeface="Segoe UI" panose="020B0502040204020203" pitchFamily="34" charset="0"/>
              </a:rPr>
              <a:t>动画的方式将该动画与属性相关联。</a:t>
            </a:r>
            <a:endParaRPr lang="zh-CN" altLang="en-US" sz="1400" b="0" i="0" dirty="0">
              <a:effectLst/>
              <a:latin typeface="Segoe UI" panose="020B0502040204020203" pitchFamily="34" charset="0"/>
            </a:endParaRPr>
          </a:p>
        </p:txBody>
      </p:sp>
      <p:sp>
        <p:nvSpPr>
          <p:cNvPr id="5" name="矩形 4">
            <a:extLst>
              <a:ext uri="{FF2B5EF4-FFF2-40B4-BE49-F238E27FC236}">
                <a16:creationId xmlns:a16="http://schemas.microsoft.com/office/drawing/2014/main" id="{0B000CD6-7B67-46FD-855D-C9027062899A}"/>
              </a:ext>
            </a:extLst>
          </p:cNvPr>
          <p:cNvSpPr/>
          <p:nvPr/>
        </p:nvSpPr>
        <p:spPr>
          <a:xfrm>
            <a:off x="393576" y="3538256"/>
            <a:ext cx="3821424" cy="2031325"/>
          </a:xfrm>
          <a:prstGeom prst="rect">
            <a:avLst/>
          </a:prstGeom>
        </p:spPr>
        <p:txBody>
          <a:bodyPr wrap="square">
            <a:spAutoFit/>
          </a:bodyPr>
          <a:lstStyle/>
          <a:p>
            <a:r>
              <a:rPr lang="en-US" altLang="zh-CN" dirty="0" err="1"/>
              <a:t>DoubleAnimationUsingKeyFrames</a:t>
            </a:r>
            <a:endParaRPr lang="en-US" altLang="zh-CN" dirty="0"/>
          </a:p>
          <a:p>
            <a:r>
              <a:rPr lang="zh-CN" altLang="en-US" dirty="0"/>
              <a:t>Int32AnimationUsingKeyFrames</a:t>
            </a:r>
            <a:endParaRPr lang="en-US" altLang="zh-CN" dirty="0"/>
          </a:p>
          <a:p>
            <a:r>
              <a:rPr lang="zh-CN" altLang="en-US" dirty="0"/>
              <a:t>PointAnimationUsingKeyFrames</a:t>
            </a:r>
            <a:endParaRPr lang="en-US" altLang="zh-CN" dirty="0"/>
          </a:p>
          <a:p>
            <a:r>
              <a:rPr lang="zh-CN" altLang="en-US" dirty="0"/>
              <a:t>ColorAnimationUsingKeyFrames</a:t>
            </a:r>
            <a:endParaRPr lang="en-US" altLang="zh-CN" dirty="0"/>
          </a:p>
          <a:p>
            <a:r>
              <a:rPr lang="zh-CN" altLang="en-US" dirty="0"/>
              <a:t>SizeAnimationUsingKeyFrames</a:t>
            </a:r>
            <a:endParaRPr lang="en-US" altLang="zh-CN" dirty="0"/>
          </a:p>
          <a:p>
            <a:r>
              <a:rPr lang="zh-CN" altLang="en-US" dirty="0"/>
              <a:t>ObjectAnimationUsingKeyFrames</a:t>
            </a:r>
            <a:endParaRPr lang="en-US" altLang="zh-CN" dirty="0"/>
          </a:p>
          <a:p>
            <a:r>
              <a:rPr lang="en-US" altLang="zh-CN" dirty="0" err="1"/>
              <a:t>DoubleAnimationUsingPath</a:t>
            </a:r>
            <a:r>
              <a:rPr lang="en-US" altLang="zh-CN" dirty="0"/>
              <a:t>  </a:t>
            </a:r>
            <a:endParaRPr lang="zh-CN" altLang="en-US" dirty="0"/>
          </a:p>
        </p:txBody>
      </p:sp>
    </p:spTree>
    <p:extLst>
      <p:ext uri="{BB962C8B-B14F-4D97-AF65-F5344CB8AC3E}">
        <p14:creationId xmlns:p14="http://schemas.microsoft.com/office/powerpoint/2010/main" val="1441375854"/>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otNET5_Ignite.potx" id="{63EE74C6-9DC5-446F-813B-DB8CE2942326}" vid="{19D278B5-0ABD-402A-BC6A-1DE0E83771A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6039F88928AB4F988A038066A44179" ma:contentTypeVersion="17" ma:contentTypeDescription="Create a new document." ma:contentTypeScope="" ma:versionID="f110f43d211630605c311b4cb5dbbd50">
  <xsd:schema xmlns:xsd="http://www.w3.org/2001/XMLSchema" xmlns:xs="http://www.w3.org/2001/XMLSchema" xmlns:p="http://schemas.microsoft.com/office/2006/metadata/properties" xmlns:ns1="http://schemas.microsoft.com/sharepoint/v3" xmlns:ns3="19fb2477-5ee3-44b8-a183-94b52b0a39ba" xmlns:ns4="b130120b-bf99-46a6-9ed2-7ddaece75bdd" targetNamespace="http://schemas.microsoft.com/office/2006/metadata/properties" ma:root="true" ma:fieldsID="6db066b1ac417ed5c0faf4e045d572cf" ns1:_="" ns3:_="" ns4:_="">
    <xsd:import namespace="http://schemas.microsoft.com/sharepoint/v3"/>
    <xsd:import namespace="19fb2477-5ee3-44b8-a183-94b52b0a39ba"/>
    <xsd:import namespace="b130120b-bf99-46a6-9ed2-7ddaece75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3:LastSharedByUser" minOccurs="0"/>
                <xsd:element ref="ns3:LastSharedByTime" minOccurs="0"/>
                <xsd:element ref="ns4:MediaServiceAutoTags" minOccurs="0"/>
                <xsd:element ref="ns4:MediaServiceOCR" minOccurs="0"/>
                <xsd:element ref="ns4:MediaServiceDateTaken" minOccurs="0"/>
                <xsd:element ref="ns1:_ip_UnifiedCompliancePolicyProperties" minOccurs="0"/>
                <xsd:element ref="ns1:_ip_UnifiedCompliancePolicyUIAction"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b2477-5ee3-44b8-a183-94b52b0a39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30120b-bf99-46a6-9ed2-7ddaece75bd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41CA1C7-0A9D-46E9-8BC3-16876ABA0A21}">
  <ds:schemaRefs>
    <ds:schemaRef ds:uri="http://schemas.microsoft.com/sharepoint/v3/contenttype/forms"/>
  </ds:schemaRefs>
</ds:datastoreItem>
</file>

<file path=customXml/itemProps2.xml><?xml version="1.0" encoding="utf-8"?>
<ds:datastoreItem xmlns:ds="http://schemas.openxmlformats.org/officeDocument/2006/customXml" ds:itemID="{B308630B-8977-4142-8FB4-DD1313A2E501}">
  <ds:schemaRefs>
    <ds:schemaRef ds:uri="19fb2477-5ee3-44b8-a183-94b52b0a39ba"/>
    <ds:schemaRef ds:uri="b130120b-bf99-46a6-9ed2-7ddaece75b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936250-8526-45E4-9776-BAF97572617F}">
  <ds:schemaRefs>
    <ds:schemaRef ds:uri="19fb2477-5ee3-44b8-a183-94b52b0a39ba"/>
    <ds:schemaRef ds:uri="b130120b-bf99-46a6-9ed2-7ddaece75b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5007</TotalTime>
  <Words>702</Words>
  <Application>Microsoft Office PowerPoint</Application>
  <PresentationFormat>宽屏</PresentationFormat>
  <Paragraphs>126</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11</vt:i4>
      </vt:variant>
    </vt:vector>
  </HeadingPairs>
  <TitlesOfParts>
    <vt:vector size="24" baseType="lpstr">
      <vt:lpstr>PingFang SC</vt:lpstr>
      <vt:lpstr>等线</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#5  Animation</vt:lpstr>
      <vt:lpstr>本章概要</vt:lpstr>
      <vt:lpstr>Part1 Animation</vt:lpstr>
      <vt:lpstr>Part1.1 Animation-TimeLine</vt:lpstr>
      <vt:lpstr>Part1.2 Animation-TimeLine</vt:lpstr>
      <vt:lpstr>Part2 Double Animation</vt:lpstr>
      <vt:lpstr>Part3 Path Animation</vt:lpstr>
      <vt:lpstr>Part4 From/To/By Animation</vt:lpstr>
      <vt:lpstr>Part5 Key-Frame Animation</vt:lpstr>
      <vt:lpstr>Part6 Custom Animation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181</cp:revision>
  <dcterms:created xsi:type="dcterms:W3CDTF">2020-12-02T08:58:18Z</dcterms:created>
  <dcterms:modified xsi:type="dcterms:W3CDTF">2021-05-16T16:32:16Z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y fmtid="{D5CDD505-2E9C-101B-9397-08002B2CF9AE}" pid="3" name="ContentTypeId">
    <vt:lpwstr>0x010100DB6039F88928AB4F988A038066A44179</vt:lpwstr>
  </property>
</Properties>
</file>