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836781-B5AC-4E03-A04E-CBDE1D8E2024}">
          <p14:sldIdLst>
            <p14:sldId id="256"/>
            <p14:sldId id="257"/>
            <p14:sldId id="260"/>
            <p14:sldId id="261"/>
            <p14:sldId id="262"/>
            <p14:sldId id="263"/>
            <p14:sldId id="258"/>
            <p14:sldId id="264"/>
            <p14:sldId id="278"/>
            <p14:sldId id="279"/>
            <p14:sldId id="267"/>
            <p14:sldId id="268"/>
            <p14:sldId id="269"/>
            <p14:sldId id="270"/>
            <p14:sldId id="272"/>
            <p14:sldId id="273"/>
            <p14:sldId id="274"/>
          </p14:sldIdLst>
        </p14:section>
        <p14:section name="Untitled Section" id="{87B2CD5A-7548-4390-B9A1-C976430EBC62}">
          <p14:sldIdLst>
            <p14:sldId id="275"/>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5388" autoAdjust="0"/>
  </p:normalViewPr>
  <p:slideViewPr>
    <p:cSldViewPr snapToGrid="0" snapToObjects="1" showGuides="1">
      <p:cViewPr varScale="1">
        <p:scale>
          <a:sx n="89" d="100"/>
          <a:sy n="89" d="100"/>
        </p:scale>
        <p:origin x="307"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stin\Downloads\job_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stin\Downloads\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[job_postings.xlsx]Sheet1!PivotTable3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Job Postings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Sheet1!$A$4:$A$11</c:f>
              <c:strCache>
                <c:ptCount val="7"/>
                <c:pt idx="0">
                  <c:v>Austin</c:v>
                </c:pt>
                <c:pt idx="1">
                  <c:v>San Francisco</c:v>
                </c:pt>
                <c:pt idx="2">
                  <c:v>Los Angeles</c:v>
                </c:pt>
                <c:pt idx="3">
                  <c:v>New York</c:v>
                </c:pt>
                <c:pt idx="4">
                  <c:v>Seattle</c:v>
                </c:pt>
                <c:pt idx="5">
                  <c:v>Detroit</c:v>
                </c:pt>
                <c:pt idx="6">
                  <c:v>Washington DC</c:v>
                </c:pt>
              </c:strCache>
            </c:strRef>
          </c:cat>
          <c:val>
            <c:numRef>
              <c:f>Sheet1!$B$4:$B$11</c:f>
              <c:numCache>
                <c:formatCode>General</c:formatCode>
                <c:ptCount val="7"/>
                <c:pt idx="0">
                  <c:v>434</c:v>
                </c:pt>
                <c:pt idx="1">
                  <c:v>435</c:v>
                </c:pt>
                <c:pt idx="2">
                  <c:v>640</c:v>
                </c:pt>
                <c:pt idx="3">
                  <c:v>3226</c:v>
                </c:pt>
                <c:pt idx="4">
                  <c:v>3375</c:v>
                </c:pt>
                <c:pt idx="5">
                  <c:v>3945</c:v>
                </c:pt>
                <c:pt idx="6">
                  <c:v>5316</c:v>
                </c:pt>
              </c:numCache>
            </c:numRef>
          </c:val>
          <c:extLst>
            <c:ext xmlns:c16="http://schemas.microsoft.com/office/drawing/2014/chart" uri="{C3380CC4-5D6E-409C-BE32-E72D297353CC}">
              <c16:uniqueId val="{00000000-A47B-4E89-B587-3532ED0CC6BC}"/>
            </c:ext>
          </c:extLst>
        </c:ser>
        <c:dLbls>
          <c:showLegendKey val="0"/>
          <c:showVal val="0"/>
          <c:showCatName val="0"/>
          <c:showSerName val="0"/>
          <c:showPercent val="0"/>
          <c:showBubbleSize val="0"/>
        </c:dLbls>
        <c:gapWidth val="182"/>
        <c:axId val="128768943"/>
        <c:axId val="128759823"/>
      </c:barChart>
      <c:catAx>
        <c:axId val="1287689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759823"/>
        <c:crosses val="autoZero"/>
        <c:auto val="1"/>
        <c:lblAlgn val="ctr"/>
        <c:lblOffset val="100"/>
        <c:noMultiLvlLbl val="0"/>
      </c:catAx>
      <c:valAx>
        <c:axId val="1287598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76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[popular-languages.csv]Sheet2!PivotTable5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a:t>
            </a:r>
            <a:r>
              <a:rPr lang="en-US" baseline="0"/>
              <a:t> Languages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c:f>
              <c:strCache>
                <c:ptCount val="1"/>
                <c:pt idx="0">
                  <c:v>Total</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Sheet2!$A$4:$A$14</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Sheet2!$B$4:$B$14</c:f>
              <c:numCache>
                <c:formatCode>General</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B5CD-46EA-A811-6EBD83161CA7}"/>
            </c:ext>
          </c:extLst>
        </c:ser>
        <c:dLbls>
          <c:showLegendKey val="0"/>
          <c:showVal val="0"/>
          <c:showCatName val="0"/>
          <c:showSerName val="0"/>
          <c:showPercent val="0"/>
          <c:showBubbleSize val="0"/>
        </c:dLbls>
        <c:gapWidth val="182"/>
        <c:axId val="1292603839"/>
        <c:axId val="1292594719"/>
      </c:barChart>
      <c:catAx>
        <c:axId val="1292603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594719"/>
        <c:crosses val="autoZero"/>
        <c:auto val="1"/>
        <c:lblAlgn val="ctr"/>
        <c:lblOffset val="100"/>
        <c:noMultiLvlLbl val="0"/>
      </c:catAx>
      <c:valAx>
        <c:axId val="12925947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603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2.ca.analytics.ibm.com/bi/?perspective=dashboard&amp;pathRef=.my_folders%2FSurvey%2BDashboard&amp;action=view&amp;mode=dashboard&amp;subView=model0000018f41d3e8be_0000000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5"/>
            <a:ext cx="4532792" cy="1845657"/>
          </a:xfrm>
        </p:spPr>
        <p:txBody>
          <a:bodyPr anchor="ctr">
            <a:normAutofit/>
          </a:bodyPr>
          <a:lstStyle/>
          <a:p>
            <a:r>
              <a:rPr lang="en-US" dirty="0">
                <a:solidFill>
                  <a:srgbClr val="0E659B"/>
                </a:solidFill>
              </a:rPr>
              <a:t>Trends in the IT industry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By: John Justin Verendia</a:t>
            </a:r>
          </a:p>
          <a:p>
            <a:pPr marL="0" indent="0">
              <a:buNone/>
            </a:pPr>
            <a:r>
              <a:rPr lang="en-US" dirty="0"/>
              <a:t>May 05,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SQL is and still will be the most popular Database next year. Though with different SQL dialect</a:t>
            </a:r>
          </a:p>
          <a:p>
            <a:r>
              <a:rPr lang="en-US" dirty="0"/>
              <a:t>A huge spike in the popularity of MongoDB and Redis in the coming years.</a:t>
            </a:r>
          </a:p>
          <a:p>
            <a:r>
              <a:rPr lang="en-US" dirty="0"/>
              <a:t>NoSQL database are on the rise in the coming years.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PostgreSQL might have better usability than MySQL.</a:t>
            </a:r>
          </a:p>
          <a:p>
            <a:r>
              <a:rPr lang="en-US" dirty="0"/>
              <a:t>With the continuous growth of unstructured data, NoSQL databases will also continue to grow.</a:t>
            </a:r>
          </a:p>
          <a:p>
            <a:r>
              <a:rPr lang="en-US" dirty="0"/>
              <a:t>SQL might be overtaken in-terms of popularity by NoSQL in the coming years.</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Click </a:t>
            </a:r>
            <a:r>
              <a:rPr lang="en-US" sz="2200" dirty="0">
                <a:hlinkClick r:id="rId2"/>
              </a:rPr>
              <a:t>here</a:t>
            </a:r>
            <a:r>
              <a:rPr lang="en-US" sz="2200" dirty="0"/>
              <a:t> to visit the Dashboard in Cognos Analytics.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5D4BB02-EF50-AA35-23E0-78DFE65906CD}"/>
              </a:ext>
            </a:extLst>
          </p:cNvPr>
          <p:cNvPicPr>
            <a:picLocks noChangeAspect="1"/>
          </p:cNvPicPr>
          <p:nvPr/>
        </p:nvPicPr>
        <p:blipFill>
          <a:blip r:embed="rId2"/>
          <a:stretch>
            <a:fillRect/>
          </a:stretch>
        </p:blipFill>
        <p:spPr>
          <a:xfrm>
            <a:off x="1509532" y="1343208"/>
            <a:ext cx="8687765" cy="4491311"/>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D4D6E32-4E75-9CDB-C88E-66CA58FF1ED5}"/>
              </a:ext>
            </a:extLst>
          </p:cNvPr>
          <p:cNvPicPr>
            <a:picLocks noChangeAspect="1"/>
          </p:cNvPicPr>
          <p:nvPr/>
        </p:nvPicPr>
        <p:blipFill>
          <a:blip r:embed="rId2"/>
          <a:stretch>
            <a:fillRect/>
          </a:stretch>
        </p:blipFill>
        <p:spPr>
          <a:xfrm>
            <a:off x="1778436" y="1333448"/>
            <a:ext cx="8635127" cy="470857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9BC1572-469E-2353-C0A9-05B6ABEFF8FD}"/>
              </a:ext>
            </a:extLst>
          </p:cNvPr>
          <p:cNvPicPr>
            <a:picLocks noChangeAspect="1"/>
          </p:cNvPicPr>
          <p:nvPr/>
        </p:nvPicPr>
        <p:blipFill>
          <a:blip r:embed="rId2"/>
          <a:stretch>
            <a:fillRect/>
          </a:stretch>
        </p:blipFill>
        <p:spPr>
          <a:xfrm>
            <a:off x="1605951" y="1295432"/>
            <a:ext cx="8980098" cy="483007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The instability of the IT industry, and the future proof-ability of a certain skill, language, database, or platform.</a:t>
            </a:r>
          </a:p>
          <a:p>
            <a:r>
              <a:rPr lang="en-US" dirty="0"/>
              <a:t>The Huge discrepancy of Gender in the industry.</a:t>
            </a:r>
          </a:p>
          <a:p>
            <a:r>
              <a:rPr lang="en-US" dirty="0"/>
              <a:t>The rise of new jobs with the rise of new and bigger data.</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The IT industry is very unstable, demands and trends may significantly vary within a short time.</a:t>
            </a:r>
          </a:p>
          <a:p>
            <a:r>
              <a:rPr lang="en-US" dirty="0"/>
              <a:t>Web Development will not go anywhere for a while.</a:t>
            </a:r>
          </a:p>
          <a:p>
            <a:r>
              <a:rPr lang="en-US" dirty="0"/>
              <a:t>The rise of other versatile languages like python.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People within the industry must be aware of these changes and be ready to learn new skills in-order to stay in the industry.</a:t>
            </a:r>
          </a:p>
          <a:p>
            <a:r>
              <a:rPr lang="en-US" dirty="0"/>
              <a:t>Web Development will still be in demand in the coming years.</a:t>
            </a:r>
          </a:p>
          <a:p>
            <a:r>
              <a:rPr lang="en-US" dirty="0"/>
              <a:t>With the rise of python, applications like AI, Machine learning, Data analytics and Science will also be on the rise in the coming years.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r>
              <a:rPr lang="en-US" dirty="0"/>
              <a:t>Trends and popularity in IT industry may vary significantly from what is considered popular the year before.</a:t>
            </a:r>
          </a:p>
          <a:p>
            <a:r>
              <a:rPr lang="en-US" dirty="0"/>
              <a:t>Languages for Web Development seems to be the most popular programming language.</a:t>
            </a:r>
          </a:p>
          <a:p>
            <a:r>
              <a:rPr lang="en-US" dirty="0"/>
              <a:t>NoSQL databases seems to be on the way to dethrone SQL databases as the most popular databases in the future.</a:t>
            </a:r>
          </a:p>
          <a:p>
            <a:r>
              <a:rPr lang="en-US" dirty="0"/>
              <a:t>Not so much changes in the Platforms but the opposite can be said with the shifts in Web Frames.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8" name="Content Placeholder 7">
            <a:extLst>
              <a:ext uri="{FF2B5EF4-FFF2-40B4-BE49-F238E27FC236}">
                <a16:creationId xmlns:a16="http://schemas.microsoft.com/office/drawing/2014/main" id="{FF3DAF86-8617-F861-BC71-88FA571B9F43}"/>
              </a:ext>
            </a:extLst>
          </p:cNvPr>
          <p:cNvGraphicFramePr>
            <a:graphicFrameLocks noGrp="1"/>
          </p:cNvGraphicFramePr>
          <p:nvPr>
            <p:ph sz="half" idx="2"/>
            <p:extLst>
              <p:ext uri="{D42A27DB-BD31-4B8C-83A1-F6EECF244321}">
                <p14:modId xmlns:p14="http://schemas.microsoft.com/office/powerpoint/2010/main" val="3289064956"/>
              </p:ext>
            </p:extLst>
          </p:nvPr>
        </p:nvGraphicFramePr>
        <p:xfrm>
          <a:off x="4629352" y="3104002"/>
          <a:ext cx="3056784" cy="2186937"/>
        </p:xfrm>
        <a:graphic>
          <a:graphicData uri="http://schemas.openxmlformats.org/drawingml/2006/table">
            <a:tbl>
              <a:tblPr>
                <a:tableStyleId>{5C22544A-7EE6-4342-B048-85BDC9FD1C3A}</a:tableStyleId>
              </a:tblPr>
              <a:tblGrid>
                <a:gridCol w="1267870">
                  <a:extLst>
                    <a:ext uri="{9D8B030D-6E8A-4147-A177-3AD203B41FA5}">
                      <a16:colId xmlns:a16="http://schemas.microsoft.com/office/drawing/2014/main" val="3430841435"/>
                    </a:ext>
                  </a:extLst>
                </a:gridCol>
                <a:gridCol w="1788914">
                  <a:extLst>
                    <a:ext uri="{9D8B030D-6E8A-4147-A177-3AD203B41FA5}">
                      <a16:colId xmlns:a16="http://schemas.microsoft.com/office/drawing/2014/main" val="2372935628"/>
                    </a:ext>
                  </a:extLst>
                </a:gridCol>
              </a:tblGrid>
              <a:tr h="242993">
                <a:tc>
                  <a:txBody>
                    <a:bodyPr/>
                    <a:lstStyle/>
                    <a:p>
                      <a:pPr algn="l" fontAlgn="b"/>
                      <a:r>
                        <a:rPr lang="en-PH" sz="1100" u="none" strike="noStrike">
                          <a:effectLst/>
                          <a:highlight>
                            <a:srgbClr val="DCE6F1"/>
                          </a:highlight>
                        </a:rPr>
                        <a:t>Location</a:t>
                      </a:r>
                      <a:endParaRPr lang="en-PH" sz="1100" b="1" i="0" u="none" strike="noStrike">
                        <a:solidFill>
                          <a:srgbClr val="000000"/>
                        </a:solidFill>
                        <a:effectLst/>
                        <a:highlight>
                          <a:srgbClr val="DCE6F1"/>
                        </a:highlight>
                        <a:latin typeface="Calibri" panose="020F0502020204030204" pitchFamily="34" charset="0"/>
                      </a:endParaRPr>
                    </a:p>
                  </a:txBody>
                  <a:tcPr marL="7620" marR="7620" marT="7620" marB="0" anchor="b"/>
                </a:tc>
                <a:tc>
                  <a:txBody>
                    <a:bodyPr/>
                    <a:lstStyle/>
                    <a:p>
                      <a:pPr algn="l" fontAlgn="b"/>
                      <a:r>
                        <a:rPr lang="en-PH" sz="1100" u="none" strike="noStrike" dirty="0">
                          <a:effectLst/>
                          <a:highlight>
                            <a:srgbClr val="DCE6F1"/>
                          </a:highlight>
                        </a:rPr>
                        <a:t>Total Number of Jobs</a:t>
                      </a:r>
                      <a:endParaRPr lang="en-PH" sz="1100" b="1" i="0" u="none" strike="noStrike" dirty="0">
                        <a:solidFill>
                          <a:srgbClr val="000000"/>
                        </a:solidFill>
                        <a:effectLst/>
                        <a:highlight>
                          <a:srgbClr val="DCE6F1"/>
                        </a:highlight>
                        <a:latin typeface="Calibri" panose="020F0502020204030204" pitchFamily="34" charset="0"/>
                      </a:endParaRPr>
                    </a:p>
                  </a:txBody>
                  <a:tcPr marL="7620" marR="7620" marT="7620" marB="0" anchor="b"/>
                </a:tc>
                <a:extLst>
                  <a:ext uri="{0D108BD9-81ED-4DB2-BD59-A6C34878D82A}">
                    <a16:rowId xmlns:a16="http://schemas.microsoft.com/office/drawing/2014/main" val="2316953168"/>
                  </a:ext>
                </a:extLst>
              </a:tr>
              <a:tr h="242993">
                <a:tc>
                  <a:txBody>
                    <a:bodyPr/>
                    <a:lstStyle/>
                    <a:p>
                      <a:pPr algn="l" fontAlgn="b"/>
                      <a:r>
                        <a:rPr lang="en-PH" sz="1100" u="none" strike="noStrike">
                          <a:effectLst/>
                        </a:rPr>
                        <a:t>Austin</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434</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8248555"/>
                  </a:ext>
                </a:extLst>
              </a:tr>
              <a:tr h="242993">
                <a:tc>
                  <a:txBody>
                    <a:bodyPr/>
                    <a:lstStyle/>
                    <a:p>
                      <a:pPr algn="l" fontAlgn="b"/>
                      <a:r>
                        <a:rPr lang="en-PH" sz="1100" u="none" strike="noStrike">
                          <a:effectLst/>
                        </a:rPr>
                        <a:t>San Francisco</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435</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4207752"/>
                  </a:ext>
                </a:extLst>
              </a:tr>
              <a:tr h="242993">
                <a:tc>
                  <a:txBody>
                    <a:bodyPr/>
                    <a:lstStyle/>
                    <a:p>
                      <a:pPr algn="l" fontAlgn="b"/>
                      <a:r>
                        <a:rPr lang="en-PH" sz="1100" u="none" strike="noStrike">
                          <a:effectLst/>
                        </a:rPr>
                        <a:t>Los Angeles</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640</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2103529"/>
                  </a:ext>
                </a:extLst>
              </a:tr>
              <a:tr h="242993">
                <a:tc>
                  <a:txBody>
                    <a:bodyPr/>
                    <a:lstStyle/>
                    <a:p>
                      <a:pPr algn="l" fontAlgn="b"/>
                      <a:r>
                        <a:rPr lang="en-PH" sz="1100" u="none" strike="noStrike">
                          <a:effectLst/>
                        </a:rPr>
                        <a:t>New York</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3226</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14674"/>
                  </a:ext>
                </a:extLst>
              </a:tr>
              <a:tr h="242993">
                <a:tc>
                  <a:txBody>
                    <a:bodyPr/>
                    <a:lstStyle/>
                    <a:p>
                      <a:pPr algn="l" fontAlgn="b"/>
                      <a:r>
                        <a:rPr lang="en-PH" sz="1100" u="none" strike="noStrike">
                          <a:effectLst/>
                        </a:rPr>
                        <a:t>Seattle</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3375</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2354448"/>
                  </a:ext>
                </a:extLst>
              </a:tr>
              <a:tr h="242993">
                <a:tc>
                  <a:txBody>
                    <a:bodyPr/>
                    <a:lstStyle/>
                    <a:p>
                      <a:pPr algn="l" fontAlgn="b"/>
                      <a:r>
                        <a:rPr lang="en-PH" sz="1100" u="none" strike="noStrike">
                          <a:effectLst/>
                        </a:rPr>
                        <a:t>Detroit</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3945</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0509357"/>
                  </a:ext>
                </a:extLst>
              </a:tr>
              <a:tr h="242993">
                <a:tc>
                  <a:txBody>
                    <a:bodyPr/>
                    <a:lstStyle/>
                    <a:p>
                      <a:pPr algn="l" fontAlgn="b"/>
                      <a:r>
                        <a:rPr lang="en-PH" sz="1100" u="none" strike="noStrike">
                          <a:effectLst/>
                        </a:rPr>
                        <a:t>Washington DC</a:t>
                      </a:r>
                      <a:endParaRPr lang="en-P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PH" sz="1100" u="none" strike="noStrike">
                          <a:effectLst/>
                        </a:rPr>
                        <a:t>5316</a:t>
                      </a:r>
                      <a:endParaRPr lang="en-P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6289776"/>
                  </a:ext>
                </a:extLst>
              </a:tr>
              <a:tr h="242993">
                <a:tc>
                  <a:txBody>
                    <a:bodyPr/>
                    <a:lstStyle/>
                    <a:p>
                      <a:pPr algn="l" fontAlgn="b"/>
                      <a:r>
                        <a:rPr lang="en-PH" sz="1100" u="none" strike="noStrike">
                          <a:effectLst/>
                          <a:highlight>
                            <a:srgbClr val="DCE6F1"/>
                          </a:highlight>
                        </a:rPr>
                        <a:t>Grand Total</a:t>
                      </a:r>
                      <a:endParaRPr lang="en-PH" sz="1100" b="1" i="0" u="none" strike="noStrike">
                        <a:solidFill>
                          <a:srgbClr val="000000"/>
                        </a:solidFill>
                        <a:effectLst/>
                        <a:highlight>
                          <a:srgbClr val="DCE6F1"/>
                        </a:highlight>
                        <a:latin typeface="Calibri" panose="020F0502020204030204" pitchFamily="34" charset="0"/>
                      </a:endParaRPr>
                    </a:p>
                  </a:txBody>
                  <a:tcPr marL="7620" marR="7620" marT="7620" marB="0" anchor="b"/>
                </a:tc>
                <a:tc>
                  <a:txBody>
                    <a:bodyPr/>
                    <a:lstStyle/>
                    <a:p>
                      <a:pPr algn="r" fontAlgn="b"/>
                      <a:r>
                        <a:rPr lang="en-PH" sz="1100" u="none" strike="noStrike" dirty="0">
                          <a:effectLst/>
                          <a:highlight>
                            <a:srgbClr val="DCE6F1"/>
                          </a:highlight>
                        </a:rPr>
                        <a:t>17371</a:t>
                      </a:r>
                      <a:endParaRPr lang="en-PH" sz="1100" b="1" i="0" u="none" strike="noStrike" dirty="0">
                        <a:solidFill>
                          <a:srgbClr val="000000"/>
                        </a:solidFill>
                        <a:effectLst/>
                        <a:highlight>
                          <a:srgbClr val="DCE6F1"/>
                        </a:highlight>
                        <a:latin typeface="Calibri" panose="020F0502020204030204" pitchFamily="34" charset="0"/>
                      </a:endParaRPr>
                    </a:p>
                  </a:txBody>
                  <a:tcPr marL="7620" marR="7620" marT="7620" marB="0" anchor="b"/>
                </a:tc>
                <a:extLst>
                  <a:ext uri="{0D108BD9-81ED-4DB2-BD59-A6C34878D82A}">
                    <a16:rowId xmlns:a16="http://schemas.microsoft.com/office/drawing/2014/main" val="2904304618"/>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graphicFrame>
        <p:nvGraphicFramePr>
          <p:cNvPr id="9" name="Table 8">
            <a:extLst>
              <a:ext uri="{FF2B5EF4-FFF2-40B4-BE49-F238E27FC236}">
                <a16:creationId xmlns:a16="http://schemas.microsoft.com/office/drawing/2014/main" id="{4C1F4FD8-CCFC-6DD3-5731-6DB6802C4ABF}"/>
              </a:ext>
            </a:extLst>
          </p:cNvPr>
          <p:cNvGraphicFramePr>
            <a:graphicFrameLocks noGrp="1"/>
          </p:cNvGraphicFramePr>
          <p:nvPr>
            <p:extLst>
              <p:ext uri="{D42A27DB-BD31-4B8C-83A1-F6EECF244321}">
                <p14:modId xmlns:p14="http://schemas.microsoft.com/office/powerpoint/2010/main" val="3695350349"/>
              </p:ext>
            </p:extLst>
          </p:nvPr>
        </p:nvGraphicFramePr>
        <p:xfrm>
          <a:off x="8547100" y="3104002"/>
          <a:ext cx="2806700" cy="2186940"/>
        </p:xfrm>
        <a:graphic>
          <a:graphicData uri="http://schemas.openxmlformats.org/drawingml/2006/table">
            <a:tbl>
              <a:tblPr/>
              <a:tblGrid>
                <a:gridCol w="850900">
                  <a:extLst>
                    <a:ext uri="{9D8B030D-6E8A-4147-A177-3AD203B41FA5}">
                      <a16:colId xmlns:a16="http://schemas.microsoft.com/office/drawing/2014/main" val="1614391271"/>
                    </a:ext>
                  </a:extLst>
                </a:gridCol>
                <a:gridCol w="1955800">
                  <a:extLst>
                    <a:ext uri="{9D8B030D-6E8A-4147-A177-3AD203B41FA5}">
                      <a16:colId xmlns:a16="http://schemas.microsoft.com/office/drawing/2014/main" val="3559395431"/>
                    </a:ext>
                  </a:extLst>
                </a:gridCol>
              </a:tblGrid>
              <a:tr h="0">
                <a:tc>
                  <a:txBody>
                    <a:bodyPr/>
                    <a:lstStyle/>
                    <a:p>
                      <a:pPr algn="l" fontAlgn="b"/>
                      <a:r>
                        <a:rPr lang="en-PH" sz="1100" b="1" i="0" u="none" strike="noStrike">
                          <a:solidFill>
                            <a:srgbClr val="000000"/>
                          </a:solidFill>
                          <a:effectLst/>
                          <a:highlight>
                            <a:srgbClr val="C0E6F5"/>
                          </a:highlight>
                          <a:latin typeface="Aptos Narrow" panose="020B0004020202020204" pitchFamily="34" charset="0"/>
                        </a:rPr>
                        <a:t>Language</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PH" sz="1100" b="1" i="0" u="none" strike="noStrike" dirty="0">
                          <a:solidFill>
                            <a:srgbClr val="000000"/>
                          </a:solidFill>
                          <a:effectLst/>
                          <a:highlight>
                            <a:srgbClr val="C0E6F5"/>
                          </a:highlight>
                          <a:latin typeface="Aptos Narrow" panose="020B0004020202020204" pitchFamily="34" charset="0"/>
                        </a:rPr>
                        <a:t>Estimated Average Annual Salary</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87318809"/>
                  </a:ext>
                </a:extLst>
              </a:tr>
              <a:tr h="182880">
                <a:tc>
                  <a:txBody>
                    <a:bodyPr/>
                    <a:lstStyle/>
                    <a:p>
                      <a:pPr algn="l" fontAlgn="b"/>
                      <a:r>
                        <a:rPr lang="en-PH" sz="1100" b="0" i="0" u="none" strike="noStrike">
                          <a:solidFill>
                            <a:srgbClr val="000000"/>
                          </a:solidFill>
                          <a:effectLst/>
                          <a:latin typeface="Aptos Narrow" panose="020B0004020202020204" pitchFamily="34" charset="0"/>
                        </a:rPr>
                        <a:t>PHP</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PH" sz="1100" b="0" i="0" u="none" strike="noStrike" dirty="0">
                          <a:solidFill>
                            <a:srgbClr val="000000"/>
                          </a:solidFill>
                          <a:effectLst/>
                          <a:latin typeface="Aptos Narrow" panose="020B0004020202020204" pitchFamily="34" charset="0"/>
                        </a:rPr>
                        <a:t>84727</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476129411"/>
                  </a:ext>
                </a:extLst>
              </a:tr>
              <a:tr h="182880">
                <a:tc>
                  <a:txBody>
                    <a:bodyPr/>
                    <a:lstStyle/>
                    <a:p>
                      <a:pPr algn="l" fontAlgn="b"/>
                      <a:r>
                        <a:rPr lang="en-PH" sz="1100" b="0" i="0" u="none" strike="noStrike">
                          <a:solidFill>
                            <a:srgbClr val="000000"/>
                          </a:solidFill>
                          <a:effectLst/>
                          <a:latin typeface="Aptos Narrow" panose="020B0004020202020204" pitchFamily="34" charset="0"/>
                        </a:rPr>
                        <a:t>SQL</a:t>
                      </a:r>
                    </a:p>
                  </a:txBody>
                  <a:tcPr marL="7620" marR="7620" marT="7620" marB="0" anchor="b">
                    <a:lnL>
                      <a:noFill/>
                    </a:lnL>
                    <a:lnR>
                      <a:noFill/>
                    </a:lnR>
                    <a:lnT>
                      <a:noFill/>
                    </a:lnT>
                    <a:lnB>
                      <a:noFill/>
                    </a:lnB>
                    <a:noFill/>
                  </a:tcPr>
                </a:tc>
                <a:tc>
                  <a:txBody>
                    <a:bodyPr/>
                    <a:lstStyle/>
                    <a:p>
                      <a:pPr algn="r" fontAlgn="b"/>
                      <a:r>
                        <a:rPr lang="en-PH" sz="1100" b="0" i="0" u="none" strike="noStrike" dirty="0">
                          <a:solidFill>
                            <a:srgbClr val="000000"/>
                          </a:solidFill>
                          <a:effectLst/>
                          <a:latin typeface="Aptos Narrow" panose="020B0004020202020204" pitchFamily="34" charset="0"/>
                        </a:rPr>
                        <a:t>84793</a:t>
                      </a:r>
                    </a:p>
                  </a:txBody>
                  <a:tcPr marL="7620" marR="7620" marT="7620" marB="0" anchor="b">
                    <a:lnL>
                      <a:noFill/>
                    </a:lnL>
                    <a:lnR>
                      <a:noFill/>
                    </a:lnR>
                    <a:lnT>
                      <a:noFill/>
                    </a:lnT>
                    <a:lnB>
                      <a:noFill/>
                    </a:lnB>
                    <a:noFill/>
                  </a:tcPr>
                </a:tc>
                <a:extLst>
                  <a:ext uri="{0D108BD9-81ED-4DB2-BD59-A6C34878D82A}">
                    <a16:rowId xmlns:a16="http://schemas.microsoft.com/office/drawing/2014/main" val="4266220771"/>
                  </a:ext>
                </a:extLst>
              </a:tr>
              <a:tr h="182880">
                <a:tc>
                  <a:txBody>
                    <a:bodyPr/>
                    <a:lstStyle/>
                    <a:p>
                      <a:pPr algn="l" fontAlgn="b"/>
                      <a:r>
                        <a:rPr lang="en-PH" sz="1100" b="0" i="0" u="none" strike="noStrike">
                          <a:solidFill>
                            <a:srgbClr val="000000"/>
                          </a:solidFill>
                          <a:effectLst/>
                          <a:latin typeface="Aptos Narrow" panose="020B0004020202020204" pitchFamily="34" charset="0"/>
                        </a:rPr>
                        <a:t>C#</a:t>
                      </a:r>
                    </a:p>
                  </a:txBody>
                  <a:tcPr marL="7620" marR="7620" marT="7620" marB="0" anchor="b">
                    <a:lnL>
                      <a:noFill/>
                    </a:lnL>
                    <a:lnR>
                      <a:noFill/>
                    </a:lnR>
                    <a:lnT>
                      <a:noFill/>
                    </a:lnT>
                    <a:lnB>
                      <a:noFill/>
                    </a:lnB>
                    <a:noFill/>
                  </a:tcPr>
                </a:tc>
                <a:tc>
                  <a:txBody>
                    <a:bodyPr/>
                    <a:lstStyle/>
                    <a:p>
                      <a:pPr algn="r" fontAlgn="b"/>
                      <a:r>
                        <a:rPr lang="en-PH" sz="1100" b="0" i="0" u="none" strike="noStrike" dirty="0">
                          <a:solidFill>
                            <a:srgbClr val="000000"/>
                          </a:solidFill>
                          <a:effectLst/>
                          <a:latin typeface="Aptos Narrow" panose="020B0004020202020204" pitchFamily="34" charset="0"/>
                        </a:rPr>
                        <a:t>88726</a:t>
                      </a:r>
                    </a:p>
                  </a:txBody>
                  <a:tcPr marL="7620" marR="7620" marT="7620" marB="0" anchor="b">
                    <a:lnL>
                      <a:noFill/>
                    </a:lnL>
                    <a:lnR>
                      <a:noFill/>
                    </a:lnR>
                    <a:lnT>
                      <a:noFill/>
                    </a:lnT>
                    <a:lnB>
                      <a:noFill/>
                    </a:lnB>
                    <a:noFill/>
                  </a:tcPr>
                </a:tc>
                <a:extLst>
                  <a:ext uri="{0D108BD9-81ED-4DB2-BD59-A6C34878D82A}">
                    <a16:rowId xmlns:a16="http://schemas.microsoft.com/office/drawing/2014/main" val="1299656672"/>
                  </a:ext>
                </a:extLst>
              </a:tr>
              <a:tr h="182880">
                <a:tc>
                  <a:txBody>
                    <a:bodyPr/>
                    <a:lstStyle/>
                    <a:p>
                      <a:pPr algn="l" fontAlgn="b"/>
                      <a:r>
                        <a:rPr lang="en-PH" sz="1100" b="0" i="0" u="none" strike="noStrike">
                          <a:solidFill>
                            <a:srgbClr val="000000"/>
                          </a:solidFill>
                          <a:effectLst/>
                          <a:latin typeface="Aptos Narrow" panose="020B0004020202020204" pitchFamily="34" charset="0"/>
                        </a:rPr>
                        <a:t>R</a:t>
                      </a:r>
                    </a:p>
                  </a:txBody>
                  <a:tcPr marL="7620" marR="7620" marT="7620" marB="0" anchor="b">
                    <a:lnL>
                      <a:noFill/>
                    </a:lnL>
                    <a:lnR>
                      <a:noFill/>
                    </a:lnR>
                    <a:lnT>
                      <a:noFill/>
                    </a:lnT>
                    <a:lnB>
                      <a:noFill/>
                    </a:lnB>
                    <a:noFill/>
                  </a:tcPr>
                </a:tc>
                <a:tc>
                  <a:txBody>
                    <a:bodyPr/>
                    <a:lstStyle/>
                    <a:p>
                      <a:pPr algn="r" fontAlgn="b"/>
                      <a:r>
                        <a:rPr lang="en-PH" sz="1100" b="0" i="0" u="none" strike="noStrike" dirty="0">
                          <a:solidFill>
                            <a:srgbClr val="000000"/>
                          </a:solidFill>
                          <a:effectLst/>
                          <a:latin typeface="Aptos Narrow" panose="020B0004020202020204" pitchFamily="34" charset="0"/>
                        </a:rPr>
                        <a:t>92037</a:t>
                      </a:r>
                    </a:p>
                  </a:txBody>
                  <a:tcPr marL="7620" marR="7620" marT="7620" marB="0" anchor="b">
                    <a:lnL>
                      <a:noFill/>
                    </a:lnL>
                    <a:lnR>
                      <a:noFill/>
                    </a:lnR>
                    <a:lnT>
                      <a:noFill/>
                    </a:lnT>
                    <a:lnB>
                      <a:noFill/>
                    </a:lnB>
                    <a:noFill/>
                  </a:tcPr>
                </a:tc>
                <a:extLst>
                  <a:ext uri="{0D108BD9-81ED-4DB2-BD59-A6C34878D82A}">
                    <a16:rowId xmlns:a16="http://schemas.microsoft.com/office/drawing/2014/main" val="405523914"/>
                  </a:ext>
                </a:extLst>
              </a:tr>
              <a:tr h="182880">
                <a:tc>
                  <a:txBody>
                    <a:bodyPr/>
                    <a:lstStyle/>
                    <a:p>
                      <a:pPr algn="l" fontAlgn="b"/>
                      <a:r>
                        <a:rPr lang="en-PH" sz="1100" b="0" i="0" u="none" strike="noStrike">
                          <a:solidFill>
                            <a:srgbClr val="000000"/>
                          </a:solidFill>
                          <a:effectLst/>
                          <a:latin typeface="Aptos Narrow" panose="020B0004020202020204" pitchFamily="34" charset="0"/>
                        </a:rPr>
                        <a:t>Go</a:t>
                      </a:r>
                    </a:p>
                  </a:txBody>
                  <a:tcPr marL="7620" marR="7620" marT="7620" marB="0" anchor="b">
                    <a:lnL>
                      <a:noFill/>
                    </a:lnL>
                    <a:lnR>
                      <a:noFill/>
                    </a:lnR>
                    <a:lnT>
                      <a:noFill/>
                    </a:lnT>
                    <a:lnB>
                      <a:noFill/>
                    </a:lnB>
                    <a:noFill/>
                  </a:tcPr>
                </a:tc>
                <a:tc>
                  <a:txBody>
                    <a:bodyPr/>
                    <a:lstStyle/>
                    <a:p>
                      <a:pPr algn="r" fontAlgn="b"/>
                      <a:r>
                        <a:rPr lang="en-PH" sz="1100" b="0" i="0" u="none" strike="noStrike" dirty="0">
                          <a:solidFill>
                            <a:srgbClr val="000000"/>
                          </a:solidFill>
                          <a:effectLst/>
                          <a:latin typeface="Aptos Narrow" panose="020B0004020202020204" pitchFamily="34" charset="0"/>
                        </a:rPr>
                        <a:t>94082</a:t>
                      </a:r>
                    </a:p>
                  </a:txBody>
                  <a:tcPr marL="7620" marR="7620" marT="7620" marB="0" anchor="b">
                    <a:lnL>
                      <a:noFill/>
                    </a:lnL>
                    <a:lnR>
                      <a:noFill/>
                    </a:lnR>
                    <a:lnT>
                      <a:noFill/>
                    </a:lnT>
                    <a:lnB>
                      <a:noFill/>
                    </a:lnB>
                    <a:noFill/>
                  </a:tcPr>
                </a:tc>
                <a:extLst>
                  <a:ext uri="{0D108BD9-81ED-4DB2-BD59-A6C34878D82A}">
                    <a16:rowId xmlns:a16="http://schemas.microsoft.com/office/drawing/2014/main" val="4075913605"/>
                  </a:ext>
                </a:extLst>
              </a:tr>
              <a:tr h="182880">
                <a:tc>
                  <a:txBody>
                    <a:bodyPr/>
                    <a:lstStyle/>
                    <a:p>
                      <a:pPr algn="l" fontAlgn="b"/>
                      <a:r>
                        <a:rPr lang="en-PH" sz="1100" b="0" i="0" u="none" strike="noStrike">
                          <a:solidFill>
                            <a:srgbClr val="000000"/>
                          </a:solidFill>
                          <a:effectLst/>
                          <a:latin typeface="Aptos Narrow" panose="020B0004020202020204" pitchFamily="34" charset="0"/>
                        </a:rPr>
                        <a:t>Java</a:t>
                      </a:r>
                    </a:p>
                  </a:txBody>
                  <a:tcPr marL="7620" marR="7620" marT="7620" marB="0" anchor="b">
                    <a:lnL>
                      <a:noFill/>
                    </a:lnL>
                    <a:lnR>
                      <a:noFill/>
                    </a:lnR>
                    <a:lnT>
                      <a:noFill/>
                    </a:lnT>
                    <a:lnB>
                      <a:noFill/>
                    </a:lnB>
                    <a:noFill/>
                  </a:tcPr>
                </a:tc>
                <a:tc>
                  <a:txBody>
                    <a:bodyPr/>
                    <a:lstStyle/>
                    <a:p>
                      <a:pPr algn="r" fontAlgn="b"/>
                      <a:r>
                        <a:rPr lang="en-PH" sz="1100" b="0" i="0" u="none" strike="noStrike">
                          <a:solidFill>
                            <a:srgbClr val="000000"/>
                          </a:solidFill>
                          <a:effectLst/>
                          <a:latin typeface="Aptos Narrow" panose="020B0004020202020204" pitchFamily="34" charset="0"/>
                        </a:rPr>
                        <a:t>101013</a:t>
                      </a:r>
                    </a:p>
                  </a:txBody>
                  <a:tcPr marL="7620" marR="7620" marT="7620" marB="0" anchor="b">
                    <a:lnL>
                      <a:noFill/>
                    </a:lnL>
                    <a:lnR>
                      <a:noFill/>
                    </a:lnR>
                    <a:lnT>
                      <a:noFill/>
                    </a:lnT>
                    <a:lnB>
                      <a:noFill/>
                    </a:lnB>
                    <a:noFill/>
                  </a:tcPr>
                </a:tc>
                <a:extLst>
                  <a:ext uri="{0D108BD9-81ED-4DB2-BD59-A6C34878D82A}">
                    <a16:rowId xmlns:a16="http://schemas.microsoft.com/office/drawing/2014/main" val="534080407"/>
                  </a:ext>
                </a:extLst>
              </a:tr>
              <a:tr h="182880">
                <a:tc>
                  <a:txBody>
                    <a:bodyPr/>
                    <a:lstStyle/>
                    <a:p>
                      <a:pPr algn="l" fontAlgn="b"/>
                      <a:r>
                        <a:rPr lang="en-PH" sz="1100" b="0" i="0" u="none" strike="noStrike">
                          <a:solidFill>
                            <a:srgbClr val="000000"/>
                          </a:solidFill>
                          <a:effectLst/>
                          <a:latin typeface="Aptos Narrow" panose="020B0004020202020204" pitchFamily="34" charset="0"/>
                        </a:rPr>
                        <a:t>Javascript</a:t>
                      </a:r>
                    </a:p>
                  </a:txBody>
                  <a:tcPr marL="7620" marR="7620" marT="7620" marB="0" anchor="b">
                    <a:lnL>
                      <a:noFill/>
                    </a:lnL>
                    <a:lnR>
                      <a:noFill/>
                    </a:lnR>
                    <a:lnT>
                      <a:noFill/>
                    </a:lnT>
                    <a:lnB>
                      <a:noFill/>
                    </a:lnB>
                    <a:noFill/>
                  </a:tcPr>
                </a:tc>
                <a:tc>
                  <a:txBody>
                    <a:bodyPr/>
                    <a:lstStyle/>
                    <a:p>
                      <a:pPr algn="r" fontAlgn="b"/>
                      <a:r>
                        <a:rPr lang="en-PH" sz="1100" b="0" i="0" u="none" strike="noStrike">
                          <a:solidFill>
                            <a:srgbClr val="000000"/>
                          </a:solidFill>
                          <a:effectLst/>
                          <a:latin typeface="Aptos Narrow" panose="020B0004020202020204" pitchFamily="34" charset="0"/>
                        </a:rPr>
                        <a:t>110981</a:t>
                      </a:r>
                    </a:p>
                  </a:txBody>
                  <a:tcPr marL="7620" marR="7620" marT="7620" marB="0" anchor="b">
                    <a:lnL>
                      <a:noFill/>
                    </a:lnL>
                    <a:lnR>
                      <a:noFill/>
                    </a:lnR>
                    <a:lnT>
                      <a:noFill/>
                    </a:lnT>
                    <a:lnB>
                      <a:noFill/>
                    </a:lnB>
                    <a:noFill/>
                  </a:tcPr>
                </a:tc>
                <a:extLst>
                  <a:ext uri="{0D108BD9-81ED-4DB2-BD59-A6C34878D82A}">
                    <a16:rowId xmlns:a16="http://schemas.microsoft.com/office/drawing/2014/main" val="1387570805"/>
                  </a:ext>
                </a:extLst>
              </a:tr>
              <a:tr h="182880">
                <a:tc>
                  <a:txBody>
                    <a:bodyPr/>
                    <a:lstStyle/>
                    <a:p>
                      <a:pPr algn="l" fontAlgn="b"/>
                      <a:r>
                        <a:rPr lang="en-PH" sz="1100" b="0" i="0" u="none" strike="noStrike">
                          <a:solidFill>
                            <a:srgbClr val="000000"/>
                          </a:solidFill>
                          <a:effectLst/>
                          <a:latin typeface="Aptos Narrow" panose="020B0004020202020204" pitchFamily="34" charset="0"/>
                        </a:rPr>
                        <a:t>C++</a:t>
                      </a:r>
                    </a:p>
                  </a:txBody>
                  <a:tcPr marL="7620" marR="7620" marT="7620" marB="0" anchor="b">
                    <a:lnL>
                      <a:noFill/>
                    </a:lnL>
                    <a:lnR>
                      <a:noFill/>
                    </a:lnR>
                    <a:lnT>
                      <a:noFill/>
                    </a:lnT>
                    <a:lnB>
                      <a:noFill/>
                    </a:lnB>
                    <a:noFill/>
                  </a:tcPr>
                </a:tc>
                <a:tc>
                  <a:txBody>
                    <a:bodyPr/>
                    <a:lstStyle/>
                    <a:p>
                      <a:pPr algn="r" fontAlgn="b"/>
                      <a:r>
                        <a:rPr lang="en-PH" sz="1100" b="0" i="0" u="none" strike="noStrike">
                          <a:solidFill>
                            <a:srgbClr val="000000"/>
                          </a:solidFill>
                          <a:effectLst/>
                          <a:latin typeface="Aptos Narrow" panose="020B0004020202020204" pitchFamily="34" charset="0"/>
                        </a:rPr>
                        <a:t>113865</a:t>
                      </a:r>
                    </a:p>
                  </a:txBody>
                  <a:tcPr marL="7620" marR="7620" marT="7620" marB="0" anchor="b">
                    <a:lnL>
                      <a:noFill/>
                    </a:lnL>
                    <a:lnR>
                      <a:noFill/>
                    </a:lnR>
                    <a:lnT>
                      <a:noFill/>
                    </a:lnT>
                    <a:lnB>
                      <a:noFill/>
                    </a:lnB>
                    <a:noFill/>
                  </a:tcPr>
                </a:tc>
                <a:extLst>
                  <a:ext uri="{0D108BD9-81ED-4DB2-BD59-A6C34878D82A}">
                    <a16:rowId xmlns:a16="http://schemas.microsoft.com/office/drawing/2014/main" val="1258172610"/>
                  </a:ext>
                </a:extLst>
              </a:tr>
              <a:tr h="182880">
                <a:tc>
                  <a:txBody>
                    <a:bodyPr/>
                    <a:lstStyle/>
                    <a:p>
                      <a:pPr algn="l" fontAlgn="b"/>
                      <a:r>
                        <a:rPr lang="en-PH" sz="1100" b="0" i="0" u="none" strike="noStrike">
                          <a:solidFill>
                            <a:srgbClr val="000000"/>
                          </a:solidFill>
                          <a:effectLst/>
                          <a:latin typeface="Aptos Narrow" panose="020B0004020202020204" pitchFamily="34" charset="0"/>
                        </a:rPr>
                        <a:t>Python</a:t>
                      </a:r>
                    </a:p>
                  </a:txBody>
                  <a:tcPr marL="7620" marR="7620" marT="7620" marB="0" anchor="b">
                    <a:lnL>
                      <a:noFill/>
                    </a:lnL>
                    <a:lnR>
                      <a:noFill/>
                    </a:lnR>
                    <a:lnT>
                      <a:noFill/>
                    </a:lnT>
                    <a:lnB>
                      <a:noFill/>
                    </a:lnB>
                    <a:noFill/>
                  </a:tcPr>
                </a:tc>
                <a:tc>
                  <a:txBody>
                    <a:bodyPr/>
                    <a:lstStyle/>
                    <a:p>
                      <a:pPr algn="r" fontAlgn="b"/>
                      <a:r>
                        <a:rPr lang="en-PH" sz="1100" b="0" i="0" u="none" strike="noStrike">
                          <a:solidFill>
                            <a:srgbClr val="000000"/>
                          </a:solidFill>
                          <a:effectLst/>
                          <a:latin typeface="Aptos Narrow" panose="020B0004020202020204" pitchFamily="34" charset="0"/>
                        </a:rPr>
                        <a:t>114383</a:t>
                      </a:r>
                    </a:p>
                  </a:txBody>
                  <a:tcPr marL="7620" marR="7620" marT="7620" marB="0" anchor="b">
                    <a:lnL>
                      <a:noFill/>
                    </a:lnL>
                    <a:lnR>
                      <a:noFill/>
                    </a:lnR>
                    <a:lnT>
                      <a:noFill/>
                    </a:lnT>
                    <a:lnB>
                      <a:noFill/>
                    </a:lnB>
                    <a:noFill/>
                  </a:tcPr>
                </a:tc>
                <a:extLst>
                  <a:ext uri="{0D108BD9-81ED-4DB2-BD59-A6C34878D82A}">
                    <a16:rowId xmlns:a16="http://schemas.microsoft.com/office/drawing/2014/main" val="19956350"/>
                  </a:ext>
                </a:extLst>
              </a:tr>
              <a:tr h="182880">
                <a:tc>
                  <a:txBody>
                    <a:bodyPr/>
                    <a:lstStyle/>
                    <a:p>
                      <a:pPr algn="l" fontAlgn="b"/>
                      <a:r>
                        <a:rPr lang="en-PH" sz="1100" b="0" i="0" u="none" strike="noStrike">
                          <a:solidFill>
                            <a:srgbClr val="000000"/>
                          </a:solidFill>
                          <a:effectLst/>
                          <a:latin typeface="Aptos Narrow" panose="020B0004020202020204" pitchFamily="34" charset="0"/>
                        </a:rPr>
                        <a:t>Swift</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PH" sz="1100" b="0" i="0" u="none" strike="noStrike">
                          <a:solidFill>
                            <a:srgbClr val="000000"/>
                          </a:solidFill>
                          <a:effectLst/>
                          <a:latin typeface="Aptos Narrow" panose="020B0004020202020204" pitchFamily="34" charset="0"/>
                        </a:rPr>
                        <a:t>130801</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856147430"/>
                  </a:ext>
                </a:extLst>
              </a:tr>
              <a:tr h="182880">
                <a:tc>
                  <a:txBody>
                    <a:bodyPr/>
                    <a:lstStyle/>
                    <a:p>
                      <a:pPr algn="l" fontAlgn="b"/>
                      <a:r>
                        <a:rPr lang="en-PH" sz="1100" b="1" i="0" u="none" strike="noStrike">
                          <a:solidFill>
                            <a:srgbClr val="000000"/>
                          </a:solidFill>
                          <a:effectLst/>
                          <a:highlight>
                            <a:srgbClr val="C0E6F5"/>
                          </a:highlight>
                          <a:latin typeface="Aptos Narrow" panose="020B0004020202020204" pitchFamily="34" charset="0"/>
                        </a:rPr>
                        <a:t>Grand Total</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PH" sz="1100" b="1" i="0" u="none" strike="noStrike" dirty="0">
                          <a:solidFill>
                            <a:srgbClr val="000000"/>
                          </a:solidFill>
                          <a:effectLst/>
                          <a:highlight>
                            <a:srgbClr val="C0E6F5"/>
                          </a:highlight>
                          <a:latin typeface="Aptos Narrow" panose="020B0004020202020204" pitchFamily="34" charset="0"/>
                        </a:rPr>
                        <a:t>1015408</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2739451699"/>
                  </a:ext>
                </a:extLst>
              </a:tr>
            </a:tbl>
          </a:graphicData>
        </a:graphic>
      </p:graphicFrame>
      <p:sp>
        <p:nvSpPr>
          <p:cNvPr id="13" name="Content Placeholder 3">
            <a:extLst>
              <a:ext uri="{FF2B5EF4-FFF2-40B4-BE49-F238E27FC236}">
                <a16:creationId xmlns:a16="http://schemas.microsoft.com/office/drawing/2014/main" id="{4C389395-2DBF-BBEC-19BF-3880B622BCD1}"/>
              </a:ext>
            </a:extLst>
          </p:cNvPr>
          <p:cNvSpPr txBox="1">
            <a:spLocks/>
          </p:cNvSpPr>
          <p:nvPr/>
        </p:nvSpPr>
        <p:spPr>
          <a:xfrm>
            <a:off x="4533546" y="1987239"/>
            <a:ext cx="6305179" cy="4101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Tables of information from other Sources</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5" name="Content Placeholder 4">
            <a:extLst>
              <a:ext uri="{FF2B5EF4-FFF2-40B4-BE49-F238E27FC236}">
                <a16:creationId xmlns:a16="http://schemas.microsoft.com/office/drawing/2014/main" id="{5C2E6578-481C-8903-7BEA-E6A01DC1272B}"/>
              </a:ext>
            </a:extLst>
          </p:cNvPr>
          <p:cNvGraphicFramePr>
            <a:graphicFrameLocks noGrp="1"/>
          </p:cNvGraphicFramePr>
          <p:nvPr>
            <p:ph sz="half" idx="2"/>
            <p:extLst>
              <p:ext uri="{D42A27DB-BD31-4B8C-83A1-F6EECF244321}">
                <p14:modId xmlns:p14="http://schemas.microsoft.com/office/powerpoint/2010/main" val="4154724953"/>
              </p:ext>
            </p:extLst>
          </p:nvPr>
        </p:nvGraphicFramePr>
        <p:xfrm>
          <a:off x="914400" y="1547445"/>
          <a:ext cx="10488613" cy="4190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5" name="Content Placeholder 4">
            <a:extLst>
              <a:ext uri="{FF2B5EF4-FFF2-40B4-BE49-F238E27FC236}">
                <a16:creationId xmlns:a16="http://schemas.microsoft.com/office/drawing/2014/main" id="{D5C31FC7-F79A-A713-4768-D1CD73529195}"/>
              </a:ext>
            </a:extLst>
          </p:cNvPr>
          <p:cNvGraphicFramePr>
            <a:graphicFrameLocks noGrp="1"/>
          </p:cNvGraphicFramePr>
          <p:nvPr>
            <p:ph sz="half" idx="2"/>
            <p:extLst>
              <p:ext uri="{D42A27DB-BD31-4B8C-83A1-F6EECF244321}">
                <p14:modId xmlns:p14="http://schemas.microsoft.com/office/powerpoint/2010/main" val="994282164"/>
              </p:ext>
            </p:extLst>
          </p:nvPr>
        </p:nvGraphicFramePr>
        <p:xfrm>
          <a:off x="877888" y="1587640"/>
          <a:ext cx="10525125" cy="4531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Languages that focuses on Web Development and Data Analytics/Science, specifically HTML/CSS, </a:t>
            </a:r>
            <a:r>
              <a:rPr lang="en-US" sz="2200" dirty="0" err="1"/>
              <a:t>Javascript</a:t>
            </a:r>
            <a:r>
              <a:rPr lang="en-US" sz="2200" dirty="0"/>
              <a:t>, Python, and SQL seems to be the preference by the demographics of the survey at the present and the coming years.</a:t>
            </a:r>
          </a:p>
          <a:p>
            <a:r>
              <a:rPr lang="en-US" sz="2200" dirty="0"/>
              <a:t>SQL still seems to be the preference in Databases, but with the growing number of unstructured data coming day-by-day MongoDB seems to be on the rise in the coming years.</a:t>
            </a:r>
          </a:p>
          <a:p>
            <a:r>
              <a:rPr lang="en-US" sz="2200" dirty="0"/>
              <a:t>There seems to be little change in-terms of the platform preference, but a huge shift in the Web Frames preference in the coming years</a:t>
            </a:r>
          </a:p>
          <a:p>
            <a:r>
              <a:rPr lang="en-US" sz="2200" dirty="0"/>
              <a:t>There seems to be a huge gender discrepancy in the IT industry</a:t>
            </a:r>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IT industry is generally regarded as a fast-paced industry, with the constant improvement and evolution of technology, people tend to secure themselves and learn skills that are in demand and considered “future proof”. This study aims to answer the following questions:</a:t>
            </a:r>
          </a:p>
          <a:p>
            <a:pPr lvl="1"/>
            <a:r>
              <a:rPr lang="en-US" sz="1800" dirty="0"/>
              <a:t>What are the top languages in the industry?</a:t>
            </a:r>
          </a:p>
          <a:p>
            <a:pPr lvl="1"/>
            <a:r>
              <a:rPr lang="en-US" sz="1800" dirty="0"/>
              <a:t>What are the top databases that are being used?</a:t>
            </a:r>
          </a:p>
          <a:p>
            <a:pPr lvl="1"/>
            <a:r>
              <a:rPr lang="en-US" sz="1800" dirty="0"/>
              <a:t>What are some of the most popular platforms?</a:t>
            </a:r>
          </a:p>
          <a:p>
            <a:pPr lvl="1"/>
            <a:r>
              <a:rPr lang="en-US" sz="1800" dirty="0"/>
              <a:t>What is the demographics of the industry?</a:t>
            </a:r>
            <a:endParaRPr lang="en-US" sz="2200" dirty="0"/>
          </a:p>
          <a:p>
            <a:r>
              <a:rPr lang="en-US" sz="2200" dirty="0"/>
              <a:t>The goal of this analysis is to analyze the trends and patters in the IT industry by today’s standards specifically, the:</a:t>
            </a:r>
          </a:p>
          <a:p>
            <a:pPr lvl="1"/>
            <a:r>
              <a:rPr lang="en-US" sz="1800" dirty="0"/>
              <a:t>Current usage in technology.</a:t>
            </a:r>
          </a:p>
          <a:p>
            <a:pPr lvl="1"/>
            <a:r>
              <a:rPr lang="en-US" sz="1800" dirty="0"/>
              <a:t>Future preference in technology.</a:t>
            </a:r>
          </a:p>
          <a:p>
            <a:pPr lvl="1"/>
            <a:r>
              <a:rPr lang="en-US" sz="1800" dirty="0"/>
              <a:t>Demographics of the users.</a:t>
            </a:r>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b="1" dirty="0"/>
              <a:t>Data Sources:</a:t>
            </a:r>
          </a:p>
          <a:p>
            <a:pPr lvl="1"/>
            <a:r>
              <a:rPr lang="en-US" sz="1800" dirty="0"/>
              <a:t>Stack overflow developer survey from 2019</a:t>
            </a:r>
          </a:p>
          <a:p>
            <a:pPr lvl="1"/>
            <a:r>
              <a:rPr lang="en-US" sz="1800" dirty="0" err="1"/>
              <a:t>Github</a:t>
            </a:r>
            <a:r>
              <a:rPr lang="en-US" sz="1800" dirty="0"/>
              <a:t> Job Posting</a:t>
            </a:r>
          </a:p>
          <a:p>
            <a:pPr lvl="1"/>
            <a:r>
              <a:rPr lang="en-US" sz="1800" dirty="0"/>
              <a:t>Programming Languages Annual Salary</a:t>
            </a:r>
            <a:endParaRPr lang="en-US" sz="1800" b="1" dirty="0"/>
          </a:p>
          <a:p>
            <a:r>
              <a:rPr lang="en-US" sz="2200" b="1" dirty="0"/>
              <a:t>Data analysis:</a:t>
            </a:r>
          </a:p>
          <a:p>
            <a:pPr lvl="1"/>
            <a:r>
              <a:rPr lang="en-US" sz="1800" b="1" dirty="0"/>
              <a:t>Language used:</a:t>
            </a:r>
          </a:p>
          <a:p>
            <a:pPr lvl="2"/>
            <a:r>
              <a:rPr lang="en-US" sz="1400" b="1" dirty="0"/>
              <a:t>Python</a:t>
            </a:r>
          </a:p>
          <a:p>
            <a:pPr lvl="1"/>
            <a:r>
              <a:rPr lang="en-US" sz="1800" b="1" dirty="0"/>
              <a:t>Data Wrangling</a:t>
            </a:r>
          </a:p>
          <a:p>
            <a:pPr lvl="1"/>
            <a:r>
              <a:rPr lang="en-US" sz="1800" b="1" dirty="0"/>
              <a:t>Exploratory Data Analysis</a:t>
            </a:r>
          </a:p>
          <a:p>
            <a:r>
              <a:rPr lang="en-US" sz="2200" b="1" dirty="0"/>
              <a:t>Data Visualization and Presentation:</a:t>
            </a:r>
          </a:p>
          <a:p>
            <a:pPr lvl="1"/>
            <a:r>
              <a:rPr lang="en-US" sz="1800" b="1" dirty="0"/>
              <a:t>IBM Cognos</a:t>
            </a:r>
          </a:p>
          <a:p>
            <a:pPr lvl="1"/>
            <a:r>
              <a:rPr lang="en-US" sz="1800" b="1" dirty="0"/>
              <a:t>Microsoft Excel</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313503" y="1490417"/>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246090" y="1490417"/>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4224760" y="2506662"/>
            <a:ext cx="6562390" cy="4600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a:extLst>
              <a:ext uri="{FF2B5EF4-FFF2-40B4-BE49-F238E27FC236}">
                <a16:creationId xmlns:a16="http://schemas.microsoft.com/office/drawing/2014/main" id="{17F31F20-A935-8CA6-AFBF-95923738440E}"/>
              </a:ext>
            </a:extLst>
          </p:cNvPr>
          <p:cNvPicPr>
            <a:picLocks noChangeAspect="1"/>
          </p:cNvPicPr>
          <p:nvPr/>
        </p:nvPicPr>
        <p:blipFill>
          <a:blip r:embed="rId3"/>
          <a:stretch>
            <a:fillRect/>
          </a:stretch>
        </p:blipFill>
        <p:spPr>
          <a:xfrm>
            <a:off x="6057926" y="1992356"/>
            <a:ext cx="5830990" cy="3165781"/>
          </a:xfrm>
          <a:prstGeom prst="rect">
            <a:avLst/>
          </a:prstGeom>
        </p:spPr>
      </p:pic>
      <p:pic>
        <p:nvPicPr>
          <p:cNvPr id="14" name="Picture 13">
            <a:extLst>
              <a:ext uri="{FF2B5EF4-FFF2-40B4-BE49-F238E27FC236}">
                <a16:creationId xmlns:a16="http://schemas.microsoft.com/office/drawing/2014/main" id="{CAE39F49-7A58-2540-CE75-699B533E0A31}"/>
              </a:ext>
            </a:extLst>
          </p:cNvPr>
          <p:cNvPicPr>
            <a:picLocks noChangeAspect="1"/>
          </p:cNvPicPr>
          <p:nvPr/>
        </p:nvPicPr>
        <p:blipFill>
          <a:blip r:embed="rId4"/>
          <a:stretch>
            <a:fillRect/>
          </a:stretch>
        </p:blipFill>
        <p:spPr>
          <a:xfrm>
            <a:off x="151346" y="1992356"/>
            <a:ext cx="5830990" cy="314396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2200" dirty="0"/>
              <a:t>JavaScript and HTML/CSS are the most popular language.</a:t>
            </a:r>
          </a:p>
          <a:p>
            <a:r>
              <a:rPr lang="en-US" sz="2200" dirty="0"/>
              <a:t>Python and TypeScript are languages on the rise.</a:t>
            </a:r>
          </a:p>
          <a:p>
            <a:r>
              <a:rPr lang="en-US" sz="2200" dirty="0"/>
              <a:t>Though surpassed by Python, SQL is still one of the most popular language.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2000" dirty="0"/>
              <a:t>With the popularity of JavaScript and HTML and rise of TypeScript, shows that Web Development will be in demand in the coming years.</a:t>
            </a:r>
          </a:p>
          <a:p>
            <a:r>
              <a:rPr lang="en-US" sz="2000" dirty="0"/>
              <a:t>With versatility of Python, it might surpass JavaScript and HTML/CSS in popularity in the future.</a:t>
            </a:r>
          </a:p>
          <a:p>
            <a:r>
              <a:rPr lang="en-US" sz="2000" dirty="0"/>
              <a:t>With the rise in popularity of Python and SQL, Data analytics may also grow demand in the coming years.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031352" y="1503361"/>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503360"/>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9A50DCF9-3B1E-A947-695E-AEB0B47CAF8C}"/>
              </a:ext>
            </a:extLst>
          </p:cNvPr>
          <p:cNvPicPr>
            <a:picLocks noChangeAspect="1"/>
          </p:cNvPicPr>
          <p:nvPr/>
        </p:nvPicPr>
        <p:blipFill>
          <a:blip r:embed="rId2"/>
          <a:stretch>
            <a:fillRect/>
          </a:stretch>
        </p:blipFill>
        <p:spPr>
          <a:xfrm>
            <a:off x="78019" y="2255692"/>
            <a:ext cx="5616726" cy="3418340"/>
          </a:xfrm>
          <a:prstGeom prst="rect">
            <a:avLst/>
          </a:prstGeom>
        </p:spPr>
      </p:pic>
      <p:pic>
        <p:nvPicPr>
          <p:cNvPr id="9" name="Picture 8">
            <a:extLst>
              <a:ext uri="{FF2B5EF4-FFF2-40B4-BE49-F238E27FC236}">
                <a16:creationId xmlns:a16="http://schemas.microsoft.com/office/drawing/2014/main" id="{B61671AC-9679-43D5-B4A5-17F198B39A00}"/>
              </a:ext>
            </a:extLst>
          </p:cNvPr>
          <p:cNvPicPr>
            <a:picLocks noChangeAspect="1"/>
          </p:cNvPicPr>
          <p:nvPr/>
        </p:nvPicPr>
        <p:blipFill>
          <a:blip r:embed="rId3"/>
          <a:stretch>
            <a:fillRect/>
          </a:stretch>
        </p:blipFill>
        <p:spPr>
          <a:xfrm>
            <a:off x="6019801" y="2255692"/>
            <a:ext cx="6094180" cy="341834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1267</TotalTime>
  <Words>838</Words>
  <Application>Microsoft Office PowerPoint</Application>
  <PresentationFormat>Widescreen</PresentationFormat>
  <Paragraphs>148</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Calibri</vt:lpstr>
      <vt:lpstr>Helv</vt:lpstr>
      <vt:lpstr>IBM Plex Mono SemiBold</vt:lpstr>
      <vt:lpstr>IBM Plex Mono Text</vt:lpstr>
      <vt:lpstr>SLIDE_TEMPLATE_skill_network</vt:lpstr>
      <vt:lpstr>Trends in the IT industry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John Justin C. Verendia</cp:lastModifiedBy>
  <cp:revision>21</cp:revision>
  <dcterms:created xsi:type="dcterms:W3CDTF">2020-10-28T18:29:43Z</dcterms:created>
  <dcterms:modified xsi:type="dcterms:W3CDTF">2024-05-05T15:19:06Z</dcterms:modified>
</cp:coreProperties>
</file>