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Lexend Light"/>
      <p:regular r:id="rId36"/>
      <p:bold r:id="rId37"/>
    </p:embeddedFont>
    <p:embeddedFont>
      <p:font typeface="Inter SemiBold"/>
      <p:regular r:id="rId38"/>
      <p:bold r:id="rId39"/>
      <p:italic r:id="rId40"/>
      <p:boldItalic r:id="rId41"/>
    </p:embeddedFont>
    <p:embeddedFont>
      <p:font typeface="Inter Light"/>
      <p:regular r:id="rId42"/>
      <p:bold r:id="rId43"/>
      <p:italic r:id="rId44"/>
      <p:boldItalic r:id="rId45"/>
    </p:embeddedFont>
    <p:embeddedFont>
      <p:font typeface="Roboto"/>
      <p:regular r:id="rId46"/>
      <p:bold r:id="rId47"/>
      <p:italic r:id="rId48"/>
      <p:boldItalic r:id="rId49"/>
    </p:embeddedFont>
    <p:embeddedFont>
      <p:font typeface="Inter"/>
      <p:regular r:id="rId50"/>
      <p:bold r:id="rId51"/>
      <p:italic r:id="rId52"/>
      <p:boldItalic r:id="rId53"/>
    </p:embeddedFont>
    <p:embeddedFont>
      <p:font typeface="Lexend"/>
      <p:regular r:id="rId54"/>
      <p:bold r:id="rId55"/>
    </p:embeddedFon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SemiBold-italic.fntdata"/><Relationship Id="rId42" Type="http://schemas.openxmlformats.org/officeDocument/2006/relationships/font" Target="fonts/InterLight-regular.fntdata"/><Relationship Id="rId41" Type="http://schemas.openxmlformats.org/officeDocument/2006/relationships/font" Target="fonts/InterSemiBold-boldItalic.fntdata"/><Relationship Id="rId44" Type="http://schemas.openxmlformats.org/officeDocument/2006/relationships/font" Target="fonts/InterLight-italic.fntdata"/><Relationship Id="rId43" Type="http://schemas.openxmlformats.org/officeDocument/2006/relationships/font" Target="fonts/InterLight-bold.fntdata"/><Relationship Id="rId46" Type="http://schemas.openxmlformats.org/officeDocument/2006/relationships/font" Target="fonts/Roboto-regular.fntdata"/><Relationship Id="rId45" Type="http://schemas.openxmlformats.org/officeDocument/2006/relationships/font" Target="fonts/Inter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LexendLight-bold.fntdata"/><Relationship Id="rId36" Type="http://schemas.openxmlformats.org/officeDocument/2006/relationships/font" Target="fonts/LexendLight-regular.fntdata"/><Relationship Id="rId39" Type="http://schemas.openxmlformats.org/officeDocument/2006/relationships/font" Target="fonts/InterSemiBold-bold.fntdata"/><Relationship Id="rId38" Type="http://schemas.openxmlformats.org/officeDocument/2006/relationships/font" Target="fonts/InterSemiBo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-bold.fntdata"/><Relationship Id="rId50" Type="http://schemas.openxmlformats.org/officeDocument/2006/relationships/font" Target="fonts/Inter-regular.fntdata"/><Relationship Id="rId53" Type="http://schemas.openxmlformats.org/officeDocument/2006/relationships/font" Target="fonts/Inter-boldItalic.fntdata"/><Relationship Id="rId52" Type="http://schemas.openxmlformats.org/officeDocument/2006/relationships/font" Target="fonts/Inter-italic.fntdata"/><Relationship Id="rId11" Type="http://schemas.openxmlformats.org/officeDocument/2006/relationships/slide" Target="slides/slide6.xml"/><Relationship Id="rId55" Type="http://schemas.openxmlformats.org/officeDocument/2006/relationships/font" Target="fonts/Lexend-bold.fntdata"/><Relationship Id="rId10" Type="http://schemas.openxmlformats.org/officeDocument/2006/relationships/slide" Target="slides/slide5.xml"/><Relationship Id="rId54" Type="http://schemas.openxmlformats.org/officeDocument/2006/relationships/font" Target="fonts/Lexend-regular.fntdata"/><Relationship Id="rId13" Type="http://schemas.openxmlformats.org/officeDocument/2006/relationships/slide" Target="slides/slide8.xml"/><Relationship Id="rId57" Type="http://schemas.openxmlformats.org/officeDocument/2006/relationships/font" Target="fonts/RobotoMono-bold.fntdata"/><Relationship Id="rId12" Type="http://schemas.openxmlformats.org/officeDocument/2006/relationships/slide" Target="slides/slide7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343ade77ff3_0_21:notes"/>
          <p:cNvSpPr txBox="1"/>
          <p:nvPr>
            <p:ph idx="1" type="body"/>
          </p:nvPr>
        </p:nvSpPr>
        <p:spPr>
          <a:xfrm>
            <a:off x="731520" y="4560570"/>
            <a:ext cx="58524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250" lIns="96250" spcFirstLastPara="1" rIns="96250" wrap="square" tIns="962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1886" name="Google Shape;1886;g343ade77ff3_0_21:notes"/>
          <p:cNvSpPr/>
          <p:nvPr>
            <p:ph idx="2" type="sldImg"/>
          </p:nvPr>
        </p:nvSpPr>
        <p:spPr>
          <a:xfrm>
            <a:off x="507504" y="721179"/>
            <a:ext cx="6300000" cy="3599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36271adcfd0_0_3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4" name="Google Shape;1954;g36271adcfd0_0_3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36271adcfd0_0_4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2" name="Google Shape;1962;g36271adcfd0_0_4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36271adcfd0_0_4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0" name="Google Shape;1970;g36271adcfd0_0_4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36271adcfd0_0_5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8" name="Google Shape;1978;g36271adcfd0_0_5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33d3747ab16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6" name="Google Shape;1986;g33d3747ab16_0_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33d3747ab16_0_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4" name="Google Shape;1994;g33d3747ab16_0_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33d3747ab16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2" name="Google Shape;2002;g33d3747ab1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33d3747ab16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8" name="Google Shape;2008;g33d3747ab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33d3747ab16_0_2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4" name="Google Shape;2014;g33d3747ab16_0_2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g33d3747ab16_0_3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2" name="Google Shape;2022;g33d3747ab16_0_3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0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g349484f4a82_0_1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2" name="Google Shape;1892;g349484f4a82_0_1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33d3747ab16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0" name="Google Shape;2030;g33d3747ab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33d3747ab16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6" name="Google Shape;2036;g33d3747ab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33d3747ab16_0_4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2" name="Google Shape;2042;g33d3747ab16_0_4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33d3747ab16_0_55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0" name="Google Shape;2050;g33d3747ab16_0_55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33d3747ab16_0_6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8" name="Google Shape;2058;g33d3747ab16_0_6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33d3747ab16_0_69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6" name="Google Shape;2066;g33d3747ab16_0_69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2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3d3747ab16_0_76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4" name="Google Shape;2074;g33d3747ab16_0_76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33d3747ab16_0_83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2" name="Google Shape;2082;g33d3747ab16_0_83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33d3747ab16_0_9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0" name="Google Shape;2090;g33d3747ab16_0_9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33d3747ab16_0_102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8" name="Google Shape;2098;g33d3747ab16_0_102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4b2cc1224c_0_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0" name="Google Shape;1900;g34b2cc1224c_0_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33d3747ab16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6" name="Google Shape;2106;g33d3747ab1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6c1961e4c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8" name="Google Shape;1908;g346c1961e4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36271adcfd0_0_0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4" name="Google Shape;1914;g36271adcfd0_0_0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36271adcfd0_0_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2" name="Google Shape;1922;g36271adcfd0_0_7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36271adcfd0_0_14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0" name="Google Shape;1930;g36271adcfd0_0_14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36271adcfd0_0_21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8" name="Google Shape;1938;g36271adcfd0_0_21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36271adcfd0_0_2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6625" lIns="96625" spcFirstLastPara="1" rIns="96625" wrap="square" tIns="96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6" name="Google Shape;1946;g36271adcfd0_0_28:notes"/>
          <p:cNvSpPr/>
          <p:nvPr>
            <p:ph idx="2" type="sldImg"/>
          </p:nvPr>
        </p:nvSpPr>
        <p:spPr>
          <a:xfrm>
            <a:off x="457200" y="720725"/>
            <a:ext cx="64008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2" name="Google Shape;1862;p33"/>
          <p:cNvPicPr preferRelativeResize="0"/>
          <p:nvPr/>
        </p:nvPicPr>
        <p:blipFill rotWithShape="1">
          <a:blip r:embed="rId2">
            <a:alphaModFix/>
          </a:blip>
          <a:srcRect b="13472" l="0" r="13472" t="0"/>
          <a:stretch/>
        </p:blipFill>
        <p:spPr>
          <a:xfrm>
            <a:off x="-1" y="-1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>
              <a:alpha val="40000"/>
            </a:scheme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Google Shape;1864;p33"/>
          <p:cNvSpPr txBox="1"/>
          <p:nvPr>
            <p:ph idx="1" type="body"/>
          </p:nvPr>
        </p:nvSpPr>
        <p:spPr>
          <a:xfrm>
            <a:off x="3200400" y="1543051"/>
            <a:ext cx="56580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450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5" name="Google Shape;1865;p33"/>
          <p:cNvSpPr txBox="1"/>
          <p:nvPr>
            <p:ph idx="2" type="body"/>
          </p:nvPr>
        </p:nvSpPr>
        <p:spPr>
          <a:xfrm>
            <a:off x="3200400" y="3600450"/>
            <a:ext cx="56580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6" name="Google Shape;1866;p33"/>
          <p:cNvSpPr txBox="1"/>
          <p:nvPr>
            <p:ph idx="3" type="body"/>
          </p:nvPr>
        </p:nvSpPr>
        <p:spPr>
          <a:xfrm>
            <a:off x="3200400" y="288805"/>
            <a:ext cx="27432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7" name="Google Shape;1867;p33"/>
          <p:cNvSpPr txBox="1"/>
          <p:nvPr>
            <p:ph idx="4" type="body"/>
          </p:nvPr>
        </p:nvSpPr>
        <p:spPr>
          <a:xfrm>
            <a:off x="6351104" y="284352"/>
            <a:ext cx="2507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28600" lvl="1" marL="914400" marR="0" algn="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28600" lvl="2" marL="1371600" marR="0" algn="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28600" lvl="3" marL="1828800" marR="0" algn="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28600" lvl="4" marL="2286000" marR="0" algn="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68" name="Google Shape;186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257754"/>
            <a:ext cx="1056028" cy="45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4">
          <p15:clr>
            <a:srgbClr val="FBAE40"/>
          </p15:clr>
        </p15:guide>
        <p15:guide id="2" pos="2688">
          <p15:clr>
            <a:srgbClr val="FBAE40"/>
          </p15:clr>
        </p15:guide>
        <p15:guide id="3" pos="7440">
          <p15:clr>
            <a:srgbClr val="FBAE40"/>
          </p15:clr>
        </p15:guide>
        <p15:guide id="4" orient="horz" pos="360">
          <p15:clr>
            <a:srgbClr val="FBAE40"/>
          </p15:clr>
        </p15:guide>
        <p15:guide id="5" orient="horz" pos="1296">
          <p15:clr>
            <a:srgbClr val="FBAE40"/>
          </p15:clr>
        </p15:guide>
        <p15:guide id="6" orient="horz" pos="3024">
          <p15:clr>
            <a:srgbClr val="FBAE40"/>
          </p15:clr>
        </p15:guide>
        <p15:guide id="7" pos="208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Slide">
  <p:cSld name="Section Divider Slide"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34"/>
          <p:cNvSpPr txBox="1"/>
          <p:nvPr>
            <p:ph idx="1" type="body"/>
          </p:nvPr>
        </p:nvSpPr>
        <p:spPr>
          <a:xfrm>
            <a:off x="628650" y="1948112"/>
            <a:ext cx="82296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4500" u="none" cap="none" strike="noStrike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1" name="Google Shape;1871;p34"/>
          <p:cNvSpPr txBox="1"/>
          <p:nvPr>
            <p:ph idx="2" type="body"/>
          </p:nvPr>
        </p:nvSpPr>
        <p:spPr>
          <a:xfrm>
            <a:off x="628650" y="3086100"/>
            <a:ext cx="8229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872" name="Google Shape;187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959" y="257754"/>
            <a:ext cx="2153066" cy="2870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3" name="Google Shape;1873;p34"/>
          <p:cNvCxnSpPr/>
          <p:nvPr/>
        </p:nvCxnSpPr>
        <p:spPr>
          <a:xfrm>
            <a:off x="0" y="291848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181A1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4" name="Google Shape;1874;p34"/>
          <p:cNvSpPr/>
          <p:nvPr/>
        </p:nvSpPr>
        <p:spPr>
          <a:xfrm>
            <a:off x="623888" y="2926088"/>
            <a:ext cx="228600" cy="51000"/>
          </a:xfrm>
          <a:prstGeom prst="rect">
            <a:avLst/>
          </a:prstGeom>
          <a:solidFill>
            <a:srgbClr val="009BDB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5" name="Google Shape;187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4838" y="4666509"/>
            <a:ext cx="2153412" cy="23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84">
          <p15:clr>
            <a:srgbClr val="FBAE40"/>
          </p15:clr>
        </p15:guide>
        <p15:guide id="2" pos="7440">
          <p15:clr>
            <a:srgbClr val="FBAE40"/>
          </p15:clr>
        </p15:guide>
        <p15:guide id="3" orient="horz" pos="360">
          <p15:clr>
            <a:srgbClr val="FBAE40"/>
          </p15:clr>
        </p15:guide>
        <p15:guide id="4" orient="horz" pos="1296">
          <p15:clr>
            <a:srgbClr val="FBAE40"/>
          </p15:clr>
        </p15:guide>
        <p15:guide id="5" pos="2088">
          <p15:clr>
            <a:srgbClr val="FBAE40"/>
          </p15:clr>
        </p15:guide>
        <p15:guide id="6" orient="horz" pos="2448">
          <p15:clr>
            <a:srgbClr val="FBAE40"/>
          </p15:clr>
        </p15:guide>
        <p15:guide id="7" pos="528">
          <p15:clr>
            <a:srgbClr val="FBAE40"/>
          </p15:clr>
        </p15:guide>
        <p15:guide id="8" orient="horz" pos="2304">
          <p15:clr>
            <a:srgbClr val="FBAE40"/>
          </p15:clr>
        </p15:guide>
        <p15:guide id="9" orient="horz" pos="2592">
          <p15:clr>
            <a:srgbClr val="FBAE40"/>
          </p15:clr>
        </p15:guide>
        <p15:guide id="10" orient="horz" pos="391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die">
  <p:cSld name="Content Sldie"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5"/>
          <p:cNvSpPr txBox="1"/>
          <p:nvPr>
            <p:ph idx="1" type="body"/>
          </p:nvPr>
        </p:nvSpPr>
        <p:spPr>
          <a:xfrm>
            <a:off x="628650" y="600075"/>
            <a:ext cx="82296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78" name="Google Shape;1878;p35"/>
          <p:cNvCxnSpPr/>
          <p:nvPr/>
        </p:nvCxnSpPr>
        <p:spPr>
          <a:xfrm>
            <a:off x="0" y="424443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181A1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79" name="Google Shape;187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04838" y="4666509"/>
            <a:ext cx="2153412" cy="233287"/>
          </a:xfrm>
          <a:prstGeom prst="rect">
            <a:avLst/>
          </a:prstGeom>
          <a:noFill/>
          <a:ln>
            <a:noFill/>
          </a:ln>
        </p:spPr>
      </p:pic>
      <p:sp>
        <p:nvSpPr>
          <p:cNvPr id="1880" name="Google Shape;1880;p35"/>
          <p:cNvSpPr txBox="1"/>
          <p:nvPr>
            <p:ph idx="2" type="body"/>
          </p:nvPr>
        </p:nvSpPr>
        <p:spPr>
          <a:xfrm>
            <a:off x="628650" y="180080"/>
            <a:ext cx="82296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81" name="Google Shape;1881;p35"/>
          <p:cNvSpPr txBox="1"/>
          <p:nvPr>
            <p:ph idx="3" type="body"/>
          </p:nvPr>
        </p:nvSpPr>
        <p:spPr>
          <a:xfrm>
            <a:off x="628650" y="1200151"/>
            <a:ext cx="82296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BFBFBF"/>
              </a:buClr>
              <a:buSzPts val="3600"/>
              <a:buFont typeface="NTR"/>
              <a:buChar char="—"/>
              <a:defRPr b="0" i="0" sz="270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342900" lvl="2" marL="1371600" marR="0" algn="l">
              <a:lnSpc>
                <a:spcPct val="133333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440">
          <p15:clr>
            <a:srgbClr val="FBAE40"/>
          </p15:clr>
        </p15:guide>
        <p15:guide id="2" orient="horz" pos="14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pos="528">
          <p15:clr>
            <a:srgbClr val="FBAE40"/>
          </p15:clr>
        </p15:guide>
        <p15:guide id="5" orient="horz" pos="1008">
          <p15:clr>
            <a:srgbClr val="FBAE40"/>
          </p15:clr>
        </p15:guide>
        <p15:guide id="6" orient="horz" pos="3912">
          <p15:clr>
            <a:srgbClr val="FBAE40"/>
          </p15:clr>
        </p15:guide>
        <p15:guide id="7" orient="horz" pos="3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3" name="Google Shape;1883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04838" y="4666509"/>
            <a:ext cx="2153412" cy="23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37"/>
          <p:cNvSpPr txBox="1"/>
          <p:nvPr>
            <p:ph idx="4" type="body"/>
          </p:nvPr>
        </p:nvSpPr>
        <p:spPr>
          <a:xfrm>
            <a:off x="6351104" y="284352"/>
            <a:ext cx="25071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TECH PATHWAYS S25</a:t>
            </a:r>
            <a:endParaRPr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89" name="Google Shape;1889;p37"/>
          <p:cNvSpPr txBox="1"/>
          <p:nvPr/>
        </p:nvSpPr>
        <p:spPr>
          <a:xfrm>
            <a:off x="1413625" y="2155950"/>
            <a:ext cx="76974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Capstone Introduction</a:t>
            </a:r>
            <a:endParaRPr b="1" sz="35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6" name="Google Shape;195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46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46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Structure Overview - Visual Features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9" name="Google Shape;1959;p46"/>
          <p:cNvSpPr txBox="1"/>
          <p:nvPr/>
        </p:nvSpPr>
        <p:spPr>
          <a:xfrm>
            <a:off x="439000" y="923725"/>
            <a:ext cx="65367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Visual Features ⭐⭐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Temperature Graph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Line graph of temperature history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Matplotlib embedded in Tkinter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Use provided template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Weather Icons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Canvas-based weather representations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Color-coded conditions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Simple animations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Theme Switcher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Day/night modes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Weather-based colors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User preferences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p47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47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Structure Overview - Interactive Features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7" name="Google Shape;1967;p47"/>
          <p:cNvSpPr txBox="1"/>
          <p:nvPr/>
        </p:nvSpPr>
        <p:spPr>
          <a:xfrm>
            <a:off x="439000" y="923725"/>
            <a:ext cx="65367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 Interactive Features ⭐⭐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Weather Journal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Daily weather notes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Mood tracking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Text file storage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Favorite Cities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Save preferred locations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Quick switching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Persistent storage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Weather Alerts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Temperature thresholds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Simple notifications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User settings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2" name="Google Shape;197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73" name="Google Shape;1973;p48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48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Structure Overview - Smart Features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5" name="Google Shape;1975;p48"/>
          <p:cNvSpPr txBox="1"/>
          <p:nvPr/>
        </p:nvSpPr>
        <p:spPr>
          <a:xfrm>
            <a:off x="439000" y="923725"/>
            <a:ext cx="65367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Smart Features ⭐⭐⭐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Tomorrow's Guess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Basic prediction logic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Confidence levels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Accuracy tracking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Trend Detection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Temperature trend arrows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Pattern identification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Simple analysis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Activity Suggester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Weather-based recommendations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Custom activity lists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Random suggestions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0" name="Google Shape;198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81" name="Google Shape;1981;p49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49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Structure Overview - Timeline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3" name="Google Shape;1983;p49"/>
          <p:cNvSpPr txBox="1"/>
          <p:nvPr/>
        </p:nvSpPr>
        <p:spPr>
          <a:xfrm>
            <a:off x="439000" y="923725"/>
            <a:ext cx="65367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Timeline Overview: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Week 11 (This week): Planning and setup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Week 12: Build core functionality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Week 13: Implement first feature + form teams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Week 14: Implement second feature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Week 15: Implement third feature + team component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Week 16: Enhancement, documentation, polish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Week 17: Presentations and demos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8" name="Google Shape;198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89" name="Google Shape;1989;p50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50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Breakout #1 - Feature Selection &amp; Project Visioning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1" name="Google Shape;1991;p50"/>
          <p:cNvSpPr txBox="1"/>
          <p:nvPr/>
        </p:nvSpPr>
        <p:spPr>
          <a:xfrm>
            <a:off x="439000" y="923725"/>
            <a:ext cx="65367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Activity: In small groups, explore the feature menu and begin planning your personal weather dashboard.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Instructions: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Breakout groups will be your normal groups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Each person should: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Review all 12 features in detail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Identify 4-5 features that interest them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Consider their current skill level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Think about time commitment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Discuss your choices with the group: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Why did you choose these features?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What challenges do you anticipate?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How will these features work together?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Help each other make final selections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" name="Google Shape;199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97" name="Google Shape;1997;p51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51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Breakout #1 - Feature Selection &amp; Project Visioning Review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9" name="Google Shape;1999;p51"/>
          <p:cNvSpPr txBox="1"/>
          <p:nvPr/>
        </p:nvSpPr>
        <p:spPr>
          <a:xfrm>
            <a:off x="439000" y="923725"/>
            <a:ext cx="6536700" cy="3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Activity: In small groups, explore the feature menu and begin planning your personal weather dashboard.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Expected Output: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fellow has a preliminary list of 3 features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Notes on why these features were chosen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Identification of potential challenges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Initial ideas for personal enhancement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Discussion Points: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How do your chosen features complement each other?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What skills will you need to develop?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How will these features make your app unique?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What's your backup plan if a feature proves too difficult?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BDB"/>
        </a:solidFill>
      </p:bgPr>
    </p:bg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52"/>
          <p:cNvSpPr txBox="1"/>
          <p:nvPr>
            <p:ph idx="1" type="body"/>
          </p:nvPr>
        </p:nvSpPr>
        <p:spPr>
          <a:xfrm>
            <a:off x="557375" y="1612501"/>
            <a:ext cx="82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</a:pPr>
            <a:r>
              <a:rPr b="0" lang="en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Break #1</a:t>
            </a:r>
            <a:endParaRPr b="0" sz="3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05" name="Google Shape;2005;p52"/>
          <p:cNvCxnSpPr/>
          <p:nvPr/>
        </p:nvCxnSpPr>
        <p:spPr>
          <a:xfrm>
            <a:off x="11738" y="1315238"/>
            <a:ext cx="66819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BDB"/>
        </a:solidFill>
      </p:bgPr>
    </p:bg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3"/>
          <p:cNvSpPr txBox="1"/>
          <p:nvPr>
            <p:ph idx="1" type="body"/>
          </p:nvPr>
        </p:nvSpPr>
        <p:spPr>
          <a:xfrm>
            <a:off x="557375" y="1612501"/>
            <a:ext cx="8229600" cy="133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</a:pPr>
            <a:r>
              <a:rPr b="0" lang="en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Part 2: Core Component </a:t>
            </a:r>
            <a:endParaRPr b="0" sz="4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</a:pPr>
            <a:r>
              <a:rPr b="0" lang="en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Deep Dive - Live Coding</a:t>
            </a:r>
            <a:endParaRPr b="0" sz="3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11" name="Google Shape;2011;p53"/>
          <p:cNvCxnSpPr/>
          <p:nvPr/>
        </p:nvCxnSpPr>
        <p:spPr>
          <a:xfrm>
            <a:off x="11738" y="1315238"/>
            <a:ext cx="66819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6" name="Google Shape;201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17" name="Google Shape;2017;p54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54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Breakout #2 - Setting Up Development Environment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9" name="Google Shape;2019;p54"/>
          <p:cNvSpPr txBox="1"/>
          <p:nvPr/>
        </p:nvSpPr>
        <p:spPr>
          <a:xfrm>
            <a:off x="439000" y="923725"/>
            <a:ext cx="6536700" cy="3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Activity: In small groups, set up your development environment and test the API connection.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Instructions: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Create a new project folder: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WeatherDashboard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Set up the following structure: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WeatherDashboard/├── main.py├── config.py├── data/├── docs/└── tests/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Sign up for OpenWeatherMap API key (or use provided key)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Create a basic Tkinter window to ensure GUI library is working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Test the API with a simple request: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import requestsapi_key = "your_key_here"city = "Seattle"url = f"http://api.openweathermap.org/data/2.5/weather?q={city}&amp;appid={api_key}"response = requests.get(url)print(response.json())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23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4" name="Google Shape;202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25" name="Google Shape;2025;p55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55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Breakout #2 - Setting Up Development Environment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7" name="Google Shape;2027;p55"/>
          <p:cNvSpPr txBox="1"/>
          <p:nvPr/>
        </p:nvSpPr>
        <p:spPr>
          <a:xfrm>
            <a:off x="439000" y="923725"/>
            <a:ext cx="65367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Activity: In small groups, set up your development environment and test the API connection.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Expected Output: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Working project folder structure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Successful API call returning weather data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Basic Tkinter window displaying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Notes on any setup challenges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Discussion Points: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Did everyone successfully connect to the API?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What data fields look most useful from the API response?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How might you handle API errors gracefully?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What additional data might you want to store?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4" name="Google Shape;18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895" name="Google Shape;1895;p38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38"/>
          <p:cNvSpPr txBox="1"/>
          <p:nvPr>
            <p:ph idx="1" type="body"/>
          </p:nvPr>
        </p:nvSpPr>
        <p:spPr>
          <a:xfrm>
            <a:off x="311700" y="206100"/>
            <a:ext cx="66957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Today’s Lesson - Capstone Introduction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7" name="Google Shape;1897;p38"/>
          <p:cNvSpPr txBox="1"/>
          <p:nvPr/>
        </p:nvSpPr>
        <p:spPr>
          <a:xfrm>
            <a:off x="393975" y="912450"/>
            <a:ext cx="69045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ocus Concepts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Understanding the structure and requirements of the Weather Dashboard Capstone Project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Exploring the "choose-your-own-adventure" approach to project features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Recognizing the balance between individual work and optional team collaboration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Learning how to evaluate and select appropriate features based on skill level and interests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Understanding how the capstone demonstrates mastery of course concepts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Objectives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Explain the overall structure of the Weather Dashboard Capstone Project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Identify the required core components and optional features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Select three features from the menu that align with their skills and interests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Understand the timeline and milestones for the 7-week project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Set up their development environment for the capstone project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Create a personal vision for their weather application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BDB"/>
        </a:solidFill>
      </p:bgPr>
    </p:bg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56"/>
          <p:cNvSpPr txBox="1"/>
          <p:nvPr>
            <p:ph idx="1" type="body"/>
          </p:nvPr>
        </p:nvSpPr>
        <p:spPr>
          <a:xfrm>
            <a:off x="557375" y="1612501"/>
            <a:ext cx="82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</a:pPr>
            <a:r>
              <a:rPr b="0" lang="en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Break #2</a:t>
            </a:r>
            <a:endParaRPr b="0" sz="3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33" name="Google Shape;2033;p56"/>
          <p:cNvCxnSpPr/>
          <p:nvPr/>
        </p:nvCxnSpPr>
        <p:spPr>
          <a:xfrm>
            <a:off x="11738" y="1315238"/>
            <a:ext cx="66819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BDB"/>
        </a:solidFill>
      </p:bgPr>
    </p:bg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57"/>
          <p:cNvSpPr txBox="1"/>
          <p:nvPr>
            <p:ph idx="1" type="body"/>
          </p:nvPr>
        </p:nvSpPr>
        <p:spPr>
          <a:xfrm>
            <a:off x="557375" y="1612501"/>
            <a:ext cx="8229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</a:pPr>
            <a:r>
              <a:rPr b="0" lang="en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Part 3: Project Planning and Success Strategies</a:t>
            </a:r>
            <a:endParaRPr b="0" sz="3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039" name="Google Shape;2039;p57"/>
          <p:cNvCxnSpPr/>
          <p:nvPr/>
        </p:nvCxnSpPr>
        <p:spPr>
          <a:xfrm>
            <a:off x="11738" y="1315238"/>
            <a:ext cx="66819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4" name="Google Shape;204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45" name="Google Shape;2045;p58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8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Planning - Roadmap - Weekly Milestones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7" name="Google Shape;2047;p58"/>
          <p:cNvSpPr txBox="1"/>
          <p:nvPr/>
        </p:nvSpPr>
        <p:spPr>
          <a:xfrm>
            <a:off x="439000" y="923725"/>
            <a:ext cx="6536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Week 11 (This Week):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Monday: Project introduction and feature selection ✓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Tuesday: System architecture planning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Wednesday: Data modeling design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Thursday: Create detailed project timeline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Friday: Set up testing framework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Week 12: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Monday-Tuesday: Implement core API functionality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Wednesday: Build basic GUI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Thursday: Add file storage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Friday: Testing and debugging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5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Google Shape;205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53" name="Google Shape;2053;p59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9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Planning - Roadmap - Weekly Milestones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5" name="Google Shape;2055;p59"/>
          <p:cNvSpPr txBox="1"/>
          <p:nvPr/>
        </p:nvSpPr>
        <p:spPr>
          <a:xfrm>
            <a:off x="439000" y="923725"/>
            <a:ext cx="6536700" cy="2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Week 13: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Monday-Tuesday: Implement Feature #1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Wednesday: Integration with core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Thursday: Testing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Friday: Team formation and planning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Week 14: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Feature #2 implementation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Begin team repository setup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Google Shape;206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61" name="Google Shape;2061;p60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60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Planning - Roadmap - Weekly Milestones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60"/>
          <p:cNvSpPr txBox="1"/>
          <p:nvPr/>
        </p:nvSpPr>
        <p:spPr>
          <a:xfrm>
            <a:off x="439000" y="923725"/>
            <a:ext cx="6536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Week 15: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Feature #3 implementation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Team feature development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Week 16: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Personal enhancement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Documentation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Polish and refinement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Week 17: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Final testing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Presentation preparation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Demos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" name="Google Shape;206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69" name="Google Shape;2069;p61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61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Planning - Success Strategies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61"/>
          <p:cNvSpPr txBox="1"/>
          <p:nvPr/>
        </p:nvSpPr>
        <p:spPr>
          <a:xfrm>
            <a:off x="439000" y="923725"/>
            <a:ext cx="65367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Start Simple, Build Up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Get the core working first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Add features incrementally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Test after each addition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Use Version Control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Commit after each working feature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 descriptive commit messages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Create branches for experiments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Document As You Go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Comment your code immediately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Keep a development journal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Screenshot interesting milestones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75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6" name="Google Shape;207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77" name="Google Shape;2077;p62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62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Planning - Success Strategies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9" name="Google Shape;2079;p62"/>
          <p:cNvSpPr txBox="1"/>
          <p:nvPr/>
        </p:nvSpPr>
        <p:spPr>
          <a:xfrm>
            <a:off x="439000" y="923725"/>
            <a:ext cx="65367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Ask for Help Early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Don't struggle alone for hours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Share specific error messages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 office hours effectively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Plan for Problems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Budget extra time for debugging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Have backup plans for features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Keep offline data for testing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4" name="Google Shape;208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85" name="Google Shape;2085;p63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63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Planning - Common Pitfalls to Avoid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63"/>
          <p:cNvSpPr txBox="1"/>
          <p:nvPr/>
        </p:nvSpPr>
        <p:spPr>
          <a:xfrm>
            <a:off x="439000" y="923725"/>
            <a:ext cx="6536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Feature Creep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Stick to your chosen 3 features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Complete before adding extras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Resist the urge to over-engineer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Perfectionism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"Done" is better than "perfect"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You can always refine later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Focus on functionality first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Skipping Testing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Test each component individually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Don't wait until the end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Use print statements liberally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Poor Time Management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Work a little each day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Don't leave features for last minute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Account for integration time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2" name="Google Shape;209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3" name="Google Shape;2093;p64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64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Planning - Assessment Criteria Review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5" name="Google Shape;2095;p64"/>
          <p:cNvSpPr txBox="1"/>
          <p:nvPr/>
        </p:nvSpPr>
        <p:spPr>
          <a:xfrm>
            <a:off x="439000" y="923725"/>
            <a:ext cx="6536700" cy="30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Individual Component (70%):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Core Functionality: 25%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3 Chosen Features: 30%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Enhancement: 5%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Code Quality: 5%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Documentation: 5%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Team Component (30%):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Team Feature: 15%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Collaboration: 10%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Presentation: 5%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0" name="Google Shape;210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p65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65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Review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3" name="Google Shape;2103;p65"/>
          <p:cNvSpPr txBox="1"/>
          <p:nvPr/>
        </p:nvSpPr>
        <p:spPr>
          <a:xfrm>
            <a:off x="439000" y="923725"/>
            <a:ext cx="65367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capstone has 4 components: core, 3 features, enhancement, and optional team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Everyone builds the same foundation but creates unique applications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Feature selection should balance interest with skill level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Success comes from steady progress and good planning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project is both a learning experience and portfolio piece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2" name="Google Shape;190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03" name="Google Shape;1903;p39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39"/>
          <p:cNvSpPr txBox="1"/>
          <p:nvPr>
            <p:ph idx="1" type="body"/>
          </p:nvPr>
        </p:nvSpPr>
        <p:spPr>
          <a:xfrm>
            <a:off x="311700" y="206100"/>
            <a:ext cx="6409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Today’s Lesson - Capstone Introduction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39"/>
          <p:cNvSpPr txBox="1"/>
          <p:nvPr/>
        </p:nvSpPr>
        <p:spPr>
          <a:xfrm>
            <a:off x="439000" y="923725"/>
            <a:ext cx="65367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Terms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Capstone Project: A culminating project that demonstrates mastery of course concepts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Core Component: The required foundation that every fellow must implement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Feature Menu: A selection of optional features categorized by difficulty (⭐ to ⭐⭐⭐)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Individual Component: The 70% of the project completed independently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Team Component: The optional 30% collaborative feature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Project Owner: The team member who manages the GitHub repository and integration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API Integration: Connecting to external services to fetch weather data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Enhancement: Personal touches to make the application unique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Minimum Viable Product (MVP): The basic working version with core functionality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Feature Integration: The process of adding new features to the core application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BDB"/>
        </a:solidFill>
      </p:bgPr>
    </p:bg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66"/>
          <p:cNvSpPr txBox="1"/>
          <p:nvPr>
            <p:ph idx="1" type="body"/>
          </p:nvPr>
        </p:nvSpPr>
        <p:spPr>
          <a:xfrm>
            <a:off x="557375" y="1612501"/>
            <a:ext cx="82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</a:pPr>
            <a:r>
              <a:rPr b="0" lang="en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Questions?</a:t>
            </a:r>
            <a:endParaRPr b="0" sz="3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2109" name="Google Shape;2109;p66"/>
          <p:cNvCxnSpPr/>
          <p:nvPr/>
        </p:nvCxnSpPr>
        <p:spPr>
          <a:xfrm>
            <a:off x="11738" y="1315238"/>
            <a:ext cx="66819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BDB"/>
        </a:solidFill>
      </p:bgPr>
    </p:bg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0"/>
          <p:cNvSpPr txBox="1"/>
          <p:nvPr>
            <p:ph idx="1" type="body"/>
          </p:nvPr>
        </p:nvSpPr>
        <p:spPr>
          <a:xfrm>
            <a:off x="557375" y="1612501"/>
            <a:ext cx="8229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None/>
            </a:pPr>
            <a:r>
              <a:rPr b="0" lang="en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Part 1: Project Overview and Structure</a:t>
            </a:r>
            <a:endParaRPr b="0" sz="3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11" name="Google Shape;1911;p40"/>
          <p:cNvCxnSpPr/>
          <p:nvPr/>
        </p:nvCxnSpPr>
        <p:spPr>
          <a:xfrm>
            <a:off x="11738" y="1315238"/>
            <a:ext cx="6681900" cy="0"/>
          </a:xfrm>
          <a:prstGeom prst="straightConnector1">
            <a:avLst/>
          </a:prstGeom>
          <a:noFill/>
          <a:ln cap="flat" cmpd="sng" w="76200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6" name="Google Shape;19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Google Shape;1917;p41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41"/>
          <p:cNvSpPr txBox="1"/>
          <p:nvPr>
            <p:ph idx="1" type="body"/>
          </p:nvPr>
        </p:nvSpPr>
        <p:spPr>
          <a:xfrm>
            <a:off x="311700" y="206100"/>
            <a:ext cx="64098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Structure Overview - Require Core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9" name="Google Shape;1919;p41"/>
          <p:cNvSpPr txBox="1"/>
          <p:nvPr/>
        </p:nvSpPr>
        <p:spPr>
          <a:xfrm>
            <a:off x="439000" y="923725"/>
            <a:ext cx="65367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Core (Everyone will build these pieces)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Basic weather data fetching via API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Simple Tkinter GUI displaying current weather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File-based data storage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Error handling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"This core ensures everyone has a working weather application by the end of Week 12. It's your foundation - like the frame of a house."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p42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42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Structure Overview - Choose Your Features (Pick 3)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7" name="Google Shape;1927;p42"/>
          <p:cNvSpPr txBox="1"/>
          <p:nvPr/>
        </p:nvSpPr>
        <p:spPr>
          <a:xfrm>
            <a:off x="439000" y="923725"/>
            <a:ext cx="65367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Choose Your Features (Pick 3)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12 features available across 4 categories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Difficulty ratings from ⭐ (beginner) to ⭐⭐⭐ (advanced)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Each feature is self-contained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Build one feature per week (Weeks 13-15)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"This is where your app becomes unique. Choose features that interest you or challenge you appropriately."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2" name="Google Shape;193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33" name="Google Shape;1933;p43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43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Structure Overview - Personal Enhancements (Pick 1)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5" name="Google Shape;1935;p43"/>
          <p:cNvSpPr txBox="1"/>
          <p:nvPr/>
        </p:nvSpPr>
        <p:spPr>
          <a:xfrm>
            <a:off x="439000" y="923725"/>
            <a:ext cx="65367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Personal Enhancement (Pick 1)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Add personality to your application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Creative freedom within technical constraints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Makes your app memorable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"This could be a weather mascot, custom descriptions, sound effects, or anything that adds character."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0" name="Google Shape;194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41" name="Google Shape;1941;p44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44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Structure Overview - Optional Team Component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3" name="Google Shape;1943;p44"/>
          <p:cNvSpPr txBox="1"/>
          <p:nvPr/>
        </p:nvSpPr>
        <p:spPr>
          <a:xfrm>
            <a:off x="439000" y="923725"/>
            <a:ext cx="6536700" cy="23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Optional Team Component</a:t>
            </a:r>
            <a:endParaRPr b="1"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Simple collaborative feature (Week 15)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Requires 3-4 team members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Uses GitHub for coordination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Worth 30% of grade (or do extra individual work)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"Teams aren't formed until Week 13, so don't worry about this yet."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8" name="Google Shape;194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4" y="4651087"/>
            <a:ext cx="1657182" cy="29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49" name="Google Shape;1949;p45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C6E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45"/>
          <p:cNvSpPr txBox="1"/>
          <p:nvPr>
            <p:ph idx="1" type="body"/>
          </p:nvPr>
        </p:nvSpPr>
        <p:spPr>
          <a:xfrm>
            <a:off x="311700" y="206100"/>
            <a:ext cx="84243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8BD"/>
              </a:buClr>
              <a:buSzPts val="2800"/>
              <a:buNone/>
            </a:pPr>
            <a:r>
              <a:rPr lang="en" sz="2300">
                <a:latin typeface="Roboto"/>
                <a:ea typeface="Roboto"/>
                <a:cs typeface="Roboto"/>
                <a:sym typeface="Roboto"/>
              </a:rPr>
              <a:t>Project Structure Overview - Data Features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45"/>
          <p:cNvSpPr txBox="1"/>
          <p:nvPr/>
        </p:nvSpPr>
        <p:spPr>
          <a:xfrm>
            <a:off x="439000" y="923725"/>
            <a:ext cx="6536700" cy="3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Data Features ⭐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Weather History Tracker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Save daily weather to CSV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Display last 7 days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Calculate weekly averages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Simple Statistics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Min/max temperature tracking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Weather type counting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Display in labels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City Comparison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Compare 2 cities side-by-side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Show temperature differences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Simple text display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