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7" r:id="rId7"/>
    <p:sldId id="271" r:id="rId8"/>
    <p:sldId id="260" r:id="rId9"/>
    <p:sldId id="269" r:id="rId10"/>
    <p:sldId id="272" r:id="rId11"/>
    <p:sldId id="273" r:id="rId12"/>
    <p:sldId id="278" r:id="rId13"/>
    <p:sldId id="275" r:id="rId14"/>
    <p:sldId id="277" r:id="rId15"/>
    <p:sldId id="261" r:id="rId16"/>
    <p:sldId id="276" r:id="rId17"/>
    <p:sldId id="263" r:id="rId18"/>
    <p:sldId id="264" r:id="rId19"/>
  </p:sldIdLst>
  <p:sldSz cx="9144000" cy="6858000" type="screen4x3"/>
  <p:notesSz cx="9925050" cy="66659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60"/>
  </p:normalViewPr>
  <p:slideViewPr>
    <p:cSldViewPr snapToGrid="0">
      <p:cViewPr varScale="1">
        <p:scale>
          <a:sx n="62" d="100"/>
          <a:sy n="62" d="100"/>
        </p:scale>
        <p:origin x="140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F85566D8-32A1-405C-8759-BE29AE00642C}" type="slidenum"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body"/>
          </p:nvPr>
        </p:nvSpPr>
        <p:spPr>
          <a:xfrm>
            <a:off x="992520" y="3166200"/>
            <a:ext cx="7939800" cy="2999160"/>
          </a:xfrm>
          <a:prstGeom prst="rect">
            <a:avLst/>
          </a:prstGeom>
        </p:spPr>
        <p:txBody>
          <a:bodyPr lIns="90720" tIns="45360" rIns="90720" bIns="45360"/>
          <a:lstStyle/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5621760" y="6331320"/>
            <a:ext cx="4300560" cy="333000"/>
          </a:xfrm>
          <a:prstGeom prst="rect">
            <a:avLst/>
          </a:prstGeom>
          <a:noFill/>
          <a:ln>
            <a:noFill/>
          </a:ln>
        </p:spPr>
        <p:txBody>
          <a:bodyPr lIns="90720" tIns="45360" rIns="90720" bIns="45360" anchor="b"/>
          <a:lstStyle/>
          <a:p>
            <a:pPr algn="r">
              <a:lnSpc>
                <a:spcPct val="100000"/>
              </a:lnSpc>
            </a:pPr>
            <a:fld id="{BE189812-7B20-4D64-A529-387B0E652548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850860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18960" y="4217040"/>
            <a:ext cx="850860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8920" y="176220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8920" y="421704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318960" y="421704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850860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18960" y="1762200"/>
            <a:ext cx="850860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Grafik 37"/>
          <p:cNvPicPr/>
          <p:nvPr/>
        </p:nvPicPr>
        <p:blipFill>
          <a:blip r:embed="rId2"/>
          <a:stretch/>
        </p:blipFill>
        <p:spPr>
          <a:xfrm>
            <a:off x="1628280" y="1761840"/>
            <a:ext cx="5889240" cy="4699080"/>
          </a:xfrm>
          <a:prstGeom prst="rect">
            <a:avLst/>
          </a:prstGeom>
          <a:ln>
            <a:noFill/>
          </a:ln>
        </p:spPr>
      </p:pic>
      <p:pic>
        <p:nvPicPr>
          <p:cNvPr id="39" name="Grafik 38"/>
          <p:cNvPicPr/>
          <p:nvPr/>
        </p:nvPicPr>
        <p:blipFill>
          <a:blip r:embed="rId2"/>
          <a:stretch/>
        </p:blipFill>
        <p:spPr>
          <a:xfrm>
            <a:off x="1628280" y="1761840"/>
            <a:ext cx="5889240" cy="4699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318960" y="1762200"/>
            <a:ext cx="8508600" cy="4699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850860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415188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8920" y="1762200"/>
            <a:ext cx="415188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18960" y="994320"/>
            <a:ext cx="8508600" cy="530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318960" y="421704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8920" y="1762200"/>
            <a:ext cx="415188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18960" y="1762200"/>
            <a:ext cx="8508600" cy="4699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415188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8920" y="176220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8920" y="421704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8920" y="176220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318960" y="4217040"/>
            <a:ext cx="850860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850860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318960" y="4217040"/>
            <a:ext cx="850860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8920" y="176220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8920" y="421704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318960" y="421704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850860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18960" y="1762200"/>
            <a:ext cx="850860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Grafik 76"/>
          <p:cNvPicPr/>
          <p:nvPr/>
        </p:nvPicPr>
        <p:blipFill>
          <a:blip r:embed="rId2"/>
          <a:stretch/>
        </p:blipFill>
        <p:spPr>
          <a:xfrm>
            <a:off x="1628280" y="1761840"/>
            <a:ext cx="5889240" cy="4699080"/>
          </a:xfrm>
          <a:prstGeom prst="rect">
            <a:avLst/>
          </a:prstGeom>
          <a:ln>
            <a:noFill/>
          </a:ln>
        </p:spPr>
      </p:pic>
      <p:pic>
        <p:nvPicPr>
          <p:cNvPr id="78" name="Grafik 77"/>
          <p:cNvPicPr/>
          <p:nvPr/>
        </p:nvPicPr>
        <p:blipFill>
          <a:blip r:embed="rId2"/>
          <a:stretch/>
        </p:blipFill>
        <p:spPr>
          <a:xfrm>
            <a:off x="1628280" y="1761840"/>
            <a:ext cx="5889240" cy="4699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850860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415188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8920" y="1762200"/>
            <a:ext cx="415188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18960" y="994320"/>
            <a:ext cx="8508600" cy="530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18960" y="421704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8920" y="1762200"/>
            <a:ext cx="415188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415188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8920" y="176220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8920" y="421704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8920" y="176220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18960" y="4217040"/>
            <a:ext cx="850860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8"/>
          <p:cNvPicPr/>
          <p:nvPr/>
        </p:nvPicPr>
        <p:blipFill>
          <a:blip r:embed="rId14"/>
          <a:stretch/>
        </p:blipFill>
        <p:spPr>
          <a:xfrm>
            <a:off x="8218440" y="324720"/>
            <a:ext cx="608040" cy="32004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body"/>
          </p:nvPr>
        </p:nvSpPr>
        <p:spPr>
          <a:xfrm>
            <a:off x="318960" y="1978560"/>
            <a:ext cx="8508600" cy="12736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LevelReferent
Ort, Datum (Schreibweise: 00. Januar 2015)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CustomShape 2"/>
          <p:cNvSpPr/>
          <p:nvPr/>
        </p:nvSpPr>
        <p:spPr>
          <a:xfrm>
            <a:off x="8347680" y="6408360"/>
            <a:ext cx="574920" cy="3582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PlaceHolder 3"/>
          <p:cNvSpPr>
            <a:spLocks noGrp="1"/>
          </p:cNvSpPr>
          <p:nvPr>
            <p:ph type="sldNum"/>
          </p:nvPr>
        </p:nvSpPr>
        <p:spPr>
          <a:xfrm>
            <a:off x="6774840" y="6473160"/>
            <a:ext cx="2051640" cy="364680"/>
          </a:xfrm>
          <a:prstGeom prst="rect">
            <a:avLst/>
          </a:prstGeom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72A4D8BE-64BC-47BF-8550-F728EAF6A088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11040" y="6473160"/>
            <a:ext cx="7829280" cy="384480"/>
          </a:xfrm>
          <a:prstGeom prst="rect">
            <a:avLst/>
          </a:prstGeom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Dr. rer. nat. Erika Mustermann (TUM) | kann beliebig erweitert werden | Infos mit Strich trennen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Titel durch Klicken bearbeiten</a:t>
            </a:r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Bild 2"/>
          <p:cNvPicPr/>
          <p:nvPr/>
        </p:nvPicPr>
        <p:blipFill>
          <a:blip r:embed="rId14"/>
          <a:stretch/>
        </p:blipFill>
        <p:spPr>
          <a:xfrm>
            <a:off x="8218440" y="324720"/>
            <a:ext cx="608040" cy="32004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body"/>
          </p:nvPr>
        </p:nvSpPr>
        <p:spPr>
          <a:xfrm>
            <a:off x="318960" y="1762200"/>
            <a:ext cx="8508600" cy="4699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LevelInhalt durch Klicken bearbeiten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56000" lvl="7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Ebene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88000" lvl="8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Ebene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/>
          </p:nvPr>
        </p:nvSpPr>
        <p:spPr>
          <a:xfrm>
            <a:off x="6774840" y="6473160"/>
            <a:ext cx="2051640" cy="364680"/>
          </a:xfrm>
          <a:prstGeom prst="rect">
            <a:avLst/>
          </a:prstGeom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386FF78D-FAEC-4C5C-AEA8-72A774B5A8BC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311040" y="6473160"/>
            <a:ext cx="6463800" cy="364680"/>
          </a:xfrm>
          <a:prstGeom prst="rect">
            <a:avLst/>
          </a:prstGeom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Dr. rer. nat. Erika Mustermann (TUM) | kann beliebig erweitert werden | Infos mit Strich trennen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Titel durch Klicken bearbeiten</a:t>
            </a:r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araview.org/Wiki/ParaView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rafik 5"/>
          <p:cNvPicPr/>
          <p:nvPr/>
        </p:nvPicPr>
        <p:blipFill>
          <a:blip r:embed="rId3"/>
          <a:stretch/>
        </p:blipFill>
        <p:spPr>
          <a:xfrm>
            <a:off x="2439000" y="5057640"/>
            <a:ext cx="2542680" cy="1800000"/>
          </a:xfrm>
          <a:prstGeom prst="rect">
            <a:avLst/>
          </a:prstGeom>
          <a:ln>
            <a:noFill/>
          </a:ln>
        </p:spPr>
      </p:pic>
      <p:sp>
        <p:nvSpPr>
          <p:cNvPr id="85" name="TextShape 1"/>
          <p:cNvSpPr txBox="1"/>
          <p:nvPr/>
        </p:nvSpPr>
        <p:spPr>
          <a:xfrm>
            <a:off x="318960" y="1978560"/>
            <a:ext cx="8508600" cy="12736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ct val="150000"/>
              </a:lnSpc>
            </a:pPr>
            <a:r>
              <a:rPr lang="de-DE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</a:t>
            </a:r>
          </a:p>
          <a:p>
            <a:pPr>
              <a:lnSpc>
                <a:spcPct val="150000"/>
              </a:lnSpc>
            </a:pPr>
            <a:r>
              <a:rPr lang="de-DE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Droll, Darwin</a:t>
            </a:r>
          </a:p>
          <a:p>
            <a:pPr>
              <a:lnSpc>
                <a:spcPct val="150000"/>
              </a:lnSpc>
            </a:pPr>
            <a:endParaRPr lang="de-DE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de-DE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Technische Universität München</a:t>
            </a:r>
          </a:p>
          <a:p>
            <a:pPr>
              <a:lnSpc>
                <a:spcPct val="150000"/>
              </a:lnSpc>
            </a:pPr>
            <a:r>
              <a:rPr lang="de-DE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Department </a:t>
            </a:r>
            <a:r>
              <a:rPr lang="de-DE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de-DE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Civil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Geo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and Environmental Engineering</a:t>
            </a:r>
            <a:endParaRPr lang="de-DE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de-DE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Chair </a:t>
            </a:r>
            <a:r>
              <a:rPr lang="de-DE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de-DE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Computation</a:t>
            </a:r>
            <a:r>
              <a:rPr lang="de-DE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in Engineering</a:t>
            </a:r>
          </a:p>
          <a:p>
            <a:pPr>
              <a:lnSpc>
                <a:spcPct val="150000"/>
              </a:lnSpc>
            </a:pPr>
            <a:r>
              <a:rPr lang="de-DE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Munich, 25. May 2018</a:t>
            </a:r>
          </a:p>
        </p:txBody>
      </p:sp>
      <p:sp>
        <p:nvSpPr>
          <p:cNvPr id="86" name="TextShape 2"/>
          <p:cNvSpPr txBox="1"/>
          <p:nvPr/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ts val="1129"/>
              </a:lnSpc>
            </a:pPr>
            <a:r>
              <a:rPr lang="de-DE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Python-</a:t>
            </a:r>
            <a:r>
              <a:rPr lang="de-DE" sz="3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based</a:t>
            </a:r>
            <a:r>
              <a:rPr lang="de-DE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3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Paraview</a:t>
            </a:r>
            <a:r>
              <a:rPr lang="de-DE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3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lang="de-DE" sz="3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ostprocessing</a:t>
            </a:r>
            <a:endParaRPr lang="de-DE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Grafik 1"/>
          <p:cNvPicPr/>
          <p:nvPr/>
        </p:nvPicPr>
        <p:blipFill>
          <a:blip r:embed="rId4"/>
          <a:stretch/>
        </p:blipFill>
        <p:spPr>
          <a:xfrm>
            <a:off x="4303469" y="4059540"/>
            <a:ext cx="4171680" cy="1095120"/>
          </a:xfrm>
          <a:prstGeom prst="rect">
            <a:avLst/>
          </a:prstGeom>
          <a:ln>
            <a:noFill/>
          </a:ln>
        </p:spPr>
      </p:pic>
      <p:pic>
        <p:nvPicPr>
          <p:cNvPr id="88" name="Grafik 3"/>
          <p:cNvPicPr/>
          <p:nvPr/>
        </p:nvPicPr>
        <p:blipFill>
          <a:blip r:embed="rId5"/>
          <a:stretch/>
        </p:blipFill>
        <p:spPr>
          <a:xfrm>
            <a:off x="4474800" y="5251680"/>
            <a:ext cx="4181760" cy="1412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18960" y="1779217"/>
            <a:ext cx="8508600" cy="4699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Where could we use a finer mesh?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F10E84C2-3D4A-4B54-B745-F6C41176937F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3" name="TextShape 3"/>
          <p:cNvSpPr txBox="1"/>
          <p:nvPr/>
        </p:nvSpPr>
        <p:spPr>
          <a:xfrm>
            <a:off x="311040" y="6473160"/>
            <a:ext cx="646380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based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Paraview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postprocessing</a:t>
            </a:r>
            <a:endParaRPr lang="de-DE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4" name="TextShape 4"/>
          <p:cNvSpPr txBox="1"/>
          <p:nvPr/>
        </p:nvSpPr>
        <p:spPr>
          <a:xfrm>
            <a:off x="318960" y="989183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ts val="1129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Features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CA2B84-3294-4FB0-9505-C95773644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1" y="2186393"/>
            <a:ext cx="4469259" cy="43638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9A85D51-BD65-4A24-8087-B77BB41203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233" y="2186393"/>
            <a:ext cx="4469259" cy="436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6627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19223" y="1774080"/>
            <a:ext cx="8508600" cy="4699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Select and Extract Cells around the Hole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4000"/>
              </a:lnSpc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F10E84C2-3D4A-4B54-B745-F6C41176937F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11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3" name="TextShape 3"/>
          <p:cNvSpPr txBox="1"/>
          <p:nvPr/>
        </p:nvSpPr>
        <p:spPr>
          <a:xfrm>
            <a:off x="311040" y="6473160"/>
            <a:ext cx="646380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based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Paraview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postprocessing</a:t>
            </a:r>
            <a:endParaRPr lang="de-DE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4" name="TextShape 4"/>
          <p:cNvSpPr txBox="1"/>
          <p:nvPr/>
        </p:nvSpPr>
        <p:spPr>
          <a:xfrm>
            <a:off x="318960" y="989183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ts val="1129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Features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7352DB-C12A-4E04-9828-970DFBBF7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908" y="2167847"/>
            <a:ext cx="4396659" cy="430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363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18960" y="1774080"/>
            <a:ext cx="8508600" cy="4699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Select and Extract Cells around the Hole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4000"/>
              </a:lnSpc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F10E84C2-3D4A-4B54-B745-F6C41176937F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3" name="TextShape 3"/>
          <p:cNvSpPr txBox="1"/>
          <p:nvPr/>
        </p:nvSpPr>
        <p:spPr>
          <a:xfrm>
            <a:off x="311040" y="6473160"/>
            <a:ext cx="646380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based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Paraview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postprocessing</a:t>
            </a:r>
            <a:endParaRPr lang="de-DE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4" name="TextShape 4"/>
          <p:cNvSpPr txBox="1"/>
          <p:nvPr/>
        </p:nvSpPr>
        <p:spPr>
          <a:xfrm>
            <a:off x="318960" y="989183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ts val="1129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Features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571C0B-433C-48D6-A110-0262FF52A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595" y="2167847"/>
            <a:ext cx="4407053" cy="430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7297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18960" y="1774080"/>
            <a:ext cx="8508600" cy="4699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Select and Extract Cells around the Hole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4000"/>
              </a:lnSpc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F10E84C2-3D4A-4B54-B745-F6C41176937F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13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3" name="TextShape 3"/>
          <p:cNvSpPr txBox="1"/>
          <p:nvPr/>
        </p:nvSpPr>
        <p:spPr>
          <a:xfrm>
            <a:off x="311040" y="6473160"/>
            <a:ext cx="646380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based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Paraview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postprocessing</a:t>
            </a:r>
            <a:endParaRPr lang="de-DE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4" name="TextShape 4"/>
          <p:cNvSpPr txBox="1"/>
          <p:nvPr/>
        </p:nvSpPr>
        <p:spPr>
          <a:xfrm>
            <a:off x="318960" y="989183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ts val="1129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Features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571C0B-433C-48D6-A110-0262FF52A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595" y="2167847"/>
            <a:ext cx="4407053" cy="43053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5D0797-F206-4041-A4C7-37B404C200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595" y="2167846"/>
            <a:ext cx="4384701" cy="430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3821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318960" y="1772474"/>
            <a:ext cx="8508600" cy="4699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we have done till now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Getting to know the tools</a:t>
            </a:r>
          </a:p>
          <a:p>
            <a:pPr marL="1257300" lvl="2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Ubuntu</a:t>
            </a:r>
          </a:p>
          <a:p>
            <a:pPr marL="1257300" lvl="2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Paraview</a:t>
            </a:r>
          </a:p>
          <a:p>
            <a:pPr marL="1257300" lvl="2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Python</a:t>
            </a:r>
          </a:p>
          <a:p>
            <a:pPr marL="1257300" lvl="2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 to .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vtu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format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Scripting in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PVPython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>
              <a:lnSpc>
                <a:spcPct val="114000"/>
              </a:lnSpc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>
              <a:lnSpc>
                <a:spcPct val="114000"/>
              </a:lnSpc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lvl="2">
              <a:lnSpc>
                <a:spcPct val="114000"/>
              </a:lnSpc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4B44C603-F75B-4368-8B11-8EC5E8B93C11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14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7" name="TextShape 3"/>
          <p:cNvSpPr txBox="1"/>
          <p:nvPr/>
        </p:nvSpPr>
        <p:spPr>
          <a:xfrm>
            <a:off x="311040" y="6473160"/>
            <a:ext cx="646380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based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Paraview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postprocessing</a:t>
            </a:r>
            <a:endParaRPr lang="de-DE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8" name="TextShape 4"/>
          <p:cNvSpPr txBox="1"/>
          <p:nvPr/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ts val="1129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Timeline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318960" y="1772474"/>
            <a:ext cx="8508600" cy="4699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Next Steps: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Standardizing existing scripts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>
              <a:lnSpc>
                <a:spcPct val="114000"/>
              </a:lnSpc>
            </a:pPr>
            <a:endParaRPr lang="de-DE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Further Experiments with Extraction methods</a:t>
            </a:r>
          </a:p>
          <a:p>
            <a:pPr marL="1257300" lvl="2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there a better way? 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>
              <a:lnSpc>
                <a:spcPct val="114000"/>
              </a:lnSpc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Adding New Functionalities</a:t>
            </a:r>
          </a:p>
          <a:p>
            <a:pPr marL="1257300" lvl="2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>
              <a:lnSpc>
                <a:spcPct val="114000"/>
              </a:lnSpc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>
              <a:lnSpc>
                <a:spcPct val="114000"/>
              </a:lnSpc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>
              <a:lnSpc>
                <a:spcPct val="114000"/>
              </a:lnSpc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>
              <a:lnSpc>
                <a:spcPct val="114000"/>
              </a:lnSpc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>
              <a:lnSpc>
                <a:spcPct val="114000"/>
              </a:lnSpc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>
              <a:lnSpc>
                <a:spcPct val="114000"/>
              </a:lnSpc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lvl="2">
              <a:lnSpc>
                <a:spcPct val="114000"/>
              </a:lnSpc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4B44C603-F75B-4368-8B11-8EC5E8B93C11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15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7" name="TextShape 3"/>
          <p:cNvSpPr txBox="1"/>
          <p:nvPr/>
        </p:nvSpPr>
        <p:spPr>
          <a:xfrm>
            <a:off x="311040" y="6473160"/>
            <a:ext cx="646380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based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Paraview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postprocessing</a:t>
            </a:r>
            <a:endParaRPr lang="de-DE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8" name="TextShape 4"/>
          <p:cNvSpPr txBox="1"/>
          <p:nvPr/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ts val="1129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Timeline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67527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318960" y="1762200"/>
            <a:ext cx="8508600" cy="4699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ct val="114000"/>
              </a:lnSpc>
            </a:pPr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617C80FE-B084-4C17-BE99-684032B7421D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16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5" name="TextShape 3"/>
          <p:cNvSpPr txBox="1"/>
          <p:nvPr/>
        </p:nvSpPr>
        <p:spPr>
          <a:xfrm>
            <a:off x="311040" y="6473160"/>
            <a:ext cx="646380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based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Paraview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postprocessing</a:t>
            </a:r>
            <a:endParaRPr lang="de-DE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6" name="TextShape 4"/>
          <p:cNvSpPr txBox="1"/>
          <p:nvPr/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ts val="1129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 you for your attention.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318960" y="1762200"/>
            <a:ext cx="8508600" cy="4699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ParaView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Kitware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www.paraview.org/Wiki/ParaView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“</a:t>
            </a:r>
            <a:r>
              <a:rPr lang="en-US" sz="2400" dirty="0" err="1"/>
              <a:t>Paraview</a:t>
            </a:r>
            <a:r>
              <a:rPr lang="en-US" sz="2400" dirty="0"/>
              <a:t> Home - </a:t>
            </a:r>
            <a:r>
              <a:rPr lang="en-US" sz="2400" dirty="0" err="1"/>
              <a:t>MarkMail</a:t>
            </a:r>
            <a:r>
              <a:rPr lang="en-US" sz="2400" dirty="0"/>
              <a:t> - Community Libraries.” </a:t>
            </a:r>
            <a:r>
              <a:rPr lang="en-US" sz="2400" i="1" dirty="0" err="1"/>
              <a:t>Paraview</a:t>
            </a:r>
            <a:r>
              <a:rPr lang="en-US" sz="2400" i="1" dirty="0"/>
              <a:t> Home - </a:t>
            </a:r>
            <a:r>
              <a:rPr lang="en-US" sz="2400" i="1" dirty="0" err="1"/>
              <a:t>MarkMail</a:t>
            </a:r>
            <a:r>
              <a:rPr lang="en-US" sz="2400" i="1" dirty="0"/>
              <a:t> - Community Libraries</a:t>
            </a:r>
            <a:r>
              <a:rPr lang="en-US" sz="2400" dirty="0"/>
              <a:t>, paraview.markmail.org/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de-DE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4000"/>
              </a:lnSpc>
            </a:pPr>
            <a:endParaRPr lang="de-DE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4000"/>
              </a:lnSpc>
            </a:pPr>
            <a:endParaRPr lang="de-DE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5DEAF5EF-0EA5-455B-856F-0590C327C8DE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17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9" name="TextShape 3"/>
          <p:cNvSpPr txBox="1"/>
          <p:nvPr/>
        </p:nvSpPr>
        <p:spPr>
          <a:xfrm>
            <a:off x="311040" y="6473160"/>
            <a:ext cx="646380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based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Paraview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postprocessing</a:t>
            </a:r>
            <a:endParaRPr lang="de-DE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0" name="TextShape 4"/>
          <p:cNvSpPr txBox="1"/>
          <p:nvPr/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ts val="1129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Sources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13823" y="1762200"/>
            <a:ext cx="8508600" cy="4699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 marL="347472" indent="-342900">
              <a:lnSpc>
                <a:spcPct val="113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Postprocessing</a:t>
            </a:r>
          </a:p>
          <a:p>
            <a:pPr marL="347472" indent="-342900">
              <a:lnSpc>
                <a:spcPct val="113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Paraview</a:t>
            </a:r>
          </a:p>
          <a:p>
            <a:pPr marL="347472" indent="-342900">
              <a:lnSpc>
                <a:spcPct val="113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Task</a:t>
            </a:r>
          </a:p>
          <a:p>
            <a:pPr marL="347472" indent="-342900">
              <a:lnSpc>
                <a:spcPct val="113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Features</a:t>
            </a:r>
          </a:p>
          <a:p>
            <a:pPr marL="347472" indent="-342900">
              <a:lnSpc>
                <a:spcPct val="113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Timeline</a:t>
            </a:r>
          </a:p>
          <a:p>
            <a:pPr>
              <a:lnSpc>
                <a:spcPct val="113000"/>
              </a:lnSpc>
            </a:pPr>
            <a:endParaRPr lang="de-DE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4F831EE4-46AE-4713-AD1F-E57479484FF3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1" name="TextShape 3"/>
          <p:cNvSpPr txBox="1"/>
          <p:nvPr/>
        </p:nvSpPr>
        <p:spPr>
          <a:xfrm>
            <a:off x="311040" y="6473160"/>
            <a:ext cx="646380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based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Paraview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postprocessing</a:t>
            </a:r>
            <a:endParaRPr lang="de-DE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2" name="TextShape 4"/>
          <p:cNvSpPr txBox="1"/>
          <p:nvPr/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ts val="1129"/>
              </a:lnSpc>
            </a:pPr>
            <a:r>
              <a:rPr lang="de-DE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Outline</a:t>
            </a:r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18960" y="1762200"/>
            <a:ext cx="8508600" cy="4699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 (lat.) – after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Further calculation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May be “expensive”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Visualization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and 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lang="de-DE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nterpretation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lang="de-DE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ABC9E17F-0E7D-436C-8320-8A552E5784EE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311040" y="6473160"/>
            <a:ext cx="646380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based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Paraview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postprocessing</a:t>
            </a:r>
            <a:endParaRPr lang="de-DE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6" name="TextShape 4"/>
          <p:cNvSpPr txBox="1"/>
          <p:nvPr/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ts val="1129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Postprocessing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6887AF4-FB00-4D7C-9E54-71F3A7295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251" y="1762200"/>
            <a:ext cx="3771229" cy="304745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D588BAEC-283A-4FEA-85AF-74902F901198}"/>
              </a:ext>
            </a:extLst>
          </p:cNvPr>
          <p:cNvSpPr txBox="1"/>
          <p:nvPr/>
        </p:nvSpPr>
        <p:spPr>
          <a:xfrm>
            <a:off x="4999891" y="4982832"/>
            <a:ext cx="3881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Source: https://www.joshuacripps.com/category/photography-tutorials/post-processing-photoshop-lightroom/page/3/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C43598A-BDA9-4F92-86B3-C1A91C9A0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50" y="3484033"/>
            <a:ext cx="3620862" cy="2263039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EDDBF678-A72B-4C77-893F-98BCA80F1AB9}"/>
              </a:ext>
            </a:extLst>
          </p:cNvPr>
          <p:cNvSpPr txBox="1"/>
          <p:nvPr/>
        </p:nvSpPr>
        <p:spPr>
          <a:xfrm>
            <a:off x="533450" y="5913222"/>
            <a:ext cx="3881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Source: https://www.aproplan.com/layout/uploads/2017/09/resource-bim-the-importance-of-bim-in-the-lighting-industry.jpg</a:t>
            </a:r>
          </a:p>
        </p:txBody>
      </p:sp>
      <p:sp>
        <p:nvSpPr>
          <p:cNvPr id="10" name="Rechteck: gefaltete Ecke 9">
            <a:extLst>
              <a:ext uri="{FF2B5EF4-FFF2-40B4-BE49-F238E27FC236}">
                <a16:creationId xmlns:a16="http://schemas.microsoft.com/office/drawing/2014/main" id="{614005DA-132A-4EDF-B4B0-52E109C4B1B5}"/>
              </a:ext>
            </a:extLst>
          </p:cNvPr>
          <p:cNvSpPr/>
          <p:nvPr/>
        </p:nvSpPr>
        <p:spPr>
          <a:xfrm>
            <a:off x="4308754" y="815424"/>
            <a:ext cx="2550498" cy="946776"/>
          </a:xfrm>
          <a:prstGeom prst="foldedCorne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Maybe </a:t>
            </a:r>
            <a:r>
              <a:rPr lang="en-GB" sz="1200" dirty="0" err="1">
                <a:solidFill>
                  <a:schemeClr val="tx1"/>
                </a:solidFill>
              </a:rPr>
              <a:t>sth</a:t>
            </a:r>
            <a:r>
              <a:rPr lang="en-GB" sz="1200" dirty="0">
                <a:solidFill>
                  <a:schemeClr val="tx1"/>
                </a:solidFill>
              </a:rPr>
              <a:t>. like: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Visualization and interpretation of the results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18960" y="1762200"/>
            <a:ext cx="8508600" cy="4699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Kitware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Open Source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Visualization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Python Shell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Paraview simple module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VTK-Files 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isualization 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ool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it)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XML-structure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lang="de-DE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lang="de-DE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lang="de-DE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6C6E63D9-56E4-4498-8999-7626C6F08C51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9" name="TextShape 3"/>
          <p:cNvSpPr txBox="1"/>
          <p:nvPr/>
        </p:nvSpPr>
        <p:spPr>
          <a:xfrm>
            <a:off x="311040" y="6473160"/>
            <a:ext cx="646380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based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Paraview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postprocessing</a:t>
            </a:r>
            <a:endParaRPr lang="de-DE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0" name="TextShape 4"/>
          <p:cNvSpPr txBox="1"/>
          <p:nvPr/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ts val="1129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Paraview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1B43783-FD1B-4DC2-83EB-1B89E56BD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37" y="1762200"/>
            <a:ext cx="4255643" cy="2541461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82FE7971-4F54-43AF-8936-D5B70AA7EEE1}"/>
              </a:ext>
            </a:extLst>
          </p:cNvPr>
          <p:cNvSpPr txBox="1"/>
          <p:nvPr/>
        </p:nvSpPr>
        <p:spPr>
          <a:xfrm>
            <a:off x="4570837" y="4430669"/>
            <a:ext cx="38819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Source: Screenshot from Paraview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2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4F831EE4-46AE-4713-AD1F-E57479484FF3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1" name="TextShape 3"/>
          <p:cNvSpPr txBox="1"/>
          <p:nvPr/>
        </p:nvSpPr>
        <p:spPr>
          <a:xfrm>
            <a:off x="311040" y="6473160"/>
            <a:ext cx="646380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based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Paraview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postprocessing</a:t>
            </a:r>
            <a:endParaRPr lang="de-DE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2" name="TextShape 4"/>
          <p:cNvSpPr txBox="1"/>
          <p:nvPr/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ts val="1129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Task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22BB1ED-9F09-406C-92D8-6D0AB07C420E}"/>
              </a:ext>
            </a:extLst>
          </p:cNvPr>
          <p:cNvSpPr/>
          <p:nvPr/>
        </p:nvSpPr>
        <p:spPr>
          <a:xfrm>
            <a:off x="1377245" y="3400765"/>
            <a:ext cx="1941689" cy="90311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Paraview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D36AD89-6636-433B-9543-EC8EB9D24E3E}"/>
              </a:ext>
            </a:extLst>
          </p:cNvPr>
          <p:cNvSpPr/>
          <p:nvPr/>
        </p:nvSpPr>
        <p:spPr>
          <a:xfrm>
            <a:off x="4024489" y="3400765"/>
            <a:ext cx="1941689" cy="90311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Python plugin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C6900FC-FE6A-44B2-8BAB-3BA4BCD06046}"/>
              </a:ext>
            </a:extLst>
          </p:cNvPr>
          <p:cNvSpPr/>
          <p:nvPr/>
        </p:nvSpPr>
        <p:spPr>
          <a:xfrm>
            <a:off x="6671733" y="3400765"/>
            <a:ext cx="1941689" cy="90311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AdhoC++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2A58F7B-329A-4EC5-A54D-3B224080F14A}"/>
              </a:ext>
            </a:extLst>
          </p:cNvPr>
          <p:cNvSpPr/>
          <p:nvPr/>
        </p:nvSpPr>
        <p:spPr>
          <a:xfrm>
            <a:off x="1512711" y="1799445"/>
            <a:ext cx="1670756" cy="9482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3D Object</a:t>
            </a:r>
            <a:br>
              <a:rPr lang="en-GB" sz="1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GB" sz="1600" dirty="0" err="1">
                <a:solidFill>
                  <a:schemeClr val="accent1">
                    <a:lumMod val="75000"/>
                  </a:schemeClr>
                </a:solidFill>
              </a:rPr>
              <a:t>vtk</a:t>
            </a: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-File)</a:t>
            </a:r>
          </a:p>
        </p:txBody>
      </p:sp>
      <p:cxnSp>
        <p:nvCxnSpPr>
          <p:cNvPr id="6" name="Verbinder: gewinkelt 5">
            <a:extLst>
              <a:ext uri="{FF2B5EF4-FFF2-40B4-BE49-F238E27FC236}">
                <a16:creationId xmlns:a16="http://schemas.microsoft.com/office/drawing/2014/main" id="{8191C85F-50B2-4E4F-9B89-D565539DD913}"/>
              </a:ext>
            </a:extLst>
          </p:cNvPr>
          <p:cNvCxnSpPr>
            <a:cxnSpLocks/>
            <a:stCxn id="2" idx="2"/>
            <a:endCxn id="8" idx="2"/>
          </p:cNvCxnSpPr>
          <p:nvPr/>
        </p:nvCxnSpPr>
        <p:spPr>
          <a:xfrm rot="16200000" flipH="1">
            <a:off x="3671712" y="2980254"/>
            <a:ext cx="12700" cy="2647244"/>
          </a:xfrm>
          <a:prstGeom prst="bentConnector3">
            <a:avLst>
              <a:gd name="adj1" fmla="val 722222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6891B315-6FCC-427F-AF82-B43C337853CC}"/>
              </a:ext>
            </a:extLst>
          </p:cNvPr>
          <p:cNvSpPr txBox="1"/>
          <p:nvPr/>
        </p:nvSpPr>
        <p:spPr>
          <a:xfrm>
            <a:off x="2701573" y="4892860"/>
            <a:ext cx="1952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User selection of cells</a:t>
            </a:r>
          </a:p>
        </p:txBody>
      </p: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1BA08519-03FA-42BC-8B04-4166F1728A65}"/>
              </a:ext>
            </a:extLst>
          </p:cNvPr>
          <p:cNvCxnSpPr>
            <a:cxnSpLocks/>
            <a:stCxn id="4" idx="4"/>
            <a:endCxn id="2" idx="0"/>
          </p:cNvCxnSpPr>
          <p:nvPr/>
        </p:nvCxnSpPr>
        <p:spPr>
          <a:xfrm rot="16200000" flipH="1">
            <a:off x="2021563" y="3074237"/>
            <a:ext cx="653053" cy="1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0D0A2865-ABC3-4FF4-BCD8-9ED2ACB00BB8}"/>
              </a:ext>
            </a:extLst>
          </p:cNvPr>
          <p:cNvSpPr/>
          <p:nvPr/>
        </p:nvSpPr>
        <p:spPr>
          <a:xfrm>
            <a:off x="4159955" y="1793505"/>
            <a:ext cx="1670756" cy="9482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Selection</a:t>
            </a:r>
          </a:p>
        </p:txBody>
      </p: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33CEA154-1967-4DA6-B989-28AB433E4369}"/>
              </a:ext>
            </a:extLst>
          </p:cNvPr>
          <p:cNvCxnSpPr>
            <a:cxnSpLocks/>
            <a:stCxn id="8" idx="0"/>
            <a:endCxn id="20" idx="4"/>
          </p:cNvCxnSpPr>
          <p:nvPr/>
        </p:nvCxnSpPr>
        <p:spPr>
          <a:xfrm rot="16200000" flipV="1">
            <a:off x="4665838" y="3071268"/>
            <a:ext cx="658993" cy="1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78D65A8C-76DB-4D99-B2DD-382DEFB0CFBC}"/>
              </a:ext>
            </a:extLst>
          </p:cNvPr>
          <p:cNvCxnSpPr>
            <a:cxnSpLocks/>
            <a:stCxn id="20" idx="6"/>
            <a:endCxn id="9" idx="0"/>
          </p:cNvCxnSpPr>
          <p:nvPr/>
        </p:nvCxnSpPr>
        <p:spPr>
          <a:xfrm>
            <a:off x="5830711" y="2267639"/>
            <a:ext cx="1811867" cy="113312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Verbinder: gewinkelt 23">
            <a:extLst>
              <a:ext uri="{FF2B5EF4-FFF2-40B4-BE49-F238E27FC236}">
                <a16:creationId xmlns:a16="http://schemas.microsoft.com/office/drawing/2014/main" id="{AE273641-90DB-4879-865F-1E645B28492D}"/>
              </a:ext>
            </a:extLst>
          </p:cNvPr>
          <p:cNvCxnSpPr>
            <a:cxnSpLocks/>
            <a:stCxn id="9" idx="2"/>
            <a:endCxn id="40" idx="6"/>
          </p:cNvCxnSpPr>
          <p:nvPr/>
        </p:nvCxnSpPr>
        <p:spPr>
          <a:xfrm rot="5400000">
            <a:off x="5742608" y="3969906"/>
            <a:ext cx="1566000" cy="223394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A899B9FF-5C84-4B32-B37F-7F9240E81392}"/>
              </a:ext>
            </a:extLst>
          </p:cNvPr>
          <p:cNvSpPr txBox="1"/>
          <p:nvPr/>
        </p:nvSpPr>
        <p:spPr>
          <a:xfrm>
            <a:off x="2357969" y="3041913"/>
            <a:ext cx="29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BFADEE6-D0E2-4D82-94B4-AE14353B59FC}"/>
              </a:ext>
            </a:extLst>
          </p:cNvPr>
          <p:cNvSpPr txBox="1"/>
          <p:nvPr/>
        </p:nvSpPr>
        <p:spPr>
          <a:xfrm>
            <a:off x="5012679" y="2739446"/>
            <a:ext cx="29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A74F01BF-8620-4CAA-B3C3-43021EC16323}"/>
              </a:ext>
            </a:extLst>
          </p:cNvPr>
          <p:cNvSpPr txBox="1"/>
          <p:nvPr/>
        </p:nvSpPr>
        <p:spPr>
          <a:xfrm>
            <a:off x="5022359" y="4371425"/>
            <a:ext cx="29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9C68A2EA-12F8-4355-8C07-EC0CA0F0413C}"/>
              </a:ext>
            </a:extLst>
          </p:cNvPr>
          <p:cNvSpPr txBox="1"/>
          <p:nvPr/>
        </p:nvSpPr>
        <p:spPr>
          <a:xfrm>
            <a:off x="7750377" y="3029934"/>
            <a:ext cx="29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8377C8D4-3519-47D2-B9FA-9780CF3A4787}"/>
              </a:ext>
            </a:extLst>
          </p:cNvPr>
          <p:cNvSpPr txBox="1"/>
          <p:nvPr/>
        </p:nvSpPr>
        <p:spPr>
          <a:xfrm>
            <a:off x="782833" y="3852320"/>
            <a:ext cx="29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B2C7B7B2-A3BE-4BBC-9C0C-9DEEF3E469C1}"/>
              </a:ext>
            </a:extLst>
          </p:cNvPr>
          <p:cNvSpPr txBox="1"/>
          <p:nvPr/>
        </p:nvSpPr>
        <p:spPr>
          <a:xfrm>
            <a:off x="4989689" y="3000179"/>
            <a:ext cx="1952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Creating 3D Object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81AE6F04-13D6-4410-9A6C-8AA98834BF9D}"/>
              </a:ext>
            </a:extLst>
          </p:cNvPr>
          <p:cNvSpPr txBox="1"/>
          <p:nvPr/>
        </p:nvSpPr>
        <p:spPr>
          <a:xfrm>
            <a:off x="5966178" y="1851526"/>
            <a:ext cx="2539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Distribution to postprocessing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4FD3B85C-76A1-47AE-8142-2E0A52442B7F}"/>
              </a:ext>
            </a:extLst>
          </p:cNvPr>
          <p:cNvSpPr txBox="1"/>
          <p:nvPr/>
        </p:nvSpPr>
        <p:spPr>
          <a:xfrm>
            <a:off x="1073476" y="5953054"/>
            <a:ext cx="2182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display</a:t>
            </a: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7B3A3B5B-F7CA-4AB3-BE6E-639E79D9168B}"/>
              </a:ext>
            </a:extLst>
          </p:cNvPr>
          <p:cNvSpPr/>
          <p:nvPr/>
        </p:nvSpPr>
        <p:spPr>
          <a:xfrm>
            <a:off x="3737882" y="5395742"/>
            <a:ext cx="1670756" cy="9482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Result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507F49E2-685D-4489-8862-9118AB66D2DE}"/>
              </a:ext>
            </a:extLst>
          </p:cNvPr>
          <p:cNvSpPr txBox="1"/>
          <p:nvPr/>
        </p:nvSpPr>
        <p:spPr>
          <a:xfrm>
            <a:off x="5529160" y="5933759"/>
            <a:ext cx="29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B40DD2DB-BDEA-4C8E-9789-84934DD699F5}"/>
              </a:ext>
            </a:extLst>
          </p:cNvPr>
          <p:cNvCxnSpPr>
            <a:cxnSpLocks/>
            <a:stCxn id="40" idx="2"/>
            <a:endCxn id="2" idx="1"/>
          </p:cNvCxnSpPr>
          <p:nvPr/>
        </p:nvCxnSpPr>
        <p:spPr>
          <a:xfrm rot="10800000">
            <a:off x="1377246" y="3852322"/>
            <a:ext cx="2360637" cy="2017555"/>
          </a:xfrm>
          <a:prstGeom prst="bentConnector3">
            <a:avLst>
              <a:gd name="adj1" fmla="val 10968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B98537E0-9918-4DD9-B5E0-66C0368B2F9D}"/>
              </a:ext>
            </a:extLst>
          </p:cNvPr>
          <p:cNvSpPr txBox="1"/>
          <p:nvPr/>
        </p:nvSpPr>
        <p:spPr>
          <a:xfrm>
            <a:off x="6671733" y="5953054"/>
            <a:ext cx="2182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25567880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18960" y="1774080"/>
            <a:ext cx="8508600" cy="4699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 Problem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Cube with a Hole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F10E84C2-3D4A-4B54-B745-F6C41176937F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3" name="TextShape 3"/>
          <p:cNvSpPr txBox="1"/>
          <p:nvPr/>
        </p:nvSpPr>
        <p:spPr>
          <a:xfrm>
            <a:off x="311040" y="6473160"/>
            <a:ext cx="646380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based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Paraview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postprocessing</a:t>
            </a:r>
            <a:endParaRPr lang="de-DE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4" name="TextShape 4"/>
          <p:cNvSpPr txBox="1"/>
          <p:nvPr/>
        </p:nvSpPr>
        <p:spPr>
          <a:xfrm>
            <a:off x="316177" y="989086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ts val="1129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Features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539EA6-58FD-49D1-AA25-47B86CFCA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162" y="1774080"/>
            <a:ext cx="4596196" cy="423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7504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18960" y="1774080"/>
            <a:ext cx="8508600" cy="4699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Starting Point: Cell Selection and Extraction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F10E84C2-3D4A-4B54-B745-F6C41176937F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3" name="TextShape 3"/>
          <p:cNvSpPr txBox="1"/>
          <p:nvPr/>
        </p:nvSpPr>
        <p:spPr>
          <a:xfrm>
            <a:off x="311040" y="6473160"/>
            <a:ext cx="646380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based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Paraview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postprocessing</a:t>
            </a:r>
            <a:endParaRPr lang="de-DE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4" name="TextShape 4"/>
          <p:cNvSpPr txBox="1"/>
          <p:nvPr/>
        </p:nvSpPr>
        <p:spPr>
          <a:xfrm>
            <a:off x="318960" y="989183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ts val="1129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Features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64E891-9A02-4CB2-AAE0-D016AC2D7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775" y="2244560"/>
            <a:ext cx="4859476" cy="4146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18960" y="1779217"/>
            <a:ext cx="8508600" cy="4699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Where could we use a finer mesh?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F10E84C2-3D4A-4B54-B745-F6C41176937F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3" name="TextShape 3"/>
          <p:cNvSpPr txBox="1"/>
          <p:nvPr/>
        </p:nvSpPr>
        <p:spPr>
          <a:xfrm>
            <a:off x="311040" y="6473160"/>
            <a:ext cx="646380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based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Paraview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postprocessing</a:t>
            </a:r>
            <a:endParaRPr lang="de-DE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CA2B84-3294-4FB0-9505-C95773644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1" y="2186393"/>
            <a:ext cx="4469259" cy="4363824"/>
          </a:xfrm>
          <a:prstGeom prst="rect">
            <a:avLst/>
          </a:prstGeom>
        </p:spPr>
      </p:pic>
      <p:sp>
        <p:nvSpPr>
          <p:cNvPr id="7" name="TextShape 4">
            <a:extLst>
              <a:ext uri="{FF2B5EF4-FFF2-40B4-BE49-F238E27FC236}">
                <a16:creationId xmlns:a16="http://schemas.microsoft.com/office/drawing/2014/main" id="{99F5CBF9-74C0-4023-BDF1-FA85D7CC9426}"/>
              </a:ext>
            </a:extLst>
          </p:cNvPr>
          <p:cNvSpPr txBox="1"/>
          <p:nvPr/>
        </p:nvSpPr>
        <p:spPr>
          <a:xfrm>
            <a:off x="318960" y="989183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ts val="1129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Features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64696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18960" y="1779217"/>
            <a:ext cx="8508600" cy="4699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Where could we use a finer mesh?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F10E84C2-3D4A-4B54-B745-F6C41176937F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3" name="TextShape 3"/>
          <p:cNvSpPr txBox="1"/>
          <p:nvPr/>
        </p:nvSpPr>
        <p:spPr>
          <a:xfrm>
            <a:off x="311040" y="6473160"/>
            <a:ext cx="646380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based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Paraview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postprocessing</a:t>
            </a:r>
            <a:endParaRPr lang="de-DE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4" name="TextShape 4"/>
          <p:cNvSpPr txBox="1"/>
          <p:nvPr/>
        </p:nvSpPr>
        <p:spPr>
          <a:xfrm>
            <a:off x="318960" y="989183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ts val="1129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Features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CA2B84-3294-4FB0-9505-C95773644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1" y="2186393"/>
            <a:ext cx="4469259" cy="43638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299E0C-CF1C-4184-ADD2-218C334AC7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258" y="2186393"/>
            <a:ext cx="4469259" cy="436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9240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Software Lab</Template>
  <TotalTime>0</TotalTime>
  <Words>596</Words>
  <Application>Microsoft Office PowerPoint</Application>
  <PresentationFormat>On-screen Show (4:3)</PresentationFormat>
  <Paragraphs>157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--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Darwin Droll</dc:creator>
  <dc:description/>
  <cp:lastModifiedBy>oguz oztoprak</cp:lastModifiedBy>
  <cp:revision>47</cp:revision>
  <cp:lastPrinted>2015-07-30T14:04:45Z</cp:lastPrinted>
  <dcterms:created xsi:type="dcterms:W3CDTF">2018-05-09T09:29:45Z</dcterms:created>
  <dcterms:modified xsi:type="dcterms:W3CDTF">2018-05-22T14:50:26Z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--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Bildschirmpräsentation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10</vt:i4>
  </property>
</Properties>
</file>