
<file path=[Content_Types].xml><?xml version="1.0" encoding="utf-8"?>
<Types xmlns="http://schemas.openxmlformats.org/package/2006/content-types">
  <Default Extension="wav" ContentType="audio/x-wav"/>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1"/>
    <p:sldMasterId id="2147483663" r:id="rId3"/>
    <p:sldMasterId id="2147483678" r:id="rId4"/>
    <p:sldMasterId id="2147483693" r:id="rId5"/>
    <p:sldMasterId id="2147483708" r:id="rId6"/>
    <p:sldMasterId id="2147483723" r:id="rId7"/>
    <p:sldMasterId id="2147483738" r:id="rId8"/>
    <p:sldMasterId id="2147483753" r:id="rId9"/>
    <p:sldMasterId id="2147483768" r:id="rId10"/>
    <p:sldMasterId id="2147483783" r:id="rId11"/>
    <p:sldMasterId id="2147483798" r:id="rId12"/>
    <p:sldMasterId id="2147483813" r:id="rId13"/>
    <p:sldMasterId id="2147483828" r:id="rId14"/>
    <p:sldMasterId id="2147483843" r:id="rId15"/>
    <p:sldMasterId id="2147483858" r:id="rId16"/>
    <p:sldMasterId id="2147483873" r:id="rId17"/>
    <p:sldMasterId id="2147483888" r:id="rId18"/>
    <p:sldMasterId id="2147483903" r:id="rId19"/>
    <p:sldMasterId id="2147483918" r:id="rId20"/>
    <p:sldMasterId id="2147483933" r:id="rId21"/>
  </p:sldMasterIdLst>
  <p:notesMasterIdLst>
    <p:notesMasterId r:id="rId23"/>
  </p:notesMasterIdLst>
  <p:handoutMasterIdLst>
    <p:handoutMasterId r:id="rId46"/>
  </p:handoutMasterIdLst>
  <p:sldIdLst>
    <p:sldId id="257" r:id="rId22"/>
    <p:sldId id="260" r:id="rId24"/>
    <p:sldId id="289" r:id="rId25"/>
    <p:sldId id="392" r:id="rId26"/>
    <p:sldId id="375" r:id="rId27"/>
    <p:sldId id="384" r:id="rId28"/>
    <p:sldId id="376" r:id="rId29"/>
    <p:sldId id="377" r:id="rId30"/>
    <p:sldId id="380" r:id="rId31"/>
    <p:sldId id="381" r:id="rId32"/>
    <p:sldId id="379" r:id="rId33"/>
    <p:sldId id="382" r:id="rId34"/>
    <p:sldId id="383" r:id="rId35"/>
    <p:sldId id="385" r:id="rId36"/>
    <p:sldId id="386" r:id="rId37"/>
    <p:sldId id="387" r:id="rId38"/>
    <p:sldId id="388" r:id="rId39"/>
    <p:sldId id="391" r:id="rId40"/>
    <p:sldId id="389" r:id="rId41"/>
    <p:sldId id="390" r:id="rId42"/>
    <p:sldId id="411" r:id="rId43"/>
    <p:sldId id="412" r:id="rId44"/>
    <p:sldId id="288" r:id="rId45"/>
  </p:sldIdLst>
  <p:sldSz cx="12192000" cy="6858000"/>
  <p:notesSz cx="6858000" cy="9144000"/>
  <p:embeddedFontLst>
    <p:embeddedFont>
      <p:font typeface="Garamond" panose="02020404030301010803" pitchFamily="18" charset="0"/>
      <p:regular r:id="rId51"/>
      <p:bold r:id="rId52"/>
      <p:italic r:id="rId53"/>
    </p:embeddedFont>
    <p:embeddedFont>
      <p:font typeface="微软雅黑" panose="020B0503020204020204" pitchFamily="34" charset="-122"/>
      <p:regular r:id="rId54"/>
    </p:embeddedFont>
    <p:embeddedFont>
      <p:font typeface="黑体" panose="02010609060101010101" pitchFamily="2" charset="-122"/>
      <p:regular r:id="rId55"/>
    </p:embeddedFont>
    <p:embeddedFont>
      <p:font typeface="Calibri" panose="020F0502020204030204" pitchFamily="34" charset="0"/>
      <p:regular r:id="rId56"/>
      <p:bold r:id="rId57"/>
      <p:italic r:id="rId58"/>
      <p:boldItalic r:id="rId59"/>
    </p:embeddedFont>
    <p:embeddedFont>
      <p:font typeface="等线" panose="02010600030101010101" pitchFamily="2" charset="-122"/>
      <p:regular r:id="rId60"/>
    </p:embeddedFont>
  </p:embeddedFontLst>
  <p:custDataLst>
    <p:tags r:id="rId61"/>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1" orient="horz" pos="2185" userDrawn="1">
          <p15:clr>
            <a:srgbClr val="A4A3A4"/>
          </p15:clr>
        </p15:guide>
        <p15:guide id="2" pos="3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 xin" initials="L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8CC7"/>
    <a:srgbClr val="002180"/>
    <a:srgbClr val="ECB69E"/>
    <a:srgbClr val="77B2E3"/>
    <a:srgbClr val="B6D1FC"/>
    <a:srgbClr val="F5E795"/>
    <a:srgbClr val="F7D893"/>
    <a:srgbClr val="69B4FF"/>
    <a:srgbClr val="4A5BDA"/>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85444" autoAdjust="0"/>
  </p:normalViewPr>
  <p:slideViewPr>
    <p:cSldViewPr showGuides="1">
      <p:cViewPr varScale="1">
        <p:scale>
          <a:sx n="69" d="100"/>
          <a:sy n="69" d="100"/>
        </p:scale>
        <p:origin x="1022" y="62"/>
      </p:cViewPr>
      <p:guideLst>
        <p:guide orient="horz" pos="2160"/>
        <p:guide pos="3840"/>
        <p:guide orient="horz" pos="2185"/>
        <p:guide pos="3839"/>
      </p:guideLst>
    </p:cSldViewPr>
  </p:slideViewPr>
  <p:outlineViewPr>
    <p:cViewPr>
      <p:scale>
        <a:sx n="33" d="100"/>
        <a:sy n="33" d="100"/>
      </p:scale>
      <p:origin x="0" y="-10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2595" y="-72"/>
      </p:cViewPr>
      <p:guideLst>
        <p:guide orient="horz" pos="2913"/>
        <p:guide pos="215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1" Type="http://schemas.openxmlformats.org/officeDocument/2006/relationships/tags" Target="tags/tag1.xml"/><Relationship Id="rId60" Type="http://schemas.openxmlformats.org/officeDocument/2006/relationships/font" Target="fonts/font10.fntdata"/><Relationship Id="rId6" Type="http://schemas.openxmlformats.org/officeDocument/2006/relationships/slideMaster" Target="slideMasters/slideMaster5.xml"/><Relationship Id="rId59" Type="http://schemas.openxmlformats.org/officeDocument/2006/relationships/font" Target="fonts/font9.fntdata"/><Relationship Id="rId58" Type="http://schemas.openxmlformats.org/officeDocument/2006/relationships/font" Target="fonts/font8.fntdata"/><Relationship Id="rId57" Type="http://schemas.openxmlformats.org/officeDocument/2006/relationships/font" Target="fonts/font7.fntdata"/><Relationship Id="rId56" Type="http://schemas.openxmlformats.org/officeDocument/2006/relationships/font" Target="fonts/font6.fntdata"/><Relationship Id="rId55" Type="http://schemas.openxmlformats.org/officeDocument/2006/relationships/font" Target="fonts/font5.fntdata"/><Relationship Id="rId54" Type="http://schemas.openxmlformats.org/officeDocument/2006/relationships/font" Target="fonts/font4.fntdata"/><Relationship Id="rId53" Type="http://schemas.openxmlformats.org/officeDocument/2006/relationships/font" Target="fonts/font3.fntdata"/><Relationship Id="rId52" Type="http://schemas.openxmlformats.org/officeDocument/2006/relationships/font" Target="fonts/font2.fntdata"/><Relationship Id="rId51" Type="http://schemas.openxmlformats.org/officeDocument/2006/relationships/font" Target="fonts/font1.fntdata"/><Relationship Id="rId50" Type="http://schemas.openxmlformats.org/officeDocument/2006/relationships/commentAuthors" Target="commentAuthors.xml"/><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23.xml"/><Relationship Id="rId44" Type="http://schemas.openxmlformats.org/officeDocument/2006/relationships/slide" Target="slides/slide22.xml"/><Relationship Id="rId43" Type="http://schemas.openxmlformats.org/officeDocument/2006/relationships/slide" Target="slides/slide21.xml"/><Relationship Id="rId42" Type="http://schemas.openxmlformats.org/officeDocument/2006/relationships/slide" Target="slides/slide20.xml"/><Relationship Id="rId41" Type="http://schemas.openxmlformats.org/officeDocument/2006/relationships/slide" Target="slides/slide19.xml"/><Relationship Id="rId40" Type="http://schemas.openxmlformats.org/officeDocument/2006/relationships/slide" Target="slides/slide18.xml"/><Relationship Id="rId4" Type="http://schemas.openxmlformats.org/officeDocument/2006/relationships/slideMaster" Target="slideMasters/slideMaster3.xml"/><Relationship Id="rId39" Type="http://schemas.openxmlformats.org/officeDocument/2006/relationships/slide" Target="slides/slide17.xml"/><Relationship Id="rId38" Type="http://schemas.openxmlformats.org/officeDocument/2006/relationships/slide" Target="slides/slide16.xml"/><Relationship Id="rId37" Type="http://schemas.openxmlformats.org/officeDocument/2006/relationships/slide" Target="slides/slide15.xml"/><Relationship Id="rId36" Type="http://schemas.openxmlformats.org/officeDocument/2006/relationships/slide" Target="slides/slide14.xml"/><Relationship Id="rId35" Type="http://schemas.openxmlformats.org/officeDocument/2006/relationships/slide" Target="slides/slide13.xml"/><Relationship Id="rId34" Type="http://schemas.openxmlformats.org/officeDocument/2006/relationships/slide" Target="slides/slide12.xml"/><Relationship Id="rId33" Type="http://schemas.openxmlformats.org/officeDocument/2006/relationships/slide" Target="slides/slide11.xml"/><Relationship Id="rId32" Type="http://schemas.openxmlformats.org/officeDocument/2006/relationships/slide" Target="slides/slide10.xml"/><Relationship Id="rId31" Type="http://schemas.openxmlformats.org/officeDocument/2006/relationships/slide" Target="slides/slide9.xml"/><Relationship Id="rId30" Type="http://schemas.openxmlformats.org/officeDocument/2006/relationships/slide" Target="slides/slide8.xml"/><Relationship Id="rId3" Type="http://schemas.openxmlformats.org/officeDocument/2006/relationships/slideMaster" Target="slideMasters/slideMaster2.xml"/><Relationship Id="rId29" Type="http://schemas.openxmlformats.org/officeDocument/2006/relationships/slide" Target="slides/slide7.xml"/><Relationship Id="rId28" Type="http://schemas.openxmlformats.org/officeDocument/2006/relationships/slide" Target="slides/slide6.xml"/><Relationship Id="rId27" Type="http://schemas.openxmlformats.org/officeDocument/2006/relationships/slide" Target="slides/slide5.xml"/><Relationship Id="rId26" Type="http://schemas.openxmlformats.org/officeDocument/2006/relationships/slide" Target="slides/slide4.xml"/><Relationship Id="rId25" Type="http://schemas.openxmlformats.org/officeDocument/2006/relationships/slide" Target="slides/slide3.xml"/><Relationship Id="rId24" Type="http://schemas.openxmlformats.org/officeDocument/2006/relationships/slide" Target="slides/slide2.xml"/><Relationship Id="rId23" Type="http://schemas.openxmlformats.org/officeDocument/2006/relationships/notesMaster" Target="notesMasters/notesMaster1.xml"/><Relationship Id="rId22" Type="http://schemas.openxmlformats.org/officeDocument/2006/relationships/slide" Target="slides/slide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F3057C-1883-427A-A745-D19590456351}"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915428-F433-431B-AA89-7CDF0D5E39C9}"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defRPr>
            </a:lvl1pPr>
          </a:lstStyle>
          <a:p>
            <a:pPr>
              <a:defRPr/>
            </a:pPr>
            <a:fld id="{779E9A6F-52CD-4412-AC1B-BC625941CA96}"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pPr>
              <a:defRPr/>
            </a:pPr>
            <a:fld id="{3F48EF16-5BA7-4526-A755-85D8407EB0B6}"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mn-lt"/>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0179" name="Rectangle 3"/>
          <p:cNvSpPr>
            <a:spLocks noGrp="1" noChangeArrowheads="1"/>
          </p:cNvSpPr>
          <p:nvPr>
            <p:ph type="body" idx="1"/>
          </p:nvPr>
        </p:nvSpPr>
        <p:spPr bwMode="auto">
          <a:noFill/>
        </p:spPr>
        <p:txBody>
          <a:bodyPr/>
          <a:lstStyle/>
          <a:p>
            <a:pPr eaLnBrk="1" hangingPunct="1">
              <a:spcBef>
                <a:spcPct val="0"/>
              </a:spcBef>
            </a:pPr>
            <a:endParaRPr kumimoji="0" lang="zh-CN" altLang="en-US" dirty="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r>
              <a:rPr kumimoji="0" lang="zh-CN" altLang="en-US" dirty="0">
                <a:ea typeface="微软雅黑" panose="020B0503020204020204" pitchFamily="34" charset="-122"/>
              </a:rPr>
              <a:t>多头注意力机制可以帮助模型在处理速度矢量序列时，同时关注到多个不同时间点的数据，从而提高位置预测的准确性和上下文感知能力。</a:t>
            </a:r>
            <a:endParaRPr kumimoji="0" lang="zh-CN" altLang="en-US" dirty="0">
              <a:ea typeface="微软雅黑" panose="020B0503020204020204" pitchFamily="34" charset="-122"/>
            </a:endParaRPr>
          </a:p>
          <a:p>
            <a:pPr marL="0" indent="0" algn="just">
              <a:lnSpc>
                <a:spcPts val="3000"/>
              </a:lnSpc>
              <a:spcAft>
                <a:spcPts val="600"/>
              </a:spcAft>
              <a:buFont typeface="Wingdings" panose="05000000000000000000" pitchFamily="2" charset="2"/>
              <a:buNone/>
            </a:pPr>
            <a:endParaRPr kumimoji="0" lang="zh-CN" altLang="en-US" dirty="0">
              <a:ea typeface="微软雅黑"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endParaRPr kumimoji="0" lang="zh-CN" altLang="en-US" dirty="0">
              <a:ea typeface="微软雅黑"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endParaRPr kumimoji="0" lang="zh-CN" altLang="en-US" dirty="0">
              <a:ea typeface="微软雅黑"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endParaRPr kumimoji="0" lang="zh-CN" altLang="en-US" dirty="0">
              <a:ea typeface="微软雅黑"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eaLnBrk="1" hangingPunct="1">
              <a:spcBef>
                <a:spcPct val="0"/>
              </a:spcBef>
            </a:pPr>
            <a:endParaRPr kumimoji="0" lang="zh-CN" altLang="en-US" dirty="0">
              <a:ea typeface="微软雅黑"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r>
              <a:rPr kumimoji="0" lang="zh-CN" altLang="en-US" dirty="0">
                <a:ea typeface="微软雅黑" panose="020B0503020204020204" pitchFamily="34" charset="-122"/>
              </a:rPr>
              <a:t>NILoc在大多数条目中都取得了最好的结果。唯一的例外是针对CRF为固定的短序列构建A。请注意，CRF使用平面图信息，而我们的输入只有IMU。CRF是计算密集型，比我们的方法慢30倍。</a:t>
            </a:r>
            <a:endParaRPr kumimoji="0" lang="zh-CN" altLang="en-US" dirty="0">
              <a:ea typeface="微软雅黑" panose="020B0503020204020204" pitchFamily="34" charset="-122"/>
            </a:endParaRPr>
          </a:p>
          <a:p>
            <a:pPr marL="0" indent="0" algn="just">
              <a:lnSpc>
                <a:spcPts val="3000"/>
              </a:lnSpc>
              <a:spcAft>
                <a:spcPts val="600"/>
              </a:spcAft>
              <a:buFont typeface="Wingdings" panose="05000000000000000000" pitchFamily="2" charset="2"/>
              <a:buNone/>
            </a:pPr>
            <a:r>
              <a:rPr kumimoji="0" lang="zh-CN" altLang="en-US" dirty="0">
                <a:ea typeface="微软雅黑" panose="020B0503020204020204" pitchFamily="34" charset="-122"/>
              </a:rPr>
              <a:t>文中还提到了重定位相关的实验，即在已知的先前位置（和可选的运动方向）的基础上，使用IMU传感器数据来确定当前的位置。</a:t>
            </a:r>
            <a:endParaRPr kumimoji="0" lang="zh-CN" altLang="en-US" dirty="0">
              <a:ea typeface="微软雅黑"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r>
              <a:rPr kumimoji="0" lang="zh-CN" altLang="en-US" dirty="0">
                <a:ea typeface="微软雅黑" panose="020B0503020204020204" pitchFamily="34" charset="-122"/>
              </a:rPr>
              <a:t>为此，在绘制轨迹时插值NILoc位置，其中图中的点条纹是不连续预测时的插值伪影。可以观察到，系统还是能够推断出大多数帧的正确位置。</a:t>
            </a:r>
            <a:endParaRPr kumimoji="0" lang="zh-CN" altLang="en-US" dirty="0">
              <a:ea typeface="微软雅黑" panose="020B0503020204020204" pitchFamily="3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endParaRPr kumimoji="0" lang="zh-CN" altLang="en-US" dirty="0">
              <a:ea typeface="微软雅黑"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r>
              <a:rPr kumimoji="0" lang="zh-CN" altLang="en-US" dirty="0">
                <a:ea typeface="微软雅黑" panose="020B0503020204020204" pitchFamily="34" charset="-122"/>
              </a:rPr>
              <a:t>第二行证明在两个分支上训练有损失的网络是很重要的。只在位置分支上进行训练性能显著下降。</a:t>
            </a:r>
            <a:endParaRPr kumimoji="0" lang="zh-CN" altLang="en-US" dirty="0">
              <a:ea typeface="微软雅黑" panose="020B0503020204020204" pitchFamily="34" charset="-122"/>
            </a:endParaRPr>
          </a:p>
          <a:p>
            <a:pPr marL="0" indent="0" algn="just">
              <a:lnSpc>
                <a:spcPts val="3000"/>
              </a:lnSpc>
              <a:spcAft>
                <a:spcPts val="600"/>
              </a:spcAft>
              <a:buFont typeface="Wingdings" panose="05000000000000000000" pitchFamily="2" charset="2"/>
              <a:buNone/>
            </a:pPr>
            <a:r>
              <a:rPr kumimoji="0" lang="zh-CN" altLang="en-US" dirty="0">
                <a:ea typeface="微软雅黑" panose="020B0503020204020204" pitchFamily="34" charset="-122"/>
              </a:rPr>
              <a:t>第三行表示在惯性导航任务中存在高不确定性的挑战，如果没有基于TCN的压缩器，当输入运动历史减少10倍时，成功率甚至下降到个位数。</a:t>
            </a:r>
            <a:endParaRPr kumimoji="0" lang="zh-CN" altLang="en-US" dirty="0">
              <a:ea typeface="微软雅黑" panose="020B0503020204020204" pitchFamily="34" charset="-122"/>
            </a:endParaRPr>
          </a:p>
          <a:p>
            <a:pPr marL="0" indent="0" algn="just">
              <a:lnSpc>
                <a:spcPts val="3000"/>
              </a:lnSpc>
              <a:spcAft>
                <a:spcPts val="600"/>
              </a:spcAft>
              <a:buFont typeface="Wingdings" panose="05000000000000000000" pitchFamily="2" charset="2"/>
              <a:buNone/>
            </a:pPr>
            <a:r>
              <a:rPr kumimoji="0" lang="zh-CN" altLang="en-US" dirty="0">
                <a:ea typeface="微软雅黑" panose="020B0503020204020204" pitchFamily="34" charset="-122"/>
              </a:rPr>
              <a:t>最后两行比较了</a:t>
            </a:r>
            <a:r>
              <a:rPr kumimoji="0" lang="zh-CN" altLang="en-US" dirty="0">
                <a:ea typeface="微软雅黑" panose="020B0503020204020204" pitchFamily="34" charset="-122"/>
                <a:sym typeface="+mn-ea"/>
              </a:rPr>
              <a:t>评估速度分支独立于位置分支时的性能，</a:t>
            </a:r>
            <a:r>
              <a:rPr kumimoji="0" lang="zh-CN" altLang="en-US" dirty="0">
                <a:ea typeface="微软雅黑" panose="020B0503020204020204" pitchFamily="34" charset="-122"/>
              </a:rPr>
              <a:t>速度分支不考虑先前的位置可能性，也不能解决重新定位的任务。但对于定位任务，它明显优于位置分支，同时计算效率是后者的两倍。</a:t>
            </a:r>
            <a:endParaRPr kumimoji="0" lang="zh-CN" altLang="en-US" dirty="0">
              <a:ea typeface="微软雅黑" panose="020B0503020204020204" pitchFamily="3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eaLnBrk="1" hangingPunct="1">
              <a:spcBef>
                <a:spcPct val="0"/>
              </a:spcBef>
            </a:pPr>
            <a:endParaRPr kumimoji="0" lang="zh-CN" altLang="en-US" dirty="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eaLnBrk="1" hangingPunct="1">
              <a:spcBef>
                <a:spcPct val="0"/>
              </a:spcBef>
            </a:pPr>
            <a:endParaRPr kumimoji="0" lang="zh-CN" altLang="en-US" dirty="0">
              <a:ea typeface="微软雅黑"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endParaRPr kumimoji="0" lang="zh-CN" altLang="en-US" dirty="0">
              <a:ea typeface="微软雅黑" panose="020B0503020204020204" pitchFamily="3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eaLnBrk="1" hangingPunct="1">
              <a:spcBef>
                <a:spcPct val="0"/>
              </a:spcBef>
            </a:pPr>
            <a:endParaRPr kumimoji="0" lang="zh-CN" altLang="en-US" dirty="0">
              <a:ea typeface="微软雅黑" panose="020B0503020204020204" pitchFamily="3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endParaRPr kumimoji="0" lang="zh-CN" altLang="en-US" dirty="0">
              <a:ea typeface="微软雅黑" panose="020B0503020204020204" pitchFamily="3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457200" indent="-457200" algn="just">
              <a:lnSpc>
                <a:spcPts val="3000"/>
              </a:lnSpc>
              <a:spcAft>
                <a:spcPts val="600"/>
              </a:spcAft>
              <a:buFont typeface="Wingdings" panose="05000000000000000000" pitchFamily="2" charset="2"/>
              <a:buChar char="n"/>
            </a:pPr>
            <a:endParaRPr kumimoji="0" lang="zh-CN" altLang="en-US" dirty="0">
              <a:ea typeface="微软雅黑"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eaLnBrk="1" hangingPunct="1">
              <a:spcBef>
                <a:spcPct val="0"/>
              </a:spcBef>
            </a:pPr>
            <a:endParaRPr kumimoji="0" lang="zh-CN" altLang="en-US" dirty="0">
              <a:ea typeface="微软雅黑"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r>
              <a:rPr kumimoji="0" lang="zh-CN" altLang="en-US" dirty="0">
                <a:ea typeface="微软雅黑" panose="020B0503020204020204" pitchFamily="34" charset="-122"/>
              </a:rPr>
              <a:t>Google Tango是一个增强现实平台，它允许设备通过IMU等传感器来理解其在三维空间中的位置和运动。探戈区域描述文件可能包含有关空间的元数据，这些数据可以用来将实际的运动轨迹对齐到一个统一的坐标系统中。</a:t>
            </a:r>
            <a:endParaRPr kumimoji="0" lang="zh-CN" altLang="en-US" dirty="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eaLnBrk="1" hangingPunct="1">
              <a:spcBef>
                <a:spcPct val="0"/>
              </a:spcBef>
            </a:pPr>
            <a:endParaRPr kumimoji="0" lang="zh-CN" altLang="en-US" dirty="0">
              <a:ea typeface="微软雅黑"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endParaRPr kumimoji="0" lang="zh-CN" altLang="en-US" dirty="0">
              <a:ea typeface="微软雅黑"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endParaRPr kumimoji="0" lang="zh-CN" altLang="en-US" dirty="0">
              <a:ea typeface="微软雅黑"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ln>
        </p:spPr>
      </p:sp>
      <p:sp>
        <p:nvSpPr>
          <p:cNvPr id="51204" name="Rectangle 3"/>
          <p:cNvSpPr>
            <a:spLocks noGrp="1" noChangeArrowheads="1"/>
          </p:cNvSpPr>
          <p:nvPr>
            <p:ph type="body" idx="1"/>
          </p:nvPr>
        </p:nvSpPr>
        <p:spPr bwMode="auto">
          <a:noFill/>
        </p:spPr>
        <p:txBody>
          <a:bodyPr/>
          <a:lstStyle/>
          <a:p>
            <a:pPr marL="0" indent="0" algn="just">
              <a:lnSpc>
                <a:spcPts val="3000"/>
              </a:lnSpc>
              <a:spcAft>
                <a:spcPts val="600"/>
              </a:spcAft>
              <a:buFont typeface="Wingdings" panose="05000000000000000000" pitchFamily="2" charset="2"/>
              <a:buNone/>
            </a:pPr>
            <a:r>
              <a:rPr kumimoji="0" lang="zh-CN" altLang="en-US" dirty="0">
                <a:ea typeface="微软雅黑" panose="020B0503020204020204" pitchFamily="34" charset="-122"/>
              </a:rPr>
              <a:t>位置编码帮助模型理解时间信息，因为IMU数据具有很强的时间连续性。</a:t>
            </a:r>
            <a:endParaRPr kumimoji="0" lang="zh-CN" altLang="en-US" dirty="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6.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6.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6.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6.xml"/></Relationships>
</file>

<file path=ppt/slideLayouts/_rels/slideLayout2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6.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6.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7.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7.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7.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7.xml"/></Relationships>
</file>

<file path=ppt/slideLayouts/_rels/slideLayout2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7.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8.xml"/></Relationships>
</file>

<file path=ppt/slideLayouts/_rels/slideLayout2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8.xml"/></Relationships>
</file>

<file path=ppt/slideLayouts/_rels/slideLayout2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8.xml"/></Relationships>
</file>

<file path=ppt/slideLayouts/_rels/slideLayout2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8.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8.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9.xml"/></Relationships>
</file>

<file path=ppt/slideLayouts/_rels/slideLayout2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9.xml"/></Relationships>
</file>

<file path=ppt/slideLayouts/_rels/slideLayout2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9.xml"/></Relationships>
</file>

<file path=ppt/slideLayouts/_rels/slideLayout2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9.xml"/></Relationships>
</file>

<file path=ppt/slideLayouts/_rels/slideLayout2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9.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0.xml"/></Relationships>
</file>

<file path=ppt/slideLayouts/_rels/slideLayout2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0.xml"/></Relationships>
</file>

<file path=ppt/slideLayouts/_rels/slideLayout2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0.xml"/></Relationships>
</file>

<file path=ppt/slideLayouts/_rels/slideLayout2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0.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0.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9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14.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1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28.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29.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4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56.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57.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70.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71.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8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781075"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500174"/>
            <a:ext cx="10363200"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3"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89147" y="71414"/>
            <a:ext cx="8839200" cy="1143000"/>
          </a:xfrm>
        </p:spPr>
        <p:txBody>
          <a:bodyPr/>
          <a:lstStyle>
            <a:lvl1pPr>
              <a:defRPr sz="4000" b="1"/>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1000132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704788" y="1500174"/>
            <a:ext cx="10725251" cy="4857784"/>
          </a:xfrm>
        </p:spPr>
        <p:txBody>
          <a:bodyPr/>
          <a:lstStyle>
            <a:lvl1pPr>
              <a:buClr>
                <a:srgbClr val="000066"/>
              </a:buClr>
              <a:buSzPct val="80000"/>
              <a:buFont typeface="Wingdings" panose="05000000000000000000" pitchFamily="2" charset="2"/>
              <a:buChar char="n"/>
              <a:defRPr sz="3200"/>
            </a:lvl1pPr>
            <a:lvl2pPr>
              <a:buClr>
                <a:srgbClr val="000066"/>
              </a:buClr>
              <a:buSzPct val="80000"/>
              <a:defRPr sz="2800"/>
            </a:lvl2pPr>
            <a:lvl3pPr>
              <a:buClr>
                <a:srgbClr val="000066"/>
              </a:buClr>
              <a:buSzPct val="80000"/>
              <a:defRPr sz="2400"/>
            </a:lvl3pPr>
            <a:lvl4pPr>
              <a:buClr>
                <a:srgbClr val="000066"/>
              </a:buClr>
              <a:buSzPct val="80000"/>
              <a:defRPr sz="2400"/>
            </a:lvl4pPr>
            <a:lvl5pPr>
              <a:buClr>
                <a:srgbClr val="000066"/>
              </a:buClr>
              <a:buSzPct val="80000"/>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35075"/>
            <a:ext cx="11679767" cy="122238"/>
          </a:xfrm>
          <a:prstGeom prst="rect">
            <a:avLst/>
          </a:prstGeom>
          <a:noFill/>
          <a:ln w="9525">
            <a:noFill/>
            <a:miter lim="800000"/>
            <a:headEnd/>
            <a:tailEnd/>
          </a:ln>
        </p:spPr>
      </p:pic>
      <p:sp>
        <p:nvSpPr>
          <p:cNvPr id="2" name="标题 1"/>
          <p:cNvSpPr>
            <a:spLocks noGrp="1"/>
          </p:cNvSpPr>
          <p:nvPr>
            <p:ph type="title"/>
          </p:nvPr>
        </p:nvSpPr>
        <p:spPr>
          <a:xfrm>
            <a:off x="571461" y="71414"/>
            <a:ext cx="8839200" cy="1143000"/>
          </a:xfrm>
        </p:spPr>
        <p:txBody>
          <a:bodyPr/>
          <a:lstStyle>
            <a:lvl1pPr>
              <a:defRPr sz="4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1643050"/>
            <a:ext cx="10363200" cy="4857784"/>
          </a:xfrm>
        </p:spPr>
        <p:txBody>
          <a:bodyPr/>
          <a:lstStyle>
            <a:lvl1pPr>
              <a:buClr>
                <a:srgbClr val="000066"/>
              </a:buClr>
              <a:buSzPct val="80000"/>
              <a:buFont typeface="Wingdings" panose="05000000000000000000" pitchFamily="2" charset="2"/>
              <a:buChar char="n"/>
              <a:defRPr sz="3200" b="1"/>
            </a:lvl1pPr>
            <a:lvl2pPr>
              <a:buClr>
                <a:srgbClr val="000066"/>
              </a:buClr>
              <a:buSzPct val="80000"/>
              <a:defRPr sz="2800" b="1"/>
            </a:lvl2pPr>
            <a:lvl3pPr>
              <a:buClr>
                <a:srgbClr val="000066"/>
              </a:buClr>
              <a:buSzPct val="80000"/>
              <a:defRPr sz="2400" b="1"/>
            </a:lvl3pPr>
            <a:lvl4pPr>
              <a:buClr>
                <a:srgbClr val="000066"/>
              </a:buClr>
              <a:buSzPct val="80000"/>
              <a:defRPr sz="2400" b="1"/>
            </a:lvl4pPr>
            <a:lvl5pPr>
              <a:buClr>
                <a:srgbClr val="000066"/>
              </a:buClr>
              <a:buSzPct val="80000"/>
              <a:defRPr sz="24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4" descr="bar.jpg"/>
          <p:cNvPicPr>
            <a:picLocks noChangeAspect="1"/>
          </p:cNvPicPr>
          <p:nvPr/>
        </p:nvPicPr>
        <p:blipFill>
          <a:blip r:embed="rId2"/>
          <a:srcRect/>
          <a:stretch>
            <a:fillRect/>
          </a:stretch>
        </p:blipFill>
        <p:spPr bwMode="auto">
          <a:xfrm>
            <a:off x="512235" y="1214441"/>
            <a:ext cx="11679767" cy="122237"/>
          </a:xfrm>
          <a:prstGeom prst="rect">
            <a:avLst/>
          </a:prstGeom>
          <a:noFill/>
          <a:ln w="9525">
            <a:noFill/>
            <a:miter lim="800000"/>
            <a:headEnd/>
            <a:tailEnd/>
          </a:ln>
        </p:spPr>
      </p:pic>
      <p:sp>
        <p:nvSpPr>
          <p:cNvPr id="2" name="标题 1"/>
          <p:cNvSpPr>
            <a:spLocks noGrp="1"/>
          </p:cNvSpPr>
          <p:nvPr>
            <p:ph type="title"/>
          </p:nvPr>
        </p:nvSpPr>
        <p:spPr>
          <a:xfrm>
            <a:off x="812800" y="142852"/>
            <a:ext cx="8839200" cy="1143000"/>
          </a:xfr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61400" y="304800"/>
            <a:ext cx="26162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12800" y="304800"/>
            <a:ext cx="76454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4" descr="bar.jpg"/>
          <p:cNvPicPr>
            <a:picLocks noChangeAspect="1"/>
          </p:cNvPicPr>
          <p:nvPr/>
        </p:nvPicPr>
        <p:blipFill>
          <a:blip r:embed="rId2"/>
          <a:srcRect/>
          <a:stretch>
            <a:fillRect/>
          </a:stretch>
        </p:blipFill>
        <p:spPr bwMode="auto">
          <a:xfrm>
            <a:off x="512235" y="1285875"/>
            <a:ext cx="11679767" cy="122238"/>
          </a:xfrm>
          <a:prstGeom prst="rect">
            <a:avLst/>
          </a:prstGeom>
          <a:noFill/>
          <a:ln w="9525">
            <a:noFill/>
            <a:miter lim="800000"/>
            <a:headEnd/>
            <a:tailEnd/>
          </a:ln>
        </p:spPr>
      </p:pic>
      <p:sp>
        <p:nvSpPr>
          <p:cNvPr id="222210" name="Rectangle 2"/>
          <p:cNvSpPr>
            <a:spLocks noGrp="1" noChangeArrowheads="1"/>
          </p:cNvSpPr>
          <p:nvPr>
            <p:ph type="ctrTitle"/>
          </p:nvPr>
        </p:nvSpPr>
        <p:spPr>
          <a:xfrm>
            <a:off x="914400" y="2286000"/>
            <a:ext cx="10363200" cy="1143000"/>
          </a:xfrm>
        </p:spPr>
        <p:txBody>
          <a:bodyPr/>
          <a:lstStyle>
            <a:lvl1pPr>
              <a:defRPr sz="4400">
                <a:solidFill>
                  <a:schemeClr val="accent2"/>
                </a:solidFill>
              </a:defRPr>
            </a:lvl1pPr>
          </a:lstStyle>
          <a:p>
            <a:r>
              <a:rPr lang="zh-CN" altLang="en-US" dirty="0"/>
              <a:t>单击此处编辑母版标题样式</a:t>
            </a:r>
            <a:endParaRPr lang="zh-CN" altLang="en-US" dirty="0"/>
          </a:p>
        </p:txBody>
      </p:sp>
      <p:sp>
        <p:nvSpPr>
          <p:cNvPr id="222211" name="Rectangle 3"/>
          <p:cNvSpPr>
            <a:spLocks noGrp="1" noChangeArrowheads="1"/>
          </p:cNvSpPr>
          <p:nvPr>
            <p:ph type="subTitle" idx="1"/>
          </p:nvPr>
        </p:nvSpPr>
        <p:spPr>
          <a:xfrm>
            <a:off x="1828800" y="3886200"/>
            <a:ext cx="8534400" cy="1752600"/>
          </a:xfrm>
        </p:spPr>
        <p:txBody>
          <a:bodyPr/>
          <a:lstStyle>
            <a:lvl1pPr marL="0" indent="0" algn="ctr">
              <a:buFontTx/>
              <a:buNone/>
              <a:defRPr sz="4000"/>
            </a:lvl1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35.xml"/><Relationship Id="rId8" Type="http://schemas.openxmlformats.org/officeDocument/2006/relationships/slideLayout" Target="../slideLayouts/slideLayout134.xml"/><Relationship Id="rId7" Type="http://schemas.openxmlformats.org/officeDocument/2006/relationships/slideLayout" Target="../slideLayouts/slideLayout133.xml"/><Relationship Id="rId6" Type="http://schemas.openxmlformats.org/officeDocument/2006/relationships/slideLayout" Target="../slideLayouts/slideLayout132.xml"/><Relationship Id="rId5" Type="http://schemas.openxmlformats.org/officeDocument/2006/relationships/slideLayout" Target="../slideLayouts/slideLayout131.xml"/><Relationship Id="rId4" Type="http://schemas.openxmlformats.org/officeDocument/2006/relationships/slideLayout" Target="../slideLayouts/slideLayout130.xml"/><Relationship Id="rId3" Type="http://schemas.openxmlformats.org/officeDocument/2006/relationships/slideLayout" Target="../slideLayouts/slideLayout129.xml"/><Relationship Id="rId2" Type="http://schemas.openxmlformats.org/officeDocument/2006/relationships/slideLayout" Target="../slideLayouts/slideLayout128.xml"/><Relationship Id="rId17" Type="http://schemas.openxmlformats.org/officeDocument/2006/relationships/theme" Target="../theme/theme10.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140.xml"/><Relationship Id="rId13" Type="http://schemas.openxmlformats.org/officeDocument/2006/relationships/slideLayout" Target="../slideLayouts/slideLayout139.xml"/><Relationship Id="rId12" Type="http://schemas.openxmlformats.org/officeDocument/2006/relationships/slideLayout" Target="../slideLayouts/slideLayout138.xml"/><Relationship Id="rId11" Type="http://schemas.openxmlformats.org/officeDocument/2006/relationships/slideLayout" Target="../slideLayouts/slideLayout137.xml"/><Relationship Id="rId10" Type="http://schemas.openxmlformats.org/officeDocument/2006/relationships/slideLayout" Target="../slideLayouts/slideLayout136.xml"/><Relationship Id="rId1" Type="http://schemas.openxmlformats.org/officeDocument/2006/relationships/slideLayout" Target="../slideLayouts/slideLayout127.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49.xml"/><Relationship Id="rId8" Type="http://schemas.openxmlformats.org/officeDocument/2006/relationships/slideLayout" Target="../slideLayouts/slideLayout148.xml"/><Relationship Id="rId7" Type="http://schemas.openxmlformats.org/officeDocument/2006/relationships/slideLayout" Target="../slideLayouts/slideLayout147.xml"/><Relationship Id="rId6" Type="http://schemas.openxmlformats.org/officeDocument/2006/relationships/slideLayout" Target="../slideLayouts/slideLayout146.xml"/><Relationship Id="rId5" Type="http://schemas.openxmlformats.org/officeDocument/2006/relationships/slideLayout" Target="../slideLayouts/slideLayout145.xml"/><Relationship Id="rId4" Type="http://schemas.openxmlformats.org/officeDocument/2006/relationships/slideLayout" Target="../slideLayouts/slideLayout144.xml"/><Relationship Id="rId3" Type="http://schemas.openxmlformats.org/officeDocument/2006/relationships/slideLayout" Target="../slideLayouts/slideLayout143.xml"/><Relationship Id="rId2" Type="http://schemas.openxmlformats.org/officeDocument/2006/relationships/slideLayout" Target="../slideLayouts/slideLayout142.xml"/><Relationship Id="rId17" Type="http://schemas.openxmlformats.org/officeDocument/2006/relationships/theme" Target="../theme/theme11.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154.xml"/><Relationship Id="rId13" Type="http://schemas.openxmlformats.org/officeDocument/2006/relationships/slideLayout" Target="../slideLayouts/slideLayout153.xml"/><Relationship Id="rId12" Type="http://schemas.openxmlformats.org/officeDocument/2006/relationships/slideLayout" Target="../slideLayouts/slideLayout152.xml"/><Relationship Id="rId11" Type="http://schemas.openxmlformats.org/officeDocument/2006/relationships/slideLayout" Target="../slideLayouts/slideLayout151.xml"/><Relationship Id="rId10" Type="http://schemas.openxmlformats.org/officeDocument/2006/relationships/slideLayout" Target="../slideLayouts/slideLayout150.xml"/><Relationship Id="rId1" Type="http://schemas.openxmlformats.org/officeDocument/2006/relationships/slideLayout" Target="../slideLayouts/slideLayout14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63.xml"/><Relationship Id="rId8" Type="http://schemas.openxmlformats.org/officeDocument/2006/relationships/slideLayout" Target="../slideLayouts/slideLayout162.xml"/><Relationship Id="rId7" Type="http://schemas.openxmlformats.org/officeDocument/2006/relationships/slideLayout" Target="../slideLayouts/slideLayout161.xml"/><Relationship Id="rId6" Type="http://schemas.openxmlformats.org/officeDocument/2006/relationships/slideLayout" Target="../slideLayouts/slideLayout160.xml"/><Relationship Id="rId5" Type="http://schemas.openxmlformats.org/officeDocument/2006/relationships/slideLayout" Target="../slideLayouts/slideLayout159.xml"/><Relationship Id="rId4" Type="http://schemas.openxmlformats.org/officeDocument/2006/relationships/slideLayout" Target="../slideLayouts/slideLayout158.xml"/><Relationship Id="rId3" Type="http://schemas.openxmlformats.org/officeDocument/2006/relationships/slideLayout" Target="../slideLayouts/slideLayout157.xml"/><Relationship Id="rId2" Type="http://schemas.openxmlformats.org/officeDocument/2006/relationships/slideLayout" Target="../slideLayouts/slideLayout156.xml"/><Relationship Id="rId17" Type="http://schemas.openxmlformats.org/officeDocument/2006/relationships/theme" Target="../theme/theme12.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168.xml"/><Relationship Id="rId13" Type="http://schemas.openxmlformats.org/officeDocument/2006/relationships/slideLayout" Target="../slideLayouts/slideLayout167.xml"/><Relationship Id="rId12" Type="http://schemas.openxmlformats.org/officeDocument/2006/relationships/slideLayout" Target="../slideLayouts/slideLayout166.xml"/><Relationship Id="rId11" Type="http://schemas.openxmlformats.org/officeDocument/2006/relationships/slideLayout" Target="../slideLayouts/slideLayout165.xml"/><Relationship Id="rId10" Type="http://schemas.openxmlformats.org/officeDocument/2006/relationships/slideLayout" Target="../slideLayouts/slideLayout164.xml"/><Relationship Id="rId1" Type="http://schemas.openxmlformats.org/officeDocument/2006/relationships/slideLayout" Target="../slideLayouts/slideLayout155.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77.xml"/><Relationship Id="rId8" Type="http://schemas.openxmlformats.org/officeDocument/2006/relationships/slideLayout" Target="../slideLayouts/slideLayout176.xml"/><Relationship Id="rId7" Type="http://schemas.openxmlformats.org/officeDocument/2006/relationships/slideLayout" Target="../slideLayouts/slideLayout175.xml"/><Relationship Id="rId6" Type="http://schemas.openxmlformats.org/officeDocument/2006/relationships/slideLayout" Target="../slideLayouts/slideLayout174.xml"/><Relationship Id="rId5" Type="http://schemas.openxmlformats.org/officeDocument/2006/relationships/slideLayout" Target="../slideLayouts/slideLayout173.xml"/><Relationship Id="rId4" Type="http://schemas.openxmlformats.org/officeDocument/2006/relationships/slideLayout" Target="../slideLayouts/slideLayout172.xml"/><Relationship Id="rId3" Type="http://schemas.openxmlformats.org/officeDocument/2006/relationships/slideLayout" Target="../slideLayouts/slideLayout171.xml"/><Relationship Id="rId2" Type="http://schemas.openxmlformats.org/officeDocument/2006/relationships/slideLayout" Target="../slideLayouts/slideLayout170.xml"/><Relationship Id="rId17" Type="http://schemas.openxmlformats.org/officeDocument/2006/relationships/theme" Target="../theme/theme13.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182.xml"/><Relationship Id="rId13" Type="http://schemas.openxmlformats.org/officeDocument/2006/relationships/slideLayout" Target="../slideLayouts/slideLayout181.xml"/><Relationship Id="rId12" Type="http://schemas.openxmlformats.org/officeDocument/2006/relationships/slideLayout" Target="../slideLayouts/slideLayout180.xml"/><Relationship Id="rId11" Type="http://schemas.openxmlformats.org/officeDocument/2006/relationships/slideLayout" Target="../slideLayouts/slideLayout179.xml"/><Relationship Id="rId10" Type="http://schemas.openxmlformats.org/officeDocument/2006/relationships/slideLayout" Target="../slideLayouts/slideLayout178.xml"/><Relationship Id="rId1" Type="http://schemas.openxmlformats.org/officeDocument/2006/relationships/slideLayout" Target="../slideLayouts/slideLayout169.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91.xml"/><Relationship Id="rId8" Type="http://schemas.openxmlformats.org/officeDocument/2006/relationships/slideLayout" Target="../slideLayouts/slideLayout190.xml"/><Relationship Id="rId7" Type="http://schemas.openxmlformats.org/officeDocument/2006/relationships/slideLayout" Target="../slideLayouts/slideLayout189.xml"/><Relationship Id="rId6" Type="http://schemas.openxmlformats.org/officeDocument/2006/relationships/slideLayout" Target="../slideLayouts/slideLayout188.xml"/><Relationship Id="rId5" Type="http://schemas.openxmlformats.org/officeDocument/2006/relationships/slideLayout" Target="../slideLayouts/slideLayout187.xml"/><Relationship Id="rId4" Type="http://schemas.openxmlformats.org/officeDocument/2006/relationships/slideLayout" Target="../slideLayouts/slideLayout186.xml"/><Relationship Id="rId3" Type="http://schemas.openxmlformats.org/officeDocument/2006/relationships/slideLayout" Target="../slideLayouts/slideLayout185.xml"/><Relationship Id="rId2" Type="http://schemas.openxmlformats.org/officeDocument/2006/relationships/slideLayout" Target="../slideLayouts/slideLayout184.xml"/><Relationship Id="rId17" Type="http://schemas.openxmlformats.org/officeDocument/2006/relationships/theme" Target="../theme/theme14.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196.xml"/><Relationship Id="rId13" Type="http://schemas.openxmlformats.org/officeDocument/2006/relationships/slideLayout" Target="../slideLayouts/slideLayout195.xml"/><Relationship Id="rId12" Type="http://schemas.openxmlformats.org/officeDocument/2006/relationships/slideLayout" Target="../slideLayouts/slideLayout194.xml"/><Relationship Id="rId11" Type="http://schemas.openxmlformats.org/officeDocument/2006/relationships/slideLayout" Target="../slideLayouts/slideLayout193.xml"/><Relationship Id="rId10" Type="http://schemas.openxmlformats.org/officeDocument/2006/relationships/slideLayout" Target="../slideLayouts/slideLayout192.xml"/><Relationship Id="rId1" Type="http://schemas.openxmlformats.org/officeDocument/2006/relationships/slideLayout" Target="../slideLayouts/slideLayout183.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205.xml"/><Relationship Id="rId8" Type="http://schemas.openxmlformats.org/officeDocument/2006/relationships/slideLayout" Target="../slideLayouts/slideLayout204.xml"/><Relationship Id="rId7" Type="http://schemas.openxmlformats.org/officeDocument/2006/relationships/slideLayout" Target="../slideLayouts/slideLayout203.xml"/><Relationship Id="rId6" Type="http://schemas.openxmlformats.org/officeDocument/2006/relationships/slideLayout" Target="../slideLayouts/slideLayout202.xml"/><Relationship Id="rId5" Type="http://schemas.openxmlformats.org/officeDocument/2006/relationships/slideLayout" Target="../slideLayouts/slideLayout201.xml"/><Relationship Id="rId4" Type="http://schemas.openxmlformats.org/officeDocument/2006/relationships/slideLayout" Target="../slideLayouts/slideLayout200.xml"/><Relationship Id="rId3" Type="http://schemas.openxmlformats.org/officeDocument/2006/relationships/slideLayout" Target="../slideLayouts/slideLayout199.xml"/><Relationship Id="rId2" Type="http://schemas.openxmlformats.org/officeDocument/2006/relationships/slideLayout" Target="../slideLayouts/slideLayout198.xml"/><Relationship Id="rId17" Type="http://schemas.openxmlformats.org/officeDocument/2006/relationships/theme" Target="../theme/theme15.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210.xml"/><Relationship Id="rId13" Type="http://schemas.openxmlformats.org/officeDocument/2006/relationships/slideLayout" Target="../slideLayouts/slideLayout209.xml"/><Relationship Id="rId12" Type="http://schemas.openxmlformats.org/officeDocument/2006/relationships/slideLayout" Target="../slideLayouts/slideLayout208.xml"/><Relationship Id="rId11" Type="http://schemas.openxmlformats.org/officeDocument/2006/relationships/slideLayout" Target="../slideLayouts/slideLayout207.xml"/><Relationship Id="rId10" Type="http://schemas.openxmlformats.org/officeDocument/2006/relationships/slideLayout" Target="../slideLayouts/slideLayout206.xml"/><Relationship Id="rId1" Type="http://schemas.openxmlformats.org/officeDocument/2006/relationships/slideLayout" Target="../slideLayouts/slideLayout197.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219.xml"/><Relationship Id="rId8" Type="http://schemas.openxmlformats.org/officeDocument/2006/relationships/slideLayout" Target="../slideLayouts/slideLayout218.xml"/><Relationship Id="rId7" Type="http://schemas.openxmlformats.org/officeDocument/2006/relationships/slideLayout" Target="../slideLayouts/slideLayout217.xml"/><Relationship Id="rId6" Type="http://schemas.openxmlformats.org/officeDocument/2006/relationships/slideLayout" Target="../slideLayouts/slideLayout216.xml"/><Relationship Id="rId5" Type="http://schemas.openxmlformats.org/officeDocument/2006/relationships/slideLayout" Target="../slideLayouts/slideLayout215.xml"/><Relationship Id="rId4" Type="http://schemas.openxmlformats.org/officeDocument/2006/relationships/slideLayout" Target="../slideLayouts/slideLayout214.xml"/><Relationship Id="rId3" Type="http://schemas.openxmlformats.org/officeDocument/2006/relationships/slideLayout" Target="../slideLayouts/slideLayout213.xml"/><Relationship Id="rId2" Type="http://schemas.openxmlformats.org/officeDocument/2006/relationships/slideLayout" Target="../slideLayouts/slideLayout212.xml"/><Relationship Id="rId17" Type="http://schemas.openxmlformats.org/officeDocument/2006/relationships/theme" Target="../theme/theme16.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224.xml"/><Relationship Id="rId13" Type="http://schemas.openxmlformats.org/officeDocument/2006/relationships/slideLayout" Target="../slideLayouts/slideLayout223.xml"/><Relationship Id="rId12" Type="http://schemas.openxmlformats.org/officeDocument/2006/relationships/slideLayout" Target="../slideLayouts/slideLayout222.xml"/><Relationship Id="rId11" Type="http://schemas.openxmlformats.org/officeDocument/2006/relationships/slideLayout" Target="../slideLayouts/slideLayout221.xml"/><Relationship Id="rId10" Type="http://schemas.openxmlformats.org/officeDocument/2006/relationships/slideLayout" Target="../slideLayouts/slideLayout220.xml"/><Relationship Id="rId1" Type="http://schemas.openxmlformats.org/officeDocument/2006/relationships/slideLayout" Target="../slideLayouts/slideLayout211.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233.xml"/><Relationship Id="rId8" Type="http://schemas.openxmlformats.org/officeDocument/2006/relationships/slideLayout" Target="../slideLayouts/slideLayout232.xml"/><Relationship Id="rId7" Type="http://schemas.openxmlformats.org/officeDocument/2006/relationships/slideLayout" Target="../slideLayouts/slideLayout231.xml"/><Relationship Id="rId6" Type="http://schemas.openxmlformats.org/officeDocument/2006/relationships/slideLayout" Target="../slideLayouts/slideLayout230.xml"/><Relationship Id="rId5" Type="http://schemas.openxmlformats.org/officeDocument/2006/relationships/slideLayout" Target="../slideLayouts/slideLayout229.xml"/><Relationship Id="rId4" Type="http://schemas.openxmlformats.org/officeDocument/2006/relationships/slideLayout" Target="../slideLayouts/slideLayout228.xml"/><Relationship Id="rId3" Type="http://schemas.openxmlformats.org/officeDocument/2006/relationships/slideLayout" Target="../slideLayouts/slideLayout227.xml"/><Relationship Id="rId2" Type="http://schemas.openxmlformats.org/officeDocument/2006/relationships/slideLayout" Target="../slideLayouts/slideLayout226.xml"/><Relationship Id="rId17" Type="http://schemas.openxmlformats.org/officeDocument/2006/relationships/theme" Target="../theme/theme17.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238.xml"/><Relationship Id="rId13" Type="http://schemas.openxmlformats.org/officeDocument/2006/relationships/slideLayout" Target="../slideLayouts/slideLayout237.xml"/><Relationship Id="rId12" Type="http://schemas.openxmlformats.org/officeDocument/2006/relationships/slideLayout" Target="../slideLayouts/slideLayout236.xml"/><Relationship Id="rId11" Type="http://schemas.openxmlformats.org/officeDocument/2006/relationships/slideLayout" Target="../slideLayouts/slideLayout235.xml"/><Relationship Id="rId10" Type="http://schemas.openxmlformats.org/officeDocument/2006/relationships/slideLayout" Target="../slideLayouts/slideLayout234.xml"/><Relationship Id="rId1" Type="http://schemas.openxmlformats.org/officeDocument/2006/relationships/slideLayout" Target="../slideLayouts/slideLayout225.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247.xml"/><Relationship Id="rId8" Type="http://schemas.openxmlformats.org/officeDocument/2006/relationships/slideLayout" Target="../slideLayouts/slideLayout246.xml"/><Relationship Id="rId7" Type="http://schemas.openxmlformats.org/officeDocument/2006/relationships/slideLayout" Target="../slideLayouts/slideLayout245.xml"/><Relationship Id="rId6" Type="http://schemas.openxmlformats.org/officeDocument/2006/relationships/slideLayout" Target="../slideLayouts/slideLayout244.xml"/><Relationship Id="rId5" Type="http://schemas.openxmlformats.org/officeDocument/2006/relationships/slideLayout" Target="../slideLayouts/slideLayout243.xml"/><Relationship Id="rId4" Type="http://schemas.openxmlformats.org/officeDocument/2006/relationships/slideLayout" Target="../slideLayouts/slideLayout242.xml"/><Relationship Id="rId3" Type="http://schemas.openxmlformats.org/officeDocument/2006/relationships/slideLayout" Target="../slideLayouts/slideLayout241.xml"/><Relationship Id="rId2" Type="http://schemas.openxmlformats.org/officeDocument/2006/relationships/slideLayout" Target="../slideLayouts/slideLayout240.xml"/><Relationship Id="rId17" Type="http://schemas.openxmlformats.org/officeDocument/2006/relationships/theme" Target="../theme/theme18.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252.xml"/><Relationship Id="rId13" Type="http://schemas.openxmlformats.org/officeDocument/2006/relationships/slideLayout" Target="../slideLayouts/slideLayout251.xml"/><Relationship Id="rId12" Type="http://schemas.openxmlformats.org/officeDocument/2006/relationships/slideLayout" Target="../slideLayouts/slideLayout250.xml"/><Relationship Id="rId11" Type="http://schemas.openxmlformats.org/officeDocument/2006/relationships/slideLayout" Target="../slideLayouts/slideLayout249.xml"/><Relationship Id="rId10" Type="http://schemas.openxmlformats.org/officeDocument/2006/relationships/slideLayout" Target="../slideLayouts/slideLayout248.xml"/><Relationship Id="rId1" Type="http://schemas.openxmlformats.org/officeDocument/2006/relationships/slideLayout" Target="../slideLayouts/slideLayout239.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61.xml"/><Relationship Id="rId8" Type="http://schemas.openxmlformats.org/officeDocument/2006/relationships/slideLayout" Target="../slideLayouts/slideLayout260.xml"/><Relationship Id="rId7" Type="http://schemas.openxmlformats.org/officeDocument/2006/relationships/slideLayout" Target="../slideLayouts/slideLayout259.xml"/><Relationship Id="rId6" Type="http://schemas.openxmlformats.org/officeDocument/2006/relationships/slideLayout" Target="../slideLayouts/slideLayout258.xml"/><Relationship Id="rId5" Type="http://schemas.openxmlformats.org/officeDocument/2006/relationships/slideLayout" Target="../slideLayouts/slideLayout257.xml"/><Relationship Id="rId4" Type="http://schemas.openxmlformats.org/officeDocument/2006/relationships/slideLayout" Target="../slideLayouts/slideLayout256.xml"/><Relationship Id="rId3" Type="http://schemas.openxmlformats.org/officeDocument/2006/relationships/slideLayout" Target="../slideLayouts/slideLayout255.xml"/><Relationship Id="rId2" Type="http://schemas.openxmlformats.org/officeDocument/2006/relationships/slideLayout" Target="../slideLayouts/slideLayout254.xml"/><Relationship Id="rId17" Type="http://schemas.openxmlformats.org/officeDocument/2006/relationships/theme" Target="../theme/theme19.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266.xml"/><Relationship Id="rId13" Type="http://schemas.openxmlformats.org/officeDocument/2006/relationships/slideLayout" Target="../slideLayouts/slideLayout265.xml"/><Relationship Id="rId12" Type="http://schemas.openxmlformats.org/officeDocument/2006/relationships/slideLayout" Target="../slideLayouts/slideLayout264.xml"/><Relationship Id="rId11" Type="http://schemas.openxmlformats.org/officeDocument/2006/relationships/slideLayout" Target="../slideLayouts/slideLayout263.xml"/><Relationship Id="rId10" Type="http://schemas.openxmlformats.org/officeDocument/2006/relationships/slideLayout" Target="../slideLayouts/slideLayout262.xml"/><Relationship Id="rId1" Type="http://schemas.openxmlformats.org/officeDocument/2006/relationships/slideLayout" Target="../slideLayouts/slideLayout253.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7" Type="http://schemas.openxmlformats.org/officeDocument/2006/relationships/theme" Target="../theme/theme2.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75.xml"/><Relationship Id="rId8" Type="http://schemas.openxmlformats.org/officeDocument/2006/relationships/slideLayout" Target="../slideLayouts/slideLayout274.xml"/><Relationship Id="rId7" Type="http://schemas.openxmlformats.org/officeDocument/2006/relationships/slideLayout" Target="../slideLayouts/slideLayout273.xml"/><Relationship Id="rId6" Type="http://schemas.openxmlformats.org/officeDocument/2006/relationships/slideLayout" Target="../slideLayouts/slideLayout272.xml"/><Relationship Id="rId5" Type="http://schemas.openxmlformats.org/officeDocument/2006/relationships/slideLayout" Target="../slideLayouts/slideLayout271.xml"/><Relationship Id="rId4" Type="http://schemas.openxmlformats.org/officeDocument/2006/relationships/slideLayout" Target="../slideLayouts/slideLayout270.xml"/><Relationship Id="rId3" Type="http://schemas.openxmlformats.org/officeDocument/2006/relationships/slideLayout" Target="../slideLayouts/slideLayout269.xml"/><Relationship Id="rId2" Type="http://schemas.openxmlformats.org/officeDocument/2006/relationships/slideLayout" Target="../slideLayouts/slideLayout268.xml"/><Relationship Id="rId17" Type="http://schemas.openxmlformats.org/officeDocument/2006/relationships/theme" Target="../theme/theme20.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280.xml"/><Relationship Id="rId13" Type="http://schemas.openxmlformats.org/officeDocument/2006/relationships/slideLayout" Target="../slideLayouts/slideLayout279.xml"/><Relationship Id="rId12" Type="http://schemas.openxmlformats.org/officeDocument/2006/relationships/slideLayout" Target="../slideLayouts/slideLayout278.xml"/><Relationship Id="rId11" Type="http://schemas.openxmlformats.org/officeDocument/2006/relationships/slideLayout" Target="../slideLayouts/slideLayout277.xml"/><Relationship Id="rId10" Type="http://schemas.openxmlformats.org/officeDocument/2006/relationships/slideLayout" Target="../slideLayouts/slideLayout276.xml"/><Relationship Id="rId1" Type="http://schemas.openxmlformats.org/officeDocument/2006/relationships/slideLayout" Target="../slideLayouts/slideLayout267.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slideLayout" Target="../slideLayouts/slideLayout36.xml"/><Relationship Id="rId7" Type="http://schemas.openxmlformats.org/officeDocument/2006/relationships/slideLayout" Target="../slideLayouts/slideLayout35.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3" Type="http://schemas.openxmlformats.org/officeDocument/2006/relationships/slideLayout" Target="../slideLayouts/slideLayout31.xml"/><Relationship Id="rId2" Type="http://schemas.openxmlformats.org/officeDocument/2006/relationships/slideLayout" Target="../slideLayouts/slideLayout30.xml"/><Relationship Id="rId17" Type="http://schemas.openxmlformats.org/officeDocument/2006/relationships/theme" Target="../theme/theme3.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42.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1.xml"/><Relationship Id="rId8" Type="http://schemas.openxmlformats.org/officeDocument/2006/relationships/slideLayout" Target="../slideLayouts/slideLayout50.xml"/><Relationship Id="rId7" Type="http://schemas.openxmlformats.org/officeDocument/2006/relationships/slideLayout" Target="../slideLayouts/slideLayout49.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 Id="rId3" Type="http://schemas.openxmlformats.org/officeDocument/2006/relationships/slideLayout" Target="../slideLayouts/slideLayout45.xml"/><Relationship Id="rId2" Type="http://schemas.openxmlformats.org/officeDocument/2006/relationships/slideLayout" Target="../slideLayouts/slideLayout44.xml"/><Relationship Id="rId17" Type="http://schemas.openxmlformats.org/officeDocument/2006/relationships/theme" Target="../theme/theme4.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56.xml"/><Relationship Id="rId13" Type="http://schemas.openxmlformats.org/officeDocument/2006/relationships/slideLayout" Target="../slideLayouts/slideLayout55.xml"/><Relationship Id="rId12" Type="http://schemas.openxmlformats.org/officeDocument/2006/relationships/slideLayout" Target="../slideLayouts/slideLayout54.xml"/><Relationship Id="rId11" Type="http://schemas.openxmlformats.org/officeDocument/2006/relationships/slideLayout" Target="../slideLayouts/slideLayout53.xml"/><Relationship Id="rId10" Type="http://schemas.openxmlformats.org/officeDocument/2006/relationships/slideLayout" Target="../slideLayouts/slideLayout52.xml"/><Relationship Id="rId1"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7" Type="http://schemas.openxmlformats.org/officeDocument/2006/relationships/theme" Target="../theme/theme5.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70.xml"/><Relationship Id="rId13" Type="http://schemas.openxmlformats.org/officeDocument/2006/relationships/slideLayout" Target="../slideLayouts/slideLayout69.xml"/><Relationship Id="rId12" Type="http://schemas.openxmlformats.org/officeDocument/2006/relationships/slideLayout" Target="../slideLayouts/slideLayout68.xml"/><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9.xml"/><Relationship Id="rId8" Type="http://schemas.openxmlformats.org/officeDocument/2006/relationships/slideLayout" Target="../slideLayouts/slideLayout78.xml"/><Relationship Id="rId7" Type="http://schemas.openxmlformats.org/officeDocument/2006/relationships/slideLayout" Target="../slideLayouts/slideLayout77.xml"/><Relationship Id="rId6" Type="http://schemas.openxmlformats.org/officeDocument/2006/relationships/slideLayout" Target="../slideLayouts/slideLayout76.xml"/><Relationship Id="rId5" Type="http://schemas.openxmlformats.org/officeDocument/2006/relationships/slideLayout" Target="../slideLayouts/slideLayout75.xml"/><Relationship Id="rId4" Type="http://schemas.openxmlformats.org/officeDocument/2006/relationships/slideLayout" Target="../slideLayouts/slideLayout74.xml"/><Relationship Id="rId3" Type="http://schemas.openxmlformats.org/officeDocument/2006/relationships/slideLayout" Target="../slideLayouts/slideLayout73.xml"/><Relationship Id="rId2" Type="http://schemas.openxmlformats.org/officeDocument/2006/relationships/slideLayout" Target="../slideLayouts/slideLayout72.xml"/><Relationship Id="rId17" Type="http://schemas.openxmlformats.org/officeDocument/2006/relationships/theme" Target="../theme/theme6.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84.xml"/><Relationship Id="rId13" Type="http://schemas.openxmlformats.org/officeDocument/2006/relationships/slideLayout" Target="../slideLayouts/slideLayout83.xml"/><Relationship Id="rId12" Type="http://schemas.openxmlformats.org/officeDocument/2006/relationships/slideLayout" Target="../slideLayouts/slideLayout82.xml"/><Relationship Id="rId11" Type="http://schemas.openxmlformats.org/officeDocument/2006/relationships/slideLayout" Target="../slideLayouts/slideLayout81.xml"/><Relationship Id="rId10" Type="http://schemas.openxmlformats.org/officeDocument/2006/relationships/slideLayout" Target="../slideLayouts/slideLayout80.xml"/><Relationship Id="rId1" Type="http://schemas.openxmlformats.org/officeDocument/2006/relationships/slideLayout" Target="../slideLayouts/slideLayout7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93.xml"/><Relationship Id="rId8" Type="http://schemas.openxmlformats.org/officeDocument/2006/relationships/slideLayout" Target="../slideLayouts/slideLayout92.xml"/><Relationship Id="rId7" Type="http://schemas.openxmlformats.org/officeDocument/2006/relationships/slideLayout" Target="../slideLayouts/slideLayout91.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 Id="rId3" Type="http://schemas.openxmlformats.org/officeDocument/2006/relationships/slideLayout" Target="../slideLayouts/slideLayout87.xml"/><Relationship Id="rId2" Type="http://schemas.openxmlformats.org/officeDocument/2006/relationships/slideLayout" Target="../slideLayouts/slideLayout86.xml"/><Relationship Id="rId17" Type="http://schemas.openxmlformats.org/officeDocument/2006/relationships/theme" Target="../theme/theme7.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98.xml"/><Relationship Id="rId13" Type="http://schemas.openxmlformats.org/officeDocument/2006/relationships/slideLayout" Target="../slideLayouts/slideLayout97.xml"/><Relationship Id="rId12" Type="http://schemas.openxmlformats.org/officeDocument/2006/relationships/slideLayout" Target="../slideLayouts/slideLayout96.xml"/><Relationship Id="rId11" Type="http://schemas.openxmlformats.org/officeDocument/2006/relationships/slideLayout" Target="../slideLayouts/slideLayout95.xml"/><Relationship Id="rId10" Type="http://schemas.openxmlformats.org/officeDocument/2006/relationships/slideLayout" Target="../slideLayouts/slideLayout94.xml"/><Relationship Id="rId1" Type="http://schemas.openxmlformats.org/officeDocument/2006/relationships/slideLayout" Target="../slideLayouts/slideLayout85.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07.xml"/><Relationship Id="rId8" Type="http://schemas.openxmlformats.org/officeDocument/2006/relationships/slideLayout" Target="../slideLayouts/slideLayout106.xml"/><Relationship Id="rId7" Type="http://schemas.openxmlformats.org/officeDocument/2006/relationships/slideLayout" Target="../slideLayouts/slideLayout105.xml"/><Relationship Id="rId6" Type="http://schemas.openxmlformats.org/officeDocument/2006/relationships/slideLayout" Target="../slideLayouts/slideLayout104.xml"/><Relationship Id="rId5" Type="http://schemas.openxmlformats.org/officeDocument/2006/relationships/slideLayout" Target="../slideLayouts/slideLayout103.xml"/><Relationship Id="rId4" Type="http://schemas.openxmlformats.org/officeDocument/2006/relationships/slideLayout" Target="../slideLayouts/slideLayout102.xml"/><Relationship Id="rId3" Type="http://schemas.openxmlformats.org/officeDocument/2006/relationships/slideLayout" Target="../slideLayouts/slideLayout101.xml"/><Relationship Id="rId2" Type="http://schemas.openxmlformats.org/officeDocument/2006/relationships/slideLayout" Target="../slideLayouts/slideLayout100.xml"/><Relationship Id="rId17" Type="http://schemas.openxmlformats.org/officeDocument/2006/relationships/theme" Target="../theme/theme8.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112.xml"/><Relationship Id="rId13" Type="http://schemas.openxmlformats.org/officeDocument/2006/relationships/slideLayout" Target="../slideLayouts/slideLayout111.xml"/><Relationship Id="rId12" Type="http://schemas.openxmlformats.org/officeDocument/2006/relationships/slideLayout" Target="../slideLayouts/slideLayout110.xml"/><Relationship Id="rId11" Type="http://schemas.openxmlformats.org/officeDocument/2006/relationships/slideLayout" Target="../slideLayouts/slideLayout109.xml"/><Relationship Id="rId10" Type="http://schemas.openxmlformats.org/officeDocument/2006/relationships/slideLayout" Target="../slideLayouts/slideLayout108.xml"/><Relationship Id="rId1" Type="http://schemas.openxmlformats.org/officeDocument/2006/relationships/slideLayout" Target="../slideLayouts/slideLayout99.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21.xml"/><Relationship Id="rId8" Type="http://schemas.openxmlformats.org/officeDocument/2006/relationships/slideLayout" Target="../slideLayouts/slideLayout120.xml"/><Relationship Id="rId7" Type="http://schemas.openxmlformats.org/officeDocument/2006/relationships/slideLayout" Target="../slideLayouts/slideLayout119.xml"/><Relationship Id="rId6" Type="http://schemas.openxmlformats.org/officeDocument/2006/relationships/slideLayout" Target="../slideLayouts/slideLayout118.xml"/><Relationship Id="rId5" Type="http://schemas.openxmlformats.org/officeDocument/2006/relationships/slideLayout" Target="../slideLayouts/slideLayout117.xml"/><Relationship Id="rId4" Type="http://schemas.openxmlformats.org/officeDocument/2006/relationships/slideLayout" Target="../slideLayouts/slideLayout116.xml"/><Relationship Id="rId3" Type="http://schemas.openxmlformats.org/officeDocument/2006/relationships/slideLayout" Target="../slideLayouts/slideLayout115.xml"/><Relationship Id="rId2" Type="http://schemas.openxmlformats.org/officeDocument/2006/relationships/slideLayout" Target="../slideLayouts/slideLayout114.xml"/><Relationship Id="rId17" Type="http://schemas.openxmlformats.org/officeDocument/2006/relationships/theme" Target="../theme/theme9.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126.xml"/><Relationship Id="rId13" Type="http://schemas.openxmlformats.org/officeDocument/2006/relationships/slideLayout" Target="../slideLayouts/slideLayout125.xml"/><Relationship Id="rId12" Type="http://schemas.openxmlformats.org/officeDocument/2006/relationships/slideLayout" Target="../slideLayouts/slideLayout124.xml"/><Relationship Id="rId11" Type="http://schemas.openxmlformats.org/officeDocument/2006/relationships/slideLayout" Target="../slideLayouts/slideLayout123.xml"/><Relationship Id="rId10" Type="http://schemas.openxmlformats.org/officeDocument/2006/relationships/slideLayout" Target="../slideLayouts/slideLayout122.xml"/><Relationship Id="rId1"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2800" y="304800"/>
            <a:ext cx="88392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单击此处插入标题</a:t>
            </a:r>
            <a:endParaRPr lang="zh-CN" altLang="en-US" dirty="0"/>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3"/>
          <p:cNvSpPr txBox="1"/>
          <p:nvPr/>
        </p:nvSpPr>
        <p:spPr>
          <a:xfrm>
            <a:off x="10477500" y="6519865"/>
            <a:ext cx="1524000" cy="338554"/>
          </a:xfrm>
          <a:prstGeom prst="rect">
            <a:avLst/>
          </a:prstGeom>
          <a:noFill/>
        </p:spPr>
        <p:txBody>
          <a:bodyPr>
            <a:spAutoFit/>
          </a:bodyPr>
          <a:lstStyle/>
          <a:p>
            <a:pPr algn="r">
              <a:defRPr/>
            </a:pPr>
            <a:fld id="{36287B24-B3F7-49CD-A51F-B99085FE6C81}" type="slidenum">
              <a:rPr lang="zh-CN" altLang="en-US" sz="1600" smtClean="0">
                <a:solidFill>
                  <a:srgbClr val="000000"/>
                </a:solidFill>
                <a:latin typeface="Garamond" panose="02020404030301010803" pitchFamily="18" charset="0"/>
                <a:ea typeface="微软雅黑" panose="020B0503020204020204" pitchFamily="34" charset="-122"/>
              </a:rPr>
            </a:fld>
            <a:r>
              <a:rPr lang="en-US" altLang="zh-CN" sz="1600" dirty="0">
                <a:solidFill>
                  <a:srgbClr val="000000"/>
                </a:solidFill>
                <a:latin typeface="Garamond" panose="02020404030301010803" pitchFamily="18" charset="0"/>
                <a:ea typeface="微软雅黑" panose="020B0503020204020204" pitchFamily="34" charset="-122"/>
              </a:rPr>
              <a:t>/</a:t>
            </a:r>
            <a:r>
              <a:rPr lang="en-US" altLang="zh-CN" sz="1600" dirty="0">
                <a:solidFill>
                  <a:srgbClr val="000000"/>
                </a:solidFill>
                <a:latin typeface="Garamond" panose="02020404030301010803" pitchFamily="18" charset="0"/>
                <a:ea typeface="微软雅黑" panose="020B0503020204020204" pitchFamily="34" charset="-122"/>
                <a:cs typeface="Arial" panose="020B0604020202020204" pitchFamily="34" charset="0"/>
              </a:rPr>
              <a:t>19</a:t>
            </a:r>
            <a:endParaRPr lang="zh-CN" altLang="en-US" sz="1600" dirty="0">
              <a:solidFill>
                <a:srgbClr val="000000"/>
              </a:solidFill>
              <a:latin typeface="Garamond" panose="02020404030301010803" pitchFamily="18" charset="0"/>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kumimoji="1" sz="4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2pPr>
      <a:lvl3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3pPr>
      <a:lvl4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4pPr>
      <a:lvl5pPr algn="l" rtl="0" eaLnBrk="0" fontAlgn="base" hangingPunct="0">
        <a:spcBef>
          <a:spcPct val="0"/>
        </a:spcBef>
        <a:spcAft>
          <a:spcPct val="0"/>
        </a:spcAft>
        <a:defRPr kumimoji="1" sz="4000">
          <a:solidFill>
            <a:schemeClr val="tx2"/>
          </a:solidFill>
          <a:latin typeface="黑体" panose="02010609060101010101" pitchFamily="2" charset="-122"/>
          <a:ea typeface="黑体" panose="02010609060101010101" pitchFamily="2" charset="-122"/>
          <a:cs typeface="黑体" panose="02010609060101010101" pitchFamily="2" charset="-122"/>
        </a:defRPr>
      </a:lvl5pPr>
      <a:lvl6pPr marL="4572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6pPr>
      <a:lvl7pPr marL="9144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7pPr>
      <a:lvl8pPr marL="13716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8pPr>
      <a:lvl9pPr marL="1828800" algn="l" rtl="0" eaLnBrk="1" fontAlgn="base" hangingPunct="1">
        <a:spcBef>
          <a:spcPct val="0"/>
        </a:spcBef>
        <a:spcAft>
          <a:spcPct val="0"/>
        </a:spcAft>
        <a:defRPr kumimoji="1" sz="36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0"/>
        </a:spcAft>
        <a:buClr>
          <a:srgbClr val="0000FF"/>
        </a:buClr>
        <a:buSzPct val="80000"/>
        <a:buBlip>
          <a:blip r:embed="rId15"/>
        </a:buBlip>
        <a:defRPr kumimoji="1" sz="3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rtl="0" eaLnBrk="0" fontAlgn="base" hangingPunct="0">
        <a:lnSpc>
          <a:spcPct val="110000"/>
        </a:lnSpc>
        <a:spcBef>
          <a:spcPct val="20000"/>
        </a:spcBef>
        <a:spcAft>
          <a:spcPct val="0"/>
        </a:spcAft>
        <a:buClr>
          <a:srgbClr val="0000FF"/>
        </a:buClr>
        <a:buSzPct val="80000"/>
        <a:buBlip>
          <a:blip r:embed="rId16"/>
        </a:buBlip>
        <a:defRPr kumimoji="1"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0" fontAlgn="base" hangingPunct="0">
        <a:lnSpc>
          <a:spcPct val="110000"/>
        </a:lnSpc>
        <a:spcBef>
          <a:spcPct val="20000"/>
        </a:spcBef>
        <a:spcAft>
          <a:spcPct val="0"/>
        </a:spcAft>
        <a:buClr>
          <a:srgbClr val="0000FF"/>
        </a:buClr>
        <a:buSzPct val="80000"/>
        <a:buBlip>
          <a:blip r:embed="rId16"/>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0" fontAlgn="base" hangingPunct="0">
        <a:lnSpc>
          <a:spcPct val="110000"/>
        </a:lnSpc>
        <a:spcBef>
          <a:spcPct val="20000"/>
        </a:spcBef>
        <a:spcAft>
          <a:spcPct val="0"/>
        </a:spcAft>
        <a:buClr>
          <a:srgbClr val="0000FF"/>
        </a:buClr>
        <a:buSzPct val="80000"/>
        <a:buBlip>
          <a:blip r:embed="rId15"/>
        </a:buBlip>
        <a:defRPr kumimoji="1"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rtl="0" eaLnBrk="1" fontAlgn="base" hangingPunct="1">
        <a:spcBef>
          <a:spcPct val="20000"/>
        </a:spcBef>
        <a:spcAft>
          <a:spcPct val="0"/>
        </a:spcAft>
        <a:buChar char="»"/>
        <a:defRPr kumimoji="1" sz="1600">
          <a:solidFill>
            <a:schemeClr val="tx1"/>
          </a:solidFill>
          <a:latin typeface="+mn-lt"/>
          <a:ea typeface="+mn-ea"/>
        </a:defRPr>
      </a:lvl6pPr>
      <a:lvl7pPr marL="2971800" indent="-228600" algn="l" rtl="0" eaLnBrk="1" fontAlgn="base" hangingPunct="1">
        <a:spcBef>
          <a:spcPct val="20000"/>
        </a:spcBef>
        <a:spcAft>
          <a:spcPct val="0"/>
        </a:spcAft>
        <a:buChar char="»"/>
        <a:defRPr kumimoji="1" sz="1600">
          <a:solidFill>
            <a:schemeClr val="tx1"/>
          </a:solidFill>
          <a:latin typeface="+mn-lt"/>
          <a:ea typeface="+mn-ea"/>
        </a:defRPr>
      </a:lvl7pPr>
      <a:lvl8pPr marL="3429000" indent="-228600" algn="l" rtl="0" eaLnBrk="1" fontAlgn="base" hangingPunct="1">
        <a:spcBef>
          <a:spcPct val="20000"/>
        </a:spcBef>
        <a:spcAft>
          <a:spcPct val="0"/>
        </a:spcAft>
        <a:buChar char="»"/>
        <a:defRPr kumimoji="1" sz="1600">
          <a:solidFill>
            <a:schemeClr val="tx1"/>
          </a:solidFill>
          <a:latin typeface="+mn-lt"/>
          <a:ea typeface="+mn-ea"/>
        </a:defRPr>
      </a:lvl8pPr>
      <a:lvl9pPr marL="3886200" indent="-228600" algn="l" rtl="0" eaLnBrk="1" fontAlgn="base" hangingPunct="1">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89.xml"/><Relationship Id="rId2" Type="http://schemas.openxmlformats.org/officeDocument/2006/relationships/image" Target="../media/image11.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1.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7.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59.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3.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7.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29.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7.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27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3.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9.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7.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5.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3"/>
          <p:cNvSpPr>
            <a:spLocks noGrp="1"/>
          </p:cNvSpPr>
          <p:nvPr>
            <p:ph type="ctrTitle"/>
          </p:nvPr>
        </p:nvSpPr>
        <p:spPr>
          <a:xfrm>
            <a:off x="263352" y="1338454"/>
            <a:ext cx="11665296" cy="1586136"/>
          </a:xfrm>
        </p:spPr>
        <p:txBody>
          <a:bodyPr/>
          <a:lstStyle/>
          <a:p>
            <a:pPr algn="ctr"/>
            <a:r>
              <a:rPr lang="en-US" altLang="zh-CN" sz="4000" b="1">
                <a:solidFill>
                  <a:srgbClr val="002180"/>
                </a:solidFill>
                <a:latin typeface="Arial" panose="020B0604020202020204" pitchFamily="34" charset="0"/>
                <a:ea typeface="等线" panose="02010600030101010101" pitchFamily="2" charset="-122"/>
                <a:cs typeface="Arial" panose="020B0604020202020204" pitchFamily="34" charset="0"/>
              </a:rPr>
              <a:t>Neural Inertial Localization</a:t>
            </a:r>
            <a:endParaRPr lang="en-US" altLang="zh-CN" sz="4000" b="1">
              <a:solidFill>
                <a:srgbClr val="002180"/>
              </a:solidFill>
              <a:latin typeface="Arial" panose="020B0604020202020204" pitchFamily="34" charset="0"/>
              <a:ea typeface="等线" panose="02010600030101010101" pitchFamily="2" charset="-122"/>
              <a:cs typeface="Arial" panose="020B0604020202020204" pitchFamily="34" charset="0"/>
            </a:endParaRPr>
          </a:p>
        </p:txBody>
      </p:sp>
      <p:sp>
        <p:nvSpPr>
          <p:cNvPr id="8195" name="副标题 4"/>
          <p:cNvSpPr>
            <a:spLocks noGrp="1"/>
          </p:cNvSpPr>
          <p:nvPr>
            <p:ph type="subTitle" idx="1"/>
          </p:nvPr>
        </p:nvSpPr>
        <p:spPr>
          <a:xfrm>
            <a:off x="0" y="2339340"/>
            <a:ext cx="12192000" cy="4308475"/>
          </a:xfrm>
        </p:spPr>
        <p:txBody>
          <a:bodyPr anchor="ctr"/>
          <a:lstStyle/>
          <a:p>
            <a:r>
              <a:rPr lang="en-US" altLang="zh-CN" sz="2000" b="1" dirty="0" err="1">
                <a:latin typeface="Arial" panose="020B0604020202020204" pitchFamily="34" charset="0"/>
                <a:cs typeface="Arial" panose="020B0604020202020204" pitchFamily="34" charset="0"/>
              </a:rPr>
              <a:t>Sachini Herath</a:t>
            </a:r>
            <a:r>
              <a:rPr lang="en-US" altLang="zh-CN" sz="2000" b="1" baseline="30000" dirty="0" err="1">
                <a:latin typeface="Arial" panose="020B0604020202020204" pitchFamily="34" charset="0"/>
                <a:cs typeface="Arial" panose="020B0604020202020204" pitchFamily="34" charset="0"/>
              </a:rPr>
              <a:t>1∗</a:t>
            </a:r>
            <a:r>
              <a:rPr lang="en-US" altLang="zh-CN" sz="2000" b="1" dirty="0" err="1">
                <a:latin typeface="Arial" panose="020B0604020202020204" pitchFamily="34" charset="0"/>
                <a:cs typeface="Arial" panose="020B0604020202020204" pitchFamily="34" charset="0"/>
              </a:rPr>
              <a:t> David Caruso</a:t>
            </a:r>
            <a:r>
              <a:rPr lang="en-US" altLang="zh-CN" sz="2000" b="1" baseline="30000" dirty="0" err="1">
                <a:latin typeface="Arial" panose="020B0604020202020204" pitchFamily="34" charset="0"/>
                <a:cs typeface="Arial" panose="020B0604020202020204" pitchFamily="34" charset="0"/>
              </a:rPr>
              <a:t>2</a:t>
            </a:r>
            <a:r>
              <a:rPr lang="en-US" altLang="zh-CN" sz="2000" b="1" dirty="0" err="1">
                <a:latin typeface="Arial" panose="020B0604020202020204" pitchFamily="34" charset="0"/>
                <a:cs typeface="Arial" panose="020B0604020202020204" pitchFamily="34" charset="0"/>
              </a:rPr>
              <a:t> Chen Liu</a:t>
            </a:r>
            <a:r>
              <a:rPr lang="en-US" altLang="zh-CN" sz="2000" b="1" baseline="30000" dirty="0" err="1">
                <a:latin typeface="Arial" panose="020B0604020202020204" pitchFamily="34" charset="0"/>
                <a:cs typeface="Arial" panose="020B0604020202020204" pitchFamily="34" charset="0"/>
              </a:rPr>
              <a:t>2</a:t>
            </a:r>
            <a:r>
              <a:rPr lang="en-US" altLang="zh-CN" sz="2000" b="1" dirty="0" err="1">
                <a:latin typeface="Arial" panose="020B0604020202020204" pitchFamily="34" charset="0"/>
                <a:cs typeface="Arial" panose="020B0604020202020204" pitchFamily="34" charset="0"/>
              </a:rPr>
              <a:t> Yufan Chen</a:t>
            </a:r>
            <a:r>
              <a:rPr lang="en-US" altLang="zh-CN" sz="2000" b="1" baseline="30000" dirty="0" err="1">
                <a:latin typeface="Arial" panose="020B0604020202020204" pitchFamily="34" charset="0"/>
                <a:cs typeface="Arial" panose="020B0604020202020204" pitchFamily="34" charset="0"/>
              </a:rPr>
              <a:t>2</a:t>
            </a:r>
            <a:r>
              <a:rPr lang="en-US" altLang="zh-CN" sz="2000" b="1" dirty="0" err="1">
                <a:latin typeface="Arial" panose="020B0604020202020204" pitchFamily="34" charset="0"/>
                <a:cs typeface="Arial" panose="020B0604020202020204" pitchFamily="34" charset="0"/>
              </a:rPr>
              <a:t> Yasutaka Furukawa</a:t>
            </a:r>
            <a:r>
              <a:rPr lang="en-US" altLang="zh-CN" sz="2000" b="1" baseline="30000" dirty="0" err="1">
                <a:latin typeface="Arial" panose="020B0604020202020204" pitchFamily="34" charset="0"/>
                <a:cs typeface="Arial" panose="020B0604020202020204" pitchFamily="34" charset="0"/>
              </a:rPr>
              <a:t>1</a:t>
            </a:r>
            <a:endParaRPr lang="en-US" altLang="zh-CN" sz="2000" b="1" dirty="0" err="1">
              <a:latin typeface="Arial" panose="020B0604020202020204" pitchFamily="34" charset="0"/>
              <a:cs typeface="Arial" panose="020B0604020202020204" pitchFamily="34" charset="0"/>
            </a:endParaRPr>
          </a:p>
          <a:p>
            <a:r>
              <a:rPr lang="en-US" altLang="zh-CN" sz="2000" baseline="30000" dirty="0">
                <a:latin typeface="Arial" panose="020B0604020202020204" pitchFamily="34" charset="0"/>
                <a:cs typeface="Arial" panose="020B0604020202020204" pitchFamily="34" charset="0"/>
              </a:rPr>
              <a:t>1</a:t>
            </a:r>
            <a:r>
              <a:rPr lang="en-US" altLang="zh-CN" sz="2000" dirty="0">
                <a:latin typeface="Arial" panose="020B0604020202020204" pitchFamily="34" charset="0"/>
                <a:cs typeface="Arial" panose="020B0604020202020204" pitchFamily="34" charset="0"/>
              </a:rPr>
              <a:t>Simon Fraser University, BC, Canada </a:t>
            </a:r>
            <a:endParaRPr lang="en-US" altLang="zh-CN" sz="2000" dirty="0">
              <a:latin typeface="Arial" panose="020B0604020202020204" pitchFamily="34" charset="0"/>
              <a:cs typeface="Arial" panose="020B0604020202020204" pitchFamily="34" charset="0"/>
            </a:endParaRPr>
          </a:p>
          <a:p>
            <a:r>
              <a:rPr lang="en-US" altLang="zh-CN" sz="2000" baseline="30000" dirty="0">
                <a:latin typeface="Arial" panose="020B0604020202020204" pitchFamily="34" charset="0"/>
                <a:cs typeface="Arial" panose="020B0604020202020204" pitchFamily="34" charset="0"/>
              </a:rPr>
              <a:t>2</a:t>
            </a:r>
            <a:r>
              <a:rPr lang="en-US" altLang="zh-CN" sz="2000" dirty="0">
                <a:latin typeface="Arial" panose="020B0604020202020204" pitchFamily="34" charset="0"/>
                <a:cs typeface="Arial" panose="020B0604020202020204" pitchFamily="34" charset="0"/>
              </a:rPr>
              <a:t>Reality Labs, Meta, Redmond, USA</a:t>
            </a:r>
            <a:endParaRPr lang="en-US" altLang="zh-CN" sz="2000" dirty="0">
              <a:latin typeface="Arial" panose="020B0604020202020204" pitchFamily="34" charset="0"/>
              <a:cs typeface="Arial" panose="020B0604020202020204" pitchFamily="34" charset="0"/>
            </a:endParaRPr>
          </a:p>
          <a:p>
            <a:endParaRPr lang="en-US" altLang="zh-CN" sz="2000" dirty="0">
              <a:latin typeface="Arial" panose="020B0604020202020204" pitchFamily="34" charset="0"/>
              <a:cs typeface="Arial" panose="020B0604020202020204" pitchFamily="34" charset="0"/>
            </a:endParaRPr>
          </a:p>
          <a:p>
            <a:endParaRPr lang="en-US" altLang="zh-CN" sz="2000" dirty="0">
              <a:latin typeface="Arial" panose="020B0604020202020204" pitchFamily="34" charset="0"/>
              <a:cs typeface="Arial" panose="020B0604020202020204" pitchFamily="34" charset="0"/>
            </a:endParaRPr>
          </a:p>
          <a:p>
            <a:endParaRPr lang="en-US" altLang="zh-CN" sz="2000" dirty="0">
              <a:latin typeface="Arial" panose="020B0604020202020204" pitchFamily="34" charset="0"/>
              <a:cs typeface="Arial" panose="020B0604020202020204" pitchFamily="34" charset="0"/>
            </a:endParaRPr>
          </a:p>
          <a:p>
            <a:r>
              <a:rPr lang="en-US" altLang="zh-CN" sz="2400" b="1" dirty="0">
                <a:latin typeface="Arial" panose="020B0604020202020204" pitchFamily="34" charset="0"/>
                <a:cs typeface="Arial" panose="020B0604020202020204" pitchFamily="34" charset="0"/>
              </a:rPr>
              <a:t>Song Zijun</a:t>
            </a:r>
            <a:endParaRPr lang="en-US" altLang="zh-CN" sz="2400" b="1" dirty="0">
              <a:latin typeface="Arial" panose="020B0604020202020204" pitchFamily="34" charset="0"/>
              <a:cs typeface="Arial" panose="020B0604020202020204" pitchFamily="34" charset="0"/>
            </a:endParaRPr>
          </a:p>
          <a:p>
            <a:r>
              <a:rPr lang="en-US" altLang="zh-CN" sz="2400" b="1" dirty="0">
                <a:latin typeface="Arial" panose="020B0604020202020204" pitchFamily="34" charset="0"/>
                <a:cs typeface="Arial" panose="020B0604020202020204" pitchFamily="34" charset="0"/>
              </a:rPr>
              <a:t>Dalian University of Technolohy</a:t>
            </a:r>
            <a:endParaRPr lang="en-US" altLang="zh-CN" sz="2400" b="1" dirty="0">
              <a:latin typeface="Arial" panose="020B0604020202020204" pitchFamily="34" charset="0"/>
              <a:cs typeface="Arial" panose="020B0604020202020204" pitchFamily="34" charset="0"/>
            </a:endParaRPr>
          </a:p>
          <a:p>
            <a:r>
              <a:rPr lang="en-US" altLang="zh-CN" sz="2400" b="1" dirty="0">
                <a:latin typeface="Arial" panose="020B0604020202020204" pitchFamily="34" charset="0"/>
                <a:cs typeface="Arial" panose="020B0604020202020204" pitchFamily="34" charset="0"/>
              </a:rPr>
              <a:t>June 9, 2024</a:t>
            </a:r>
            <a:endParaRPr lang="en-US" altLang="zh-CN" sz="2400" b="1" dirty="0">
              <a:latin typeface="Arial" panose="020B0604020202020204" pitchFamily="34" charset="0"/>
              <a:cs typeface="Arial" panose="020B0604020202020204" pitchFamily="34" charset="0"/>
            </a:endParaRPr>
          </a:p>
        </p:txBody>
      </p:sp>
      <p:sp>
        <p:nvSpPr>
          <p:cNvPr id="4" name="AutoShape 10"/>
          <p:cNvSpPr>
            <a:spLocks noChangeAspect="1" noChangeArrowheads="1" noTextEdit="1"/>
          </p:cNvSpPr>
          <p:nvPr/>
        </p:nvSpPr>
        <p:spPr bwMode="auto">
          <a:xfrm>
            <a:off x="5681663" y="504826"/>
            <a:ext cx="728663" cy="506413"/>
          </a:xfrm>
          <a:prstGeom prst="rect">
            <a:avLst/>
          </a:prstGeom>
          <a:noFill/>
          <a:ln>
            <a:noFill/>
          </a:ln>
        </p:spPr>
        <p:txBody>
          <a:bodyPr/>
          <a:lstStyle/>
          <a:p>
            <a:pPr fontAlgn="auto">
              <a:spcBef>
                <a:spcPts val="0"/>
              </a:spcBef>
              <a:spcAft>
                <a:spcPts val="0"/>
              </a:spcAft>
              <a:defRPr/>
            </a:pPr>
            <a:endParaRPr lang="zh-CN" altLang="en-US" dirty="0">
              <a:solidFill>
                <a:schemeClr val="tx1">
                  <a:lumMod val="75000"/>
                  <a:lumOff val="25000"/>
                </a:schemeClr>
              </a:solidFill>
              <a:ea typeface="+mn-ea"/>
            </a:endParaRPr>
          </a:p>
        </p:txBody>
      </p:sp>
    </p:spTree>
  </p:cSld>
  <p:clrMapOvr>
    <a:masterClrMapping/>
  </p:clrMapOvr>
  <mc:AlternateContent xmlns:mc="http://schemas.openxmlformats.org/markup-compatibility/2006">
    <mc:Choice xmlns:p14="http://schemas.microsoft.com/office/powerpoint/2010/main" Requires="p14">
      <p:transition p14:dur="500">
        <p:sndAc>
          <p:stSnd>
            <p:snd r:embed="rId1" name="suction.wav"/>
          </p:stSnd>
        </p:sndAc>
      </p:transition>
    </mc:Choice>
    <mc:Fallback>
      <p:transition>
        <p:sndAc>
          <p:stSnd>
            <p:snd r:embed="rId1" name="suction.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1346180" cy="1143000"/>
          </a:xfrm>
        </p:spPr>
        <p:txBody>
          <a:bodyPr/>
          <a:lstStyle/>
          <a:p>
            <a:pPr eaLnBrk="1" hangingPunct="1">
              <a:lnSpc>
                <a:spcPct val="120000"/>
              </a:lnSpc>
              <a:spcBef>
                <a:spcPct val="0"/>
              </a:spcBef>
            </a:pPr>
            <a:r>
              <a:rPr lang="en-US" altLang="zh-CN" kern="1200" dirty="0">
                <a:latin typeface="Arial" panose="020B0604020202020204" pitchFamily="34" charset="0"/>
                <a:ea typeface="黑体" panose="02010609060101010101" pitchFamily="2" charset="-122"/>
                <a:cs typeface="Arial" panose="020B0604020202020204" pitchFamily="34" charset="0"/>
                <a:sym typeface="+mn-ea"/>
              </a:rPr>
              <a:t>NILoc: Velocity branch</a:t>
            </a:r>
            <a:endParaRPr kumimoji="1" lang="en-US" altLang="zh-CN"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pic>
        <p:nvPicPr>
          <p:cNvPr id="3" name="图片 2"/>
          <p:cNvPicPr>
            <a:picLocks noChangeAspect="1"/>
          </p:cNvPicPr>
          <p:nvPr/>
        </p:nvPicPr>
        <p:blipFill>
          <a:blip r:embed="rId1"/>
          <a:srcRect t="25237" b="29584"/>
          <a:stretch>
            <a:fillRect/>
          </a:stretch>
        </p:blipFill>
        <p:spPr>
          <a:xfrm>
            <a:off x="316865" y="1341120"/>
            <a:ext cx="11532235" cy="2448560"/>
          </a:xfrm>
          <a:prstGeom prst="rect">
            <a:avLst/>
          </a:prstGeom>
        </p:spPr>
      </p:pic>
      <mc:AlternateContent xmlns:mc="http://schemas.openxmlformats.org/markup-compatibility/2006">
        <mc:Choice xmlns:a14="http://schemas.microsoft.com/office/drawing/2010/main" Requires="a14">
          <p:sp>
            <p:nvSpPr>
              <p:cNvPr id="2" name="内容占位符 2"/>
              <p:cNvSpPr>
                <a:spLocks noGrp="1"/>
              </p:cNvSpPr>
              <p:nvPr>
                <p:ph idx="1"/>
              </p:nvPr>
            </p:nvSpPr>
            <p:spPr>
              <a:xfrm>
                <a:off x="78740" y="3429000"/>
                <a:ext cx="12042140" cy="3429000"/>
              </a:xfrm>
            </p:spPr>
            <p:txBody>
              <a:bodyPr/>
              <a:lstStyle/>
              <a:p>
                <a:pPr lvl="0" algn="just">
                  <a:lnSpc>
                    <a:spcPts val="3000"/>
                  </a:lnSpc>
                  <a:spcAft>
                    <a:spcPts val="600"/>
                  </a:spcAft>
                  <a:buFont typeface="Wingdings" panose="05000000000000000000" charset="0"/>
                  <a:buChar char="n"/>
                </a:pPr>
                <a:r>
                  <a:rPr kumimoji="0" lang="en-US" sz="2400" dirty="0">
                    <a:sym typeface="+mn-ea"/>
                  </a:rPr>
                  <a:t>Transformer</a:t>
                </a:r>
                <a:r>
                  <a:rPr kumimoji="0" lang="zh-CN" altLang="en-US" sz="2400" dirty="0">
                    <a:sym typeface="+mn-ea"/>
                  </a:rPr>
                  <a:t>编码器</a:t>
                </a:r>
                <a:endParaRPr kumimoji="0" lang="zh-CN" altLang="en-US" sz="2400" dirty="0">
                  <a:sym typeface="+mn-ea"/>
                </a:endParaRPr>
              </a:p>
              <a:p>
                <a:pPr lvl="1" algn="just">
                  <a:lnSpc>
                    <a:spcPts val="3000"/>
                  </a:lnSpc>
                  <a:spcAft>
                    <a:spcPts val="600"/>
                  </a:spcAft>
                  <a:buFont typeface="Wingdings" panose="05000000000000000000" charset="0"/>
                  <a:buChar char="n"/>
                </a:pPr>
                <a:r>
                  <a:rPr kumimoji="0" lang="zh-CN" altLang="en-US" sz="2100" dirty="0">
                    <a:solidFill>
                      <a:srgbClr val="C00000"/>
                    </a:solidFill>
                    <a:sym typeface="+mn-ea"/>
                  </a:rPr>
                  <a:t>多头注意</a:t>
                </a:r>
                <a:r>
                  <a:rPr kumimoji="0" lang="zh-CN" altLang="en-US" sz="2100" dirty="0">
                    <a:sym typeface="+mn-ea"/>
                  </a:rPr>
                  <a:t>：有两个自注意力网络块，每个块带有</a:t>
                </a:r>
                <a:r>
                  <a:rPr kumimoji="0" lang="en-US" altLang="zh-CN" sz="2100" dirty="0">
                    <a:sym typeface="+mn-ea"/>
                  </a:rPr>
                  <a:t>2</a:t>
                </a:r>
                <a:r>
                  <a:rPr kumimoji="0" lang="zh-CN" altLang="en-US" sz="2100" dirty="0">
                    <a:sym typeface="+mn-ea"/>
                  </a:rPr>
                  <a:t>个</a:t>
                </a:r>
                <a:r>
                  <a:rPr kumimoji="0" lang="en-US" altLang="zh-CN" sz="2100" dirty="0">
                    <a:sym typeface="+mn-ea"/>
                  </a:rPr>
                  <a:t>8</a:t>
                </a:r>
                <a:r>
                  <a:rPr kumimoji="0" lang="zh-CN" altLang="en-US" sz="2100" dirty="0">
                    <a:sym typeface="+mn-ea"/>
                  </a:rPr>
                  <a:t>路多头注意的标准</a:t>
                </a:r>
                <a:r>
                  <a:rPr kumimoji="0" lang="en-US" altLang="zh-CN" sz="2100" dirty="0">
                    <a:sym typeface="+mn-ea"/>
                  </a:rPr>
                  <a:t>Transformer</a:t>
                </a:r>
                <a:r>
                  <a:rPr kumimoji="0" lang="zh-CN" altLang="en-US" sz="2100" dirty="0">
                    <a:sym typeface="+mn-ea"/>
                  </a:rPr>
                  <a:t>编码器层</a:t>
                </a:r>
                <a:endParaRPr kumimoji="0" lang="zh-CN" altLang="en-US" sz="2100" dirty="0">
                  <a:sym typeface="+mn-ea"/>
                </a:endParaRPr>
              </a:p>
              <a:p>
                <a:pPr lvl="0" algn="just">
                  <a:lnSpc>
                    <a:spcPts val="3000"/>
                  </a:lnSpc>
                  <a:spcAft>
                    <a:spcPts val="600"/>
                  </a:spcAft>
                  <a:buFont typeface="Wingdings" panose="05000000000000000000" charset="0"/>
                  <a:buChar char="n"/>
                </a:pPr>
                <a:r>
                  <a:rPr kumimoji="0" lang="zh-CN" altLang="en-US" sz="2400" dirty="0">
                    <a:sym typeface="+mn-ea"/>
                  </a:rPr>
                  <a:t>平移感知（</a:t>
                </a:r>
                <a:r>
                  <a:rPr kumimoji="0" lang="en-US" altLang="zh-CN" sz="2400" dirty="0">
                    <a:sym typeface="+mn-ea"/>
                  </a:rPr>
                  <a:t>TA</a:t>
                </a:r>
                <a:r>
                  <a:rPr kumimoji="0" lang="zh-CN" altLang="en-US" sz="2400" dirty="0">
                    <a:sym typeface="+mn-ea"/>
                  </a:rPr>
                  <a:t>）位置解码器</a:t>
                </a:r>
                <a:endParaRPr kumimoji="0" lang="zh-CN" altLang="en-US" sz="2400" dirty="0">
                  <a:sym typeface="+mn-ea"/>
                </a:endParaRPr>
              </a:p>
              <a:p>
                <a:pPr lvl="1" algn="just">
                  <a:lnSpc>
                    <a:spcPts val="3000"/>
                  </a:lnSpc>
                  <a:spcAft>
                    <a:spcPts val="600"/>
                  </a:spcAft>
                  <a:buFont typeface="Wingdings" panose="05000000000000000000" charset="0"/>
                  <a:buChar char="n"/>
                </a:pPr>
                <a:r>
                  <a:rPr kumimoji="0" lang="zh-CN" altLang="en-US" sz="2100" dirty="0">
                    <a:sym typeface="+mn-ea"/>
                  </a:rPr>
                  <a:t>将每个嵌入向量</a:t>
                </a:r>
                <a14:m>
                  <m:oMath xmlns:m="http://schemas.openxmlformats.org/officeDocument/2006/math">
                    <m:sSub>
                      <m:sSubPr>
                        <m:ctrlPr>
                          <a:rPr kumimoji="0" lang="en-US" altLang="zh-CN" sz="2100" i="1" dirty="0">
                            <a:latin typeface="Cambria Math" panose="02040503050406030204" pitchFamily="18" charset="0"/>
                            <a:cs typeface="Cambria Math" panose="02040503050406030204" pitchFamily="18" charset="0"/>
                            <a:sym typeface="+mn-ea"/>
                          </a:rPr>
                        </m:ctrlPr>
                      </m:sSubPr>
                      <m:e>
                        <m:r>
                          <a:rPr kumimoji="0" lang="en-US" altLang="zh-CN" sz="2100" i="1" dirty="0">
                            <a:latin typeface="Cambria Math" panose="02040503050406030204" pitchFamily="18" charset="0"/>
                            <a:cs typeface="Cambria Math" panose="02040503050406030204" pitchFamily="18" charset="0"/>
                            <a:sym typeface="+mn-ea"/>
                          </a:rPr>
                          <m:t>𝒆</m:t>
                        </m:r>
                      </m:e>
                      <m:sub>
                        <m:r>
                          <a:rPr kumimoji="0" lang="en-US" altLang="zh-CN" sz="2100" i="1" dirty="0">
                            <a:latin typeface="Cambria Math" panose="02040503050406030204" pitchFamily="18" charset="0"/>
                            <a:cs typeface="Cambria Math" panose="02040503050406030204" pitchFamily="18" charset="0"/>
                            <a:sym typeface="+mn-ea"/>
                          </a:rPr>
                          <m:t>𝒕</m:t>
                        </m:r>
                      </m:sub>
                    </m:sSub>
                  </m:oMath>
                </a14:m>
                <a:r>
                  <a:rPr kumimoji="0" lang="zh-CN" altLang="en-US" sz="2100" dirty="0">
                    <a:sym typeface="+mn-ea"/>
                  </a:rPr>
                  <a:t>重新排列成一个图像特征体积，并通过一个三层全卷积解码器进行上采样。</a:t>
                </a:r>
                <a:endParaRPr kumimoji="0" lang="zh-CN" altLang="en-US" sz="2100" dirty="0">
                  <a:sym typeface="+mn-ea"/>
                </a:endParaRPr>
              </a:p>
              <a:p>
                <a:pPr lvl="1" algn="just">
                  <a:lnSpc>
                    <a:spcPts val="3000"/>
                  </a:lnSpc>
                  <a:spcAft>
                    <a:spcPts val="600"/>
                  </a:spcAft>
                  <a:buFont typeface="Wingdings" panose="05000000000000000000" charset="0"/>
                  <a:buChar char="n"/>
                </a:pPr>
                <a:r>
                  <a:rPr kumimoji="0" lang="zh-CN" altLang="en-US" sz="2100" dirty="0">
                    <a:sym typeface="+mn-ea"/>
                  </a:rPr>
                  <a:t>解码器的最后一层是</a:t>
                </a:r>
                <a:r>
                  <a:rPr kumimoji="0" lang="en-US" altLang="zh-CN" sz="2100" dirty="0">
                    <a:sym typeface="+mn-ea"/>
                  </a:rPr>
                  <a:t>TA 1</a:t>
                </a:r>
                <a:r>
                  <a:rPr kumimoji="0" lang="zh-CN" altLang="en-US" sz="2100" dirty="0">
                    <a:sym typeface="+mn-ea"/>
                  </a:rPr>
                  <a:t>×</a:t>
                </a:r>
                <a:r>
                  <a:rPr kumimoji="0" lang="en-US" altLang="zh-CN" sz="2100" dirty="0">
                    <a:sym typeface="+mn-ea"/>
                  </a:rPr>
                  <a:t>1Conv</a:t>
                </a:r>
                <a:r>
                  <a:rPr kumimoji="0" lang="zh-CN" altLang="en-US" sz="2100" dirty="0">
                    <a:sym typeface="+mn-ea"/>
                  </a:rPr>
                  <a:t>，其参数在像素之间不共享，允许模型学习到与位置相关的特定信息。</a:t>
                </a:r>
                <a:endParaRPr kumimoji="0" lang="zh-CN" altLang="en-US" sz="2100" dirty="0">
                  <a:sym typeface="+mn-ea"/>
                </a:endParaRPr>
              </a:p>
              <a:p>
                <a:pPr lvl="1" algn="just">
                  <a:lnSpc>
                    <a:spcPts val="3000"/>
                  </a:lnSpc>
                  <a:spcAft>
                    <a:spcPts val="600"/>
                  </a:spcAft>
                  <a:buFont typeface="Wingdings" panose="05000000000000000000" charset="0"/>
                  <a:buChar char="n"/>
                </a:pPr>
                <a:r>
                  <a:rPr kumimoji="0" lang="zh-CN" altLang="en-US" sz="2100" dirty="0">
                    <a:sym typeface="+mn-ea"/>
                  </a:rPr>
                  <a:t>网络输出一个</a:t>
                </a:r>
                <a:r>
                  <a:rPr kumimoji="0" lang="en-US" altLang="zh-CN" sz="2100" dirty="0">
                    <a:sym typeface="+mn-ea"/>
                  </a:rPr>
                  <a:t>2D</a:t>
                </a:r>
                <a:r>
                  <a:rPr kumimoji="0" lang="zh-CN" altLang="en-US" sz="2100" dirty="0">
                    <a:sym typeface="+mn-ea"/>
                  </a:rPr>
                  <a:t>的似然图</a:t>
                </a:r>
                <a14:m>
                  <m:oMath xmlns:m="http://schemas.openxmlformats.org/officeDocument/2006/math">
                    <m:sSub>
                      <m:sSubPr>
                        <m:ctrlPr>
                          <a:rPr kumimoji="0" lang="en-US" altLang="zh-CN" sz="2100" i="1" dirty="0">
                            <a:latin typeface="Cambria Math" panose="02040503050406030204" pitchFamily="18" charset="0"/>
                            <a:cs typeface="Cambria Math" panose="02040503050406030204" pitchFamily="18" charset="0"/>
                            <a:sym typeface="+mn-ea"/>
                          </a:rPr>
                        </m:ctrlPr>
                      </m:sSubPr>
                      <m:e>
                        <m:r>
                          <a:rPr kumimoji="0" lang="en-US" altLang="zh-CN" sz="2100" i="1" dirty="0">
                            <a:latin typeface="Cambria Math" panose="02040503050406030204" pitchFamily="18" charset="0"/>
                            <a:cs typeface="Cambria Math" panose="02040503050406030204" pitchFamily="18" charset="0"/>
                            <a:sym typeface="+mn-ea"/>
                          </a:rPr>
                          <m:t>𝑳</m:t>
                        </m:r>
                      </m:e>
                      <m:sub>
                        <m:r>
                          <a:rPr kumimoji="0" lang="en-US" altLang="zh-CN" sz="2100" i="1" dirty="0">
                            <a:latin typeface="Cambria Math" panose="02040503050406030204" pitchFamily="18" charset="0"/>
                            <a:cs typeface="Cambria Math" panose="02040503050406030204" pitchFamily="18" charset="0"/>
                            <a:sym typeface="+mn-ea"/>
                          </a:rPr>
                          <m:t>𝒕</m:t>
                        </m:r>
                      </m:sub>
                    </m:sSub>
                  </m:oMath>
                </a14:m>
                <a:r>
                  <a:rPr kumimoji="0" lang="zh-CN" altLang="en-US" sz="2100" dirty="0">
                    <a:sym typeface="+mn-ea"/>
                  </a:rPr>
                  <a:t>，其中</a:t>
                </a:r>
                <a14:m>
                  <m:oMath xmlns:m="http://schemas.openxmlformats.org/officeDocument/2006/math">
                    <m:r>
                      <a:rPr kumimoji="0" lang="en-US" altLang="zh-CN" sz="2100" i="1" dirty="0">
                        <a:latin typeface="Cambria Math" panose="02040503050406030204" pitchFamily="18" charset="0"/>
                        <a:cs typeface="Cambria Math" panose="02040503050406030204" pitchFamily="18" charset="0"/>
                        <a:sym typeface="+mn-ea"/>
                      </a:rPr>
                      <m:t>𝑳</m:t>
                    </m:r>
                    <m:r>
                      <a:rPr kumimoji="0" lang="en-US" altLang="zh-CN" sz="2100" i="1" dirty="0">
                        <a:latin typeface="Cambria Math" panose="02040503050406030204" pitchFamily="18" charset="0"/>
                        <a:cs typeface="Cambria Math" panose="02040503050406030204" pitchFamily="18" charset="0"/>
                        <a:sym typeface="+mn-ea"/>
                      </a:rPr>
                      <m:t>(</m:t>
                    </m:r>
                    <m:r>
                      <a:rPr kumimoji="0" lang="en-US" altLang="zh-CN" sz="2100" i="1" dirty="0">
                        <a:latin typeface="Cambria Math" panose="02040503050406030204" pitchFamily="18" charset="0"/>
                        <a:cs typeface="Cambria Math" panose="02040503050406030204" pitchFamily="18" charset="0"/>
                        <a:sym typeface="+mn-ea"/>
                      </a:rPr>
                      <m:t>𝒙</m:t>
                    </m:r>
                    <m:r>
                      <a:rPr kumimoji="0" lang="en-US" altLang="zh-CN" sz="2100" i="1" dirty="0">
                        <a:latin typeface="Cambria Math" panose="02040503050406030204" pitchFamily="18" charset="0"/>
                        <a:cs typeface="Cambria Math" panose="02040503050406030204" pitchFamily="18" charset="0"/>
                        <a:sym typeface="+mn-ea"/>
                      </a:rPr>
                      <m:t>,</m:t>
                    </m:r>
                    <m:r>
                      <a:rPr kumimoji="0" lang="en-US" altLang="zh-CN" sz="2100" i="1" dirty="0">
                        <a:latin typeface="Cambria Math" panose="02040503050406030204" pitchFamily="18" charset="0"/>
                        <a:cs typeface="Cambria Math" panose="02040503050406030204" pitchFamily="18" charset="0"/>
                        <a:sym typeface="+mn-ea"/>
                      </a:rPr>
                      <m:t>𝒚</m:t>
                    </m:r>
                    <m:r>
                      <a:rPr kumimoji="0" lang="en-US" altLang="zh-CN" sz="2100" i="1" dirty="0">
                        <a:latin typeface="Cambria Math" panose="02040503050406030204" pitchFamily="18" charset="0"/>
                        <a:cs typeface="Cambria Math" panose="02040503050406030204" pitchFamily="18" charset="0"/>
                        <a:sym typeface="+mn-ea"/>
                      </a:rPr>
                      <m:t>)</m:t>
                    </m:r>
                  </m:oMath>
                </a14:m>
                <a:r>
                  <a:rPr kumimoji="0" lang="zh-CN" altLang="en-US" sz="2100" dirty="0">
                    <a:sym typeface="+mn-ea"/>
                  </a:rPr>
                  <a:t>表示在给定位置</a:t>
                </a:r>
                <a14:m>
                  <m:oMath xmlns:m="http://schemas.openxmlformats.org/officeDocument/2006/math">
                    <m:r>
                      <a:rPr kumimoji="0" lang="en-US" altLang="zh-CN" sz="2100" i="1" dirty="0">
                        <a:latin typeface="Cambria Math" panose="02040503050406030204" pitchFamily="18" charset="0"/>
                        <a:cs typeface="Cambria Math" panose="02040503050406030204" pitchFamily="18" charset="0"/>
                        <a:sym typeface="+mn-ea"/>
                      </a:rPr>
                      <m:t>(</m:t>
                    </m:r>
                    <m:r>
                      <a:rPr kumimoji="0" lang="en-US" altLang="zh-CN" sz="2100" i="1" dirty="0">
                        <a:latin typeface="Cambria Math" panose="02040503050406030204" pitchFamily="18" charset="0"/>
                        <a:cs typeface="Cambria Math" panose="02040503050406030204" pitchFamily="18" charset="0"/>
                        <a:sym typeface="+mn-ea"/>
                      </a:rPr>
                      <m:t>𝒙</m:t>
                    </m:r>
                    <m:r>
                      <a:rPr kumimoji="0" lang="en-US" altLang="zh-CN" sz="2100" i="1" dirty="0">
                        <a:latin typeface="Cambria Math" panose="02040503050406030204" pitchFamily="18" charset="0"/>
                        <a:cs typeface="Cambria Math" panose="02040503050406030204" pitchFamily="18" charset="0"/>
                        <a:sym typeface="+mn-ea"/>
                      </a:rPr>
                      <m:t>,</m:t>
                    </m:r>
                    <m:r>
                      <a:rPr kumimoji="0" lang="en-US" altLang="zh-CN" sz="2100" i="1" dirty="0">
                        <a:latin typeface="Cambria Math" panose="02040503050406030204" pitchFamily="18" charset="0"/>
                        <a:cs typeface="Cambria Math" panose="02040503050406030204" pitchFamily="18" charset="0"/>
                        <a:sym typeface="+mn-ea"/>
                      </a:rPr>
                      <m:t>𝒚</m:t>
                    </m:r>
                    <m:r>
                      <a:rPr kumimoji="0" lang="en-US" altLang="zh-CN" sz="2100" i="1" dirty="0">
                        <a:latin typeface="Cambria Math" panose="02040503050406030204" pitchFamily="18" charset="0"/>
                        <a:cs typeface="Cambria Math" panose="02040503050406030204" pitchFamily="18" charset="0"/>
                        <a:sym typeface="+mn-ea"/>
                      </a:rPr>
                      <m:t>)</m:t>
                    </m:r>
                  </m:oMath>
                </a14:m>
                <a:r>
                  <a:rPr kumimoji="0" lang="zh-CN" altLang="en-US" sz="2100" dirty="0">
                    <a:sym typeface="+mn-ea"/>
                  </a:rPr>
                  <a:t>的概率。</a:t>
                </a:r>
                <a:endParaRPr kumimoji="0" sz="2100" dirty="0">
                  <a:sym typeface="+mn-ea"/>
                </a:endParaRPr>
              </a:p>
            </p:txBody>
          </p:sp>
        </mc:Choice>
        <mc:Fallback>
          <p:sp>
            <p:nvSpPr>
              <p:cNvPr id="2" name="内容占位符 2"/>
              <p:cNvSpPr>
                <a:spLocks noRot="1" noChangeAspect="1" noMove="1" noResize="1" noEditPoints="1" noAdjustHandles="1" noChangeArrowheads="1" noChangeShapeType="1" noTextEdit="1"/>
              </p:cNvSpPr>
              <p:nvPr>
                <p:ph idx="1"/>
              </p:nvPr>
            </p:nvSpPr>
            <p:spPr>
              <a:xfrm>
                <a:off x="78740" y="3429000"/>
                <a:ext cx="12042140" cy="3429000"/>
              </a:xfrm>
              <a:blipFill rotWithShape="1">
                <a:blip r:embed="rId2"/>
                <a:stretch>
                  <a:fillRect/>
                </a:stretch>
              </a:blipFill>
            </p:spPr>
            <p:txBody>
              <a:bodyPr/>
              <a:lstStyle/>
              <a:p>
                <a:r>
                  <a:rPr lang="zh-CN" altLang="en-US">
                    <a:noFill/>
                  </a:rPr>
                  <a:t> </a:t>
                </a:r>
              </a:p>
            </p:txBody>
          </p:sp>
        </mc:Fallback>
      </mc:AlternateContent>
      <p:sp>
        <p:nvSpPr>
          <p:cNvPr id="6" name="矩形 5"/>
          <p:cNvSpPr/>
          <p:nvPr/>
        </p:nvSpPr>
        <p:spPr>
          <a:xfrm>
            <a:off x="6082665" y="1628775"/>
            <a:ext cx="1597660" cy="165671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7" name="矩形 6"/>
          <p:cNvSpPr/>
          <p:nvPr/>
        </p:nvSpPr>
        <p:spPr>
          <a:xfrm>
            <a:off x="8832215" y="1701165"/>
            <a:ext cx="1368425" cy="72009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1346180" cy="1143000"/>
          </a:xfrm>
        </p:spPr>
        <p:txBody>
          <a:bodyPr/>
          <a:lstStyle/>
          <a:p>
            <a:pPr eaLnBrk="1" hangingPunct="1">
              <a:lnSpc>
                <a:spcPct val="120000"/>
              </a:lnSpc>
              <a:spcBef>
                <a:spcPct val="0"/>
              </a:spcBef>
            </a:pPr>
            <a:r>
              <a:rPr lang="en-US" altLang="zh-CN" kern="1200" dirty="0">
                <a:latin typeface="Arial" panose="020B0604020202020204" pitchFamily="34" charset="0"/>
                <a:ea typeface="黑体" panose="02010609060101010101" pitchFamily="2" charset="-122"/>
                <a:cs typeface="Arial" panose="020B0604020202020204" pitchFamily="34" charset="0"/>
                <a:sym typeface="+mn-ea"/>
              </a:rPr>
              <a:t>NILoc: Auto-regressive location branch</a:t>
            </a:r>
            <a:endParaRPr lang="en-US" altLang="zh-CN" kern="1200" dirty="0">
              <a:latin typeface="Arial" panose="020B0604020202020204" pitchFamily="34" charset="0"/>
              <a:ea typeface="黑体" panose="02010609060101010101" pitchFamily="2" charset="-122"/>
              <a:cs typeface="Arial" panose="020B0604020202020204" pitchFamily="34" charset="0"/>
              <a:sym typeface="+mn-ea"/>
            </a:endParaRPr>
          </a:p>
        </p:txBody>
      </p:sp>
      <p:sp>
        <p:nvSpPr>
          <p:cNvPr id="2" name="内容占位符 2"/>
          <p:cNvSpPr>
            <a:spLocks noGrp="1"/>
          </p:cNvSpPr>
          <p:nvPr>
            <p:ph idx="1"/>
          </p:nvPr>
        </p:nvSpPr>
        <p:spPr>
          <a:xfrm>
            <a:off x="78740" y="3736975"/>
            <a:ext cx="12042140" cy="3121025"/>
          </a:xfrm>
        </p:spPr>
        <p:txBody>
          <a:bodyPr/>
          <a:lstStyle/>
          <a:p>
            <a:pPr lvl="0" algn="just">
              <a:lnSpc>
                <a:spcPts val="3000"/>
              </a:lnSpc>
              <a:spcAft>
                <a:spcPts val="600"/>
              </a:spcAft>
              <a:buFont typeface="Wingdings" panose="05000000000000000000" charset="0"/>
              <a:buChar char="n"/>
            </a:pPr>
            <a:r>
              <a:rPr kumimoji="0" sz="2400" dirty="0">
                <a:sym typeface="+mn-ea"/>
              </a:rPr>
              <a:t>位置分支</a:t>
            </a:r>
            <a:r>
              <a:rPr kumimoji="0" sz="2400" dirty="0">
                <a:solidFill>
                  <a:srgbClr val="C00000"/>
                </a:solidFill>
                <a:sym typeface="+mn-ea"/>
              </a:rPr>
              <a:t>结合</a:t>
            </a:r>
            <a:r>
              <a:rPr kumimoji="0" sz="2400" dirty="0">
                <a:sym typeface="+mn-ea"/>
              </a:rPr>
              <a:t>了来自速度分支的速度特征和先前的位置可能性</a:t>
            </a:r>
            <a:r>
              <a:rPr kumimoji="0" lang="zh-CN" sz="2400" dirty="0">
                <a:sym typeface="+mn-ea"/>
              </a:rPr>
              <a:t>。</a:t>
            </a:r>
            <a:endParaRPr kumimoji="0" lang="zh-CN" sz="2400" dirty="0">
              <a:sym typeface="+mn-ea"/>
            </a:endParaRPr>
          </a:p>
          <a:p>
            <a:pPr lvl="0" algn="just">
              <a:lnSpc>
                <a:spcPts val="3000"/>
              </a:lnSpc>
              <a:spcAft>
                <a:spcPts val="600"/>
              </a:spcAft>
              <a:buFont typeface="Wingdings" panose="05000000000000000000" charset="0"/>
              <a:buChar char="n"/>
            </a:pPr>
            <a:r>
              <a:rPr kumimoji="0" sz="2400" dirty="0">
                <a:sym typeface="+mn-ea"/>
              </a:rPr>
              <a:t>位置分支与速度分支具有相同的体系结构，但有</a:t>
            </a:r>
            <a:r>
              <a:rPr kumimoji="0" sz="2400" dirty="0">
                <a:solidFill>
                  <a:srgbClr val="C00000"/>
                </a:solidFill>
                <a:sym typeface="+mn-ea"/>
              </a:rPr>
              <a:t>两个差异</a:t>
            </a:r>
            <a:r>
              <a:rPr kumimoji="0" sz="2400" dirty="0">
                <a:sym typeface="+mn-ea"/>
              </a:rPr>
              <a:t>。</a:t>
            </a:r>
            <a:endParaRPr kumimoji="0" sz="2400" dirty="0">
              <a:sym typeface="+mn-ea"/>
            </a:endParaRPr>
          </a:p>
          <a:p>
            <a:pPr lvl="1" algn="just">
              <a:lnSpc>
                <a:spcPts val="3000"/>
              </a:lnSpc>
              <a:spcAft>
                <a:spcPts val="600"/>
              </a:spcAft>
              <a:buFont typeface="Wingdings" panose="05000000000000000000" charset="0"/>
              <a:buChar char="n"/>
            </a:pPr>
            <a:r>
              <a:rPr kumimoji="0" lang="zh-CN" sz="2100" dirty="0">
                <a:sym typeface="+mn-ea"/>
              </a:rPr>
              <a:t>代替</a:t>
            </a:r>
            <a:r>
              <a:rPr kumimoji="0" sz="2100" dirty="0">
                <a:sym typeface="+mn-ea"/>
              </a:rPr>
              <a:t>基于TCN的速度压缩器</a:t>
            </a:r>
            <a:r>
              <a:rPr kumimoji="0" lang="zh-CN" sz="2100" dirty="0">
                <a:sym typeface="+mn-ea"/>
              </a:rPr>
              <a:t>，</a:t>
            </a:r>
            <a:r>
              <a:rPr kumimoji="0" lang="zh-CN" sz="2100" dirty="0">
                <a:sym typeface="+mn-ea"/>
              </a:rPr>
              <a:t>使用</a:t>
            </a:r>
            <a:r>
              <a:rPr kumimoji="0" lang="en-US" altLang="zh-CN" sz="2100" dirty="0">
                <a:solidFill>
                  <a:srgbClr val="C00000"/>
                </a:solidFill>
                <a:sym typeface="+mn-ea"/>
              </a:rPr>
              <a:t>ConvNet</a:t>
            </a:r>
            <a:r>
              <a:rPr kumimoji="0" sz="2100" dirty="0">
                <a:sym typeface="+mn-ea"/>
              </a:rPr>
              <a:t>将每个</a:t>
            </a:r>
            <a:r>
              <a:rPr kumimoji="0" lang="en-US" sz="2100" dirty="0">
                <a:sym typeface="+mn-ea"/>
              </a:rPr>
              <a:t>W</a:t>
            </a:r>
            <a:r>
              <a:rPr kumimoji="0" sz="2100" dirty="0">
                <a:sym typeface="+mn-ea"/>
              </a:rPr>
              <a:t>×H似然映射转换为每个</a:t>
            </a:r>
            <a:r>
              <a:rPr kumimoji="0" lang="en-US" sz="2100" dirty="0">
                <a:sym typeface="+mn-ea"/>
              </a:rPr>
              <a:t>d’</a:t>
            </a:r>
            <a:r>
              <a:rPr kumimoji="0" sz="2100" dirty="0">
                <a:sym typeface="+mn-ea"/>
              </a:rPr>
              <a:t>维向量。</a:t>
            </a:r>
            <a:endParaRPr kumimoji="0" sz="2100" dirty="0">
              <a:sym typeface="+mn-ea"/>
            </a:endParaRPr>
          </a:p>
          <a:p>
            <a:pPr lvl="1" algn="just">
              <a:lnSpc>
                <a:spcPts val="3000"/>
              </a:lnSpc>
              <a:spcAft>
                <a:spcPts val="600"/>
              </a:spcAft>
              <a:buFont typeface="Wingdings" panose="05000000000000000000" charset="0"/>
              <a:buChar char="n"/>
            </a:pPr>
            <a:r>
              <a:rPr kumimoji="0" sz="2100" dirty="0">
                <a:sym typeface="+mn-ea"/>
              </a:rPr>
              <a:t>在每个自注意层之后，通过交叉注意从速度分支中注入速度特征。</a:t>
            </a:r>
            <a:endParaRPr kumimoji="0" sz="2100" dirty="0">
              <a:sym typeface="+mn-ea"/>
            </a:endParaRPr>
          </a:p>
        </p:txBody>
      </p:sp>
      <p:pic>
        <p:nvPicPr>
          <p:cNvPr id="8" name="图片 7"/>
          <p:cNvPicPr>
            <a:picLocks noChangeAspect="1"/>
          </p:cNvPicPr>
          <p:nvPr/>
        </p:nvPicPr>
        <p:blipFill>
          <a:blip r:embed="rId1"/>
          <a:stretch>
            <a:fillRect/>
          </a:stretch>
        </p:blipFill>
        <p:spPr>
          <a:xfrm>
            <a:off x="215900" y="1412875"/>
            <a:ext cx="11677015" cy="20339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1346180" cy="1143000"/>
          </a:xfrm>
        </p:spPr>
        <p:txBody>
          <a:bodyPr/>
          <a:lstStyle/>
          <a:p>
            <a:pPr eaLnBrk="1" hangingPunct="1">
              <a:lnSpc>
                <a:spcPct val="120000"/>
              </a:lnSpc>
              <a:spcBef>
                <a:spcPct val="0"/>
              </a:spcBef>
            </a:pPr>
            <a:r>
              <a:rPr lang="en-US" altLang="zh-CN" kern="1200" dirty="0">
                <a:latin typeface="Arial" panose="020B0604020202020204" pitchFamily="34" charset="0"/>
                <a:ea typeface="黑体" panose="02010609060101010101" pitchFamily="2" charset="-122"/>
                <a:cs typeface="Arial" panose="020B0604020202020204" pitchFamily="34" charset="0"/>
                <a:sym typeface="+mn-ea"/>
              </a:rPr>
              <a:t>NILoc: Auto-regressive location branch</a:t>
            </a:r>
            <a:endParaRPr lang="en-US" altLang="zh-CN" kern="1200" dirty="0">
              <a:latin typeface="Arial" panose="020B0604020202020204" pitchFamily="34" charset="0"/>
              <a:ea typeface="黑体" panose="02010609060101010101" pitchFamily="2" charset="-122"/>
              <a:cs typeface="Arial" panose="020B0604020202020204" pitchFamily="34" charset="0"/>
              <a:sym typeface="+mn-ea"/>
            </a:endParaRPr>
          </a:p>
        </p:txBody>
      </p:sp>
      <p:sp>
        <p:nvSpPr>
          <p:cNvPr id="2" name="内容占位符 2"/>
          <p:cNvSpPr>
            <a:spLocks noGrp="1"/>
          </p:cNvSpPr>
          <p:nvPr>
            <p:ph idx="1"/>
          </p:nvPr>
        </p:nvSpPr>
        <p:spPr>
          <a:xfrm>
            <a:off x="78740" y="1646555"/>
            <a:ext cx="12042140" cy="5211445"/>
          </a:xfrm>
        </p:spPr>
        <p:txBody>
          <a:bodyPr/>
          <a:lstStyle/>
          <a:p>
            <a:pPr lvl="0" algn="just">
              <a:lnSpc>
                <a:spcPts val="3000"/>
              </a:lnSpc>
              <a:spcAft>
                <a:spcPts val="600"/>
              </a:spcAft>
              <a:buFont typeface="Wingdings" panose="05000000000000000000" charset="0"/>
              <a:buChar char="n"/>
            </a:pPr>
            <a:r>
              <a:rPr kumimoji="0" lang="zh-CN" altLang="en-US" sz="2400" dirty="0">
                <a:sym typeface="+mn-ea"/>
              </a:rPr>
              <a:t>推断时，首先以</a:t>
            </a:r>
            <a:r>
              <a:rPr kumimoji="0" lang="zh-CN" altLang="en-US" sz="2400" dirty="0">
                <a:solidFill>
                  <a:srgbClr val="C00000"/>
                </a:solidFill>
                <a:sym typeface="+mn-ea"/>
              </a:rPr>
              <a:t>滑动窗口</a:t>
            </a:r>
            <a:r>
              <a:rPr kumimoji="0" lang="zh-CN" altLang="en-US" sz="2400" dirty="0">
                <a:sym typeface="+mn-ea"/>
              </a:rPr>
              <a:t>的方式评估速度分支，计算速度特征向量。</a:t>
            </a:r>
            <a:endParaRPr kumimoji="0" lang="zh-CN" altLang="en-US" sz="2400" dirty="0">
              <a:sym typeface="+mn-ea"/>
            </a:endParaRPr>
          </a:p>
          <a:p>
            <a:pPr lvl="0" algn="just">
              <a:lnSpc>
                <a:spcPts val="3000"/>
              </a:lnSpc>
              <a:spcAft>
                <a:spcPts val="600"/>
              </a:spcAft>
              <a:buFont typeface="Wingdings" panose="05000000000000000000" charset="0"/>
              <a:buChar char="n"/>
            </a:pPr>
            <a:r>
              <a:rPr kumimoji="0" lang="zh-CN" altLang="en-US" sz="2400" dirty="0">
                <a:sym typeface="+mn-ea"/>
              </a:rPr>
              <a:t>位置分支会考虑</a:t>
            </a:r>
            <a:r>
              <a:rPr kumimoji="0" lang="zh-CN" altLang="en-US" sz="2400" dirty="0">
                <a:solidFill>
                  <a:srgbClr val="C00000"/>
                </a:solidFill>
                <a:sym typeface="+mn-ea"/>
              </a:rPr>
              <a:t>最近20帧</a:t>
            </a:r>
            <a:r>
              <a:rPr kumimoji="0" lang="zh-CN" altLang="en-US" sz="2400" dirty="0">
                <a:sym typeface="+mn-ea"/>
              </a:rPr>
              <a:t>的位置可能性历史，{Lt, Lt−1, · · ·Lt−19}。L0编码外部初始位置信息，例如来自Wi-Fi的位置数据，或者在没有外部信息时，使用一个均匀分布来初始化。</a:t>
            </a:r>
            <a:endParaRPr kumimoji="0" lang="zh-CN" altLang="en-US" sz="2400" dirty="0">
              <a:sym typeface="+mn-ea"/>
            </a:endParaRPr>
          </a:p>
          <a:p>
            <a:pPr lvl="0" algn="just">
              <a:lnSpc>
                <a:spcPts val="3000"/>
              </a:lnSpc>
              <a:spcAft>
                <a:spcPts val="600"/>
              </a:spcAft>
              <a:buFont typeface="Wingdings" panose="05000000000000000000" charset="0"/>
              <a:buChar char="n"/>
            </a:pPr>
            <a:r>
              <a:rPr kumimoji="0" lang="zh-CN" altLang="en-US" sz="2400" dirty="0">
                <a:sym typeface="+mn-ea"/>
              </a:rPr>
              <a:t>在时间帧t'初始化的节点，模型会预测其在下一帧t'+1的可能性。这是通过考虑过去20帧的位置可能性来实现的。</a:t>
            </a:r>
            <a:endParaRPr kumimoji="0" lang="zh-CN" altLang="en-US" sz="2400" dirty="0">
              <a:sym typeface="+mn-ea"/>
            </a:endParaRPr>
          </a:p>
          <a:p>
            <a:pPr lvl="0" algn="just">
              <a:lnSpc>
                <a:spcPts val="3000"/>
              </a:lnSpc>
              <a:spcAft>
                <a:spcPts val="600"/>
              </a:spcAft>
              <a:buFont typeface="Wingdings" panose="05000000000000000000" charset="0"/>
              <a:buChar char="n"/>
            </a:pPr>
            <a:r>
              <a:rPr kumimoji="0" lang="zh-CN" altLang="en-US" sz="2400" dirty="0">
                <a:sym typeface="+mn-ea"/>
              </a:rPr>
              <a:t>对于每一帧，系统会进行最多20次的推理，以估计位置的可能性。这些推理结果随后会进行</a:t>
            </a:r>
            <a:r>
              <a:rPr kumimoji="0" lang="zh-CN" altLang="en-US" sz="2400" dirty="0">
                <a:solidFill>
                  <a:srgbClr val="C00000"/>
                </a:solidFill>
                <a:sym typeface="+mn-ea"/>
              </a:rPr>
              <a:t>加权平均</a:t>
            </a:r>
            <a:r>
              <a:rPr kumimoji="0" lang="zh-CN" altLang="en-US" sz="2400" dirty="0">
                <a:sym typeface="+mn-ea"/>
              </a:rPr>
              <a:t>，以得到最终的位置可能性估计。</a:t>
            </a:r>
            <a:r>
              <a:rPr kumimoji="0" lang="zh-CN" altLang="en-US" sz="2400" dirty="0">
                <a:solidFill>
                  <a:srgbClr val="C00000"/>
                </a:solidFill>
                <a:sym typeface="+mn-ea"/>
              </a:rPr>
              <a:t>权重</a:t>
            </a:r>
            <a:r>
              <a:rPr kumimoji="0" lang="zh-CN" altLang="en-US" sz="2400" dirty="0">
                <a:sym typeface="+mn-ea"/>
              </a:rPr>
              <a:t>从第一次推理的1.0</a:t>
            </a:r>
            <a:r>
              <a:rPr kumimoji="0" lang="zh-CN" altLang="en-US" sz="2400" dirty="0">
                <a:solidFill>
                  <a:srgbClr val="C00000"/>
                </a:solidFill>
                <a:sym typeface="+mn-ea"/>
              </a:rPr>
              <a:t>递减</a:t>
            </a:r>
            <a:r>
              <a:rPr kumimoji="0" lang="zh-CN" altLang="en-US" sz="2400" dirty="0">
                <a:sym typeface="+mn-ea"/>
              </a:rPr>
              <a:t>到最后一次推理的0.05，这样可以平衡不同推理结果的重要性，降低早期可能存在的不确定性。</a:t>
            </a:r>
            <a:endParaRPr kumimoji="0" lang="zh-CN" altLang="en-US" sz="2400"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1346180" cy="1143000"/>
          </a:xfrm>
        </p:spPr>
        <p:txBody>
          <a:bodyPr/>
          <a:lstStyle/>
          <a:p>
            <a:pPr eaLnBrk="1" hangingPunct="1">
              <a:lnSpc>
                <a:spcPct val="120000"/>
              </a:lnSpc>
              <a:spcBef>
                <a:spcPct val="0"/>
              </a:spcBef>
            </a:pPr>
            <a:r>
              <a:rPr lang="en-US" altLang="zh-CN" kern="1200" dirty="0">
                <a:latin typeface="Arial" panose="020B0604020202020204" pitchFamily="34" charset="0"/>
                <a:ea typeface="黑体" panose="02010609060101010101" pitchFamily="2" charset="-122"/>
                <a:cs typeface="Arial" panose="020B0604020202020204" pitchFamily="34" charset="0"/>
                <a:sym typeface="+mn-ea"/>
              </a:rPr>
              <a:t>Contribution 2: </a:t>
            </a:r>
            <a:r>
              <a:rPr lang="en-US" altLang="zh-CN" kern="1200" dirty="0">
                <a:latin typeface="Arial" panose="020B0604020202020204" pitchFamily="34" charset="0"/>
                <a:ea typeface="黑体" panose="02010609060101010101" pitchFamily="2" charset="-122"/>
                <a:cs typeface="Arial" panose="020B0604020202020204" pitchFamily="34" charset="0"/>
                <a:sym typeface="+mn-ea"/>
              </a:rPr>
              <a:t>Neural Inertial Localization</a:t>
            </a:r>
            <a:endParaRPr kumimoji="1" lang="en-US" altLang="zh-CN"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8" name="文本框 7"/>
              <p:cNvSpPr txBox="1"/>
              <p:nvPr/>
            </p:nvSpPr>
            <p:spPr>
              <a:xfrm>
                <a:off x="275590" y="1427480"/>
                <a:ext cx="11617325" cy="5176520"/>
              </a:xfrm>
              <a:prstGeom prst="rect">
                <a:avLst/>
              </a:prstGeom>
              <a:noFill/>
            </p:spPr>
            <p:txBody>
              <a:bodyPr wrap="square" rtlCol="0">
                <a:noAutofit/>
              </a:bodyPr>
              <a:p>
                <a:pPr marL="342900" indent="-342900" algn="just">
                  <a:lnSpc>
                    <a:spcPts val="3000"/>
                  </a:lnSpc>
                  <a:spcAft>
                    <a:spcPts val="600"/>
                  </a:spcAft>
                  <a:buFont typeface="Wingdings" panose="05000000000000000000" charset="0"/>
                  <a:buChar char="n"/>
                </a:pP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Training scheme</a:t>
                </a:r>
                <a:endPar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1" indent="-342900" algn="just">
                  <a:lnSpc>
                    <a:spcPts val="3000"/>
                  </a:lnSpc>
                  <a:spcAft>
                    <a:spcPts val="600"/>
                  </a:spcAft>
                  <a:buFont typeface="Wingdings" panose="05000000000000000000" charset="0"/>
                  <a:buChar char="n"/>
                </a:pPr>
                <a:r>
                  <a:rPr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在训练过程中，网络通过最小化预测的位置可能性图和真实位置之间的</a:t>
                </a:r>
                <a:r>
                  <a:rPr sz="2000" b="1" kern="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交叉熵损失</a:t>
                </a:r>
                <a:r>
                  <a:rPr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来学习如何从速度向量中估计位置。</a:t>
                </a:r>
                <a:endParaRPr sz="20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1" indent="-342900" algn="just">
                  <a:lnSpc>
                    <a:spcPts val="3000"/>
                  </a:lnSpc>
                  <a:spcAft>
                    <a:spcPts val="600"/>
                  </a:spcAft>
                  <a:buFont typeface="Wingdings" panose="05000000000000000000" charset="0"/>
                  <a:buChar char="n"/>
                </a:pPr>
                <a:r>
                  <a:rPr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采用</a:t>
                </a:r>
                <a:r>
                  <a:rPr sz="2000" b="1" kern="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并行调度抽样</a:t>
                </a:r>
                <a:r>
                  <a:rPr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来训练自回归的位置分支，而不展开循环推断。</a:t>
                </a:r>
                <a:endParaRPr sz="20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1" indent="-342900" algn="just">
                  <a:lnSpc>
                    <a:spcPts val="3000"/>
                  </a:lnSpc>
                  <a:spcAft>
                    <a:spcPts val="600"/>
                  </a:spcAft>
                  <a:buFont typeface="Wingdings" panose="05000000000000000000" charset="0"/>
                  <a:buChar char="n"/>
                </a:pPr>
                <a:r>
                  <a:rPr sz="2000" b="1" kern="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教师强制（teacher forcing）训练</a:t>
                </a:r>
                <a:r>
                  <a:rPr lang="zh-CN" sz="2000" b="1"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首先，我们将真实位置可能性（GT likelihoods）传递给所有的输入标记（tokens），并进行预测。其次，我们以教师强制比例（</a:t>
                </a:r>
                <a14:m>
                  <m:oMath xmlns:m="http://schemas.openxmlformats.org/officeDocument/2006/math">
                    <m:sSub>
                      <m:sSubPr>
                        <m:ctrlPr>
                          <a:rPr lang="en-US" sz="2000" b="1" i="1" kern="0" dirty="0">
                            <a:latin typeface="Cambria Math" panose="02040503050406030204" pitchFamily="18" charset="0"/>
                            <a:ea typeface="微软雅黑" panose="020B0503020204020204" pitchFamily="34" charset="-122"/>
                            <a:cs typeface="Cambria Math" panose="02040503050406030204" pitchFamily="18" charset="0"/>
                            <a:sym typeface="+mn-ea"/>
                          </a:rPr>
                        </m:ctrlPr>
                      </m:sSubPr>
                      <m:e>
                        <m:r>
                          <a:rPr lang="en-US" sz="2000" b="1" i="1" kern="0" dirty="0">
                            <a:latin typeface="Cambria Math" panose="02040503050406030204" pitchFamily="18" charset="0"/>
                            <a:ea typeface="微软雅黑" panose="020B0503020204020204" pitchFamily="34" charset="-122"/>
                            <a:cs typeface="Cambria Math" panose="02040503050406030204" pitchFamily="18" charset="0"/>
                            <a:sym typeface="+mn-ea"/>
                          </a:rPr>
                          <m:t>𝒓</m:t>
                        </m:r>
                      </m:e>
                      <m:sub>
                        <m:r>
                          <a:rPr lang="en-US" sz="2000" b="1" i="1" kern="0" dirty="0">
                            <a:latin typeface="Cambria Math" panose="02040503050406030204" pitchFamily="18" charset="0"/>
                            <a:ea typeface="微软雅黑" panose="020B0503020204020204" pitchFamily="34" charset="-122"/>
                            <a:cs typeface="Cambria Math" panose="02040503050406030204" pitchFamily="18" charset="0"/>
                            <a:sym typeface="+mn-ea"/>
                          </a:rPr>
                          <m:t>𝒕𝒆𝒂𝒄𝒉𝒆𝒓</m:t>
                        </m:r>
                      </m:sub>
                    </m:sSub>
                  </m:oMath>
                </a14:m>
                <a:r>
                  <a:rPr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）的概率保持输入标记中的真实位置可能性，同时将其余的节点替换为预测出的位置可能性。反向传播只在第二步中进行。</a:t>
                </a:r>
                <a14:m>
                  <m:oMath xmlns:m="http://schemas.openxmlformats.org/officeDocument/2006/math">
                    <m:sSub>
                      <m:sSubPr>
                        <m:ctrlPr>
                          <a:rPr lang="en-US" sz="2000" b="1" i="1" kern="0" dirty="0">
                            <a:latin typeface="Cambria Math" panose="02040503050406030204" pitchFamily="18" charset="0"/>
                            <a:ea typeface="微软雅黑" panose="020B0503020204020204" pitchFamily="34" charset="-122"/>
                            <a:cs typeface="Cambria Math" panose="02040503050406030204" pitchFamily="18" charset="0"/>
                            <a:sym typeface="+mn-ea"/>
                          </a:rPr>
                        </m:ctrlPr>
                      </m:sSubPr>
                      <m:e>
                        <m:r>
                          <a:rPr lang="en-US" sz="2000" b="1" i="1" kern="0" dirty="0">
                            <a:latin typeface="Cambria Math" panose="02040503050406030204" pitchFamily="18" charset="0"/>
                            <a:ea typeface="微软雅黑" panose="020B0503020204020204" pitchFamily="34" charset="-122"/>
                            <a:cs typeface="Cambria Math" panose="02040503050406030204" pitchFamily="18" charset="0"/>
                            <a:sym typeface="+mn-ea"/>
                          </a:rPr>
                          <m:t>𝒓</m:t>
                        </m:r>
                      </m:e>
                      <m:sub>
                        <m:r>
                          <a:rPr lang="en-US" sz="2000" b="1" i="1" kern="0" dirty="0">
                            <a:latin typeface="Cambria Math" panose="02040503050406030204" pitchFamily="18" charset="0"/>
                            <a:ea typeface="微软雅黑" panose="020B0503020204020204" pitchFamily="34" charset="-122"/>
                            <a:cs typeface="Cambria Math" panose="02040503050406030204" pitchFamily="18" charset="0"/>
                            <a:sym typeface="+mn-ea"/>
                          </a:rPr>
                          <m:t>𝒕𝒆𝒂𝒄𝒉𝒆𝒓</m:t>
                        </m:r>
                      </m:sub>
                    </m:sSub>
                  </m:oMath>
                </a14:m>
                <a:r>
                  <a:rPr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在前50个</a:t>
                </a:r>
                <a:r>
                  <a:rPr lang="en-US"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epoch</a:t>
                </a:r>
                <a:r>
                  <a:rPr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被设置为1.0，每5个</a:t>
                </a:r>
                <a:r>
                  <a:rPr lang="en-US"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epoch</a:t>
                </a:r>
                <a:r>
                  <a:rPr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后减少0.01。</a:t>
                </a:r>
                <a:endParaRPr sz="20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lvl="0" indent="-342900" algn="just">
                  <a:lnSpc>
                    <a:spcPts val="3000"/>
                  </a:lnSpc>
                  <a:spcAft>
                    <a:spcPts val="600"/>
                  </a:spcAft>
                  <a:buFont typeface="Wingdings" panose="05000000000000000000" charset="0"/>
                  <a:buChar char="n"/>
                </a:pPr>
                <a:r>
                  <a:rPr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Synthetic data generation</a:t>
                </a:r>
                <a:endParaRPr sz="20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1" indent="-342900" algn="just">
                  <a:lnSpc>
                    <a:spcPts val="3000"/>
                  </a:lnSpc>
                  <a:spcAft>
                    <a:spcPts val="600"/>
                  </a:spcAft>
                  <a:buFont typeface="Wingdings" panose="05000000000000000000" charset="0"/>
                  <a:buChar char="n"/>
                </a:pPr>
                <a:r>
                  <a:rPr lang="zh-CN" sz="2000" b="1" kern="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数据增强</a:t>
                </a:r>
                <a:r>
                  <a:rPr lang="zh-CN"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：通过合成数据增加训练样本。</a:t>
                </a:r>
                <a:endParaRPr lang="zh-CN" sz="20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275590" y="1427480"/>
                <a:ext cx="11617325" cy="517652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637387" y="116632"/>
            <a:ext cx="6629400" cy="1143000"/>
          </a:xfrm>
        </p:spPr>
        <p:txBody>
          <a:bodyPr/>
          <a:lstStyle/>
          <a:p>
            <a:r>
              <a:rPr lang="en-US" altLang="zh-CN" dirty="0">
                <a:latin typeface="Arial" panose="020B0604020202020204" pitchFamily="34" charset="0"/>
                <a:cs typeface="Arial" panose="020B0604020202020204" pitchFamily="34" charset="0"/>
              </a:rPr>
              <a:t>Outline</a:t>
            </a:r>
            <a:endParaRPr lang="zh-CN" altLang="en-US"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638175" y="1609725"/>
            <a:ext cx="11250295" cy="4738370"/>
          </a:xfrm>
        </p:spPr>
        <p:txBody>
          <a:bodyPr/>
          <a:lstStyle/>
          <a:p>
            <a:pPr eaLnBrk="1" hangingPunct="1">
              <a:lnSpc>
                <a:spcPct val="120000"/>
              </a:lnSpc>
              <a:spcBef>
                <a:spcPct val="0"/>
              </a:spcBef>
            </a:pPr>
            <a:r>
              <a:rPr kumimoji="1"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rPr>
              <a:t> Introduction</a:t>
            </a:r>
            <a:endParaRPr kumimoji="1"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3600" kern="1200" dirty="0">
                <a:latin typeface="Arial" panose="020B0604020202020204" pitchFamily="34" charset="0"/>
                <a:ea typeface="黑体" panose="02010609060101010101" pitchFamily="2" charset="-122"/>
                <a:cs typeface="Arial" panose="020B0604020202020204" pitchFamily="34" charset="0"/>
              </a:rPr>
              <a:t> </a:t>
            </a:r>
            <a:r>
              <a:rPr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rPr>
              <a:t>Contribution 1: Inertial Localization Dataset</a:t>
            </a:r>
            <a:endParaRPr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kumimoji="1" lang="en-US" altLang="zh-CN" sz="3600" kern="1200" dirty="0">
                <a:latin typeface="Arial" panose="020B0604020202020204" pitchFamily="34" charset="0"/>
                <a:ea typeface="黑体" panose="02010609060101010101" pitchFamily="2" charset="-122"/>
                <a:cs typeface="Arial" panose="020B0604020202020204" pitchFamily="34" charset="0"/>
              </a:rPr>
              <a:t> </a:t>
            </a:r>
            <a:r>
              <a:rPr kumimoji="1"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rPr>
              <a:t>Contribution 2: Neural Inertial Localization</a:t>
            </a:r>
            <a:endParaRPr kumimoji="1"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3600" kern="1200" dirty="0">
                <a:solidFill>
                  <a:srgbClr val="C00000"/>
                </a:solidFill>
                <a:latin typeface="Arial" panose="020B0604020202020204" pitchFamily="34" charset="0"/>
                <a:ea typeface="黑体" panose="02010609060101010101" pitchFamily="2" charset="-122"/>
                <a:cs typeface="Arial" panose="020B0604020202020204" pitchFamily="34" charset="0"/>
              </a:rPr>
              <a:t> Experimental Results</a:t>
            </a:r>
            <a:endParaRPr lang="en-US" altLang="zh-CN" sz="3600" kern="1200" dirty="0">
              <a:solidFill>
                <a:srgbClr val="C00000"/>
              </a:solidFill>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3600" kern="1200" dirty="0">
                <a:latin typeface="Arial" panose="020B0604020202020204" pitchFamily="34" charset="0"/>
                <a:ea typeface="黑体" panose="02010609060101010101" pitchFamily="2" charset="-122"/>
                <a:cs typeface="Arial" panose="020B0604020202020204" pitchFamily="34" charset="0"/>
              </a:rPr>
              <a:t> Future Work</a:t>
            </a:r>
            <a:endParaRPr lang="en-US" altLang="zh-CN" sz="36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3600" kern="1200" dirty="0">
                <a:latin typeface="Arial" panose="020B0604020202020204" pitchFamily="34" charset="0"/>
                <a:ea typeface="黑体" panose="02010609060101010101" pitchFamily="2" charset="-122"/>
                <a:cs typeface="Arial" panose="020B0604020202020204" pitchFamily="34" charset="0"/>
              </a:rPr>
              <a:t> Code</a:t>
            </a:r>
            <a:endParaRPr lang="en-US" altLang="zh-CN" sz="3600" kern="1200" dirty="0">
              <a:latin typeface="Arial" panose="020B0604020202020204" pitchFamily="34" charset="0"/>
              <a:ea typeface="黑体" panose="0201060906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1346180" cy="1143000"/>
          </a:xfrm>
        </p:spPr>
        <p:txBody>
          <a:bodyPr/>
          <a:lstStyle/>
          <a:p>
            <a:pPr eaLnBrk="1" hangingPunct="1">
              <a:lnSpc>
                <a:spcPct val="120000"/>
              </a:lnSpc>
              <a:spcBef>
                <a:spcPct val="0"/>
              </a:spcBef>
            </a:pPr>
            <a:r>
              <a:rPr lang="en-US" altLang="zh-CN" kern="1200" dirty="0">
                <a:solidFill>
                  <a:schemeClr val="tx1"/>
                </a:solidFill>
                <a:latin typeface="Arial" panose="020B0604020202020204" pitchFamily="34" charset="0"/>
                <a:ea typeface="黑体" panose="02010609060101010101" pitchFamily="2" charset="-122"/>
                <a:cs typeface="Arial" panose="020B0604020202020204" pitchFamily="34" charset="0"/>
                <a:sym typeface="+mn-ea"/>
              </a:rPr>
              <a:t>Experimental Results</a:t>
            </a:r>
            <a:endParaRPr kumimoji="1" lang="en-US" altLang="zh-CN" kern="1200" dirty="0">
              <a:solidFill>
                <a:schemeClr val="tx1"/>
              </a:solidFill>
              <a:latin typeface="Arial" panose="020B0604020202020204" pitchFamily="34" charset="0"/>
              <a:ea typeface="黑体" panose="02010609060101010101" pitchFamily="2" charset="-122"/>
              <a:cs typeface="Arial" panose="020B0604020202020204" pitchFamily="34" charset="0"/>
              <a:sym typeface="+mn-ea"/>
            </a:endParaRPr>
          </a:p>
        </p:txBody>
      </p:sp>
      <p:sp>
        <p:nvSpPr>
          <p:cNvPr id="8" name="文本框 7"/>
          <p:cNvSpPr txBox="1"/>
          <p:nvPr/>
        </p:nvSpPr>
        <p:spPr>
          <a:xfrm>
            <a:off x="275590" y="1427480"/>
            <a:ext cx="11617325" cy="815340"/>
          </a:xfrm>
          <a:prstGeom prst="rect">
            <a:avLst/>
          </a:prstGeom>
          <a:noFill/>
        </p:spPr>
        <p:txBody>
          <a:bodyPr wrap="square" rtlCol="0">
            <a:noAutofit/>
          </a:bodyPr>
          <a:p>
            <a:pPr marL="342900" indent="-342900" algn="just">
              <a:lnSpc>
                <a:spcPts val="3000"/>
              </a:lnSpc>
              <a:spcAft>
                <a:spcPts val="600"/>
              </a:spcAft>
              <a:buFont typeface="Wingdings" panose="05000000000000000000" charset="0"/>
              <a:buChar char="n"/>
            </a:pPr>
            <a:r>
              <a:rPr 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由于</a:t>
            </a: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之前没有任何工作涉及</a:t>
            </a:r>
            <a:r>
              <a:rPr sz="2400" b="1" kern="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仅从IMU数据</a:t>
            </a: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进行室内定位。因此，</a:t>
            </a:r>
            <a:r>
              <a:rPr 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作者</a:t>
            </a: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将</a:t>
            </a:r>
            <a:r>
              <a:rPr 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自己的工作与</a:t>
            </a: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三种融合IMU和平面图的技术进行了比较。</a:t>
            </a:r>
            <a:endParaRPr lang="zh-CN" sz="20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1003935" y="2348865"/>
            <a:ext cx="10431780" cy="3222625"/>
          </a:xfrm>
          <a:prstGeom prst="rect">
            <a:avLst/>
          </a:prstGeom>
        </p:spPr>
      </p:pic>
      <p:sp>
        <p:nvSpPr>
          <p:cNvPr id="3" name="矩形 2"/>
          <p:cNvSpPr/>
          <p:nvPr/>
        </p:nvSpPr>
        <p:spPr>
          <a:xfrm>
            <a:off x="1703070" y="3141345"/>
            <a:ext cx="720090" cy="79184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 name="矩形 3"/>
          <p:cNvSpPr/>
          <p:nvPr/>
        </p:nvSpPr>
        <p:spPr>
          <a:xfrm>
            <a:off x="982980" y="1845310"/>
            <a:ext cx="4104640" cy="36004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5" name="直接箭头连接符 4"/>
          <p:cNvCxnSpPr>
            <a:stCxn id="4" idx="2"/>
            <a:endCxn id="3" idx="0"/>
          </p:cNvCxnSpPr>
          <p:nvPr/>
        </p:nvCxnSpPr>
        <p:spPr>
          <a:xfrm flipH="1">
            <a:off x="2063115" y="2205355"/>
            <a:ext cx="972185" cy="93599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6" name="文本框 5"/>
          <p:cNvSpPr txBox="1"/>
          <p:nvPr/>
        </p:nvSpPr>
        <p:spPr>
          <a:xfrm>
            <a:off x="274955" y="5571490"/>
            <a:ext cx="11618595" cy="772795"/>
          </a:xfrm>
          <a:prstGeom prst="rect">
            <a:avLst/>
          </a:prstGeom>
          <a:noFill/>
        </p:spPr>
        <p:txBody>
          <a:bodyPr wrap="square" rtlCol="0">
            <a:noAutofit/>
          </a:bodyPr>
          <a:p>
            <a:pPr marL="342900" indent="-342900">
              <a:buFont typeface="Wingdings" panose="05000000000000000000" charset="0"/>
              <a:buChar char="n"/>
            </a:pPr>
            <a:r>
              <a:rPr lang="zh-CN" sz="2400" b="1"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其中，</a:t>
            </a:r>
            <a:r>
              <a:rPr lang="zh-CN" sz="2400" b="1" kern="0"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橘色</a:t>
            </a:r>
            <a:r>
              <a:rPr lang="zh-CN" sz="2400" b="1" kern="0" dirty="0">
                <a:latin typeface="微软雅黑" panose="020B0503020204020204" pitchFamily="34" charset="-122"/>
                <a:ea typeface="微软雅黑" panose="020B0503020204020204" pitchFamily="34" charset="-122"/>
                <a:cs typeface="微软雅黑" panose="020B0503020204020204" pitchFamily="34" charset="-122"/>
              </a:rPr>
              <a:t>是最好的结果，</a:t>
            </a:r>
            <a:r>
              <a:rPr lang="zh-CN" sz="2400" b="1" kern="0" dirty="0">
                <a:solidFill>
                  <a:srgbClr val="00B0F0"/>
                </a:solidFill>
                <a:latin typeface="微软雅黑" panose="020B0503020204020204" pitchFamily="34" charset="-122"/>
                <a:ea typeface="微软雅黑" panose="020B0503020204020204" pitchFamily="34" charset="-122"/>
                <a:cs typeface="微软雅黑" panose="020B0503020204020204" pitchFamily="34" charset="-122"/>
              </a:rPr>
              <a:t>蓝色</a:t>
            </a:r>
            <a:r>
              <a:rPr lang="zh-CN" sz="2400" b="1" kern="0" dirty="0">
                <a:latin typeface="微软雅黑" panose="020B0503020204020204" pitchFamily="34" charset="-122"/>
                <a:ea typeface="微软雅黑" panose="020B0503020204020204" pitchFamily="34" charset="-122"/>
                <a:cs typeface="微软雅黑" panose="020B0503020204020204" pitchFamily="34" charset="-122"/>
              </a:rPr>
              <a:t>是第二好的结果。评价指标为，给定</a:t>
            </a:r>
            <a:r>
              <a:rPr 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误差距离阈值和角度(A)阈值的</a:t>
            </a:r>
            <a:r>
              <a:rPr lang="zh-CN" sz="2400" b="1" kern="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成功率（SR）</a:t>
            </a:r>
            <a:r>
              <a:rPr lang="zh-CN" sz="2400" b="1" kern="0" dirty="0">
                <a:latin typeface="微软雅黑" panose="020B0503020204020204" pitchFamily="34" charset="-122"/>
                <a:ea typeface="微软雅黑" panose="020B0503020204020204" pitchFamily="34" charset="-122"/>
                <a:cs typeface="微软雅黑" panose="020B0503020204020204" pitchFamily="34" charset="-122"/>
              </a:rPr>
              <a:t>。运行时间是每1 min运动序列的平均CPU或GPU时间。</a:t>
            </a:r>
            <a:endParaRPr lang="zh-CN" sz="24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1346180" cy="1143000"/>
          </a:xfrm>
        </p:spPr>
        <p:txBody>
          <a:bodyPr/>
          <a:lstStyle/>
          <a:p>
            <a:pPr eaLnBrk="1" hangingPunct="1">
              <a:lnSpc>
                <a:spcPct val="120000"/>
              </a:lnSpc>
              <a:spcBef>
                <a:spcPct val="0"/>
              </a:spcBef>
            </a:pPr>
            <a:r>
              <a:rPr lang="en-US" altLang="zh-CN" kern="1200" dirty="0">
                <a:solidFill>
                  <a:schemeClr val="tx1"/>
                </a:solidFill>
                <a:latin typeface="Arial" panose="020B0604020202020204" pitchFamily="34" charset="0"/>
                <a:ea typeface="黑体" panose="02010609060101010101" pitchFamily="2" charset="-122"/>
                <a:cs typeface="Arial" panose="020B0604020202020204" pitchFamily="34" charset="0"/>
                <a:sym typeface="+mn-ea"/>
              </a:rPr>
              <a:t>Experimental Results</a:t>
            </a:r>
            <a:endParaRPr kumimoji="1" lang="en-US" altLang="zh-CN" kern="1200" dirty="0">
              <a:solidFill>
                <a:schemeClr val="tx1"/>
              </a:solidFill>
              <a:latin typeface="Arial" panose="020B0604020202020204" pitchFamily="34" charset="0"/>
              <a:ea typeface="黑体" panose="02010609060101010101" pitchFamily="2" charset="-122"/>
              <a:cs typeface="Arial" panose="020B0604020202020204" pitchFamily="34" charset="0"/>
              <a:sym typeface="+mn-ea"/>
            </a:endParaRPr>
          </a:p>
        </p:txBody>
      </p:sp>
      <p:sp>
        <p:nvSpPr>
          <p:cNvPr id="8" name="文本框 7"/>
          <p:cNvSpPr txBox="1"/>
          <p:nvPr/>
        </p:nvSpPr>
        <p:spPr>
          <a:xfrm>
            <a:off x="275590" y="5837555"/>
            <a:ext cx="11617325" cy="361315"/>
          </a:xfrm>
          <a:prstGeom prst="rect">
            <a:avLst/>
          </a:prstGeom>
          <a:noFill/>
        </p:spPr>
        <p:txBody>
          <a:bodyPr wrap="square" rtlCol="0">
            <a:noAutofit/>
          </a:bodyPr>
          <a:p>
            <a:pPr marL="342900" indent="-342900" algn="just">
              <a:lnSpc>
                <a:spcPts val="3000"/>
              </a:lnSpc>
              <a:spcAft>
                <a:spcPts val="600"/>
              </a:spcAft>
              <a:buFont typeface="Wingdings" panose="05000000000000000000" charset="0"/>
              <a:buChar char="n"/>
            </a:pPr>
            <a:r>
              <a:rPr 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如图为</a:t>
            </a:r>
            <a:r>
              <a:rPr lang="en-US"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Building A</a:t>
            </a: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中</a:t>
            </a: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的一个轨迹的定性可视化。粒子滤波器和CRF估计的</a:t>
            </a:r>
            <a:r>
              <a:rPr 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定位</a:t>
            </a: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大约是200Hz，而NILoc大约是20Hz。</a:t>
            </a:r>
            <a:endPar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7" name="图片 6"/>
          <p:cNvPicPr>
            <a:picLocks noChangeAspect="1"/>
          </p:cNvPicPr>
          <p:nvPr/>
        </p:nvPicPr>
        <p:blipFill>
          <a:blip r:embed="rId1"/>
          <a:stretch>
            <a:fillRect/>
          </a:stretch>
        </p:blipFill>
        <p:spPr>
          <a:xfrm>
            <a:off x="2322195" y="1341120"/>
            <a:ext cx="7795895" cy="45180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1346180" cy="1143000"/>
          </a:xfrm>
        </p:spPr>
        <p:txBody>
          <a:bodyPr/>
          <a:lstStyle/>
          <a:p>
            <a:pPr eaLnBrk="1" hangingPunct="1">
              <a:lnSpc>
                <a:spcPct val="120000"/>
              </a:lnSpc>
              <a:spcBef>
                <a:spcPct val="0"/>
              </a:spcBef>
            </a:pPr>
            <a:r>
              <a:rPr lang="en-US" altLang="zh-CN" kern="1200" dirty="0">
                <a:solidFill>
                  <a:schemeClr val="tx1"/>
                </a:solidFill>
                <a:latin typeface="Arial" panose="020B0604020202020204" pitchFamily="34" charset="0"/>
                <a:ea typeface="黑体" panose="02010609060101010101" pitchFamily="2" charset="-122"/>
                <a:cs typeface="Arial" panose="020B0604020202020204" pitchFamily="34" charset="0"/>
                <a:sym typeface="+mn-ea"/>
              </a:rPr>
              <a:t>Experimental Results</a:t>
            </a:r>
            <a:endParaRPr kumimoji="1" lang="en-US" altLang="zh-CN" kern="1200" dirty="0">
              <a:solidFill>
                <a:schemeClr val="tx1"/>
              </a:solidFill>
              <a:latin typeface="Arial" panose="020B0604020202020204" pitchFamily="34" charset="0"/>
              <a:ea typeface="黑体" panose="02010609060101010101" pitchFamily="2" charset="-122"/>
              <a:cs typeface="Arial" panose="020B0604020202020204" pitchFamily="34" charset="0"/>
              <a:sym typeface="+mn-ea"/>
            </a:endParaRPr>
          </a:p>
        </p:txBody>
      </p:sp>
      <p:sp>
        <p:nvSpPr>
          <p:cNvPr id="8" name="文本框 7"/>
          <p:cNvSpPr txBox="1"/>
          <p:nvPr/>
        </p:nvSpPr>
        <p:spPr>
          <a:xfrm>
            <a:off x="275590" y="4268470"/>
            <a:ext cx="11617325" cy="2285365"/>
          </a:xfrm>
          <a:prstGeom prst="rect">
            <a:avLst/>
          </a:prstGeom>
          <a:noFill/>
        </p:spPr>
        <p:txBody>
          <a:bodyPr wrap="square" rtlCol="0">
            <a:noAutofit/>
          </a:bodyPr>
          <a:p>
            <a:pPr marL="342900" indent="-342900" algn="just">
              <a:lnSpc>
                <a:spcPts val="3000"/>
              </a:lnSpc>
              <a:spcAft>
                <a:spcPts val="600"/>
              </a:spcAft>
              <a:buFont typeface="Wingdings" panose="05000000000000000000" charset="0"/>
              <a:buChar char="n"/>
            </a:pPr>
            <a:r>
              <a:rPr 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如图</a:t>
            </a: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绘制了在</a:t>
            </a:r>
            <a:r>
              <a:rPr 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一定</a:t>
            </a: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阈值范围上基于距离的成功率。</a:t>
            </a:r>
            <a:endPar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just">
              <a:lnSpc>
                <a:spcPts val="3000"/>
              </a:lnSpc>
              <a:spcAft>
                <a:spcPts val="600"/>
              </a:spcAft>
              <a:buFont typeface="Wingdings" panose="05000000000000000000" charset="0"/>
              <a:buChar char="n"/>
            </a:pPr>
            <a:r>
              <a:rPr lang="en-US"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PF</a:t>
            </a: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的性能较差，</a:t>
            </a:r>
            <a:r>
              <a:rPr 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因为</a:t>
            </a: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它无法处理惯性导航轨迹中的累积漂移。</a:t>
            </a:r>
            <a:endPar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just">
              <a:lnSpc>
                <a:spcPts val="3000"/>
              </a:lnSpc>
              <a:spcAft>
                <a:spcPts val="600"/>
              </a:spcAft>
              <a:buFont typeface="Wingdings" panose="05000000000000000000" charset="0"/>
              <a:buChar char="n"/>
            </a:pPr>
            <a:r>
              <a:rPr lang="en-US"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LP</a:t>
            </a: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结合了</a:t>
            </a:r>
            <a:r>
              <a:rPr lang="en-US"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PF</a:t>
            </a: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和神经网络，学习将运动与位置联系起来。</a:t>
            </a:r>
            <a:r>
              <a:rPr 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但只</a:t>
            </a: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编码5秒的运动数据，</a:t>
            </a:r>
            <a:r>
              <a:rPr 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长度不足以</a:t>
            </a: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打破模糊性。</a:t>
            </a:r>
            <a:endPar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just">
              <a:lnSpc>
                <a:spcPts val="3000"/>
              </a:lnSpc>
              <a:spcAft>
                <a:spcPts val="600"/>
              </a:spcAft>
              <a:buFont typeface="Wingdings" panose="05000000000000000000" charset="0"/>
              <a:buChar char="n"/>
            </a:pP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NILoc使用强大的</a:t>
            </a:r>
            <a:r>
              <a:rPr lang="en-US"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Transformer</a:t>
            </a: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架构，需要大约一分钟的运动数据，克服了不确定性。</a:t>
            </a:r>
            <a:endPar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71755" y="1341120"/>
            <a:ext cx="12106910" cy="29159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1346180" cy="1143000"/>
          </a:xfrm>
        </p:spPr>
        <p:txBody>
          <a:bodyPr/>
          <a:lstStyle/>
          <a:p>
            <a:pPr eaLnBrk="1" hangingPunct="1">
              <a:lnSpc>
                <a:spcPct val="120000"/>
              </a:lnSpc>
              <a:spcBef>
                <a:spcPct val="0"/>
              </a:spcBef>
            </a:pPr>
            <a:r>
              <a:rPr lang="en-US" altLang="zh-CN" kern="1200" dirty="0">
                <a:solidFill>
                  <a:schemeClr val="tx1"/>
                </a:solidFill>
                <a:latin typeface="Arial" panose="020B0604020202020204" pitchFamily="34" charset="0"/>
                <a:ea typeface="黑体" panose="02010609060101010101" pitchFamily="2" charset="-122"/>
                <a:cs typeface="Arial" panose="020B0604020202020204" pitchFamily="34" charset="0"/>
                <a:sym typeface="+mn-ea"/>
              </a:rPr>
              <a:t>Experimental Results: Ablation Study</a:t>
            </a:r>
            <a:endParaRPr lang="en-US" altLang="zh-CN" kern="1200" dirty="0">
              <a:solidFill>
                <a:schemeClr val="tx1"/>
              </a:solidFill>
              <a:latin typeface="Arial" panose="020B0604020202020204" pitchFamily="34" charset="0"/>
              <a:ea typeface="黑体" panose="02010609060101010101" pitchFamily="2" charset="-122"/>
              <a:cs typeface="Arial" panose="020B0604020202020204" pitchFamily="34" charset="0"/>
              <a:sym typeface="+mn-ea"/>
            </a:endParaRPr>
          </a:p>
        </p:txBody>
      </p:sp>
      <p:sp>
        <p:nvSpPr>
          <p:cNvPr id="8" name="文本框 7"/>
          <p:cNvSpPr txBox="1"/>
          <p:nvPr/>
        </p:nvSpPr>
        <p:spPr>
          <a:xfrm>
            <a:off x="275590" y="3588385"/>
            <a:ext cx="11617325" cy="2965450"/>
          </a:xfrm>
          <a:prstGeom prst="rect">
            <a:avLst/>
          </a:prstGeom>
          <a:noFill/>
        </p:spPr>
        <p:txBody>
          <a:bodyPr wrap="square" rtlCol="0">
            <a:noAutofit/>
          </a:bodyPr>
          <a:p>
            <a:pPr marL="342900" indent="-342900" algn="just">
              <a:lnSpc>
                <a:spcPts val="3000"/>
              </a:lnSpc>
              <a:spcAft>
                <a:spcPts val="600"/>
              </a:spcAft>
              <a:buFont typeface="Wingdings" panose="05000000000000000000" charset="0"/>
              <a:buChar char="n"/>
            </a:pP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第一行与最先进的惯性导航方法进行了比较，我们和所有的基线都表现更好</a:t>
            </a:r>
            <a:r>
              <a:rPr 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just">
              <a:lnSpc>
                <a:spcPts val="3000"/>
              </a:lnSpc>
              <a:spcAft>
                <a:spcPts val="600"/>
              </a:spcAft>
              <a:buFont typeface="Wingdings" panose="05000000000000000000" charset="0"/>
              <a:buChar char="n"/>
            </a:pP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第二行显示了在不对速度分支使用损失函数情况下模型的性能。</a:t>
            </a:r>
            <a:endPar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just">
              <a:lnSpc>
                <a:spcPts val="3000"/>
              </a:lnSpc>
              <a:spcAft>
                <a:spcPts val="600"/>
              </a:spcAft>
              <a:buFont typeface="Wingdings" panose="05000000000000000000" charset="0"/>
              <a:buChar char="n"/>
            </a:pP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第三行去除了速度序列压缩器</a:t>
            </a:r>
            <a:r>
              <a:rPr 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just">
              <a:lnSpc>
                <a:spcPts val="3000"/>
              </a:lnSpc>
              <a:spcAft>
                <a:spcPts val="600"/>
              </a:spcAft>
              <a:buFont typeface="Wingdings" panose="05000000000000000000" charset="0"/>
              <a:buChar char="n"/>
            </a:pP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第四</a:t>
            </a:r>
            <a:r>
              <a:rPr 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、五</a:t>
            </a: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行去掉了平移感知位置解码器，</a:t>
            </a:r>
            <a:r>
              <a:rPr 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并分别用</a:t>
            </a: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全连接层</a:t>
            </a:r>
            <a:r>
              <a:rPr 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和</a:t>
            </a: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卷积神经网络替代。</a:t>
            </a:r>
            <a:endPar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just">
              <a:lnSpc>
                <a:spcPts val="3000"/>
              </a:lnSpc>
              <a:spcAft>
                <a:spcPts val="600"/>
              </a:spcAft>
              <a:buFont typeface="Wingdings" panose="05000000000000000000" charset="0"/>
              <a:buChar char="n"/>
            </a:pP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第六行只使用速度分支的输出进行位置预测，不结合位置估计分支。</a:t>
            </a:r>
            <a:endPar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just">
              <a:lnSpc>
                <a:spcPts val="3000"/>
              </a:lnSpc>
              <a:spcAft>
                <a:spcPts val="600"/>
              </a:spcAft>
              <a:buFont typeface="Wingdings" panose="05000000000000000000" charset="0"/>
              <a:buChar char="n"/>
            </a:pP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第七行显示完整NILoc模型的性能，即包括速度和位置分支的整合结果。</a:t>
            </a:r>
            <a:endPar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gn="just">
              <a:lnSpc>
                <a:spcPts val="3000"/>
              </a:lnSpc>
              <a:spcAft>
                <a:spcPts val="600"/>
              </a:spcAft>
              <a:buFont typeface="Wingdings" panose="05000000000000000000" charset="0"/>
              <a:buNone/>
            </a:pPr>
            <a:endPar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2279015" y="1341755"/>
            <a:ext cx="7570470" cy="22459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637387" y="116632"/>
            <a:ext cx="6629400" cy="1143000"/>
          </a:xfrm>
        </p:spPr>
        <p:txBody>
          <a:bodyPr/>
          <a:lstStyle/>
          <a:p>
            <a:r>
              <a:rPr lang="en-US" altLang="zh-CN" dirty="0">
                <a:latin typeface="Arial" panose="020B0604020202020204" pitchFamily="34" charset="0"/>
                <a:cs typeface="Arial" panose="020B0604020202020204" pitchFamily="34" charset="0"/>
              </a:rPr>
              <a:t>Outline</a:t>
            </a:r>
            <a:endParaRPr lang="zh-CN" altLang="en-US"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638175" y="1609725"/>
            <a:ext cx="11250295" cy="4738370"/>
          </a:xfrm>
        </p:spPr>
        <p:txBody>
          <a:bodyPr/>
          <a:lstStyle/>
          <a:p>
            <a:pPr eaLnBrk="1" hangingPunct="1">
              <a:lnSpc>
                <a:spcPct val="120000"/>
              </a:lnSpc>
              <a:spcBef>
                <a:spcPct val="0"/>
              </a:spcBef>
            </a:pPr>
            <a:r>
              <a:rPr kumimoji="1"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rPr>
              <a:t> Introduction</a:t>
            </a:r>
            <a:endParaRPr kumimoji="1"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3600" kern="1200" dirty="0">
                <a:latin typeface="Arial" panose="020B0604020202020204" pitchFamily="34" charset="0"/>
                <a:ea typeface="黑体" panose="02010609060101010101" pitchFamily="2" charset="-122"/>
                <a:cs typeface="Arial" panose="020B0604020202020204" pitchFamily="34" charset="0"/>
              </a:rPr>
              <a:t> </a:t>
            </a:r>
            <a:r>
              <a:rPr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rPr>
              <a:t>Contribution 1: Inertial Localization Dataset</a:t>
            </a:r>
            <a:endParaRPr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kumimoji="1" lang="en-US" altLang="zh-CN" sz="3600" kern="1200" dirty="0">
                <a:latin typeface="Arial" panose="020B0604020202020204" pitchFamily="34" charset="0"/>
                <a:ea typeface="黑体" panose="02010609060101010101" pitchFamily="2" charset="-122"/>
                <a:cs typeface="Arial" panose="020B0604020202020204" pitchFamily="34" charset="0"/>
              </a:rPr>
              <a:t> </a:t>
            </a:r>
            <a:r>
              <a:rPr kumimoji="1"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rPr>
              <a:t>Contribution 2: Neural Inertial Localization</a:t>
            </a:r>
            <a:endParaRPr kumimoji="1"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rPr>
              <a:t> Experimental Results</a:t>
            </a:r>
            <a:endParaRPr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3600" kern="1200" dirty="0">
                <a:latin typeface="Arial" panose="020B0604020202020204" pitchFamily="34" charset="0"/>
                <a:ea typeface="黑体" panose="02010609060101010101" pitchFamily="2" charset="-122"/>
                <a:cs typeface="Arial" panose="020B0604020202020204" pitchFamily="34" charset="0"/>
              </a:rPr>
              <a:t> </a:t>
            </a:r>
            <a:r>
              <a:rPr lang="en-US" altLang="zh-CN" sz="3600" kern="1200" dirty="0">
                <a:solidFill>
                  <a:srgbClr val="C00000"/>
                </a:solidFill>
                <a:latin typeface="Arial" panose="020B0604020202020204" pitchFamily="34" charset="0"/>
                <a:ea typeface="黑体" panose="02010609060101010101" pitchFamily="2" charset="-122"/>
                <a:cs typeface="Arial" panose="020B0604020202020204" pitchFamily="34" charset="0"/>
              </a:rPr>
              <a:t>Future Work</a:t>
            </a:r>
            <a:endParaRPr lang="en-US" altLang="zh-CN" sz="3600" kern="1200" dirty="0">
              <a:solidFill>
                <a:srgbClr val="C00000"/>
              </a:solidFill>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rPr>
              <a:t> Code</a:t>
            </a:r>
            <a:endParaRPr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637387" y="116632"/>
            <a:ext cx="6629400" cy="1143000"/>
          </a:xfrm>
        </p:spPr>
        <p:txBody>
          <a:bodyPr/>
          <a:lstStyle/>
          <a:p>
            <a:r>
              <a:rPr lang="en-US" altLang="zh-CN" dirty="0">
                <a:latin typeface="Arial" panose="020B0604020202020204" pitchFamily="34" charset="0"/>
                <a:cs typeface="Arial" panose="020B0604020202020204" pitchFamily="34" charset="0"/>
              </a:rPr>
              <a:t>Outline</a:t>
            </a:r>
            <a:endParaRPr lang="zh-CN" altLang="en-US"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638175" y="1609725"/>
            <a:ext cx="11250295" cy="4738370"/>
          </a:xfrm>
        </p:spPr>
        <p:txBody>
          <a:bodyPr/>
          <a:lstStyle/>
          <a:p>
            <a:pPr eaLnBrk="1" hangingPunct="1">
              <a:lnSpc>
                <a:spcPct val="120000"/>
              </a:lnSpc>
              <a:spcBef>
                <a:spcPct val="0"/>
              </a:spcBef>
            </a:pPr>
            <a:r>
              <a:rPr kumimoji="1" lang="en-US" altLang="zh-CN" sz="3600" kern="1200" dirty="0">
                <a:latin typeface="Arial" panose="020B0604020202020204" pitchFamily="34" charset="0"/>
                <a:ea typeface="黑体" panose="02010609060101010101" pitchFamily="2" charset="-122"/>
                <a:cs typeface="Arial" panose="020B0604020202020204" pitchFamily="34" charset="0"/>
              </a:rPr>
              <a:t> </a:t>
            </a:r>
            <a:r>
              <a:rPr kumimoji="1" lang="en-US" altLang="zh-CN" sz="3600" kern="1200" dirty="0">
                <a:solidFill>
                  <a:srgbClr val="C00000"/>
                </a:solidFill>
                <a:latin typeface="Arial" panose="020B0604020202020204" pitchFamily="34" charset="0"/>
                <a:ea typeface="黑体" panose="02010609060101010101" pitchFamily="2" charset="-122"/>
                <a:cs typeface="Arial" panose="020B0604020202020204" pitchFamily="34" charset="0"/>
              </a:rPr>
              <a:t>Introduction</a:t>
            </a:r>
            <a:endParaRPr kumimoji="1" lang="en-US" altLang="zh-CN" sz="36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3600" kern="1200" dirty="0">
                <a:latin typeface="Arial" panose="020B0604020202020204" pitchFamily="34" charset="0"/>
                <a:ea typeface="黑体" panose="02010609060101010101" pitchFamily="2" charset="-122"/>
                <a:cs typeface="Arial" panose="020B0604020202020204" pitchFamily="34" charset="0"/>
              </a:rPr>
              <a:t> Contribution 1: Inertial Localization Dataset</a:t>
            </a:r>
            <a:endParaRPr lang="en-US" altLang="zh-CN" sz="36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kumimoji="1" lang="en-US" altLang="zh-CN" sz="3600" kern="1200" dirty="0">
                <a:latin typeface="Arial" panose="020B0604020202020204" pitchFamily="34" charset="0"/>
                <a:ea typeface="黑体" panose="02010609060101010101" pitchFamily="2" charset="-122"/>
                <a:cs typeface="Arial" panose="020B0604020202020204" pitchFamily="34" charset="0"/>
              </a:rPr>
              <a:t> Contribution 2: Neural Inertial Localization</a:t>
            </a:r>
            <a:endParaRPr kumimoji="1" lang="en-US" altLang="zh-CN" sz="36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3600" kern="1200" dirty="0">
                <a:latin typeface="Arial" panose="020B0604020202020204" pitchFamily="34" charset="0"/>
                <a:ea typeface="黑体" panose="02010609060101010101" pitchFamily="2" charset="-122"/>
                <a:cs typeface="Arial" panose="020B0604020202020204" pitchFamily="34" charset="0"/>
              </a:rPr>
              <a:t> Experimental Results</a:t>
            </a:r>
            <a:endParaRPr lang="en-US" altLang="zh-CN" sz="36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3600" kern="1200" dirty="0">
                <a:latin typeface="Arial" panose="020B0604020202020204" pitchFamily="34" charset="0"/>
                <a:ea typeface="黑体" panose="02010609060101010101" pitchFamily="2" charset="-122"/>
                <a:cs typeface="Arial" panose="020B0604020202020204" pitchFamily="34" charset="0"/>
              </a:rPr>
              <a:t> Future Work</a:t>
            </a:r>
            <a:endParaRPr lang="en-US" altLang="zh-CN" sz="36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3600" kern="1200" dirty="0">
                <a:latin typeface="Arial" panose="020B0604020202020204" pitchFamily="34" charset="0"/>
                <a:ea typeface="黑体" panose="02010609060101010101" pitchFamily="2" charset="-122"/>
                <a:cs typeface="Arial" panose="020B0604020202020204" pitchFamily="34" charset="0"/>
              </a:rPr>
              <a:t> Code</a:t>
            </a:r>
            <a:endParaRPr lang="en-US" altLang="zh-CN" sz="3600" kern="1200" dirty="0">
              <a:latin typeface="Arial" panose="020B0604020202020204" pitchFamily="34" charset="0"/>
              <a:ea typeface="黑体" panose="0201060906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1346180" cy="1143000"/>
          </a:xfrm>
        </p:spPr>
        <p:txBody>
          <a:bodyPr/>
          <a:lstStyle/>
          <a:p>
            <a:pPr eaLnBrk="1" hangingPunct="1">
              <a:lnSpc>
                <a:spcPct val="120000"/>
              </a:lnSpc>
              <a:spcBef>
                <a:spcPct val="0"/>
              </a:spcBef>
            </a:pPr>
            <a:r>
              <a:rPr lang="en-US" altLang="zh-CN" kern="1200" dirty="0">
                <a:solidFill>
                  <a:schemeClr val="tx1"/>
                </a:solidFill>
                <a:latin typeface="Arial" panose="020B0604020202020204" pitchFamily="34" charset="0"/>
                <a:ea typeface="黑体" panose="02010609060101010101" pitchFamily="2" charset="-122"/>
                <a:cs typeface="Arial" panose="020B0604020202020204" pitchFamily="34" charset="0"/>
                <a:sym typeface="+mn-ea"/>
              </a:rPr>
              <a:t>Future Work</a:t>
            </a:r>
            <a:endParaRPr kumimoji="1" lang="en-US" altLang="zh-CN" kern="1200" dirty="0">
              <a:solidFill>
                <a:schemeClr val="tx1"/>
              </a:solidFill>
              <a:latin typeface="Arial" panose="020B0604020202020204" pitchFamily="34" charset="0"/>
              <a:ea typeface="黑体" panose="02010609060101010101" pitchFamily="2" charset="-122"/>
              <a:cs typeface="Arial" panose="020B0604020202020204" pitchFamily="34" charset="0"/>
              <a:sym typeface="+mn-ea"/>
            </a:endParaRPr>
          </a:p>
        </p:txBody>
      </p:sp>
      <p:sp>
        <p:nvSpPr>
          <p:cNvPr id="8" name="文本框 7"/>
          <p:cNvSpPr txBox="1"/>
          <p:nvPr/>
        </p:nvSpPr>
        <p:spPr>
          <a:xfrm>
            <a:off x="275590" y="1678940"/>
            <a:ext cx="11617325" cy="4874895"/>
          </a:xfrm>
          <a:prstGeom prst="rect">
            <a:avLst/>
          </a:prstGeom>
          <a:noFill/>
        </p:spPr>
        <p:txBody>
          <a:bodyPr wrap="square" rtlCol="0">
            <a:noAutofit/>
          </a:bodyPr>
          <a:p>
            <a:pPr marL="342900" indent="-342900" algn="just">
              <a:lnSpc>
                <a:spcPts val="3000"/>
              </a:lnSpc>
              <a:spcAft>
                <a:spcPts val="600"/>
              </a:spcAft>
              <a:buFont typeface="Wingdings" panose="05000000000000000000" charset="0"/>
              <a:buChar char="n"/>
            </a:pP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两种主要的故障模式</a:t>
            </a:r>
            <a:endPar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1" indent="-342900" algn="just">
              <a:lnSpc>
                <a:spcPts val="3000"/>
              </a:lnSpc>
              <a:spcAft>
                <a:spcPts val="600"/>
              </a:spcAft>
              <a:buFont typeface="Wingdings" panose="05000000000000000000" charset="0"/>
              <a:buChar char="n"/>
            </a:pPr>
            <a:r>
              <a:rPr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在一个开放的空间（如中庭），人类的运动往往不遵循模式，而任何位置都可能是一个答案。</a:t>
            </a:r>
            <a:endParaRPr sz="20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1" indent="-342900" algn="just">
              <a:lnSpc>
                <a:spcPts val="3000"/>
              </a:lnSpc>
              <a:spcAft>
                <a:spcPts val="600"/>
              </a:spcAft>
              <a:buFont typeface="Wingdings" panose="05000000000000000000" charset="0"/>
              <a:buChar char="n"/>
            </a:pPr>
            <a:r>
              <a:rPr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在存在对称性或重复的情况下，多个位置的可能性相同。我们的方法被设计为在第一个输入窗口之后不使用任何未来的帧信息，以便它可以被部署为一个实时系统，其中预测可能在高不确定性下突然跳跃。</a:t>
            </a:r>
            <a:endParaRPr sz="20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lvl="0" indent="-342900" algn="just">
              <a:lnSpc>
                <a:spcPts val="3000"/>
              </a:lnSpc>
              <a:spcAft>
                <a:spcPts val="600"/>
              </a:spcAft>
              <a:buFont typeface="Wingdings" panose="05000000000000000000" charset="0"/>
              <a:buChar char="n"/>
            </a:pP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未来的工作是利用在IMU中捕获的</a:t>
            </a:r>
            <a:r>
              <a:rPr 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但目前被惯性导航和基于距离的速度采样所丢弃</a:t>
            </a:r>
            <a:r>
              <a:rPr 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的，</a:t>
            </a: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身体运动信号，以克服不确定性。</a:t>
            </a:r>
            <a:endPar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637387" y="116632"/>
            <a:ext cx="6629400" cy="1143000"/>
          </a:xfrm>
        </p:spPr>
        <p:txBody>
          <a:bodyPr/>
          <a:lstStyle/>
          <a:p>
            <a:r>
              <a:rPr lang="en-US" altLang="zh-CN" dirty="0">
                <a:latin typeface="Arial" panose="020B0604020202020204" pitchFamily="34" charset="0"/>
                <a:cs typeface="Arial" panose="020B0604020202020204" pitchFamily="34" charset="0"/>
              </a:rPr>
              <a:t>Outline</a:t>
            </a:r>
            <a:endParaRPr lang="zh-CN" altLang="en-US"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638175" y="1609725"/>
            <a:ext cx="11250295" cy="4738370"/>
          </a:xfrm>
        </p:spPr>
        <p:txBody>
          <a:bodyPr/>
          <a:lstStyle/>
          <a:p>
            <a:pPr eaLnBrk="1" hangingPunct="1">
              <a:lnSpc>
                <a:spcPct val="120000"/>
              </a:lnSpc>
              <a:spcBef>
                <a:spcPct val="0"/>
              </a:spcBef>
            </a:pPr>
            <a:r>
              <a:rPr kumimoji="1"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rPr>
              <a:t> Introduction</a:t>
            </a:r>
            <a:endParaRPr kumimoji="1"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3600" kern="1200" dirty="0">
                <a:latin typeface="Arial" panose="020B0604020202020204" pitchFamily="34" charset="0"/>
                <a:ea typeface="黑体" panose="02010609060101010101" pitchFamily="2" charset="-122"/>
                <a:cs typeface="Arial" panose="020B0604020202020204" pitchFamily="34" charset="0"/>
              </a:rPr>
              <a:t> </a:t>
            </a:r>
            <a:r>
              <a:rPr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rPr>
              <a:t>Contribution 1: Inertial Localization Dataset</a:t>
            </a:r>
            <a:endParaRPr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kumimoji="1" lang="en-US" altLang="zh-CN" sz="3600" kern="1200" dirty="0">
                <a:latin typeface="Arial" panose="020B0604020202020204" pitchFamily="34" charset="0"/>
                <a:ea typeface="黑体" panose="02010609060101010101" pitchFamily="2" charset="-122"/>
                <a:cs typeface="Arial" panose="020B0604020202020204" pitchFamily="34" charset="0"/>
              </a:rPr>
              <a:t> </a:t>
            </a:r>
            <a:r>
              <a:rPr kumimoji="1"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rPr>
              <a:t>Contribution 2: Neural Inertial Localization</a:t>
            </a:r>
            <a:endParaRPr kumimoji="1"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rPr>
              <a:t> Experimental Results</a:t>
            </a:r>
            <a:endParaRPr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3600" kern="1200" dirty="0">
                <a:latin typeface="Arial" panose="020B0604020202020204" pitchFamily="34" charset="0"/>
                <a:ea typeface="黑体" panose="02010609060101010101" pitchFamily="2" charset="-122"/>
                <a:cs typeface="Arial" panose="020B0604020202020204" pitchFamily="34" charset="0"/>
              </a:rPr>
              <a:t> </a:t>
            </a:r>
            <a:r>
              <a:rPr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rPr>
              <a:t>Future Work</a:t>
            </a:r>
            <a:endParaRPr lang="en-US" altLang="zh-CN" sz="3600" kern="1200" dirty="0">
              <a:solidFill>
                <a:srgbClr val="C00000"/>
              </a:solidFill>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3600" kern="1200" dirty="0">
                <a:solidFill>
                  <a:srgbClr val="C00000"/>
                </a:solidFill>
                <a:latin typeface="Arial" panose="020B0604020202020204" pitchFamily="34" charset="0"/>
                <a:ea typeface="黑体" panose="02010609060101010101" pitchFamily="2" charset="-122"/>
                <a:cs typeface="Arial" panose="020B0604020202020204" pitchFamily="34" charset="0"/>
              </a:rPr>
              <a:t> Code</a:t>
            </a:r>
            <a:endParaRPr lang="en-US" altLang="zh-CN" sz="3600" kern="1200" dirty="0">
              <a:solidFill>
                <a:srgbClr val="C00000"/>
              </a:solidFill>
              <a:latin typeface="Arial" panose="020B0604020202020204" pitchFamily="34" charset="0"/>
              <a:ea typeface="黑体" panose="0201060906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rcRect r="35678"/>
          <a:stretch>
            <a:fillRect/>
          </a:stretch>
        </p:blipFill>
        <p:spPr>
          <a:xfrm>
            <a:off x="191770" y="2565400"/>
            <a:ext cx="3579495" cy="2278380"/>
          </a:xfrm>
          <a:prstGeom prst="rect">
            <a:avLst/>
          </a:prstGeom>
        </p:spPr>
      </p:pic>
      <p:sp>
        <p:nvSpPr>
          <p:cNvPr id="9218" name="Rectangle 2"/>
          <p:cNvSpPr>
            <a:spLocks noGrp="1" noRot="1" noChangeArrowheads="1"/>
          </p:cNvSpPr>
          <p:nvPr>
            <p:ph type="title"/>
          </p:nvPr>
        </p:nvSpPr>
        <p:spPr>
          <a:xfrm>
            <a:off x="546735" y="116840"/>
            <a:ext cx="11346180" cy="1143000"/>
          </a:xfrm>
        </p:spPr>
        <p:txBody>
          <a:bodyPr/>
          <a:lstStyle/>
          <a:p>
            <a:pPr eaLnBrk="1" hangingPunct="1">
              <a:lnSpc>
                <a:spcPct val="120000"/>
              </a:lnSpc>
              <a:spcBef>
                <a:spcPct val="0"/>
              </a:spcBef>
            </a:pPr>
            <a:r>
              <a:rPr lang="en-US" altLang="zh-CN" kern="1200" dirty="0">
                <a:solidFill>
                  <a:schemeClr val="tx1"/>
                </a:solidFill>
                <a:latin typeface="Arial" panose="020B0604020202020204" pitchFamily="34" charset="0"/>
                <a:ea typeface="黑体" panose="02010609060101010101" pitchFamily="2" charset="-122"/>
                <a:cs typeface="Arial" panose="020B0604020202020204" pitchFamily="34" charset="0"/>
                <a:sym typeface="+mn-ea"/>
              </a:rPr>
              <a:t>Code</a:t>
            </a:r>
            <a:endParaRPr kumimoji="1" lang="en-US" altLang="zh-CN" kern="1200" dirty="0">
              <a:solidFill>
                <a:schemeClr val="tx1"/>
              </a:solidFill>
              <a:latin typeface="Arial" panose="020B0604020202020204" pitchFamily="34" charset="0"/>
              <a:ea typeface="黑体" panose="02010609060101010101" pitchFamily="2" charset="-122"/>
              <a:cs typeface="Arial" panose="020B0604020202020204" pitchFamily="34" charset="0"/>
              <a:sym typeface="+mn-ea"/>
            </a:endParaRPr>
          </a:p>
        </p:txBody>
      </p:sp>
      <p:sp>
        <p:nvSpPr>
          <p:cNvPr id="8" name="文本框 7"/>
          <p:cNvSpPr txBox="1"/>
          <p:nvPr/>
        </p:nvSpPr>
        <p:spPr>
          <a:xfrm>
            <a:off x="4933950" y="80010"/>
            <a:ext cx="7258685" cy="6616065"/>
          </a:xfrm>
          <a:prstGeom prst="rect">
            <a:avLst/>
          </a:prstGeom>
          <a:solidFill>
            <a:schemeClr val="bg1"/>
          </a:solidFill>
        </p:spPr>
        <p:txBody>
          <a:bodyPr wrap="square" rtlCol="0">
            <a:noAutofit/>
          </a:bodyPr>
          <a:p>
            <a:pPr marL="342900" indent="-342900" algn="just">
              <a:lnSpc>
                <a:spcPct val="100000"/>
              </a:lnSpc>
              <a:spcAft>
                <a:spcPts val="600"/>
              </a:spcAft>
              <a:buFont typeface="Wingdings" panose="05000000000000000000" charset="0"/>
              <a:buChar char="n"/>
            </a:pP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从 niloc_env.yaml 创建 conda 环境</a:t>
            </a:r>
            <a:endPar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just">
              <a:lnSpc>
                <a:spcPct val="100000"/>
              </a:lnSpc>
              <a:spcAft>
                <a:spcPts val="600"/>
              </a:spcAft>
              <a:buFont typeface="Wingdings" panose="05000000000000000000" charset="0"/>
              <a:buChar char="n"/>
            </a:pP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数据预处理</a:t>
            </a:r>
            <a:endPar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1" indent="-342900" algn="just">
              <a:lnSpc>
                <a:spcPct val="100000"/>
              </a:lnSpc>
              <a:spcAft>
                <a:spcPts val="600"/>
              </a:spcAft>
              <a:buFont typeface="Wingdings" panose="05000000000000000000" charset="0"/>
              <a:buChar char="n"/>
            </a:pPr>
            <a:r>
              <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真实数据</a:t>
            </a:r>
            <a:endPar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257300" lvl="2" indent="-342900" algn="l">
              <a:lnSpc>
                <a:spcPct val="100000"/>
              </a:lnSpc>
              <a:spcAft>
                <a:spcPts val="600"/>
              </a:spcAft>
              <a:buFont typeface="Wingdings" panose="05000000000000000000" charset="0"/>
              <a:buChar char="n"/>
            </a:pPr>
            <a:r>
              <a:rPr lang="zh-CN" altLang="en-US" sz="1600" b="1" kern="0" dirty="0">
                <a:latin typeface="微软雅黑" panose="020B0503020204020204" pitchFamily="34" charset="-122"/>
                <a:ea typeface="微软雅黑" panose="020B0503020204020204" pitchFamily="34" charset="-122"/>
                <a:cs typeface="微软雅黑" panose="020B0503020204020204" pitchFamily="34" charset="-122"/>
                <a:sym typeface="+mn-ea"/>
              </a:rPr>
              <a:t>生成占用地图：python preprocess/real_data/map_creation.py --data_dir ./dataset/universityA --map_dpi 2.5 --visualize</a:t>
            </a:r>
            <a:endParaRPr lang="zh-CN" altLang="en-US" sz="16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257300" lvl="2" indent="-342900" algn="l">
              <a:lnSpc>
                <a:spcPct val="100000"/>
              </a:lnSpc>
              <a:spcAft>
                <a:spcPts val="600"/>
              </a:spcAft>
              <a:buFont typeface="Wingdings" panose="05000000000000000000" charset="0"/>
              <a:buChar char="n"/>
            </a:pPr>
            <a:r>
              <a:rPr lang="zh-CN" altLang="en-US" sz="1600" b="1" kern="0" dirty="0">
                <a:latin typeface="微软雅黑" panose="020B0503020204020204" pitchFamily="34" charset="-122"/>
                <a:ea typeface="微软雅黑" panose="020B0503020204020204" pitchFamily="34" charset="-122"/>
                <a:cs typeface="微软雅黑" panose="020B0503020204020204" pitchFamily="34" charset="-122"/>
                <a:sym typeface="+mn-ea"/>
              </a:rPr>
              <a:t>洪水填充（Flood-fill）：python preprocess/real_data/flood_fill.py ./dataset/universityA/floorplan.png</a:t>
            </a:r>
            <a:endParaRPr lang="zh-CN" altLang="en-US" sz="16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257300" lvl="2" indent="-342900" algn="l">
              <a:lnSpc>
                <a:spcPct val="100000"/>
              </a:lnSpc>
              <a:spcAft>
                <a:spcPts val="600"/>
              </a:spcAft>
              <a:buFont typeface="Wingdings" panose="05000000000000000000" charset="0"/>
              <a:buChar char="n"/>
            </a:pPr>
            <a:r>
              <a:rPr lang="zh-CN" altLang="en-US" sz="1600" b="1" kern="0" dirty="0">
                <a:latin typeface="微软雅黑" panose="020B0503020204020204" pitchFamily="34" charset="-122"/>
                <a:ea typeface="微软雅黑" panose="020B0503020204020204" pitchFamily="34" charset="-122"/>
                <a:cs typeface="微软雅黑" panose="020B0503020204020204" pitchFamily="34" charset="-122"/>
                <a:sym typeface="+mn-ea"/>
              </a:rPr>
              <a:t>基于距离的采样：python preprocess/real_data/distance_sample.py --data_dir ./dataset/universityA --map_dpi 2.5 --out_dir ./output</a:t>
            </a:r>
            <a:endParaRPr lang="zh-CN" altLang="en-US" sz="16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1" indent="-342900" algn="l">
              <a:lnSpc>
                <a:spcPct val="100000"/>
              </a:lnSpc>
              <a:spcAft>
                <a:spcPts val="600"/>
              </a:spcAft>
              <a:buFont typeface="Wingdings" panose="05000000000000000000" charset="0"/>
              <a:buChar char="n"/>
            </a:pPr>
            <a:r>
              <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合成数据：python preprocess/gen_synthic_data.py</a:t>
            </a:r>
            <a:endPar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just">
              <a:lnSpc>
                <a:spcPct val="100000"/>
              </a:lnSpc>
              <a:spcAft>
                <a:spcPts val="600"/>
              </a:spcAft>
              <a:buFont typeface="Wingdings" panose="05000000000000000000" charset="0"/>
              <a:buChar char="n"/>
            </a:pP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在 niloc/config 中设置必要的文件路径</a:t>
            </a:r>
            <a:endPar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just">
              <a:lnSpc>
                <a:spcPct val="100000"/>
              </a:lnSpc>
              <a:spcAft>
                <a:spcPts val="600"/>
              </a:spcAft>
              <a:buFont typeface="Wingdings" panose="05000000000000000000" charset="0"/>
              <a:buChar char="n"/>
            </a:pP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使用 IMU 数据进行训练：./train_imu.sh A</a:t>
            </a:r>
            <a:endPar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just">
              <a:lnSpc>
                <a:spcPct val="100000"/>
              </a:lnSpc>
              <a:spcAft>
                <a:spcPts val="600"/>
              </a:spcAft>
              <a:buFont typeface="Wingdings" panose="05000000000000000000" charset="0"/>
              <a:buChar char="n"/>
            </a:pP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使用 IMU 数据进行测试和评估：</a:t>
            </a:r>
            <a:endPar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457200" algn="just">
              <a:lnSpc>
                <a:spcPct val="100000"/>
              </a:lnSpc>
              <a:spcAft>
                <a:spcPts val="600"/>
              </a:spcAft>
              <a:buFont typeface="Wingdings" panose="05000000000000000000" charset="0"/>
              <a:buNone/>
            </a:pP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./test_imu.sh A checkpoints.txt</a:t>
            </a:r>
            <a:endPar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lvl="0" indent="-342900" algn="l">
              <a:lnSpc>
                <a:spcPts val="3000"/>
              </a:lnSpc>
              <a:spcAft>
                <a:spcPts val="600"/>
              </a:spcAft>
              <a:buFont typeface="Wingdings" panose="05000000000000000000" charset="0"/>
              <a:buChar char="n"/>
            </a:pPr>
            <a:endPar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7" name="图片 6"/>
          <p:cNvPicPr>
            <a:picLocks noChangeAspect="1"/>
          </p:cNvPicPr>
          <p:nvPr/>
        </p:nvPicPr>
        <p:blipFill>
          <a:blip r:embed="rId2"/>
          <a:srcRect l="5202" t="14064" r="6462" b="15675"/>
          <a:stretch>
            <a:fillRect/>
          </a:stretch>
        </p:blipFill>
        <p:spPr>
          <a:xfrm>
            <a:off x="9336405" y="405130"/>
            <a:ext cx="2447925" cy="720090"/>
          </a:xfrm>
          <a:prstGeom prst="rect">
            <a:avLst/>
          </a:prstGeom>
        </p:spPr>
      </p:pic>
      <p:pic>
        <p:nvPicPr>
          <p:cNvPr id="9" name="图片 8"/>
          <p:cNvPicPr>
            <a:picLocks noChangeAspect="1"/>
          </p:cNvPicPr>
          <p:nvPr/>
        </p:nvPicPr>
        <p:blipFill>
          <a:blip r:embed="rId3"/>
          <a:stretch>
            <a:fillRect/>
          </a:stretch>
        </p:blipFill>
        <p:spPr>
          <a:xfrm>
            <a:off x="9480550" y="1125220"/>
            <a:ext cx="2285365" cy="550545"/>
          </a:xfrm>
          <a:prstGeom prst="rect">
            <a:avLst/>
          </a:prstGeom>
        </p:spPr>
      </p:pic>
      <p:pic>
        <p:nvPicPr>
          <p:cNvPr id="10" name="图片 9"/>
          <p:cNvPicPr>
            <a:picLocks noChangeAspect="1"/>
          </p:cNvPicPr>
          <p:nvPr/>
        </p:nvPicPr>
        <p:blipFill>
          <a:blip r:embed="rId4"/>
          <a:srcRect l="6108" t="2152" r="47548" b="61962"/>
          <a:stretch>
            <a:fillRect/>
          </a:stretch>
        </p:blipFill>
        <p:spPr>
          <a:xfrm>
            <a:off x="263525" y="1341755"/>
            <a:ext cx="1368425" cy="1080135"/>
          </a:xfrm>
          <a:prstGeom prst="rect">
            <a:avLst/>
          </a:prstGeom>
        </p:spPr>
      </p:pic>
      <p:pic>
        <p:nvPicPr>
          <p:cNvPr id="11" name="图片 10"/>
          <p:cNvPicPr>
            <a:picLocks noChangeAspect="1"/>
          </p:cNvPicPr>
          <p:nvPr/>
        </p:nvPicPr>
        <p:blipFill>
          <a:blip r:embed="rId5"/>
          <a:stretch>
            <a:fillRect/>
          </a:stretch>
        </p:blipFill>
        <p:spPr>
          <a:xfrm>
            <a:off x="1847850" y="1341755"/>
            <a:ext cx="2171889" cy="1080000"/>
          </a:xfrm>
          <a:prstGeom prst="rect">
            <a:avLst/>
          </a:prstGeom>
        </p:spPr>
      </p:pic>
      <p:cxnSp>
        <p:nvCxnSpPr>
          <p:cNvPr id="12" name="直接箭头连接符 11"/>
          <p:cNvCxnSpPr>
            <a:endCxn id="7" idx="1"/>
          </p:cNvCxnSpPr>
          <p:nvPr/>
        </p:nvCxnSpPr>
        <p:spPr>
          <a:xfrm flipV="1">
            <a:off x="7176135" y="765175"/>
            <a:ext cx="2160270" cy="647700"/>
          </a:xfrm>
          <a:prstGeom prst="straightConnector1">
            <a:avLst/>
          </a:prstGeom>
          <a:solidFill>
            <a:schemeClr val="accent1"/>
          </a:solidFill>
          <a:ln w="9525" cap="flat" cmpd="sng" algn="ctr">
            <a:solidFill>
              <a:srgbClr val="C00000"/>
            </a:solidFill>
            <a:prstDash val="solid"/>
            <a:round/>
            <a:headEnd type="none" w="med" len="med"/>
            <a:tailEnd type="arrow" w="med" len="med"/>
          </a:ln>
        </p:spPr>
      </p:cxnSp>
      <p:cxnSp>
        <p:nvCxnSpPr>
          <p:cNvPr id="13" name="直接箭头连接符 12"/>
          <p:cNvCxnSpPr>
            <a:endCxn id="9" idx="1"/>
          </p:cNvCxnSpPr>
          <p:nvPr/>
        </p:nvCxnSpPr>
        <p:spPr>
          <a:xfrm flipV="1">
            <a:off x="7680325" y="1400810"/>
            <a:ext cx="1800225" cy="804545"/>
          </a:xfrm>
          <a:prstGeom prst="straightConnector1">
            <a:avLst/>
          </a:prstGeom>
          <a:solidFill>
            <a:schemeClr val="accent1"/>
          </a:solidFill>
          <a:ln w="9525" cap="flat" cmpd="sng" algn="ctr">
            <a:solidFill>
              <a:srgbClr val="C00000"/>
            </a:solidFill>
            <a:prstDash val="solid"/>
            <a:round/>
            <a:headEnd type="none" w="med" len="med"/>
            <a:tailEnd type="arrow" w="med" len="med"/>
          </a:ln>
        </p:spPr>
      </p:cxnSp>
      <p:cxnSp>
        <p:nvCxnSpPr>
          <p:cNvPr id="14" name="直接箭头连接符 13"/>
          <p:cNvCxnSpPr>
            <a:endCxn id="10" idx="2"/>
          </p:cNvCxnSpPr>
          <p:nvPr/>
        </p:nvCxnSpPr>
        <p:spPr>
          <a:xfrm flipH="1" flipV="1">
            <a:off x="948055" y="2421890"/>
            <a:ext cx="5076190" cy="719455"/>
          </a:xfrm>
          <a:prstGeom prst="straightConnector1">
            <a:avLst/>
          </a:prstGeom>
          <a:solidFill>
            <a:schemeClr val="accent1"/>
          </a:solidFill>
          <a:ln w="9525" cap="flat" cmpd="sng" algn="ctr">
            <a:solidFill>
              <a:srgbClr val="C00000"/>
            </a:solidFill>
            <a:prstDash val="solid"/>
            <a:round/>
            <a:headEnd type="none" w="med" len="med"/>
            <a:tailEnd type="arrow" w="med" len="med"/>
          </a:ln>
        </p:spPr>
      </p:cxnSp>
      <p:cxnSp>
        <p:nvCxnSpPr>
          <p:cNvPr id="15" name="直接箭头连接符 14"/>
          <p:cNvCxnSpPr>
            <a:endCxn id="11" idx="2"/>
          </p:cNvCxnSpPr>
          <p:nvPr/>
        </p:nvCxnSpPr>
        <p:spPr>
          <a:xfrm flipH="1" flipV="1">
            <a:off x="2933700" y="2421890"/>
            <a:ext cx="2658745" cy="1799590"/>
          </a:xfrm>
          <a:prstGeom prst="straightConnector1">
            <a:avLst/>
          </a:prstGeom>
          <a:solidFill>
            <a:schemeClr val="accent1"/>
          </a:solidFill>
          <a:ln w="9525" cap="flat" cmpd="sng" algn="ctr">
            <a:solidFill>
              <a:srgbClr val="C00000"/>
            </a:solidFill>
            <a:prstDash val="solid"/>
            <a:round/>
            <a:headEnd type="none" w="med" len="med"/>
            <a:tailEnd type="arrow" w="med" len="med"/>
          </a:ln>
        </p:spPr>
      </p:cxnSp>
      <p:pic>
        <p:nvPicPr>
          <p:cNvPr id="17" name="图片 16"/>
          <p:cNvPicPr>
            <a:picLocks noChangeAspect="1"/>
          </p:cNvPicPr>
          <p:nvPr/>
        </p:nvPicPr>
        <p:blipFill>
          <a:blip r:embed="rId6"/>
          <a:stretch>
            <a:fillRect/>
          </a:stretch>
        </p:blipFill>
        <p:spPr>
          <a:xfrm>
            <a:off x="119380" y="4941570"/>
            <a:ext cx="4456430" cy="1564005"/>
          </a:xfrm>
          <a:prstGeom prst="rect">
            <a:avLst/>
          </a:prstGeom>
        </p:spPr>
      </p:pic>
      <p:cxnSp>
        <p:nvCxnSpPr>
          <p:cNvPr id="18" name="直接箭头连接符 17"/>
          <p:cNvCxnSpPr>
            <a:endCxn id="16" idx="3"/>
          </p:cNvCxnSpPr>
          <p:nvPr/>
        </p:nvCxnSpPr>
        <p:spPr>
          <a:xfrm flipH="1" flipV="1">
            <a:off x="3771265" y="3704590"/>
            <a:ext cx="1388745" cy="1668780"/>
          </a:xfrm>
          <a:prstGeom prst="straightConnector1">
            <a:avLst/>
          </a:prstGeom>
          <a:solidFill>
            <a:schemeClr val="accent1"/>
          </a:solidFill>
          <a:ln w="9525" cap="flat" cmpd="sng" algn="ctr">
            <a:solidFill>
              <a:srgbClr val="C00000"/>
            </a:solidFill>
            <a:prstDash val="solid"/>
            <a:round/>
            <a:headEnd type="none" w="med" len="med"/>
            <a:tailEnd type="arrow" w="med" len="med"/>
          </a:ln>
        </p:spPr>
      </p:cxnSp>
      <p:cxnSp>
        <p:nvCxnSpPr>
          <p:cNvPr id="19" name="直接箭头连接符 18"/>
          <p:cNvCxnSpPr>
            <a:endCxn id="17" idx="3"/>
          </p:cNvCxnSpPr>
          <p:nvPr/>
        </p:nvCxnSpPr>
        <p:spPr>
          <a:xfrm flipH="1" flipV="1">
            <a:off x="4575810" y="5723890"/>
            <a:ext cx="528320" cy="132080"/>
          </a:xfrm>
          <a:prstGeom prst="straightConnector1">
            <a:avLst/>
          </a:prstGeom>
          <a:solidFill>
            <a:schemeClr val="accent1"/>
          </a:solidFill>
          <a:ln w="9525" cap="flat" cmpd="sng" algn="ctr">
            <a:solidFill>
              <a:srgbClr val="C00000"/>
            </a:solidFill>
            <a:prstDash val="solid"/>
            <a:round/>
            <a:headEnd type="none" w="med" len="med"/>
            <a:tailEnd type="arrow" w="med" len="med"/>
          </a:ln>
        </p:spPr>
      </p:cxn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ChangeArrowheads="1"/>
          </p:cNvSpPr>
          <p:nvPr/>
        </p:nvSpPr>
        <p:spPr bwMode="auto">
          <a:xfrm>
            <a:off x="767408" y="381711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7"/>
          <p:cNvSpPr>
            <a:spLocks noChangeArrowheads="1"/>
          </p:cNvSpPr>
          <p:nvPr/>
        </p:nvSpPr>
        <p:spPr bwMode="auto">
          <a:xfrm>
            <a:off x="767408" y="749230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文本框 9"/>
          <p:cNvSpPr txBox="1"/>
          <p:nvPr/>
        </p:nvSpPr>
        <p:spPr>
          <a:xfrm>
            <a:off x="0" y="3356992"/>
            <a:ext cx="12192000" cy="3046095"/>
          </a:xfrm>
          <a:prstGeom prst="rect">
            <a:avLst/>
          </a:prstGeom>
          <a:noFill/>
        </p:spPr>
        <p:txBody>
          <a:bodyPr wrap="square" rtlCol="0">
            <a:spAutoFit/>
          </a:bodyPr>
          <a:lstStyle/>
          <a:p>
            <a:pPr algn="ctr"/>
            <a:r>
              <a:rPr lang="en-US" altLang="zh-CN" sz="4000" b="1" dirty="0">
                <a:ea typeface="微软雅黑" panose="020B0503020204020204" pitchFamily="34" charset="-122"/>
                <a:cs typeface="Arial" panose="020B0604020202020204" pitchFamily="34" charset="0"/>
              </a:rPr>
              <a:t>Thanks for your attention!</a:t>
            </a:r>
            <a:endParaRPr lang="en-US" altLang="zh-CN" sz="4000" b="1" dirty="0">
              <a:ea typeface="微软雅黑" panose="020B0503020204020204" pitchFamily="34" charset="-122"/>
              <a:cs typeface="Arial" panose="020B0604020202020204" pitchFamily="34" charset="0"/>
            </a:endParaRPr>
          </a:p>
          <a:p>
            <a:pPr algn="ctr"/>
            <a:r>
              <a:rPr lang="en-US" altLang="zh-CN" sz="4000" b="1" dirty="0">
                <a:ea typeface="微软雅黑" panose="020B0503020204020204" pitchFamily="34" charset="-122"/>
                <a:cs typeface="Arial" panose="020B0604020202020204" pitchFamily="34" charset="0"/>
              </a:rPr>
              <a:t>Q&amp;A</a:t>
            </a:r>
            <a:endParaRPr lang="en-US" altLang="zh-CN" sz="4000" b="1" dirty="0">
              <a:ea typeface="微软雅黑" panose="020B0503020204020204" pitchFamily="34" charset="-122"/>
              <a:cs typeface="Arial" panose="020B0604020202020204" pitchFamily="34" charset="0"/>
            </a:endParaRPr>
          </a:p>
          <a:p>
            <a:pPr algn="ctr"/>
            <a:endParaRPr lang="en-US" altLang="zh-CN" sz="4000" b="1" dirty="0">
              <a:ea typeface="微软雅黑" panose="020B0503020204020204" pitchFamily="34" charset="-122"/>
              <a:cs typeface="Arial" panose="020B0604020202020204" pitchFamily="34" charset="0"/>
            </a:endParaRPr>
          </a:p>
          <a:p>
            <a:pPr algn="ctr"/>
            <a:r>
              <a:rPr lang="en-US" altLang="zh-CN" sz="2400" b="1" dirty="0">
                <a:cs typeface="Arial" panose="020B0604020202020204" pitchFamily="34" charset="0"/>
                <a:sym typeface="+mn-ea"/>
              </a:rPr>
              <a:t>Song Zijun</a:t>
            </a:r>
            <a:endParaRPr lang="en-US" altLang="zh-CN" sz="2400" b="1" dirty="0">
              <a:latin typeface="Arial" panose="020B0604020202020204" pitchFamily="34" charset="0"/>
              <a:cs typeface="Arial" panose="020B0604020202020204" pitchFamily="34" charset="0"/>
            </a:endParaRPr>
          </a:p>
          <a:p>
            <a:pPr algn="ctr"/>
            <a:r>
              <a:rPr lang="en-US" altLang="zh-CN" sz="2400" b="1" dirty="0">
                <a:cs typeface="Arial" panose="020B0604020202020204" pitchFamily="34" charset="0"/>
                <a:sym typeface="+mn-ea"/>
              </a:rPr>
              <a:t>Dalian University of Technolohy</a:t>
            </a:r>
            <a:endParaRPr lang="en-US" altLang="zh-CN" sz="2400" b="1" dirty="0">
              <a:latin typeface="Arial" panose="020B0604020202020204" pitchFamily="34" charset="0"/>
              <a:cs typeface="Arial" panose="020B0604020202020204" pitchFamily="34" charset="0"/>
            </a:endParaRPr>
          </a:p>
          <a:p>
            <a:pPr algn="ctr"/>
            <a:r>
              <a:rPr lang="en-US" altLang="zh-CN" sz="2400" b="1" dirty="0">
                <a:cs typeface="Arial" panose="020B0604020202020204" pitchFamily="34" charset="0"/>
                <a:sym typeface="+mn-ea"/>
              </a:rPr>
              <a:t>June 9, 2024</a:t>
            </a:r>
            <a:endParaRPr lang="zh-CN" altLang="en-US" sz="2400" b="1" dirty="0">
              <a:ea typeface="微软雅黑" panose="020B0503020204020204" pitchFamily="34" charset="-122"/>
              <a:cs typeface="Arial" panose="020B0604020202020204" pitchFamily="34" charset="0"/>
            </a:endParaRPr>
          </a:p>
        </p:txBody>
      </p:sp>
      <p:sp>
        <p:nvSpPr>
          <p:cNvPr id="6" name="矩形 5"/>
          <p:cNvSpPr/>
          <p:nvPr/>
        </p:nvSpPr>
        <p:spPr>
          <a:xfrm rot="2700000">
            <a:off x="4987622" y="465106"/>
            <a:ext cx="2231244" cy="2210757"/>
          </a:xfrm>
          <a:prstGeom prst="rect">
            <a:avLst/>
          </a:prstGeom>
          <a:noFill/>
          <a:ln w="25400">
            <a:solidFill>
              <a:srgbClr val="3153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Arial" panose="020B0604020202020204" pitchFamily="34" charset="0"/>
            </a:endParaRPr>
          </a:p>
        </p:txBody>
      </p:sp>
      <p:sp>
        <p:nvSpPr>
          <p:cNvPr id="7" name="矩形 6"/>
          <p:cNvSpPr/>
          <p:nvPr/>
        </p:nvSpPr>
        <p:spPr>
          <a:xfrm rot="2700000">
            <a:off x="5449095" y="1800547"/>
            <a:ext cx="1293812" cy="1295400"/>
          </a:xfrm>
          <a:prstGeom prst="rect">
            <a:avLst/>
          </a:prstGeom>
          <a:noFill/>
          <a:ln w="76200">
            <a:solidFill>
              <a:srgbClr val="3153C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20" y="116632"/>
            <a:ext cx="6629400" cy="1143000"/>
          </a:xfrm>
        </p:spPr>
        <p:txBody>
          <a:bodyPr/>
          <a:lstStyle/>
          <a:p>
            <a:pPr eaLnBrk="1" hangingPunct="1">
              <a:lnSpc>
                <a:spcPct val="120000"/>
              </a:lnSpc>
              <a:spcBef>
                <a:spcPct val="0"/>
              </a:spcBef>
            </a:pPr>
            <a:r>
              <a:rPr kumimoji="1" lang="en-US" altLang="zh-CN" kern="1200" dirty="0">
                <a:solidFill>
                  <a:schemeClr val="tx1"/>
                </a:solidFill>
                <a:latin typeface="Arial" panose="020B0604020202020204" pitchFamily="34" charset="0"/>
                <a:ea typeface="黑体" panose="02010609060101010101" pitchFamily="2" charset="-122"/>
                <a:cs typeface="Arial" panose="020B0604020202020204" pitchFamily="34" charset="0"/>
              </a:rPr>
              <a:t>Introduction</a:t>
            </a:r>
            <a:endParaRPr kumimoji="1" lang="en-US" altLang="zh-CN"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sp>
        <p:nvSpPr>
          <p:cNvPr id="2" name="内容占位符 2"/>
          <p:cNvSpPr>
            <a:spLocks noGrp="1"/>
          </p:cNvSpPr>
          <p:nvPr>
            <p:ph idx="1"/>
          </p:nvPr>
        </p:nvSpPr>
        <p:spPr>
          <a:xfrm>
            <a:off x="546735" y="1576070"/>
            <a:ext cx="11021695" cy="4515485"/>
          </a:xfrm>
        </p:spPr>
        <p:txBody>
          <a:bodyPr/>
          <a:lstStyle/>
          <a:p>
            <a:pPr marL="457200" indent="-457200" algn="just">
              <a:lnSpc>
                <a:spcPts val="3000"/>
              </a:lnSpc>
              <a:spcAft>
                <a:spcPts val="600"/>
              </a:spcAft>
              <a:buFont typeface="Wingdings" panose="05000000000000000000" pitchFamily="2" charset="2"/>
              <a:buChar char="n"/>
            </a:pPr>
            <a:r>
              <a:rPr lang="en-US" altLang="zh-CN" sz="2400" dirty="0">
                <a:solidFill>
                  <a:srgbClr val="C00000"/>
                </a:solidFill>
                <a:latin typeface="Arial" panose="020B0604020202020204" pitchFamily="34" charset="0"/>
                <a:cs typeface="Arial" panose="020B0604020202020204" pitchFamily="34" charset="0"/>
              </a:rPr>
              <a:t>室内定位</a:t>
            </a:r>
            <a:r>
              <a:rPr lang="en-US" altLang="zh-CN" sz="2400" dirty="0">
                <a:latin typeface="Arial" panose="020B0604020202020204" pitchFamily="34" charset="0"/>
                <a:cs typeface="Arial" panose="020B0604020202020204" pitchFamily="34" charset="0"/>
              </a:rPr>
              <a:t>是定位感知服务的一项关键技术</a:t>
            </a:r>
            <a:r>
              <a:rPr lang="zh-CN" altLang="en-US"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a:p>
            <a:pPr marL="914400" lvl="1" indent="-457200" algn="just">
              <a:lnSpc>
                <a:spcPts val="3000"/>
              </a:lnSpc>
              <a:spcAft>
                <a:spcPts val="600"/>
              </a:spcAft>
              <a:buFont typeface="Wingdings" panose="05000000000000000000" pitchFamily="2" charset="2"/>
              <a:buChar char="n"/>
            </a:pPr>
            <a:r>
              <a:rPr lang="zh-CN" altLang="en-US" sz="2000" dirty="0">
                <a:latin typeface="Arial" panose="020B0604020202020204" pitchFamily="34" charset="0"/>
                <a:cs typeface="Arial" panose="020B0604020202020204" pitchFamily="34" charset="0"/>
              </a:rPr>
              <a:t>基于图像的定位方法</a:t>
            </a:r>
            <a:endParaRPr lang="zh-CN" altLang="en-US" sz="2000" dirty="0">
              <a:latin typeface="Arial" panose="020B0604020202020204" pitchFamily="34" charset="0"/>
              <a:cs typeface="Arial" panose="020B0604020202020204" pitchFamily="34" charset="0"/>
            </a:endParaRPr>
          </a:p>
          <a:p>
            <a:pPr marL="914400" lvl="1" indent="-457200" algn="just">
              <a:lnSpc>
                <a:spcPts val="3000"/>
              </a:lnSpc>
              <a:spcAft>
                <a:spcPts val="600"/>
              </a:spcAft>
              <a:buFont typeface="Wingdings" panose="05000000000000000000" pitchFamily="2" charset="2"/>
              <a:buChar char="n"/>
            </a:pPr>
            <a:r>
              <a:rPr lang="zh-CN" altLang="en-US" sz="2000" dirty="0">
                <a:latin typeface="Arial" panose="020B0604020202020204" pitchFamily="34" charset="0"/>
                <a:cs typeface="Arial" panose="020B0604020202020204" pitchFamily="34" charset="0"/>
              </a:rPr>
              <a:t>无线定位：最先进的室内定位系统主要依赖</a:t>
            </a:r>
            <a:r>
              <a:rPr lang="zh-CN" altLang="en-US" sz="2000" dirty="0">
                <a:solidFill>
                  <a:schemeClr val="tx1"/>
                </a:solidFill>
                <a:latin typeface="Arial" panose="020B0604020202020204" pitchFamily="34" charset="0"/>
                <a:cs typeface="Arial" panose="020B0604020202020204" pitchFamily="34" charset="0"/>
              </a:rPr>
              <a:t>于</a:t>
            </a:r>
            <a:r>
              <a:rPr lang="en-US" altLang="zh-CN" sz="2000" dirty="0">
                <a:solidFill>
                  <a:srgbClr val="C00000"/>
                </a:solidFill>
                <a:latin typeface="Arial" panose="020B0604020202020204" pitchFamily="34" charset="0"/>
                <a:cs typeface="Arial" panose="020B0604020202020204" pitchFamily="34" charset="0"/>
              </a:rPr>
              <a:t>WiFi</a:t>
            </a:r>
            <a:endParaRPr lang="en-US" altLang="zh-CN" sz="2000" dirty="0">
              <a:solidFill>
                <a:schemeClr val="tx1"/>
              </a:solidFill>
              <a:latin typeface="Arial" panose="020B0604020202020204" pitchFamily="34" charset="0"/>
              <a:cs typeface="Arial" panose="020B0604020202020204" pitchFamily="34" charset="0"/>
            </a:endParaRPr>
          </a:p>
          <a:p>
            <a:pPr marL="914400" lvl="1" indent="-457200" algn="just">
              <a:lnSpc>
                <a:spcPts val="3000"/>
              </a:lnSpc>
              <a:spcAft>
                <a:spcPts val="600"/>
              </a:spcAft>
              <a:buFont typeface="Wingdings" panose="05000000000000000000" pitchFamily="2" charset="2"/>
              <a:buChar char="n"/>
            </a:pPr>
            <a:r>
              <a:rPr lang="zh-CN" altLang="en-US" sz="2000" dirty="0">
                <a:solidFill>
                  <a:schemeClr val="tx1"/>
                </a:solidFill>
                <a:latin typeface="Arial" panose="020B0604020202020204" pitchFamily="34" charset="0"/>
                <a:cs typeface="Arial" panose="020B0604020202020204" pitchFamily="34" charset="0"/>
              </a:rPr>
              <a:t>活动和磁场定位</a:t>
            </a:r>
            <a:endParaRPr lang="zh-CN" altLang="en-US" sz="2000" dirty="0">
              <a:solidFill>
                <a:schemeClr val="tx1"/>
              </a:solidFill>
              <a:latin typeface="Arial" panose="020B0604020202020204" pitchFamily="34" charset="0"/>
              <a:cs typeface="Arial" panose="020B0604020202020204" pitchFamily="34" charset="0"/>
            </a:endParaRPr>
          </a:p>
          <a:p>
            <a:pPr marL="914400" lvl="1" indent="-457200" algn="just">
              <a:lnSpc>
                <a:spcPts val="3000"/>
              </a:lnSpc>
              <a:spcAft>
                <a:spcPts val="600"/>
              </a:spcAft>
              <a:buFont typeface="Wingdings" panose="05000000000000000000" pitchFamily="2" charset="2"/>
              <a:buChar char="n"/>
            </a:pPr>
            <a:r>
              <a:rPr lang="zh-CN" altLang="en-US" sz="2000" dirty="0">
                <a:solidFill>
                  <a:schemeClr val="tx1"/>
                </a:solidFill>
                <a:latin typeface="Arial" panose="020B0604020202020204" pitchFamily="34" charset="0"/>
                <a:cs typeface="Arial" panose="020B0604020202020204" pitchFamily="34" charset="0"/>
              </a:rPr>
              <a:t>惯性测量单元（</a:t>
            </a:r>
            <a:r>
              <a:rPr lang="en-US" altLang="zh-CN" sz="2000" dirty="0">
                <a:solidFill>
                  <a:schemeClr val="tx1"/>
                </a:solidFill>
                <a:latin typeface="Arial" panose="020B0604020202020204" pitchFamily="34" charset="0"/>
                <a:cs typeface="Arial" panose="020B0604020202020204" pitchFamily="34" charset="0"/>
              </a:rPr>
              <a:t>IMU</a:t>
            </a:r>
            <a:r>
              <a:rPr lang="zh-CN" altLang="en-US" sz="2000" dirty="0">
                <a:solidFill>
                  <a:schemeClr val="tx1"/>
                </a:solidFill>
                <a:latin typeface="Arial" panose="020B0604020202020204" pitchFamily="34" charset="0"/>
                <a:cs typeface="Arial" panose="020B0604020202020204" pitchFamily="34" charset="0"/>
              </a:rPr>
              <a:t>）和平面图结合定位</a:t>
            </a:r>
            <a:endParaRPr lang="zh-CN" altLang="en-US" sz="2000" dirty="0">
              <a:solidFill>
                <a:schemeClr val="tx1"/>
              </a:solidFill>
              <a:latin typeface="Arial" panose="020B0604020202020204" pitchFamily="34" charset="0"/>
              <a:cs typeface="Arial" panose="020B0604020202020204" pitchFamily="34" charset="0"/>
            </a:endParaRPr>
          </a:p>
          <a:p>
            <a:pPr marL="457200" lvl="0" indent="-457200" algn="just">
              <a:lnSpc>
                <a:spcPts val="3000"/>
              </a:lnSpc>
              <a:spcAft>
                <a:spcPts val="600"/>
              </a:spcAft>
              <a:buFont typeface="Wingdings" panose="05000000000000000000" pitchFamily="2" charset="2"/>
              <a:buChar char="n"/>
            </a:pPr>
            <a:r>
              <a:rPr lang="zh-CN" altLang="en-US" sz="2400" dirty="0">
                <a:latin typeface="Arial" panose="020B0604020202020204" pitchFamily="34" charset="0"/>
                <a:cs typeface="Arial" panose="020B0604020202020204" pitchFamily="34" charset="0"/>
              </a:rPr>
              <a:t>惯性测量单元</a:t>
            </a:r>
            <a:r>
              <a:rPr lang="en-US" altLang="zh-CN" sz="2400" dirty="0">
                <a:solidFill>
                  <a:srgbClr val="C00000"/>
                </a:solidFill>
                <a:latin typeface="Arial" panose="020B0604020202020204" pitchFamily="34" charset="0"/>
                <a:cs typeface="Arial" panose="020B0604020202020204" pitchFamily="34" charset="0"/>
              </a:rPr>
              <a:t>IMU</a:t>
            </a:r>
            <a:r>
              <a:rPr lang="en-US" altLang="zh-CN" sz="2400" dirty="0">
                <a:latin typeface="Arial" panose="020B0604020202020204" pitchFamily="34" charset="0"/>
                <a:cs typeface="Arial" panose="020B0604020202020204" pitchFamily="34" charset="0"/>
              </a:rPr>
              <a:t>是WiFi的一种强大的补充方式，最近已被证明对导航任务是有效的。</a:t>
            </a:r>
            <a:endParaRPr lang="en-US" altLang="zh-CN" sz="2400" dirty="0">
              <a:latin typeface="Arial" panose="020B0604020202020204" pitchFamily="34" charset="0"/>
              <a:cs typeface="Arial" panose="020B0604020202020204" pitchFamily="34" charset="0"/>
            </a:endParaRPr>
          </a:p>
          <a:p>
            <a:pPr marL="457200" lvl="0" indent="-457200" algn="just">
              <a:lnSpc>
                <a:spcPts val="3000"/>
              </a:lnSpc>
              <a:spcAft>
                <a:spcPts val="600"/>
              </a:spcAft>
              <a:buFont typeface="Wingdings" panose="05000000000000000000" pitchFamily="2" charset="2"/>
              <a:buChar char="n"/>
            </a:pPr>
            <a:r>
              <a:rPr lang="zh-CN" altLang="en-US" sz="2400" dirty="0">
                <a:latin typeface="Arial" panose="020B0604020202020204" pitchFamily="34" charset="0"/>
                <a:cs typeface="Arial" panose="020B0604020202020204" pitchFamily="34" charset="0"/>
              </a:rPr>
              <a:t>本文介绍了一种新的惯性定位问题，即</a:t>
            </a:r>
            <a:r>
              <a:rPr lang="zh-CN" altLang="en-US" sz="2400" dirty="0">
                <a:solidFill>
                  <a:srgbClr val="C00000"/>
                </a:solidFill>
                <a:latin typeface="Arial" panose="020B0604020202020204" pitchFamily="34" charset="0"/>
                <a:cs typeface="Arial" panose="020B0604020202020204" pitchFamily="34" charset="0"/>
              </a:rPr>
              <a:t>仅从IMU测量的历史中估计位置</a:t>
            </a:r>
            <a:r>
              <a:rPr lang="zh-CN" altLang="en-US"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637387" y="116632"/>
            <a:ext cx="6629400" cy="1143000"/>
          </a:xfrm>
        </p:spPr>
        <p:txBody>
          <a:bodyPr/>
          <a:lstStyle/>
          <a:p>
            <a:r>
              <a:rPr lang="en-US" altLang="zh-CN" dirty="0">
                <a:latin typeface="Arial" panose="020B0604020202020204" pitchFamily="34" charset="0"/>
                <a:cs typeface="Arial" panose="020B0604020202020204" pitchFamily="34" charset="0"/>
              </a:rPr>
              <a:t>Outline</a:t>
            </a:r>
            <a:endParaRPr lang="zh-CN" altLang="en-US"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638175" y="1609725"/>
            <a:ext cx="11250295" cy="4738370"/>
          </a:xfrm>
        </p:spPr>
        <p:txBody>
          <a:bodyPr/>
          <a:lstStyle/>
          <a:p>
            <a:pPr eaLnBrk="1" hangingPunct="1">
              <a:lnSpc>
                <a:spcPct val="120000"/>
              </a:lnSpc>
              <a:spcBef>
                <a:spcPct val="0"/>
              </a:spcBef>
            </a:pPr>
            <a:r>
              <a:rPr kumimoji="1" lang="en-US" altLang="zh-CN" sz="3600" kern="1200" dirty="0">
                <a:latin typeface="Arial" panose="020B0604020202020204" pitchFamily="34" charset="0"/>
                <a:ea typeface="黑体" panose="02010609060101010101" pitchFamily="2" charset="-122"/>
                <a:cs typeface="Arial" panose="020B0604020202020204" pitchFamily="34" charset="0"/>
              </a:rPr>
              <a:t> </a:t>
            </a:r>
            <a:r>
              <a:rPr kumimoji="1"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rPr>
              <a:t>Introduction</a:t>
            </a:r>
            <a:endParaRPr kumimoji="1" lang="en-US" altLang="zh-CN" sz="36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3600" kern="1200" dirty="0">
                <a:solidFill>
                  <a:srgbClr val="C00000"/>
                </a:solidFill>
                <a:latin typeface="Arial" panose="020B0604020202020204" pitchFamily="34" charset="0"/>
                <a:ea typeface="黑体" panose="02010609060101010101" pitchFamily="2" charset="-122"/>
                <a:cs typeface="Arial" panose="020B0604020202020204" pitchFamily="34" charset="0"/>
              </a:rPr>
              <a:t> Contribution 1: Inertial Localization Dataset</a:t>
            </a:r>
            <a:endParaRPr lang="en-US" altLang="zh-CN" sz="3600" kern="1200" dirty="0">
              <a:solidFill>
                <a:srgbClr val="C00000"/>
              </a:solidFill>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kumimoji="1" lang="en-US" altLang="zh-CN" sz="3600" kern="1200" dirty="0">
                <a:latin typeface="Arial" panose="020B0604020202020204" pitchFamily="34" charset="0"/>
                <a:ea typeface="黑体" panose="02010609060101010101" pitchFamily="2" charset="-122"/>
                <a:cs typeface="Arial" panose="020B0604020202020204" pitchFamily="34" charset="0"/>
              </a:rPr>
              <a:t> Contribution 2: Neural Inertial Localization</a:t>
            </a:r>
            <a:endParaRPr kumimoji="1" lang="en-US" altLang="zh-CN" sz="36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3600" kern="1200" dirty="0">
                <a:latin typeface="Arial" panose="020B0604020202020204" pitchFamily="34" charset="0"/>
                <a:ea typeface="黑体" panose="02010609060101010101" pitchFamily="2" charset="-122"/>
                <a:cs typeface="Arial" panose="020B0604020202020204" pitchFamily="34" charset="0"/>
              </a:rPr>
              <a:t> Experimental Results</a:t>
            </a:r>
            <a:endParaRPr lang="en-US" altLang="zh-CN" sz="36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3600" kern="1200" dirty="0">
                <a:latin typeface="Arial" panose="020B0604020202020204" pitchFamily="34" charset="0"/>
                <a:ea typeface="黑体" panose="02010609060101010101" pitchFamily="2" charset="-122"/>
                <a:cs typeface="Arial" panose="020B0604020202020204" pitchFamily="34" charset="0"/>
              </a:rPr>
              <a:t> Future Work</a:t>
            </a:r>
            <a:endParaRPr lang="en-US" altLang="zh-CN" sz="36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3600" kern="1200" dirty="0">
                <a:latin typeface="Arial" panose="020B0604020202020204" pitchFamily="34" charset="0"/>
                <a:ea typeface="黑体" panose="02010609060101010101" pitchFamily="2" charset="-122"/>
                <a:cs typeface="Arial" panose="020B0604020202020204" pitchFamily="34" charset="0"/>
              </a:rPr>
              <a:t> Code</a:t>
            </a:r>
            <a:endParaRPr lang="en-US" altLang="zh-CN" sz="3600" kern="1200" dirty="0">
              <a:latin typeface="Arial" panose="020B0604020202020204" pitchFamily="34" charset="0"/>
              <a:ea typeface="黑体" panose="0201060906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1724640" cy="1143000"/>
          </a:xfrm>
        </p:spPr>
        <p:txBody>
          <a:bodyPr/>
          <a:lstStyle/>
          <a:p>
            <a:pPr eaLnBrk="1" hangingPunct="1">
              <a:lnSpc>
                <a:spcPct val="120000"/>
              </a:lnSpc>
              <a:spcBef>
                <a:spcPct val="0"/>
              </a:spcBef>
            </a:pPr>
            <a:r>
              <a:rPr lang="en-US" altLang="zh-CN" kern="1200" dirty="0">
                <a:latin typeface="Arial" panose="020B0604020202020204" pitchFamily="34" charset="0"/>
                <a:ea typeface="黑体" panose="02010609060101010101" pitchFamily="2" charset="-122"/>
                <a:cs typeface="Arial" panose="020B0604020202020204" pitchFamily="34" charset="0"/>
                <a:sym typeface="+mn-ea"/>
              </a:rPr>
              <a:t>Contribution 1: Inertial Localization Dataset</a:t>
            </a:r>
            <a:endParaRPr kumimoji="1" lang="en-US" altLang="zh-CN"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sp>
        <p:nvSpPr>
          <p:cNvPr id="2" name="内容占位符 2"/>
          <p:cNvSpPr>
            <a:spLocks noGrp="1"/>
          </p:cNvSpPr>
          <p:nvPr>
            <p:ph idx="1"/>
          </p:nvPr>
        </p:nvSpPr>
        <p:spPr>
          <a:xfrm>
            <a:off x="546735" y="3307715"/>
            <a:ext cx="7653020" cy="2210435"/>
          </a:xfrm>
        </p:spPr>
        <p:txBody>
          <a:bodyPr/>
          <a:lstStyle/>
          <a:p>
            <a:pPr marL="457200" indent="-457200" algn="just">
              <a:lnSpc>
                <a:spcPts val="3000"/>
              </a:lnSpc>
              <a:spcAft>
                <a:spcPts val="600"/>
              </a:spcAft>
              <a:buFont typeface="Wingdings" panose="05000000000000000000" pitchFamily="2" charset="2"/>
              <a:buChar char="n"/>
            </a:pPr>
            <a:r>
              <a:rPr sz="2400" dirty="0">
                <a:solidFill>
                  <a:srgbClr val="C00000"/>
                </a:solidFill>
                <a:latin typeface="Arial" panose="020B0604020202020204" pitchFamily="34" charset="0"/>
                <a:cs typeface="Arial" panose="020B0604020202020204" pitchFamily="34" charset="0"/>
              </a:rPr>
              <a:t>惯性定位数据集</a:t>
            </a:r>
            <a:r>
              <a:rPr sz="2400" dirty="0">
                <a:latin typeface="Arial" panose="020B0604020202020204" pitchFamily="34" charset="0"/>
                <a:cs typeface="Arial" panose="020B0604020202020204" pitchFamily="34" charset="0"/>
              </a:rPr>
              <a:t>包含了来自两所大学建筑和一个办公空间的53小时的运动/轨迹数据。</a:t>
            </a:r>
            <a:r>
              <a:rPr lang="zh-CN" sz="2400" dirty="0">
                <a:latin typeface="Arial" panose="020B0604020202020204" pitchFamily="34" charset="0"/>
                <a:cs typeface="Arial" panose="020B0604020202020204" pitchFamily="34" charset="0"/>
              </a:rPr>
              <a:t>其中，</a:t>
            </a:r>
            <a:r>
              <a:rPr sz="2400" dirty="0">
                <a:solidFill>
                  <a:srgbClr val="C00000"/>
                </a:solidFill>
                <a:latin typeface="Arial" panose="020B0604020202020204" pitchFamily="34" charset="0"/>
                <a:cs typeface="Arial" panose="020B0604020202020204" pitchFamily="34" charset="0"/>
                <a:sym typeface="+mn-ea"/>
              </a:rPr>
              <a:t>#T</a:t>
            </a:r>
            <a:r>
              <a:rPr lang="zh-CN" sz="2400" dirty="0">
                <a:latin typeface="Arial" panose="020B0604020202020204" pitchFamily="34" charset="0"/>
                <a:cs typeface="Arial" panose="020B0604020202020204" pitchFamily="34" charset="0"/>
                <a:sym typeface="+mn-ea"/>
              </a:rPr>
              <a:t>代表</a:t>
            </a:r>
            <a:r>
              <a:rPr sz="2400" dirty="0">
                <a:latin typeface="Arial" panose="020B0604020202020204" pitchFamily="34" charset="0"/>
                <a:cs typeface="Arial" panose="020B0604020202020204" pitchFamily="34" charset="0"/>
              </a:rPr>
              <a:t>轨迹的数量</a:t>
            </a:r>
            <a:r>
              <a:rPr lang="zh-CN" sz="2400" dirty="0">
                <a:latin typeface="Arial" panose="020B0604020202020204" pitchFamily="34" charset="0"/>
                <a:cs typeface="Arial" panose="020B0604020202020204" pitchFamily="34" charset="0"/>
              </a:rPr>
              <a:t>，</a:t>
            </a:r>
            <a:r>
              <a:rPr sz="2400" dirty="0">
                <a:solidFill>
                  <a:srgbClr val="C00000"/>
                </a:solidFill>
                <a:latin typeface="Arial" panose="020B0604020202020204" pitchFamily="34" charset="0"/>
                <a:cs typeface="Arial" panose="020B0604020202020204" pitchFamily="34" charset="0"/>
              </a:rPr>
              <a:t>#S</a:t>
            </a:r>
            <a:r>
              <a:rPr lang="zh-CN" sz="2400" dirty="0">
                <a:latin typeface="Arial" panose="020B0604020202020204" pitchFamily="34" charset="0"/>
                <a:cs typeface="Arial" panose="020B0604020202020204" pitchFamily="34" charset="0"/>
              </a:rPr>
              <a:t>代表</a:t>
            </a:r>
            <a:r>
              <a:rPr sz="2400" dirty="0">
                <a:latin typeface="Arial" panose="020B0604020202020204" pitchFamily="34" charset="0"/>
                <a:cs typeface="Arial" panose="020B0604020202020204" pitchFamily="34" charset="0"/>
                <a:sym typeface="+mn-ea"/>
              </a:rPr>
              <a:t>数据收集中的受试者的数量</a:t>
            </a:r>
            <a:r>
              <a:rPr lang="zh-CN" sz="2400" dirty="0">
                <a:latin typeface="Arial" panose="020B0604020202020204" pitchFamily="34" charset="0"/>
                <a:cs typeface="Arial" panose="020B0604020202020204" pitchFamily="34" charset="0"/>
              </a:rPr>
              <a:t>。</a:t>
            </a:r>
            <a:endParaRPr lang="zh-CN" sz="2400" dirty="0">
              <a:latin typeface="Arial" panose="020B0604020202020204" pitchFamily="34" charset="0"/>
              <a:cs typeface="Arial" panose="020B0604020202020204" pitchFamily="34" charset="0"/>
            </a:endParaRPr>
          </a:p>
          <a:p>
            <a:pPr marL="457200" indent="-457200" algn="just">
              <a:lnSpc>
                <a:spcPts val="3000"/>
              </a:lnSpc>
              <a:spcAft>
                <a:spcPts val="600"/>
              </a:spcAft>
              <a:buFont typeface="Wingdings" panose="05000000000000000000" pitchFamily="2" charset="2"/>
              <a:buChar char="n"/>
            </a:pPr>
            <a:r>
              <a:rPr lang="zh-CN" sz="2400" dirty="0">
                <a:latin typeface="Arial" panose="020B0604020202020204" pitchFamily="34" charset="0"/>
                <a:cs typeface="Arial" panose="020B0604020202020204" pitchFamily="34" charset="0"/>
              </a:rPr>
              <a:t>作者使用智能手机收集IMU传感器数据和真实位置（</a:t>
            </a:r>
            <a:r>
              <a:rPr lang="en-US" altLang="zh-CN" sz="2400" dirty="0">
                <a:latin typeface="Arial" panose="020B0604020202020204" pitchFamily="34" charset="0"/>
                <a:cs typeface="Arial" panose="020B0604020202020204" pitchFamily="34" charset="0"/>
              </a:rPr>
              <a:t>200Hz</a:t>
            </a:r>
            <a:r>
              <a:rPr lang="zh-CN" altLang="en-US" sz="2400" dirty="0">
                <a:latin typeface="Arial" panose="020B0604020202020204" pitchFamily="34" charset="0"/>
                <a:cs typeface="Arial" panose="020B0604020202020204" pitchFamily="34" charset="0"/>
              </a:rPr>
              <a:t>），并</a:t>
            </a:r>
            <a:r>
              <a:rPr lang="zh-CN" sz="2400" dirty="0">
                <a:latin typeface="Arial" panose="020B0604020202020204" pitchFamily="34" charset="0"/>
                <a:cs typeface="Arial" panose="020B0604020202020204" pitchFamily="34" charset="0"/>
              </a:rPr>
              <a:t>利用</a:t>
            </a:r>
            <a:r>
              <a:rPr kumimoji="0" lang="zh-CN" altLang="en-US" sz="2400" dirty="0">
                <a:sym typeface="+mn-ea"/>
              </a:rPr>
              <a:t>探戈区域描述文件</a:t>
            </a:r>
            <a:r>
              <a:rPr lang="zh-CN" sz="2400" dirty="0">
                <a:solidFill>
                  <a:srgbClr val="C00000"/>
                </a:solidFill>
                <a:latin typeface="Arial" panose="020B0604020202020204" pitchFamily="34" charset="0"/>
                <a:cs typeface="Arial" panose="020B0604020202020204" pitchFamily="34" charset="0"/>
              </a:rPr>
              <a:t>对齐</a:t>
            </a:r>
            <a:r>
              <a:rPr lang="zh-CN" sz="2400" dirty="0">
                <a:latin typeface="Arial" panose="020B0604020202020204" pitchFamily="34" charset="0"/>
                <a:cs typeface="Arial" panose="020B0604020202020204" pitchFamily="34" charset="0"/>
              </a:rPr>
              <a:t>真实轨迹到一个公共坐标系，然后手动与平面对齐平面。</a:t>
            </a:r>
            <a:endParaRPr lang="zh-CN" sz="2400"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stretch>
            <a:fillRect/>
          </a:stretch>
        </p:blipFill>
        <p:spPr>
          <a:xfrm>
            <a:off x="695325" y="1788795"/>
            <a:ext cx="7468235" cy="1250315"/>
          </a:xfrm>
          <a:prstGeom prst="rect">
            <a:avLst/>
          </a:prstGeom>
        </p:spPr>
      </p:pic>
      <p:pic>
        <p:nvPicPr>
          <p:cNvPr id="4" name="图片 3"/>
          <p:cNvPicPr>
            <a:picLocks noChangeAspect="1"/>
          </p:cNvPicPr>
          <p:nvPr/>
        </p:nvPicPr>
        <p:blipFill>
          <a:blip r:embed="rId2"/>
          <a:stretch>
            <a:fillRect/>
          </a:stretch>
        </p:blipFill>
        <p:spPr>
          <a:xfrm>
            <a:off x="8456930" y="980440"/>
            <a:ext cx="3709035" cy="55518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637387" y="116632"/>
            <a:ext cx="6629400" cy="1143000"/>
          </a:xfrm>
        </p:spPr>
        <p:txBody>
          <a:bodyPr/>
          <a:lstStyle/>
          <a:p>
            <a:r>
              <a:rPr lang="en-US" altLang="zh-CN" dirty="0">
                <a:latin typeface="Arial" panose="020B0604020202020204" pitchFamily="34" charset="0"/>
                <a:cs typeface="Arial" panose="020B0604020202020204" pitchFamily="34" charset="0"/>
              </a:rPr>
              <a:t>Outline</a:t>
            </a:r>
            <a:endParaRPr lang="zh-CN" altLang="en-US"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638175" y="1609725"/>
            <a:ext cx="11250295" cy="4738370"/>
          </a:xfrm>
        </p:spPr>
        <p:txBody>
          <a:bodyPr/>
          <a:lstStyle/>
          <a:p>
            <a:pPr eaLnBrk="1" hangingPunct="1">
              <a:lnSpc>
                <a:spcPct val="120000"/>
              </a:lnSpc>
              <a:spcBef>
                <a:spcPct val="0"/>
              </a:spcBef>
            </a:pPr>
            <a:r>
              <a:rPr kumimoji="1"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rPr>
              <a:t> Introduction</a:t>
            </a:r>
            <a:endParaRPr kumimoji="1"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3600" kern="1200" dirty="0">
                <a:latin typeface="Arial" panose="020B0604020202020204" pitchFamily="34" charset="0"/>
                <a:ea typeface="黑体" panose="02010609060101010101" pitchFamily="2" charset="-122"/>
                <a:cs typeface="Arial" panose="020B0604020202020204" pitchFamily="34" charset="0"/>
              </a:rPr>
              <a:t> </a:t>
            </a:r>
            <a:r>
              <a:rPr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rPr>
              <a:t>Contribution 1: Inertial Localization Dataset</a:t>
            </a:r>
            <a:endParaRPr lang="en-US" altLang="zh-CN" sz="3600"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kumimoji="1" lang="en-US" altLang="zh-CN" sz="3600" kern="1200" dirty="0">
                <a:latin typeface="Arial" panose="020B0604020202020204" pitchFamily="34" charset="0"/>
                <a:ea typeface="黑体" panose="02010609060101010101" pitchFamily="2" charset="-122"/>
                <a:cs typeface="Arial" panose="020B0604020202020204" pitchFamily="34" charset="0"/>
              </a:rPr>
              <a:t> </a:t>
            </a:r>
            <a:r>
              <a:rPr kumimoji="1" lang="en-US" altLang="zh-CN" sz="3600" kern="1200" dirty="0">
                <a:solidFill>
                  <a:srgbClr val="C00000"/>
                </a:solidFill>
                <a:latin typeface="Arial" panose="020B0604020202020204" pitchFamily="34" charset="0"/>
                <a:ea typeface="黑体" panose="02010609060101010101" pitchFamily="2" charset="-122"/>
                <a:cs typeface="Arial" panose="020B0604020202020204" pitchFamily="34" charset="0"/>
              </a:rPr>
              <a:t>Contribution 2: Neural Inertial Localization</a:t>
            </a:r>
            <a:endParaRPr kumimoji="1" lang="en-US" altLang="zh-CN" sz="36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3600" kern="1200" dirty="0">
                <a:latin typeface="Arial" panose="020B0604020202020204" pitchFamily="34" charset="0"/>
                <a:ea typeface="黑体" panose="02010609060101010101" pitchFamily="2" charset="-122"/>
                <a:cs typeface="Arial" panose="020B0604020202020204" pitchFamily="34" charset="0"/>
              </a:rPr>
              <a:t> Experimental Results</a:t>
            </a:r>
            <a:endParaRPr lang="en-US" altLang="zh-CN" sz="36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3600" kern="1200" dirty="0">
                <a:latin typeface="Arial" panose="020B0604020202020204" pitchFamily="34" charset="0"/>
                <a:ea typeface="黑体" panose="02010609060101010101" pitchFamily="2" charset="-122"/>
                <a:cs typeface="Arial" panose="020B0604020202020204" pitchFamily="34" charset="0"/>
              </a:rPr>
              <a:t> Future Work</a:t>
            </a:r>
            <a:endParaRPr lang="en-US" altLang="zh-CN" sz="3600" kern="1200" dirty="0">
              <a:latin typeface="Arial" panose="020B0604020202020204" pitchFamily="34" charset="0"/>
              <a:ea typeface="黑体" panose="02010609060101010101" pitchFamily="2" charset="-122"/>
              <a:cs typeface="Arial" panose="020B0604020202020204" pitchFamily="34" charset="0"/>
            </a:endParaRPr>
          </a:p>
          <a:p>
            <a:pPr eaLnBrk="1" hangingPunct="1">
              <a:lnSpc>
                <a:spcPct val="120000"/>
              </a:lnSpc>
              <a:spcBef>
                <a:spcPct val="0"/>
              </a:spcBef>
            </a:pPr>
            <a:r>
              <a:rPr lang="en-US" altLang="zh-CN" sz="3600" kern="1200" dirty="0">
                <a:latin typeface="Arial" panose="020B0604020202020204" pitchFamily="34" charset="0"/>
                <a:ea typeface="黑体" panose="02010609060101010101" pitchFamily="2" charset="-122"/>
                <a:cs typeface="Arial" panose="020B0604020202020204" pitchFamily="34" charset="0"/>
              </a:rPr>
              <a:t> Code</a:t>
            </a:r>
            <a:endParaRPr lang="en-US" altLang="zh-CN" sz="3600" kern="1200" dirty="0">
              <a:latin typeface="Arial" panose="020B0604020202020204" pitchFamily="34" charset="0"/>
              <a:ea typeface="黑体" panose="0201060906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1346180" cy="1143000"/>
          </a:xfrm>
        </p:spPr>
        <p:txBody>
          <a:bodyPr/>
          <a:lstStyle/>
          <a:p>
            <a:pPr eaLnBrk="1" hangingPunct="1">
              <a:lnSpc>
                <a:spcPct val="120000"/>
              </a:lnSpc>
              <a:spcBef>
                <a:spcPct val="0"/>
              </a:spcBef>
            </a:pPr>
            <a:r>
              <a:rPr lang="en-US" altLang="zh-CN" kern="1200" dirty="0">
                <a:latin typeface="Arial" panose="020B0604020202020204" pitchFamily="34" charset="0"/>
                <a:ea typeface="黑体" panose="02010609060101010101" pitchFamily="2" charset="-122"/>
                <a:cs typeface="Arial" panose="020B0604020202020204" pitchFamily="34" charset="0"/>
                <a:sym typeface="+mn-ea"/>
              </a:rPr>
              <a:t>Contribution 2: </a:t>
            </a:r>
            <a:r>
              <a:rPr lang="en-US" altLang="zh-CN" kern="1200" dirty="0">
                <a:latin typeface="Arial" panose="020B0604020202020204" pitchFamily="34" charset="0"/>
                <a:ea typeface="黑体" panose="02010609060101010101" pitchFamily="2" charset="-122"/>
                <a:cs typeface="Arial" panose="020B0604020202020204" pitchFamily="34" charset="0"/>
                <a:sym typeface="+mn-ea"/>
              </a:rPr>
              <a:t>Neural Inertial Localization</a:t>
            </a:r>
            <a:endParaRPr kumimoji="1" lang="en-US" altLang="zh-CN"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pic>
        <p:nvPicPr>
          <p:cNvPr id="7" name="图片 6"/>
          <p:cNvPicPr>
            <a:picLocks noChangeAspect="1"/>
          </p:cNvPicPr>
          <p:nvPr/>
        </p:nvPicPr>
        <p:blipFill>
          <a:blip r:embed="rId1"/>
          <a:stretch>
            <a:fillRect/>
          </a:stretch>
        </p:blipFill>
        <p:spPr>
          <a:xfrm>
            <a:off x="1974850" y="1341120"/>
            <a:ext cx="8224520" cy="3875405"/>
          </a:xfrm>
          <a:prstGeom prst="rect">
            <a:avLst/>
          </a:prstGeom>
        </p:spPr>
      </p:pic>
      <p:sp>
        <p:nvSpPr>
          <p:cNvPr id="8" name="文本框 7"/>
          <p:cNvSpPr txBox="1"/>
          <p:nvPr/>
        </p:nvSpPr>
        <p:spPr>
          <a:xfrm>
            <a:off x="275590" y="5297805"/>
            <a:ext cx="11617325" cy="1553845"/>
          </a:xfrm>
          <a:prstGeom prst="rect">
            <a:avLst/>
          </a:prstGeom>
          <a:noFill/>
        </p:spPr>
        <p:txBody>
          <a:bodyPr wrap="square" rtlCol="0">
            <a:noAutofit/>
          </a:bodyPr>
          <a:p>
            <a:pPr marL="342900" indent="-342900" algn="just">
              <a:lnSpc>
                <a:spcPts val="3000"/>
              </a:lnSpc>
              <a:spcAft>
                <a:spcPts val="600"/>
              </a:spcAft>
              <a:buFont typeface="Wingdings" panose="05000000000000000000" charset="0"/>
              <a:buChar char="n"/>
            </a:pP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NILoc采用了一种具有两个</a:t>
            </a:r>
            <a:r>
              <a:rPr sz="2400" b="1" kern="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基于</a:t>
            </a:r>
            <a:r>
              <a:rPr lang="en-US" sz="2400" b="1" kern="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Transformer</a:t>
            </a:r>
            <a:r>
              <a:rPr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的网络分支的神经结构</a:t>
            </a:r>
            <a:r>
              <a:rPr 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1" indent="-342900" algn="just">
              <a:lnSpc>
                <a:spcPts val="3000"/>
              </a:lnSpc>
              <a:spcAft>
                <a:spcPts val="600"/>
              </a:spcAft>
              <a:buFont typeface="Wingdings" panose="05000000000000000000" charset="0"/>
              <a:buChar char="n"/>
            </a:pPr>
            <a:r>
              <a:rPr sz="2000" b="1" kern="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“速度分支”</a:t>
            </a:r>
            <a:r>
              <a:rPr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编码了一系列的速度向量，其中一个时间卷积网络</a:t>
            </a:r>
            <a:r>
              <a:rPr sz="2000" b="1" kern="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压缩时间维度</a:t>
            </a:r>
            <a:r>
              <a:rPr lang="zh-CN"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20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1" indent="-342900" algn="just">
              <a:lnSpc>
                <a:spcPts val="3000"/>
              </a:lnSpc>
              <a:spcAft>
                <a:spcPts val="600"/>
              </a:spcAft>
              <a:buFont typeface="Wingdings" panose="05000000000000000000" charset="0"/>
              <a:buChar char="n"/>
            </a:pPr>
            <a:r>
              <a:rPr sz="2000" b="1" kern="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“自回归位置分支”</a:t>
            </a:r>
            <a:r>
              <a:rPr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编码一系列位置可能性，能够在长距离上自动回归产生</a:t>
            </a:r>
            <a:r>
              <a:rPr sz="2000" b="1" kern="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位置估计</a:t>
            </a:r>
            <a:r>
              <a:rPr sz="2000" b="1" kern="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0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1346180" cy="1143000"/>
          </a:xfrm>
        </p:spPr>
        <p:txBody>
          <a:bodyPr/>
          <a:lstStyle/>
          <a:p>
            <a:pPr eaLnBrk="1" hangingPunct="1">
              <a:lnSpc>
                <a:spcPct val="120000"/>
              </a:lnSpc>
              <a:spcBef>
                <a:spcPct val="0"/>
              </a:spcBef>
            </a:pPr>
            <a:r>
              <a:rPr lang="en-US" altLang="zh-CN" kern="1200" dirty="0">
                <a:latin typeface="Arial" panose="020B0604020202020204" pitchFamily="34" charset="0"/>
                <a:ea typeface="黑体" panose="02010609060101010101" pitchFamily="2" charset="-122"/>
                <a:cs typeface="Arial" panose="020B0604020202020204" pitchFamily="34" charset="0"/>
                <a:sym typeface="+mn-ea"/>
              </a:rPr>
              <a:t>NILoc: IMU Data -&gt; Velocity Vector</a:t>
            </a:r>
            <a:endParaRPr kumimoji="1" lang="en-US" altLang="zh-CN"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sp>
        <p:nvSpPr>
          <p:cNvPr id="2" name="内容占位符 2"/>
          <p:cNvSpPr>
            <a:spLocks noGrp="1"/>
          </p:cNvSpPr>
          <p:nvPr>
            <p:ph idx="1"/>
          </p:nvPr>
        </p:nvSpPr>
        <p:spPr>
          <a:xfrm>
            <a:off x="78740" y="3040380"/>
            <a:ext cx="12004675" cy="3817620"/>
          </a:xfrm>
        </p:spPr>
        <p:txBody>
          <a:bodyPr/>
          <a:lstStyle/>
          <a:p>
            <a:pPr algn="just">
              <a:lnSpc>
                <a:spcPts val="3000"/>
              </a:lnSpc>
              <a:spcAft>
                <a:spcPts val="600"/>
              </a:spcAft>
              <a:buFont typeface="Wingdings" panose="05000000000000000000" charset="0"/>
              <a:buChar char="n"/>
            </a:pPr>
            <a:r>
              <a:rPr kumimoji="0" sz="2400" dirty="0">
                <a:sym typeface="+mn-ea"/>
              </a:rPr>
              <a:t>原始数据获取：IMU传感器通常包含一个加速度计（测量</a:t>
            </a:r>
            <a:r>
              <a:rPr kumimoji="0" sz="2400" dirty="0">
                <a:solidFill>
                  <a:srgbClr val="C00000"/>
                </a:solidFill>
                <a:sym typeface="+mn-ea"/>
              </a:rPr>
              <a:t>线性加速度</a:t>
            </a:r>
            <a:r>
              <a:rPr kumimoji="0" sz="2400" dirty="0">
                <a:sym typeface="+mn-ea"/>
              </a:rPr>
              <a:t>）和一个陀螺仪（测量</a:t>
            </a:r>
            <a:r>
              <a:rPr kumimoji="0" sz="2400" dirty="0">
                <a:solidFill>
                  <a:srgbClr val="C00000"/>
                </a:solidFill>
                <a:sym typeface="+mn-ea"/>
              </a:rPr>
              <a:t>角速度</a:t>
            </a:r>
            <a:r>
              <a:rPr kumimoji="0" sz="2400" dirty="0">
                <a:sym typeface="+mn-ea"/>
              </a:rPr>
              <a:t>）。加速度计提供设备在三个空间轴（x、y、z）上的加速度数据，而陀螺仪提供绕这三个轴的角速度数据。</a:t>
            </a:r>
            <a:endParaRPr kumimoji="0" sz="2400" dirty="0">
              <a:sym typeface="+mn-ea"/>
            </a:endParaRPr>
          </a:p>
          <a:p>
            <a:pPr algn="just">
              <a:lnSpc>
                <a:spcPts val="3000"/>
              </a:lnSpc>
              <a:spcAft>
                <a:spcPts val="600"/>
              </a:spcAft>
              <a:buFont typeface="Wingdings" panose="05000000000000000000" charset="0"/>
              <a:buChar char="n"/>
            </a:pPr>
            <a:r>
              <a:rPr kumimoji="0" sz="2400" dirty="0">
                <a:sym typeface="+mn-ea"/>
              </a:rPr>
              <a:t>积分加速度数据：通过对加速度数据进行时间积分，可以计算出速度。</a:t>
            </a:r>
            <a:endParaRPr kumimoji="0" sz="2400" dirty="0">
              <a:sym typeface="+mn-ea"/>
            </a:endParaRPr>
          </a:p>
          <a:p>
            <a:pPr algn="just">
              <a:lnSpc>
                <a:spcPts val="3000"/>
              </a:lnSpc>
              <a:spcAft>
                <a:spcPts val="600"/>
              </a:spcAft>
              <a:buFont typeface="Wingdings" panose="05000000000000000000" charset="0"/>
              <a:buChar char="n"/>
            </a:pPr>
            <a:r>
              <a:rPr kumimoji="0" sz="2400" dirty="0">
                <a:sym typeface="+mn-ea"/>
              </a:rPr>
              <a:t>积分角速度数据：陀螺仪测量的角速度可以积分来估计旋转（方向变化）。然而，由于积分漂移，长时间积分会导致误差累积，因此需要定期校正。</a:t>
            </a:r>
            <a:endParaRPr kumimoji="0" sz="2400" dirty="0">
              <a:sym typeface="+mn-ea"/>
            </a:endParaRPr>
          </a:p>
          <a:p>
            <a:pPr algn="just">
              <a:lnSpc>
                <a:spcPts val="3000"/>
              </a:lnSpc>
              <a:spcAft>
                <a:spcPts val="600"/>
              </a:spcAft>
              <a:buFont typeface="Wingdings" panose="05000000000000000000" charset="0"/>
              <a:buChar char="n"/>
            </a:pPr>
            <a:r>
              <a:rPr kumimoji="0" sz="2400" dirty="0">
                <a:sym typeface="+mn-ea"/>
              </a:rPr>
              <a:t>合成速度矢量：通过将计算出的速度分量（在x、y、z轴上）合成，得到速度矢量。</a:t>
            </a:r>
            <a:endParaRPr kumimoji="0" sz="2400" dirty="0">
              <a:sym typeface="+mn-ea"/>
            </a:endParaRPr>
          </a:p>
          <a:p>
            <a:pPr algn="just">
              <a:lnSpc>
                <a:spcPts val="3000"/>
              </a:lnSpc>
              <a:spcAft>
                <a:spcPts val="600"/>
              </a:spcAft>
              <a:buFont typeface="Wingdings" panose="05000000000000000000" charset="0"/>
              <a:buChar char="n"/>
            </a:pPr>
            <a:r>
              <a:rPr kumimoji="0" sz="2400" dirty="0">
                <a:sym typeface="+mn-ea"/>
              </a:rPr>
              <a:t>时间同步：确保IMU数据的时间戳与速度计算同步</a:t>
            </a:r>
            <a:r>
              <a:rPr kumimoji="0" lang="zh-CN" sz="2400" dirty="0">
                <a:sym typeface="+mn-ea"/>
              </a:rPr>
              <a:t>。</a:t>
            </a:r>
            <a:endParaRPr kumimoji="0" lang="zh-CN" sz="2400" dirty="0">
              <a:sym typeface="+mn-ea"/>
            </a:endParaRPr>
          </a:p>
        </p:txBody>
      </p:sp>
      <p:pic>
        <p:nvPicPr>
          <p:cNvPr id="3" name="图片 2"/>
          <p:cNvPicPr>
            <a:picLocks noChangeAspect="1"/>
          </p:cNvPicPr>
          <p:nvPr/>
        </p:nvPicPr>
        <p:blipFill>
          <a:blip r:embed="rId1"/>
          <a:srcRect b="70384"/>
          <a:stretch>
            <a:fillRect/>
          </a:stretch>
        </p:blipFill>
        <p:spPr>
          <a:xfrm>
            <a:off x="436880" y="1412875"/>
            <a:ext cx="11288395" cy="15836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46735" y="116840"/>
            <a:ext cx="11346180" cy="1143000"/>
          </a:xfrm>
        </p:spPr>
        <p:txBody>
          <a:bodyPr/>
          <a:lstStyle/>
          <a:p>
            <a:pPr eaLnBrk="1" hangingPunct="1">
              <a:lnSpc>
                <a:spcPct val="120000"/>
              </a:lnSpc>
              <a:spcBef>
                <a:spcPct val="0"/>
              </a:spcBef>
            </a:pPr>
            <a:r>
              <a:rPr lang="en-US" altLang="zh-CN" kern="1200" dirty="0">
                <a:latin typeface="Arial" panose="020B0604020202020204" pitchFamily="34" charset="0"/>
                <a:ea typeface="黑体" panose="02010609060101010101" pitchFamily="2" charset="-122"/>
                <a:cs typeface="Arial" panose="020B0604020202020204" pitchFamily="34" charset="0"/>
                <a:sym typeface="+mn-ea"/>
              </a:rPr>
              <a:t>NILoc: Velocity branch</a:t>
            </a:r>
            <a:endParaRPr kumimoji="1" lang="en-US" altLang="zh-CN" kern="1200" dirty="0">
              <a:solidFill>
                <a:schemeClr val="tx1"/>
              </a:solidFill>
              <a:latin typeface="Arial" panose="020B0604020202020204" pitchFamily="34" charset="0"/>
              <a:ea typeface="黑体" panose="02010609060101010101" pitchFamily="2" charset="-122"/>
              <a:cs typeface="Arial" panose="020B0604020202020204" pitchFamily="34" charset="0"/>
            </a:endParaRPr>
          </a:p>
        </p:txBody>
      </p:sp>
      <p:pic>
        <p:nvPicPr>
          <p:cNvPr id="3" name="图片 2"/>
          <p:cNvPicPr>
            <a:picLocks noChangeAspect="1"/>
          </p:cNvPicPr>
          <p:nvPr/>
        </p:nvPicPr>
        <p:blipFill>
          <a:blip r:embed="rId1"/>
          <a:srcRect t="25237" b="29584"/>
          <a:stretch>
            <a:fillRect/>
          </a:stretch>
        </p:blipFill>
        <p:spPr>
          <a:xfrm>
            <a:off x="316865" y="1341120"/>
            <a:ext cx="11532235" cy="2448560"/>
          </a:xfrm>
          <a:prstGeom prst="rect">
            <a:avLst/>
          </a:prstGeom>
        </p:spPr>
      </p:pic>
      <p:pic>
        <p:nvPicPr>
          <p:cNvPr id="4" name="图片 3"/>
          <p:cNvPicPr>
            <a:picLocks noChangeAspect="1"/>
          </p:cNvPicPr>
          <p:nvPr/>
        </p:nvPicPr>
        <p:blipFill>
          <a:blip r:embed="rId2"/>
          <a:stretch>
            <a:fillRect/>
          </a:stretch>
        </p:blipFill>
        <p:spPr>
          <a:xfrm>
            <a:off x="7607935" y="3933190"/>
            <a:ext cx="4492625" cy="579120"/>
          </a:xfrm>
          <a:prstGeom prst="rect">
            <a:avLst/>
          </a:prstGeom>
        </p:spPr>
      </p:pic>
      <p:pic>
        <p:nvPicPr>
          <p:cNvPr id="5" name="图片 4"/>
          <p:cNvPicPr>
            <a:picLocks noChangeAspect="1"/>
          </p:cNvPicPr>
          <p:nvPr/>
        </p:nvPicPr>
        <p:blipFill>
          <a:blip r:embed="rId3"/>
          <a:stretch>
            <a:fillRect/>
          </a:stretch>
        </p:blipFill>
        <p:spPr>
          <a:xfrm>
            <a:off x="7824470" y="5229225"/>
            <a:ext cx="4161155" cy="970280"/>
          </a:xfrm>
          <a:prstGeom prst="rect">
            <a:avLst/>
          </a:prstGeom>
        </p:spPr>
      </p:pic>
      <p:sp>
        <p:nvSpPr>
          <p:cNvPr id="6" name="矩形 5"/>
          <p:cNvSpPr/>
          <p:nvPr/>
        </p:nvSpPr>
        <p:spPr>
          <a:xfrm>
            <a:off x="1559560" y="1628775"/>
            <a:ext cx="1656080" cy="1296670"/>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7" name="矩形 6"/>
          <p:cNvSpPr/>
          <p:nvPr/>
        </p:nvSpPr>
        <p:spPr>
          <a:xfrm>
            <a:off x="6167755" y="1628775"/>
            <a:ext cx="1440180" cy="1656715"/>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2" name="内容占位符 2"/>
              <p:cNvSpPr>
                <a:spLocks noGrp="1"/>
              </p:cNvSpPr>
              <p:nvPr>
                <p:ph idx="1"/>
              </p:nvPr>
            </p:nvSpPr>
            <p:spPr>
              <a:xfrm>
                <a:off x="78740" y="3646805"/>
                <a:ext cx="7529195" cy="3211195"/>
              </a:xfrm>
            </p:spPr>
            <p:txBody>
              <a:bodyPr/>
              <a:lstStyle/>
              <a:p>
                <a:pPr algn="just">
                  <a:lnSpc>
                    <a:spcPts val="3000"/>
                  </a:lnSpc>
                  <a:spcAft>
                    <a:spcPts val="600"/>
                  </a:spcAft>
                  <a:buFont typeface="Wingdings" panose="05000000000000000000" charset="0"/>
                  <a:buChar char="n"/>
                </a:pPr>
                <a:r>
                  <a:rPr kumimoji="0" sz="2400" dirty="0">
                    <a:sym typeface="+mn-ea"/>
                  </a:rPr>
                  <a:t>基于TCN的速度</a:t>
                </a:r>
                <a:r>
                  <a:rPr kumimoji="0" lang="zh-CN" sz="2400" dirty="0">
                    <a:sym typeface="+mn-ea"/>
                  </a:rPr>
                  <a:t>压缩器</a:t>
                </a:r>
                <a:endParaRPr kumimoji="0" lang="zh-CN" sz="2400" dirty="0">
                  <a:sym typeface="+mn-ea"/>
                </a:endParaRPr>
              </a:p>
              <a:p>
                <a:pPr lvl="1" algn="just">
                  <a:lnSpc>
                    <a:spcPts val="3000"/>
                  </a:lnSpc>
                  <a:spcAft>
                    <a:spcPts val="600"/>
                  </a:spcAft>
                  <a:buFont typeface="Wingdings" panose="05000000000000000000" charset="0"/>
                  <a:buChar char="n"/>
                </a:pPr>
                <a:r>
                  <a:rPr kumimoji="0" sz="2100" dirty="0">
                    <a:sym typeface="+mn-ea"/>
                  </a:rPr>
                  <a:t>使用</a:t>
                </a:r>
                <a:r>
                  <a:rPr kumimoji="0" lang="en-US" sz="2100" dirty="0">
                    <a:sym typeface="+mn-ea"/>
                  </a:rPr>
                  <a:t>TCN</a:t>
                </a:r>
                <a:r>
                  <a:rPr kumimoji="0" sz="2100" dirty="0">
                    <a:sym typeface="+mn-ea"/>
                  </a:rPr>
                  <a:t>将速度序列长度压缩10倍，允许我们处理更长的运动历史</a:t>
                </a:r>
                <a:r>
                  <a:rPr kumimoji="0" lang="zh-CN" sz="2100" dirty="0">
                    <a:sym typeface="+mn-ea"/>
                  </a:rPr>
                  <a:t>。</a:t>
                </a:r>
                <a:endParaRPr kumimoji="0" sz="2100" dirty="0">
                  <a:sym typeface="+mn-ea"/>
                </a:endParaRPr>
              </a:p>
              <a:p>
                <a:pPr lvl="0" algn="just">
                  <a:lnSpc>
                    <a:spcPts val="3000"/>
                  </a:lnSpc>
                  <a:spcAft>
                    <a:spcPts val="600"/>
                  </a:spcAft>
                  <a:buFont typeface="Wingdings" panose="05000000000000000000" charset="0"/>
                  <a:buChar char="n"/>
                </a:pPr>
                <a:r>
                  <a:rPr kumimoji="0" lang="en-US" sz="2400" dirty="0">
                    <a:sym typeface="+mn-ea"/>
                  </a:rPr>
                  <a:t>Transformer</a:t>
                </a:r>
                <a:r>
                  <a:rPr kumimoji="0" lang="zh-CN" altLang="en-US" sz="2400" dirty="0">
                    <a:sym typeface="+mn-ea"/>
                  </a:rPr>
                  <a:t>编码器</a:t>
                </a:r>
                <a:endParaRPr kumimoji="0" lang="zh-CN" altLang="en-US" sz="2400" dirty="0">
                  <a:sym typeface="+mn-ea"/>
                </a:endParaRPr>
              </a:p>
              <a:p>
                <a:pPr lvl="1" algn="just">
                  <a:lnSpc>
                    <a:spcPts val="3000"/>
                  </a:lnSpc>
                  <a:spcAft>
                    <a:spcPts val="600"/>
                  </a:spcAft>
                  <a:buFont typeface="Wingdings" panose="05000000000000000000" charset="0"/>
                  <a:buChar char="n"/>
                </a:pPr>
                <a:r>
                  <a:rPr kumimoji="0" lang="zh-CN" altLang="en-US" sz="2100" dirty="0">
                    <a:solidFill>
                      <a:srgbClr val="C00000"/>
                    </a:solidFill>
                    <a:sym typeface="+mn-ea"/>
                  </a:rPr>
                  <a:t>位置编码</a:t>
                </a:r>
                <a:r>
                  <a:rPr kumimoji="0" lang="zh-CN" altLang="en-US" sz="2100" dirty="0">
                    <a:sym typeface="+mn-ea"/>
                  </a:rPr>
                  <a:t>：特征向量</a:t>
                </a:r>
                <a14:m>
                  <m:oMath xmlns:m="http://schemas.openxmlformats.org/officeDocument/2006/math">
                    <m:sSub>
                      <m:sSubPr>
                        <m:ctrlPr>
                          <a:rPr kumimoji="0" lang="en-US" altLang="zh-CN" sz="2100" i="1" dirty="0">
                            <a:latin typeface="Cambria Math" panose="02040503050406030204" pitchFamily="18" charset="0"/>
                            <a:cs typeface="Cambria Math" panose="02040503050406030204" pitchFamily="18" charset="0"/>
                            <a:sym typeface="+mn-ea"/>
                          </a:rPr>
                        </m:ctrlPr>
                      </m:sSubPr>
                      <m:e>
                        <m:r>
                          <a:rPr kumimoji="0" lang="en-US" altLang="zh-CN" sz="2100" i="1" dirty="0">
                            <a:latin typeface="Cambria Math" panose="02040503050406030204" pitchFamily="18" charset="0"/>
                            <a:cs typeface="Cambria Math" panose="02040503050406030204" pitchFamily="18" charset="0"/>
                            <a:sym typeface="+mn-ea"/>
                          </a:rPr>
                          <m:t>𝒇</m:t>
                        </m:r>
                      </m:e>
                      <m:sub>
                        <m:r>
                          <a:rPr kumimoji="0" lang="en-US" altLang="zh-CN" sz="2100" i="1" dirty="0">
                            <a:latin typeface="Cambria Math" panose="02040503050406030204" pitchFamily="18" charset="0"/>
                            <a:cs typeface="Cambria Math" panose="02040503050406030204" pitchFamily="18" charset="0"/>
                            <a:sym typeface="+mn-ea"/>
                          </a:rPr>
                          <m:t>𝒕</m:t>
                        </m:r>
                      </m:sub>
                    </m:sSub>
                  </m:oMath>
                </a14:m>
                <a:r>
                  <a:rPr kumimoji="0" lang="zh-CN" altLang="en-US" sz="2100" dirty="0">
                    <a:sym typeface="+mn-ea"/>
                  </a:rPr>
                  <a:t>压缩后的速度向量和与其位置相关的三角函数编码组成；每个</a:t>
                </a:r>
                <a:r>
                  <a:rPr kumimoji="0" lang="zh-CN" altLang="en-US" sz="2100" dirty="0">
                    <a:sym typeface="+mn-ea"/>
                  </a:rPr>
                  <a:t>特征向量</a:t>
                </a:r>
                <a14:m>
                  <m:oMath xmlns:m="http://schemas.openxmlformats.org/officeDocument/2006/math">
                    <m:sSub>
                      <m:sSubPr>
                        <m:ctrlPr>
                          <a:rPr kumimoji="0" lang="en-US" altLang="zh-CN" sz="2100" i="1" dirty="0">
                            <a:latin typeface="Cambria Math" panose="02040503050406030204" pitchFamily="18" charset="0"/>
                            <a:cs typeface="Cambria Math" panose="02040503050406030204" pitchFamily="18" charset="0"/>
                            <a:sym typeface="+mn-ea"/>
                          </a:rPr>
                        </m:ctrlPr>
                      </m:sSubPr>
                      <m:e>
                        <m:r>
                          <a:rPr kumimoji="0" lang="en-US" altLang="zh-CN" sz="2100" i="1" dirty="0">
                            <a:latin typeface="Cambria Math" panose="02040503050406030204" pitchFamily="18" charset="0"/>
                            <a:cs typeface="Cambria Math" panose="02040503050406030204" pitchFamily="18" charset="0"/>
                            <a:sym typeface="+mn-ea"/>
                          </a:rPr>
                          <m:t>𝒇</m:t>
                        </m:r>
                      </m:e>
                      <m:sub>
                        <m:r>
                          <a:rPr kumimoji="0" lang="en-US" altLang="zh-CN" sz="2100" i="1" dirty="0">
                            <a:latin typeface="Cambria Math" panose="02040503050406030204" pitchFamily="18" charset="0"/>
                            <a:cs typeface="Cambria Math" panose="02040503050406030204" pitchFamily="18" charset="0"/>
                            <a:sym typeface="+mn-ea"/>
                          </a:rPr>
                          <m:t>𝒕</m:t>
                        </m:r>
                      </m:sub>
                    </m:sSub>
                  </m:oMath>
                </a14:m>
                <a:r>
                  <a:rPr kumimoji="0" lang="zh-CN" altLang="en-US" sz="2100" dirty="0">
                    <a:sym typeface="+mn-ea"/>
                  </a:rPr>
                  <a:t>与一个输出嵌入</a:t>
                </a:r>
                <a14:m>
                  <m:oMath xmlns:m="http://schemas.openxmlformats.org/officeDocument/2006/math">
                    <m:sSub>
                      <m:sSubPr>
                        <m:ctrlPr>
                          <a:rPr kumimoji="0" lang="en-US" altLang="zh-CN" sz="2100" i="1" dirty="0">
                            <a:latin typeface="Cambria Math" panose="02040503050406030204" pitchFamily="18" charset="0"/>
                            <a:cs typeface="Cambria Math" panose="02040503050406030204" pitchFamily="18" charset="0"/>
                            <a:sym typeface="+mn-ea"/>
                          </a:rPr>
                        </m:ctrlPr>
                      </m:sSubPr>
                      <m:e>
                        <m:r>
                          <a:rPr kumimoji="0" lang="en-US" altLang="zh-CN" sz="2100" i="1" dirty="0">
                            <a:latin typeface="Cambria Math" panose="02040503050406030204" pitchFamily="18" charset="0"/>
                            <a:cs typeface="Cambria Math" panose="02040503050406030204" pitchFamily="18" charset="0"/>
                            <a:sym typeface="+mn-ea"/>
                          </a:rPr>
                          <m:t>𝒆</m:t>
                        </m:r>
                      </m:e>
                      <m:sub>
                        <m:r>
                          <a:rPr kumimoji="0" lang="en-US" altLang="zh-CN" sz="2100" i="1" dirty="0">
                            <a:latin typeface="Cambria Math" panose="02040503050406030204" pitchFamily="18" charset="0"/>
                            <a:cs typeface="Cambria Math" panose="02040503050406030204" pitchFamily="18" charset="0"/>
                            <a:sym typeface="+mn-ea"/>
                          </a:rPr>
                          <m:t>𝒕</m:t>
                        </m:r>
                      </m:sub>
                    </m:sSub>
                  </m:oMath>
                </a14:m>
                <a:r>
                  <a:rPr kumimoji="0" lang="zh-CN" altLang="en-US" sz="2100" dirty="0">
                    <a:sym typeface="+mn-ea"/>
                  </a:rPr>
                  <a:t>相关联，</a:t>
                </a:r>
                <a14:m>
                  <m:oMath xmlns:m="http://schemas.openxmlformats.org/officeDocument/2006/math">
                    <m:sSub>
                      <m:sSubPr>
                        <m:ctrlPr>
                          <a:rPr kumimoji="0" lang="en-US" altLang="zh-CN" sz="2100" i="1" dirty="0">
                            <a:latin typeface="Cambria Math" panose="02040503050406030204" pitchFamily="18" charset="0"/>
                            <a:cs typeface="Cambria Math" panose="02040503050406030204" pitchFamily="18" charset="0"/>
                            <a:sym typeface="+mn-ea"/>
                          </a:rPr>
                        </m:ctrlPr>
                      </m:sSubPr>
                      <m:e>
                        <m:r>
                          <a:rPr kumimoji="0" lang="en-US" altLang="zh-CN" sz="2100" i="1" dirty="0">
                            <a:latin typeface="Cambria Math" panose="02040503050406030204" pitchFamily="18" charset="0"/>
                            <a:cs typeface="Cambria Math" panose="02040503050406030204" pitchFamily="18" charset="0"/>
                            <a:sym typeface="+mn-ea"/>
                          </a:rPr>
                          <m:t>𝒆</m:t>
                        </m:r>
                      </m:e>
                      <m:sub>
                        <m:r>
                          <a:rPr kumimoji="0" lang="en-US" altLang="zh-CN" sz="2100" i="1" dirty="0">
                            <a:latin typeface="Cambria Math" panose="02040503050406030204" pitchFamily="18" charset="0"/>
                            <a:cs typeface="Cambria Math" panose="02040503050406030204" pitchFamily="18" charset="0"/>
                            <a:sym typeface="+mn-ea"/>
                          </a:rPr>
                          <m:t>𝒕</m:t>
                        </m:r>
                      </m:sub>
                    </m:sSub>
                  </m:oMath>
                </a14:m>
                <a:r>
                  <a:rPr kumimoji="0" lang="zh-CN" altLang="en-US" sz="2100" dirty="0">
                    <a:sym typeface="+mn-ea"/>
                  </a:rPr>
                  <a:t>用于编码每个时间步的位置可能性。</a:t>
                </a:r>
                <a:endParaRPr kumimoji="0" sz="2100" dirty="0">
                  <a:sym typeface="+mn-ea"/>
                </a:endParaRPr>
              </a:p>
            </p:txBody>
          </p:sp>
        </mc:Choice>
        <mc:Fallback>
          <p:sp>
            <p:nvSpPr>
              <p:cNvPr id="2" name="内容占位符 2"/>
              <p:cNvSpPr>
                <a:spLocks noRot="1" noChangeAspect="1" noMove="1" noResize="1" noEditPoints="1" noAdjustHandles="1" noChangeArrowheads="1" noChangeShapeType="1" noTextEdit="1"/>
              </p:cNvSpPr>
              <p:nvPr>
                <p:ph idx="1"/>
              </p:nvPr>
            </p:nvSpPr>
            <p:spPr>
              <a:xfrm>
                <a:off x="78740" y="3646805"/>
                <a:ext cx="7529195" cy="3211195"/>
              </a:xfrm>
              <a:blipFill rotWithShape="1">
                <a:blip r:embed="rId4"/>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ags/tag1.xml><?xml version="1.0" encoding="utf-8"?>
<p:tagLst xmlns:p="http://schemas.openxmlformats.org/presentationml/2006/main">
  <p:tag name="KSO_WPP_MARK_KEY" val="17722861-2b40-430a-9486-b225099a9af9"/>
  <p:tag name="commondata" val="eyJoZGlkIjoiNDg4ODI0Yjc2MWNjZDIzM2I2MzVjN2FlMzIwYTk1MDgifQ=="/>
</p:tagLst>
</file>

<file path=ppt/theme/theme1.xml><?xml version="1.0" encoding="utf-8"?>
<a:theme xmlns:a="http://schemas.openxmlformats.org/drawingml/2006/main" name="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5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7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8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9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tsinghua BW">
  <a:themeElements>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singhua BW">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tsinghua B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singhua B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singhua B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singhua B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singhua B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singhua B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singhua B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4635</Words>
  <Application>WPS 演示</Application>
  <PresentationFormat>宽屏</PresentationFormat>
  <Paragraphs>190</Paragraphs>
  <Slides>23</Slides>
  <Notes>19</Notes>
  <HiddenSlides>0</HiddenSlides>
  <MMClips>0</MMClips>
  <ScaleCrop>false</ScaleCrop>
  <HeadingPairs>
    <vt:vector size="6" baseType="variant">
      <vt:variant>
        <vt:lpstr>已用的字体</vt:lpstr>
      </vt:variant>
      <vt:variant>
        <vt:i4>12</vt:i4>
      </vt:variant>
      <vt:variant>
        <vt:lpstr>主题</vt:lpstr>
      </vt:variant>
      <vt:variant>
        <vt:i4>20</vt:i4>
      </vt:variant>
      <vt:variant>
        <vt:lpstr>幻灯片标题</vt:lpstr>
      </vt:variant>
      <vt:variant>
        <vt:i4>23</vt:i4>
      </vt:variant>
    </vt:vector>
  </HeadingPairs>
  <TitlesOfParts>
    <vt:vector size="55" baseType="lpstr">
      <vt:lpstr>Arial</vt:lpstr>
      <vt:lpstr>宋体</vt:lpstr>
      <vt:lpstr>Wingdings</vt:lpstr>
      <vt:lpstr>Times New Roman</vt:lpstr>
      <vt:lpstr>Garamond</vt:lpstr>
      <vt:lpstr>微软雅黑</vt:lpstr>
      <vt:lpstr>黑体</vt:lpstr>
      <vt:lpstr>Calibri</vt:lpstr>
      <vt:lpstr>等线</vt:lpstr>
      <vt:lpstr>Wingdings</vt:lpstr>
      <vt:lpstr>Cambria Math</vt:lpstr>
      <vt:lpstr>Arial Unicode MS</vt:lpstr>
      <vt:lpstr>tsinghua BW</vt:lpstr>
      <vt:lpstr>1_tsinghua BW</vt:lpstr>
      <vt:lpstr>2_tsinghua BW</vt:lpstr>
      <vt:lpstr>3_tsinghua BW</vt:lpstr>
      <vt:lpstr>5_tsinghua BW</vt:lpstr>
      <vt:lpstr>6_tsinghua BW</vt:lpstr>
      <vt:lpstr>4_tsinghua BW</vt:lpstr>
      <vt:lpstr>7_tsinghua BW</vt:lpstr>
      <vt:lpstr>8_tsinghua BW</vt:lpstr>
      <vt:lpstr>9_tsinghua BW</vt:lpstr>
      <vt:lpstr>10_tsinghua BW</vt:lpstr>
      <vt:lpstr>11_tsinghua BW</vt:lpstr>
      <vt:lpstr>12_tsinghua BW</vt:lpstr>
      <vt:lpstr>13_tsinghua BW</vt:lpstr>
      <vt:lpstr>14_tsinghua BW</vt:lpstr>
      <vt:lpstr>15_tsinghua BW</vt:lpstr>
      <vt:lpstr>16_tsinghua BW</vt:lpstr>
      <vt:lpstr>17_tsinghua BW</vt:lpstr>
      <vt:lpstr>18_tsinghua BW</vt:lpstr>
      <vt:lpstr>19_tsinghua BW</vt:lpstr>
      <vt:lpstr>Neural Inertial Localization</vt:lpstr>
      <vt:lpstr>Outline</vt:lpstr>
      <vt:lpstr>Introduction</vt:lpstr>
      <vt:lpstr>Outline</vt:lpstr>
      <vt:lpstr>Contribution 1: Inertial Localization Dataset</vt:lpstr>
      <vt:lpstr>Outline</vt:lpstr>
      <vt:lpstr>Contribution 2: Neural Inertial Localization</vt:lpstr>
      <vt:lpstr>NILoc: IMU Data -&gt; Velocity Vector</vt:lpstr>
      <vt:lpstr>NILoc: Velocity branch</vt:lpstr>
      <vt:lpstr>NILoc: Velocity branch</vt:lpstr>
      <vt:lpstr>NILoc: Auto-regressive location branch</vt:lpstr>
      <vt:lpstr>NILoc: Auto-regressive location branch</vt:lpstr>
      <vt:lpstr>Contribution 2: Neural Inertial Localization</vt:lpstr>
      <vt:lpstr>Outline</vt:lpstr>
      <vt:lpstr>Experimental Results</vt:lpstr>
      <vt:lpstr>Experimental Results</vt:lpstr>
      <vt:lpstr>Experimental Results</vt:lpstr>
      <vt:lpstr>Experimental Results: Ablation Study</vt:lpstr>
      <vt:lpstr>Outline</vt:lpstr>
      <vt:lpstr>Future Work</vt:lpstr>
      <vt:lpstr>Outline</vt:lpstr>
      <vt:lpstr>Code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计算共形几何与网格生成</dc:title>
  <dc:creator>Zheng Xiaopeng</dc:creator>
  <cp:lastModifiedBy>紫色噩梦</cp:lastModifiedBy>
  <cp:revision>1803</cp:revision>
  <dcterms:created xsi:type="dcterms:W3CDTF">2023-11-24T13:16:00Z</dcterms:created>
  <dcterms:modified xsi:type="dcterms:W3CDTF">2024-07-10T08:53:23Z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26693FFE73514612A58F3ECFA7119DB1_13</vt:lpwstr>
  </property>
  <property fmtid="{D5CDD505-2E9C-101B-9397-08002B2CF9AE}" pid="3" name="KSOProductBuildVer">
    <vt:lpwstr>2052-12.1.0.17133</vt:lpwstr>
  </property>
</Properties>
</file>