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33"/>
    <p:restoredTop sz="94706"/>
  </p:normalViewPr>
  <p:slideViewPr>
    <p:cSldViewPr snapToGrid="0">
      <p:cViewPr varScale="1">
        <p:scale>
          <a:sx n="100" d="100"/>
          <a:sy n="100" d="100"/>
        </p:scale>
        <p:origin x="176" y="10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1143000" y="685800"/>
            <a:ext cx="4572000" cy="3429000"/>
          </a:xfrm>
          <a:prstGeom prst="rect">
            <a:avLst/>
          </a:prstGeom>
        </p:spPr>
        <p:txBody>
          <a:bodyPr/>
          <a:lstStyle/>
          <a:p>
            <a:endParaRPr/>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Calibri"/>
      </a:defRPr>
    </a:lvl1pPr>
    <a:lvl2pPr indent="228600" latinLnBrk="0">
      <a:spcBef>
        <a:spcPts val="400"/>
      </a:spcBef>
      <a:defRPr sz="1200">
        <a:latin typeface="+mj-lt"/>
        <a:ea typeface="+mj-ea"/>
        <a:cs typeface="+mj-cs"/>
        <a:sym typeface="Calibri"/>
      </a:defRPr>
    </a:lvl2pPr>
    <a:lvl3pPr indent="457200" latinLnBrk="0">
      <a:spcBef>
        <a:spcPts val="400"/>
      </a:spcBef>
      <a:defRPr sz="1200">
        <a:latin typeface="+mj-lt"/>
        <a:ea typeface="+mj-ea"/>
        <a:cs typeface="+mj-cs"/>
        <a:sym typeface="Calibri"/>
      </a:defRPr>
    </a:lvl3pPr>
    <a:lvl4pPr indent="685800" latinLnBrk="0">
      <a:spcBef>
        <a:spcPts val="400"/>
      </a:spcBef>
      <a:defRPr sz="1200">
        <a:latin typeface="+mj-lt"/>
        <a:ea typeface="+mj-ea"/>
        <a:cs typeface="+mj-cs"/>
        <a:sym typeface="Calibri"/>
      </a:defRPr>
    </a:lvl4pPr>
    <a:lvl5pPr indent="914400" latinLnBrk="0">
      <a:spcBef>
        <a:spcPts val="400"/>
      </a:spcBef>
      <a:defRPr sz="1200">
        <a:latin typeface="+mj-lt"/>
        <a:ea typeface="+mj-ea"/>
        <a:cs typeface="+mj-cs"/>
        <a:sym typeface="Calibri"/>
      </a:defRPr>
    </a:lvl5pPr>
    <a:lvl6pPr indent="1143000" latinLnBrk="0">
      <a:spcBef>
        <a:spcPts val="400"/>
      </a:spcBef>
      <a:defRPr sz="1200">
        <a:latin typeface="+mj-lt"/>
        <a:ea typeface="+mj-ea"/>
        <a:cs typeface="+mj-cs"/>
        <a:sym typeface="Calibri"/>
      </a:defRPr>
    </a:lvl6pPr>
    <a:lvl7pPr indent="1371600" latinLnBrk="0">
      <a:spcBef>
        <a:spcPts val="400"/>
      </a:spcBef>
      <a:defRPr sz="1200">
        <a:latin typeface="+mj-lt"/>
        <a:ea typeface="+mj-ea"/>
        <a:cs typeface="+mj-cs"/>
        <a:sym typeface="Calibri"/>
      </a:defRPr>
    </a:lvl7pPr>
    <a:lvl8pPr indent="1600200" latinLnBrk="0">
      <a:spcBef>
        <a:spcPts val="400"/>
      </a:spcBef>
      <a:defRPr sz="1200">
        <a:latin typeface="+mj-lt"/>
        <a:ea typeface="+mj-ea"/>
        <a:cs typeface="+mj-cs"/>
        <a:sym typeface="Calibri"/>
      </a:defRPr>
    </a:lvl8pPr>
    <a:lvl9pPr indent="1828800" latinLnBrk="0">
      <a:spcBef>
        <a:spcPts val="400"/>
      </a:spcBef>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98989"/>
                </a:solidFill>
              </a:defRPr>
            </a:lvl1pPr>
          </a:lstStyle>
          <a:p>
            <a:fld id="{86CB4B4D-7CA3-9044-876B-883B54F8677D}" type="slidenum">
              <a:t>‹#›</a:t>
            </a:fld>
            <a:endParaRPr/>
          </a:p>
        </p:txBody>
      </p:sp>
      <p:sp>
        <p:nvSpPr>
          <p:cNvPr id="3"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45720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91440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137160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182880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rediction/Analysis of booking cancellations using Online travel booking company data"/>
          <p:cNvSpPr txBox="1">
            <a:spLocks noGrp="1"/>
          </p:cNvSpPr>
          <p:nvPr>
            <p:ph type="title" idx="4294967295"/>
          </p:nvPr>
        </p:nvSpPr>
        <p:spPr>
          <a:xfrm>
            <a:off x="1523999" y="1122362"/>
            <a:ext cx="9144002" cy="2387601"/>
          </a:xfrm>
          <a:prstGeom prst="rect">
            <a:avLst/>
          </a:prstGeom>
        </p:spPr>
        <p:txBody>
          <a:bodyPr anchor="b">
            <a:normAutofit/>
          </a:bodyPr>
          <a:lstStyle>
            <a:lvl1pPr algn="ctr" defTabSz="457200">
              <a:lnSpc>
                <a:spcPct val="100000"/>
              </a:lnSpc>
              <a:defRPr sz="3466" b="1">
                <a:solidFill>
                  <a:schemeClr val="accent1"/>
                </a:solidFill>
                <a:latin typeface="+mn-lt"/>
                <a:ea typeface="+mn-ea"/>
                <a:cs typeface="+mn-cs"/>
                <a:sym typeface="Helvetica"/>
              </a:defRPr>
            </a:lvl1pPr>
          </a:lstStyle>
          <a:p>
            <a:r>
              <a:t>Prediction/Analysis of booking cancellations using Online travel booking company data</a:t>
            </a:r>
            <a:endParaRPr sz="1466" b="0">
              <a:solidFill>
                <a:srgbClr val="000000"/>
              </a:solidFill>
              <a:latin typeface="Arial"/>
              <a:ea typeface="Arial"/>
              <a:cs typeface="Arial"/>
              <a:sym typeface="Arial"/>
            </a:endParaRPr>
          </a:p>
        </p:txBody>
      </p:sp>
      <p:sp>
        <p:nvSpPr>
          <p:cNvPr id="21" name="Prepared by:…"/>
          <p:cNvSpPr txBox="1">
            <a:spLocks noGrp="1"/>
          </p:cNvSpPr>
          <p:nvPr>
            <p:ph type="body" sz="quarter" idx="4294967295"/>
          </p:nvPr>
        </p:nvSpPr>
        <p:spPr>
          <a:xfrm>
            <a:off x="1523999" y="3602037"/>
            <a:ext cx="9144002" cy="1655763"/>
          </a:xfrm>
          <a:prstGeom prst="rect">
            <a:avLst/>
          </a:prstGeom>
        </p:spPr>
        <p:txBody>
          <a:bodyPr>
            <a:normAutofit/>
          </a:bodyPr>
          <a:lstStyle/>
          <a:p>
            <a:pPr marL="0" indent="0" algn="ctr" defTabSz="352043">
              <a:lnSpc>
                <a:spcPct val="100000"/>
              </a:lnSpc>
              <a:spcBef>
                <a:spcPts val="0"/>
              </a:spcBef>
              <a:buSzTx/>
              <a:buFontTx/>
              <a:buNone/>
              <a:defRPr sz="2258" b="1">
                <a:solidFill>
                  <a:srgbClr val="541E8B"/>
                </a:solidFill>
                <a:latin typeface="+mn-lt"/>
                <a:ea typeface="+mn-ea"/>
                <a:cs typeface="+mn-cs"/>
                <a:sym typeface="Helvetica"/>
              </a:defRPr>
            </a:pPr>
            <a:r>
              <a:rPr>
                <a:solidFill>
                  <a:schemeClr val="accent1"/>
                </a:solidFill>
              </a:rPr>
              <a:t>Prepared by:</a:t>
            </a:r>
            <a:r>
              <a:t> </a:t>
            </a:r>
            <a:endParaRPr sz="1129" b="0">
              <a:solidFill>
                <a:srgbClr val="000000"/>
              </a:solidFill>
              <a:latin typeface="Arial"/>
              <a:ea typeface="Arial"/>
              <a:cs typeface="Arial"/>
              <a:sym typeface="Arial"/>
            </a:endParaRPr>
          </a:p>
          <a:p>
            <a:pPr marL="0" indent="0" algn="ctr" defTabSz="352043">
              <a:lnSpc>
                <a:spcPct val="100000"/>
              </a:lnSpc>
              <a:spcBef>
                <a:spcPts val="0"/>
              </a:spcBef>
              <a:buSzTx/>
              <a:buFontTx/>
              <a:buNone/>
              <a:defRPr sz="2258" b="1">
                <a:solidFill>
                  <a:schemeClr val="accent1"/>
                </a:solidFill>
                <a:latin typeface="+mn-lt"/>
                <a:ea typeface="+mn-ea"/>
                <a:cs typeface="+mn-cs"/>
                <a:sym typeface="Helvetica"/>
              </a:defRPr>
            </a:pPr>
            <a:r>
              <a:t>Justice Arthur (N01613631)</a:t>
            </a:r>
            <a:endParaRPr sz="1129" b="0">
              <a:solidFill>
                <a:srgbClr val="000000"/>
              </a:solidFill>
              <a:latin typeface="Arial"/>
              <a:ea typeface="Arial"/>
              <a:cs typeface="Arial"/>
              <a:sym typeface="Arial"/>
            </a:endParaRPr>
          </a:p>
          <a:p>
            <a:pPr marL="0" indent="0" algn="ctr" defTabSz="352043">
              <a:lnSpc>
                <a:spcPct val="100000"/>
              </a:lnSpc>
              <a:spcBef>
                <a:spcPts val="0"/>
              </a:spcBef>
              <a:buSzTx/>
              <a:buFontTx/>
              <a:buNone/>
              <a:defRPr sz="2258" b="1">
                <a:solidFill>
                  <a:schemeClr val="accent1"/>
                </a:solidFill>
                <a:latin typeface="+mn-lt"/>
                <a:ea typeface="+mn-ea"/>
                <a:cs typeface="+mn-cs"/>
                <a:sym typeface="Helvetica"/>
              </a:defRPr>
            </a:pPr>
            <a:r>
              <a:t>Luting Chiu (N01604196)</a:t>
            </a:r>
            <a:endParaRPr sz="1129" b="0">
              <a:solidFill>
                <a:srgbClr val="000000"/>
              </a:solidFill>
              <a:latin typeface="Arial"/>
              <a:ea typeface="Arial"/>
              <a:cs typeface="Arial"/>
              <a:sym typeface="Arial"/>
            </a:endParaRPr>
          </a:p>
          <a:p>
            <a:pPr marL="0" indent="0" algn="ctr" defTabSz="352043">
              <a:lnSpc>
                <a:spcPct val="100000"/>
              </a:lnSpc>
              <a:spcBef>
                <a:spcPts val="0"/>
              </a:spcBef>
              <a:buSzTx/>
              <a:buFontTx/>
              <a:buNone/>
              <a:defRPr sz="2258" b="1">
                <a:solidFill>
                  <a:schemeClr val="accent1"/>
                </a:solidFill>
                <a:latin typeface="+mn-lt"/>
                <a:ea typeface="+mn-ea"/>
                <a:cs typeface="+mn-cs"/>
                <a:sym typeface="Helvetica"/>
              </a:defRPr>
            </a:pPr>
            <a:r>
              <a:t>Sachindra (N01640062)</a:t>
            </a:r>
            <a:endParaRPr sz="1129" b="0">
              <a:solidFill>
                <a:srgbClr val="000000"/>
              </a:solidFill>
              <a:latin typeface="Arial"/>
              <a:ea typeface="Arial"/>
              <a:cs typeface="Arial"/>
              <a:sym typeface="Arial"/>
            </a:endParaRPr>
          </a:p>
        </p:txBody>
      </p:sp>
      <p:sp>
        <p:nvSpPr>
          <p:cNvPr id="22" name="ITE 5201         Humber College"/>
          <p:cNvSpPr txBox="1"/>
          <p:nvPr/>
        </p:nvSpPr>
        <p:spPr>
          <a:xfrm>
            <a:off x="345757" y="6288087"/>
            <a:ext cx="11952923" cy="3924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ct val="90000"/>
              </a:lnSpc>
              <a:spcBef>
                <a:spcPts val="1000"/>
              </a:spcBef>
              <a:defRPr sz="2400"/>
            </a:lvl1pPr>
          </a:lstStyle>
          <a:p>
            <a:r>
              <a:t>ITE 5201									Humber College</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Problem Statement Prediction/Analysis of booking cancellations using Online travel booking company data…"/>
          <p:cNvSpPr txBox="1">
            <a:spLocks noGrp="1"/>
          </p:cNvSpPr>
          <p:nvPr>
            <p:ph type="body" idx="4294967295"/>
          </p:nvPr>
        </p:nvSpPr>
        <p:spPr>
          <a:xfrm>
            <a:off x="281325" y="486351"/>
            <a:ext cx="11629350" cy="6098569"/>
          </a:xfrm>
          <a:prstGeom prst="rect">
            <a:avLst/>
          </a:prstGeom>
        </p:spPr>
        <p:txBody>
          <a:bodyPr numCol="2" spcCol="581467">
            <a:normAutofit/>
          </a:bodyPr>
          <a:lstStyle/>
          <a:p>
            <a:r>
              <a:rPr b="1"/>
              <a:t>Problem Statement</a:t>
            </a:r>
            <a:br/>
            <a:r>
              <a:rPr sz="2200"/>
              <a:t>Prediction/Analysis of booking cancellations using Online travel booking company data</a:t>
            </a:r>
            <a:br>
              <a:rPr sz="2200"/>
            </a:br>
            <a:endParaRPr sz="2200"/>
          </a:p>
          <a:p>
            <a:pPr>
              <a:defRPr b="1"/>
            </a:pPr>
            <a:r>
              <a:t>Dataset</a:t>
            </a:r>
            <a:br/>
            <a:r>
              <a:rPr sz="2200" b="0"/>
              <a:t>The determination of cancellation status (1 for canceled, 0 for not canceled) is shaped by a multitude of factors, encompassing customer behavior, temporal considerations, geographical location, and individual background.</a:t>
            </a:r>
            <a:br>
              <a:rPr sz="2200" b="0"/>
            </a:br>
            <a:r>
              <a:rPr sz="2000" b="0"/>
              <a:t>A set of dependent variables, encompassing hotel attributes, lead time, arrival date specifics, meal preferences, country, market segment, distribution channel, historical booking data, deposit type, days in the waiting list, customer type, and the average daily rate, were utilized to train the model for predicting cancellations in the dataset."</a:t>
            </a:r>
            <a:br>
              <a:rPr sz="2200" b="0"/>
            </a:br>
            <a:br>
              <a:rPr sz="2200" b="0"/>
            </a:br>
            <a:br/>
            <a:br/>
            <a:br/>
            <a:br/>
            <a:br/>
            <a:endParaRPr/>
          </a:p>
        </p:txBody>
      </p:sp>
      <p:sp>
        <p:nvSpPr>
          <p:cNvPr id="25" name="Slide Number"/>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pic>
        <p:nvPicPr>
          <p:cNvPr id="26" name="Screenshot 2023-11-29 at 14.50.14.png" descr="Screenshot 2023-11-29 at 14.50.14.png"/>
          <p:cNvPicPr>
            <a:picLocks noChangeAspect="1"/>
          </p:cNvPicPr>
          <p:nvPr/>
        </p:nvPicPr>
        <p:blipFill>
          <a:blip r:embed="rId2"/>
          <a:stretch>
            <a:fillRect/>
          </a:stretch>
        </p:blipFill>
        <p:spPr>
          <a:xfrm>
            <a:off x="5931783" y="797784"/>
            <a:ext cx="5864493" cy="5049161"/>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tatistical Plots"/>
          <p:cNvSpPr txBox="1">
            <a:spLocks noGrp="1"/>
          </p:cNvSpPr>
          <p:nvPr>
            <p:ph type="body" idx="4294967295"/>
          </p:nvPr>
        </p:nvSpPr>
        <p:spPr>
          <a:xfrm>
            <a:off x="459051" y="273924"/>
            <a:ext cx="11176474" cy="6373004"/>
          </a:xfrm>
          <a:prstGeom prst="rect">
            <a:avLst/>
          </a:prstGeom>
        </p:spPr>
        <p:txBody>
          <a:bodyPr numCol="2" spcCol="558823">
            <a:normAutofit/>
          </a:bodyPr>
          <a:lstStyle>
            <a:lvl1pPr>
              <a:defRPr b="1"/>
            </a:lvl1pPr>
          </a:lstStyle>
          <a:p>
            <a:r>
              <a:t>Statistical Plots</a:t>
            </a:r>
          </a:p>
        </p:txBody>
      </p:sp>
      <p:sp>
        <p:nvSpPr>
          <p:cNvPr id="29" name="Slide Number"/>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a:t>
            </a:fld>
            <a:endParaRPr/>
          </a:p>
        </p:txBody>
      </p:sp>
      <p:pic>
        <p:nvPicPr>
          <p:cNvPr id="30" name="Screenshot 2023-11-29 at 15.10.58.png" descr="Screenshot 2023-11-29 at 15.10.58.png"/>
          <p:cNvPicPr>
            <a:picLocks noChangeAspect="1"/>
          </p:cNvPicPr>
          <p:nvPr/>
        </p:nvPicPr>
        <p:blipFill>
          <a:blip r:embed="rId2"/>
          <a:stretch>
            <a:fillRect/>
          </a:stretch>
        </p:blipFill>
        <p:spPr>
          <a:xfrm>
            <a:off x="177776" y="905341"/>
            <a:ext cx="3450643" cy="2935499"/>
          </a:xfrm>
          <a:prstGeom prst="rect">
            <a:avLst/>
          </a:prstGeom>
          <a:ln w="12700">
            <a:miter lim="400000"/>
          </a:ln>
        </p:spPr>
      </p:pic>
      <p:pic>
        <p:nvPicPr>
          <p:cNvPr id="31" name="Screenshot 2023-11-29 at 15.10.47.png" descr="Screenshot 2023-11-29 at 15.10.47.png"/>
          <p:cNvPicPr>
            <a:picLocks noChangeAspect="1"/>
          </p:cNvPicPr>
          <p:nvPr/>
        </p:nvPicPr>
        <p:blipFill>
          <a:blip r:embed="rId3"/>
          <a:stretch>
            <a:fillRect/>
          </a:stretch>
        </p:blipFill>
        <p:spPr>
          <a:xfrm>
            <a:off x="4638050" y="421354"/>
            <a:ext cx="6625059" cy="3174664"/>
          </a:xfrm>
          <a:prstGeom prst="rect">
            <a:avLst/>
          </a:prstGeom>
          <a:ln w="12700">
            <a:miter lim="400000"/>
          </a:ln>
        </p:spPr>
      </p:pic>
      <p:pic>
        <p:nvPicPr>
          <p:cNvPr id="5" name="Picture 4" descr="A graph with lines and numbers&#10;&#10;Description automatically generated">
            <a:extLst>
              <a:ext uri="{FF2B5EF4-FFF2-40B4-BE49-F238E27FC236}">
                <a16:creationId xmlns:a16="http://schemas.microsoft.com/office/drawing/2014/main" id="{81F91EF6-74E1-BC58-CD1B-86B50004CB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2044" y="3840841"/>
            <a:ext cx="8981065" cy="2257458"/>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Proposed Analytical/ Predictive model  Following data exploration and engineering, the model incorporates the variables:  hotel, lead_time, arrival_date_year, arrival_date_month, arrival_date_week_number, arrival_date_day_of_month, meal, country, market_"/>
          <p:cNvSpPr txBox="1">
            <a:spLocks noGrp="1"/>
          </p:cNvSpPr>
          <p:nvPr>
            <p:ph type="body" idx="4294967295"/>
          </p:nvPr>
        </p:nvSpPr>
        <p:spPr>
          <a:xfrm>
            <a:off x="505056" y="535654"/>
            <a:ext cx="11181888" cy="5786692"/>
          </a:xfrm>
          <a:prstGeom prst="rect">
            <a:avLst/>
          </a:prstGeom>
        </p:spPr>
        <p:txBody>
          <a:bodyPr>
            <a:normAutofit/>
          </a:bodyPr>
          <a:lstStyle/>
          <a:p>
            <a:pPr>
              <a:defRPr b="1"/>
            </a:pPr>
            <a:r>
              <a:t>Proposed Analytical/ Predictive model</a:t>
            </a:r>
            <a:br/>
            <a:br/>
            <a:r>
              <a:rPr sz="2200" b="0"/>
              <a:t>Following data exploration and engineering, the model incorporates the variables:</a:t>
            </a:r>
            <a:br>
              <a:rPr sz="2200" b="0"/>
            </a:br>
            <a:br>
              <a:rPr sz="2200" b="0"/>
            </a:br>
            <a:r>
              <a:rPr sz="2200" b="0" i="1"/>
              <a:t>hotel, lead_time, arrival_date_year, arrival_date_month, arrival_date_week_number, arrival_date_day_of_month, meal, country, market_segment, distribution_channel, previous_cancellations, previous_booking_not_canceled, deposit_type, days_in_waiting_list, customer_type, and AverageDailyRate.</a:t>
            </a:r>
            <a:br/>
            <a:br/>
            <a:r>
              <a:rPr sz="2200" b="0"/>
              <a:t>The dataset is split into 75% training data and 25% testing data. With a categorical target variable (0 and 1), a logistic regression model (binomial) is applied for predictive analysis.</a:t>
            </a:r>
            <a:br>
              <a:rPr sz="2200" b="0"/>
            </a:br>
            <a:br>
              <a:rPr sz="2200" b="0"/>
            </a:br>
            <a:endParaRPr sz="2200" b="0"/>
          </a:p>
        </p:txBody>
      </p:sp>
      <p:sp>
        <p:nvSpPr>
          <p:cNvPr id="35" name="Slide Number"/>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Proposed Predictive model…    Logistic regression assumes a linear relationship between the independent features and the log-odds of the target.  As a result, the decision boundary is a  linear function of the features. The shape  of the decision boundar"/>
          <p:cNvSpPr txBox="1">
            <a:spLocks noGrp="1"/>
          </p:cNvSpPr>
          <p:nvPr>
            <p:ph type="body" idx="4294967295"/>
          </p:nvPr>
        </p:nvSpPr>
        <p:spPr>
          <a:xfrm>
            <a:off x="484645" y="432026"/>
            <a:ext cx="11222710" cy="5993948"/>
          </a:xfrm>
          <a:prstGeom prst="rect">
            <a:avLst/>
          </a:prstGeom>
        </p:spPr>
        <p:txBody>
          <a:bodyPr numCol="2" spcCol="561135">
            <a:normAutofit/>
          </a:bodyPr>
          <a:lstStyle/>
          <a:p>
            <a:pPr>
              <a:defRPr b="1"/>
            </a:pPr>
            <a:r>
              <a:t>Proposed Predictive model…</a:t>
            </a:r>
            <a:br/>
            <a:br/>
            <a:br/>
            <a:br/>
            <a:r>
              <a:rPr sz="2200" b="0"/>
              <a:t>Logistic regression assumes a linear relationship between the independent features and the log-odds of the target. </a:t>
            </a:r>
            <a:br>
              <a:rPr sz="2200" b="0"/>
            </a:br>
            <a:r>
              <a:rPr sz="2200" b="0"/>
              <a:t>As a result, the decision boundary is a </a:t>
            </a:r>
            <a:br>
              <a:rPr sz="2200" b="0"/>
            </a:br>
            <a:r>
              <a:rPr sz="2200" b="0"/>
              <a:t>linear function of the features. The shape </a:t>
            </a:r>
            <a:br>
              <a:rPr sz="2200" b="0"/>
            </a:br>
            <a:r>
              <a:rPr sz="2200" b="0"/>
              <a:t>of the decision boundary reflects the linearity assumption of logistic regression.</a:t>
            </a:r>
            <a:br/>
            <a:br/>
            <a:br/>
            <a:br/>
            <a:br/>
            <a:br/>
            <a:br/>
            <a:br/>
            <a:br/>
            <a:br/>
            <a:br/>
            <a:br/>
            <a:br/>
            <a:br/>
            <a:br/>
            <a:br/>
            <a:br/>
            <a:br/>
            <a:br/>
            <a:r>
              <a:t>    </a:t>
            </a:r>
            <a:br/>
            <a:endParaRPr/>
          </a:p>
        </p:txBody>
      </p:sp>
      <p:sp>
        <p:nvSpPr>
          <p:cNvPr id="38" name="Slide Number"/>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pic>
        <p:nvPicPr>
          <p:cNvPr id="39" name="Screenshot 2023-11-29 at 17.38.09.png" descr="Screenshot 2023-11-29 at 17.38.09.png"/>
          <p:cNvPicPr>
            <a:picLocks noChangeAspect="1"/>
          </p:cNvPicPr>
          <p:nvPr/>
        </p:nvPicPr>
        <p:blipFill>
          <a:blip r:embed="rId2"/>
          <a:stretch>
            <a:fillRect/>
          </a:stretch>
        </p:blipFill>
        <p:spPr>
          <a:xfrm>
            <a:off x="5666061" y="1498284"/>
            <a:ext cx="6031255" cy="3861432"/>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Analytical &amp; Inference results   Heatmap:  Identifies the variables correlated with the cancellation status. Moreover, The linear progression here provides a visually intuitive way to understand the relative magnitudes of the values and their relationshi"/>
          <p:cNvSpPr txBox="1">
            <a:spLocks noGrp="1"/>
          </p:cNvSpPr>
          <p:nvPr>
            <p:ph type="body" idx="4294967295"/>
          </p:nvPr>
        </p:nvSpPr>
        <p:spPr>
          <a:xfrm>
            <a:off x="304096" y="401156"/>
            <a:ext cx="11477450" cy="6120924"/>
          </a:xfrm>
          <a:prstGeom prst="rect">
            <a:avLst/>
          </a:prstGeom>
        </p:spPr>
        <p:txBody>
          <a:bodyPr numCol="2" spcCol="573872">
            <a:normAutofit/>
          </a:bodyPr>
          <a:lstStyle/>
          <a:p>
            <a:pPr marL="244928" indent="-244928"/>
            <a:r>
              <a:rPr sz="3000"/>
              <a:t>Analytical &amp; Inference results </a:t>
            </a:r>
            <a:br>
              <a:rPr sz="3000"/>
            </a:br>
            <a:br>
              <a:rPr sz="3000"/>
            </a:br>
            <a:r>
              <a:rPr sz="3000" u="sng"/>
              <a:t>Heatmap:</a:t>
            </a:r>
            <a:br/>
            <a:br/>
            <a:r>
              <a:rPr sz="2700"/>
              <a:t>Identifies the variables correlated with the cancellation status. Moreover, The linear progression here provides a visually intuitive way to understand the relative magnitudes of the values and their relationships within the dataset.</a:t>
            </a: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br>
              <a:rPr sz="1200">
                <a:latin typeface="Times Roman"/>
                <a:ea typeface="Times Roman"/>
                <a:cs typeface="Times Roman"/>
                <a:sym typeface="Times Roman"/>
              </a:rPr>
            </a:br>
            <a:endParaRPr sz="1200">
              <a:latin typeface="Times Roman"/>
              <a:ea typeface="Times Roman"/>
              <a:cs typeface="Times Roman"/>
              <a:sym typeface="Times Roman"/>
            </a:endParaRPr>
          </a:p>
        </p:txBody>
      </p:sp>
      <p:sp>
        <p:nvSpPr>
          <p:cNvPr id="42" name="Slide Number"/>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pic>
        <p:nvPicPr>
          <p:cNvPr id="43" name="Screenshot 2023-11-29 at 18.01.53.png" descr="Screenshot 2023-11-29 at 18.01.53.png"/>
          <p:cNvPicPr>
            <a:picLocks noChangeAspect="1"/>
          </p:cNvPicPr>
          <p:nvPr/>
        </p:nvPicPr>
        <p:blipFill>
          <a:blip r:embed="rId2"/>
          <a:stretch>
            <a:fillRect/>
          </a:stretch>
        </p:blipFill>
        <p:spPr>
          <a:xfrm>
            <a:off x="5793869" y="1899123"/>
            <a:ext cx="5631596" cy="3361805"/>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nalytical &amp; Inference results  Confusion matrix:               Since the confusion matrix has FN (False Negatives) = 0 and FP (False Positives) = 0, it indicates that the model has made no errors in classifying the positive and negative instances. The p"/>
          <p:cNvSpPr txBox="1">
            <a:spLocks noGrp="1"/>
          </p:cNvSpPr>
          <p:nvPr>
            <p:ph type="body" idx="4294967295"/>
          </p:nvPr>
        </p:nvSpPr>
        <p:spPr>
          <a:xfrm>
            <a:off x="314510" y="386021"/>
            <a:ext cx="11562980" cy="6085958"/>
          </a:xfrm>
          <a:prstGeom prst="rect">
            <a:avLst/>
          </a:prstGeom>
        </p:spPr>
        <p:txBody>
          <a:bodyPr numCol="2" spcCol="578148">
            <a:normAutofit/>
          </a:bodyPr>
          <a:lstStyle/>
          <a:p>
            <a:pPr marL="244928" indent="-244928"/>
            <a:r>
              <a:rPr sz="3000"/>
              <a:t>Analytical &amp; Inference results</a:t>
            </a:r>
            <a:br>
              <a:rPr sz="3000"/>
            </a:br>
            <a:br>
              <a:rPr sz="3000"/>
            </a:br>
            <a:r>
              <a:rPr sz="3000" u="sng"/>
              <a:t>Confusion matrix:</a:t>
            </a:r>
            <a:br>
              <a:rPr sz="3000" u="sng"/>
            </a:br>
            <a:br>
              <a:rPr sz="3000" u="sng"/>
            </a:br>
            <a:br>
              <a:rPr sz="3000" u="sng"/>
            </a:br>
            <a:br>
              <a:rPr sz="3000" u="sng"/>
            </a:br>
            <a:br>
              <a:rPr sz="3000" u="sng"/>
            </a:br>
            <a:br>
              <a:rPr sz="3000" u="sng"/>
            </a:br>
            <a:br>
              <a:rPr sz="3000" u="sng"/>
            </a:br>
            <a:br>
              <a:rPr sz="3000" u="sng"/>
            </a:br>
            <a:br>
              <a:rPr sz="3000" u="sng"/>
            </a:br>
            <a:br>
              <a:rPr sz="3000" u="sng"/>
            </a:br>
            <a:br>
              <a:rPr sz="3000" u="sng"/>
            </a:br>
            <a:br>
              <a:rPr sz="3000" u="sng"/>
            </a:br>
            <a:br>
              <a:rPr sz="3000" u="sng"/>
            </a:br>
            <a:br>
              <a:rPr sz="3000" u="sng"/>
            </a:br>
            <a:br>
              <a:rPr sz="3000" u="sng"/>
            </a:br>
            <a:r>
              <a:rPr sz="2600"/>
              <a:t>Since</a:t>
            </a:r>
            <a:r>
              <a:rPr sz="3000"/>
              <a:t> </a:t>
            </a:r>
            <a:r>
              <a:rPr sz="2600"/>
              <a:t>the confusion matrix has FN (False Negatives) = 0 and FP (False Positives) = 0, it indicates that the model has made no errors in classifying the positive and negative instances. The prediction accuracy is indeed 100 percent.</a:t>
            </a:r>
            <a:br>
              <a:rPr sz="3000"/>
            </a:br>
            <a:br>
              <a:rPr sz="3000"/>
            </a:br>
            <a:endParaRPr sz="3000"/>
          </a:p>
        </p:txBody>
      </p:sp>
      <p:sp>
        <p:nvSpPr>
          <p:cNvPr id="46" name="Slide Number"/>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pic>
        <p:nvPicPr>
          <p:cNvPr id="47" name="Screenshot 2023-11-29 at 18.16.00.png" descr="Screenshot 2023-11-29 at 18.16.00.png"/>
          <p:cNvPicPr>
            <a:picLocks noChangeAspect="1"/>
          </p:cNvPicPr>
          <p:nvPr/>
        </p:nvPicPr>
        <p:blipFill>
          <a:blip r:embed="rId2"/>
          <a:stretch>
            <a:fillRect/>
          </a:stretch>
        </p:blipFill>
        <p:spPr>
          <a:xfrm>
            <a:off x="267357" y="1802626"/>
            <a:ext cx="6197962" cy="4677707"/>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537</Words>
  <Application>Microsoft Macintosh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Helvetica</vt:lpstr>
      <vt:lpstr>Times Roman</vt:lpstr>
      <vt:lpstr>Office Theme</vt:lpstr>
      <vt:lpstr>Prediction/Analysis of booking cancellations using Online travel booking company data</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Prediction/Analysis of booking cancellations using Online travel booking company data</dc:title>
  <cp:lastModifiedBy>Justice Arthur</cp:lastModifiedBy>
  <cp:revision>1</cp:revision>
  <dcterms:modified xsi:type="dcterms:W3CDTF">2023-12-07T21:17:44Z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2023-12-07T21:17:06Z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22918659-d848-4adb-9f5d-58234adc62f0</vt:lpwstr>
  </property>
  <property fmtid="{D5CDD505-2E9C-101B-9397-08002B2CF9AE}" pid="7" name="MSIP_Label_defa4170-0d19-0005-0004-bc88714345d2_ActionId">
    <vt:lpwstr>cf0fce52-26a3-4126-b9fc-e858d19aee0e</vt:lpwstr>
  </property>
  <property fmtid="{D5CDD505-2E9C-101B-9397-08002B2CF9AE}" pid="8" name="MSIP_Label_defa4170-0d19-0005-0004-bc88714345d2_ContentBits">
    <vt:lpwstr>0</vt:lpwstr>
  </property>
</Properties>
</file>