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826683" y="769937"/>
            <a:ext cx="9753601" cy="16684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a:r>
              <a:t>Title Text</a:t>
            </a:r>
          </a:p>
        </p:txBody>
      </p:sp>
      <p:sp>
        <p:nvSpPr>
          <p:cNvPr id="3"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sz="1200">
                <a:solidFill>
                  <a:srgbClr val="898989"/>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0" marR="0" indent="2286000" algn="l" defTabSz="914400" rtl="0" latinLnBrk="0">
        <a:lnSpc>
          <a:spcPct val="90000"/>
        </a:lnSpc>
        <a:spcBef>
          <a:spcPts val="1000"/>
        </a:spcBef>
        <a:spcAft>
          <a:spcPts val="0"/>
        </a:spcAft>
        <a:buClrTx/>
        <a:buSzTx/>
        <a:buFont typeface="Arial"/>
        <a:buNone/>
        <a:tabLst/>
        <a:defRPr b="0" baseline="0" cap="none" i="0" spc="0" strike="noStrike" sz="2800" u="none">
          <a:solidFill>
            <a:srgbClr val="000000"/>
          </a:solidFill>
          <a:uFillTx/>
          <a:latin typeface="+mj-lt"/>
          <a:ea typeface="+mj-ea"/>
          <a:cs typeface="+mj-cs"/>
          <a:sym typeface="Calibri"/>
        </a:defRPr>
      </a:lvl6pPr>
      <a:lvl7pPr marL="0" marR="0" indent="2743200" algn="l" defTabSz="914400" rtl="0" latinLnBrk="0">
        <a:lnSpc>
          <a:spcPct val="90000"/>
        </a:lnSpc>
        <a:spcBef>
          <a:spcPts val="1000"/>
        </a:spcBef>
        <a:spcAft>
          <a:spcPts val="0"/>
        </a:spcAft>
        <a:buClrTx/>
        <a:buSzTx/>
        <a:buFont typeface="Arial"/>
        <a:buNone/>
        <a:tabLst/>
        <a:defRPr b="0" baseline="0" cap="none" i="0" spc="0" strike="noStrike" sz="2800" u="none">
          <a:solidFill>
            <a:srgbClr val="000000"/>
          </a:solidFill>
          <a:uFillTx/>
          <a:latin typeface="+mj-lt"/>
          <a:ea typeface="+mj-ea"/>
          <a:cs typeface="+mj-cs"/>
          <a:sym typeface="Calibri"/>
        </a:defRPr>
      </a:lvl7pPr>
      <a:lvl8pPr marL="0" marR="0" indent="3200400" algn="l" defTabSz="914400" rtl="0" latinLnBrk="0">
        <a:lnSpc>
          <a:spcPct val="90000"/>
        </a:lnSpc>
        <a:spcBef>
          <a:spcPts val="1000"/>
        </a:spcBef>
        <a:spcAft>
          <a:spcPts val="0"/>
        </a:spcAft>
        <a:buClrTx/>
        <a:buSzTx/>
        <a:buFont typeface="Arial"/>
        <a:buNone/>
        <a:tabLst/>
        <a:defRPr b="0" baseline="0" cap="none" i="0" spc="0" strike="noStrike" sz="2800" u="none">
          <a:solidFill>
            <a:srgbClr val="000000"/>
          </a:solidFill>
          <a:uFillTx/>
          <a:latin typeface="+mj-lt"/>
          <a:ea typeface="+mj-ea"/>
          <a:cs typeface="+mj-cs"/>
          <a:sym typeface="Calibri"/>
        </a:defRPr>
      </a:lvl8pPr>
      <a:lvl9pPr marL="0" marR="0" indent="3657600" algn="l" defTabSz="914400" rtl="0" latinLnBrk="0">
        <a:lnSpc>
          <a:spcPct val="90000"/>
        </a:lnSpc>
        <a:spcBef>
          <a:spcPts val="1000"/>
        </a:spcBef>
        <a:spcAft>
          <a:spcPts val="0"/>
        </a:spcAft>
        <a:buClrTx/>
        <a:buSzTx/>
        <a:buFont typeface="Arial"/>
        <a:buNone/>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 name="Prediction/Analysis of booking cancellations using Online travel booking company data"/>
          <p:cNvSpPr txBox="1"/>
          <p:nvPr>
            <p:ph type="title" idx="4294967295"/>
          </p:nvPr>
        </p:nvSpPr>
        <p:spPr>
          <a:xfrm>
            <a:off x="1523998" y="1122362"/>
            <a:ext cx="9144004" cy="2387601"/>
          </a:xfrm>
          <a:prstGeom prst="rect">
            <a:avLst/>
          </a:prstGeom>
        </p:spPr>
        <p:txBody>
          <a:bodyPr anchor="b">
            <a:normAutofit fontScale="100000" lnSpcReduction="0"/>
          </a:bodyPr>
          <a:lstStyle>
            <a:lvl1pPr algn="ctr" defTabSz="457200">
              <a:lnSpc>
                <a:spcPct val="100000"/>
              </a:lnSpc>
              <a:defRPr b="1" sz="3400">
                <a:solidFill>
                  <a:schemeClr val="accent1"/>
                </a:solidFill>
                <a:latin typeface="+mn-lt"/>
                <a:ea typeface="+mn-ea"/>
                <a:cs typeface="+mn-cs"/>
                <a:sym typeface="Helvetica"/>
              </a:defRPr>
            </a:lvl1pPr>
          </a:lstStyle>
          <a:p>
            <a:pPr/>
            <a:r>
              <a:t>Prediction/Analysis of booking cancellations using Online travel booking company data</a:t>
            </a:r>
          </a:p>
        </p:txBody>
      </p:sp>
      <p:sp>
        <p:nvSpPr>
          <p:cNvPr id="21" name="Prepared by:…"/>
          <p:cNvSpPr txBox="1"/>
          <p:nvPr>
            <p:ph type="body" sz="quarter" idx="4294967295"/>
          </p:nvPr>
        </p:nvSpPr>
        <p:spPr>
          <a:xfrm>
            <a:off x="1523998" y="3602037"/>
            <a:ext cx="9144004" cy="1655764"/>
          </a:xfrm>
          <a:prstGeom prst="rect">
            <a:avLst/>
          </a:prstGeom>
        </p:spPr>
        <p:txBody>
          <a:bodyPr>
            <a:normAutofit fontScale="100000" lnSpcReduction="0"/>
          </a:bodyPr>
          <a:lstStyle/>
          <a:p>
            <a:pPr marL="0" indent="0" algn="ctr" defTabSz="352042">
              <a:lnSpc>
                <a:spcPct val="100000"/>
              </a:lnSpc>
              <a:spcBef>
                <a:spcPts val="0"/>
              </a:spcBef>
              <a:buSzTx/>
              <a:buNone/>
              <a:defRPr b="1" sz="2200">
                <a:solidFill>
                  <a:schemeClr val="accent1"/>
                </a:solidFill>
                <a:latin typeface="+mn-lt"/>
                <a:ea typeface="+mn-ea"/>
                <a:cs typeface="+mn-cs"/>
                <a:sym typeface="Helvetica"/>
              </a:defRPr>
            </a:pPr>
            <a:r>
              <a:t>Prepared by:</a:t>
            </a:r>
            <a:r>
              <a:rPr>
                <a:solidFill>
                  <a:srgbClr val="541E8B"/>
                </a:solidFill>
              </a:rPr>
              <a:t> </a:t>
            </a:r>
            <a:endParaRPr sz="1100">
              <a:latin typeface="Arial"/>
              <a:ea typeface="Arial"/>
              <a:cs typeface="Arial"/>
              <a:sym typeface="Arial"/>
            </a:endParaRPr>
          </a:p>
          <a:p>
            <a:pPr marL="0" indent="0" algn="ctr" defTabSz="352042">
              <a:lnSpc>
                <a:spcPct val="100000"/>
              </a:lnSpc>
              <a:spcBef>
                <a:spcPts val="0"/>
              </a:spcBef>
              <a:buSzTx/>
              <a:buNone/>
              <a:defRPr b="1" sz="2200">
                <a:solidFill>
                  <a:schemeClr val="accent1"/>
                </a:solidFill>
                <a:latin typeface="+mn-lt"/>
                <a:ea typeface="+mn-ea"/>
                <a:cs typeface="+mn-cs"/>
                <a:sym typeface="Helvetica"/>
              </a:defRPr>
            </a:pPr>
            <a:r>
              <a:t>Justice Arthur (N01613631)</a:t>
            </a:r>
            <a:endParaRPr sz="1100">
              <a:latin typeface="Arial"/>
              <a:ea typeface="Arial"/>
              <a:cs typeface="Arial"/>
              <a:sym typeface="Arial"/>
            </a:endParaRPr>
          </a:p>
          <a:p>
            <a:pPr marL="0" indent="0" algn="ctr" defTabSz="352042">
              <a:lnSpc>
                <a:spcPct val="100000"/>
              </a:lnSpc>
              <a:spcBef>
                <a:spcPts val="0"/>
              </a:spcBef>
              <a:buSzTx/>
              <a:buNone/>
              <a:defRPr b="1" sz="2200">
                <a:solidFill>
                  <a:schemeClr val="accent1"/>
                </a:solidFill>
                <a:latin typeface="+mn-lt"/>
                <a:ea typeface="+mn-ea"/>
                <a:cs typeface="+mn-cs"/>
                <a:sym typeface="Helvetica"/>
              </a:defRPr>
            </a:pPr>
            <a:r>
              <a:t>Luting Chiu (N01604196)</a:t>
            </a:r>
            <a:endParaRPr sz="1100">
              <a:latin typeface="Arial"/>
              <a:ea typeface="Arial"/>
              <a:cs typeface="Arial"/>
              <a:sym typeface="Arial"/>
            </a:endParaRPr>
          </a:p>
          <a:p>
            <a:pPr marL="0" indent="0" algn="ctr" defTabSz="352042">
              <a:lnSpc>
                <a:spcPct val="100000"/>
              </a:lnSpc>
              <a:spcBef>
                <a:spcPts val="0"/>
              </a:spcBef>
              <a:buSzTx/>
              <a:buNone/>
              <a:defRPr b="1" sz="2200">
                <a:solidFill>
                  <a:schemeClr val="accent1"/>
                </a:solidFill>
                <a:latin typeface="+mn-lt"/>
                <a:ea typeface="+mn-ea"/>
                <a:cs typeface="+mn-cs"/>
                <a:sym typeface="Helvetica"/>
              </a:defRPr>
            </a:pPr>
            <a:r>
              <a:t>Sachindra (N01640062)</a:t>
            </a:r>
          </a:p>
        </p:txBody>
      </p:sp>
      <p:sp>
        <p:nvSpPr>
          <p:cNvPr id="22" name="ITE 5201         Humber College"/>
          <p:cNvSpPr txBox="1"/>
          <p:nvPr/>
        </p:nvSpPr>
        <p:spPr>
          <a:xfrm>
            <a:off x="345756" y="6288088"/>
            <a:ext cx="11952925" cy="3924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spcBef>
                <a:spcPts val="1000"/>
              </a:spcBef>
              <a:defRPr sz="2400">
                <a:latin typeface="+mj-lt"/>
                <a:ea typeface="+mj-ea"/>
                <a:cs typeface="+mj-cs"/>
                <a:sym typeface="Calibri"/>
              </a:defRPr>
            </a:lvl1pPr>
          </a:lstStyle>
          <a:p>
            <a:pPr/>
            <a:r>
              <a:t>ITE 5201									Humber College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 name="Problem Statement Prediction/Analysis of booking cancellations using Online travel booking company data…"/>
          <p:cNvSpPr txBox="1"/>
          <p:nvPr>
            <p:ph type="body" idx="4294967295"/>
          </p:nvPr>
        </p:nvSpPr>
        <p:spPr>
          <a:xfrm>
            <a:off x="281325" y="486350"/>
            <a:ext cx="11629350" cy="6098571"/>
          </a:xfrm>
          <a:prstGeom prst="rect">
            <a:avLst/>
          </a:prstGeom>
        </p:spPr>
        <p:txBody>
          <a:bodyPr numCol="2" spcCol="581466">
            <a:normAutofit fontScale="100000" lnSpcReduction="0"/>
          </a:bodyPr>
          <a:lstStyle/>
          <a:p>
            <a:pPr>
              <a:defRPr b="1"/>
            </a:pPr>
            <a:r>
              <a:t>Problem Statement</a:t>
            </a:r>
            <a:br/>
            <a:r>
              <a:rPr b="0" sz="2200"/>
              <a:t>Prediction/Analysis of booking cancellations using Online travel booking company data</a:t>
            </a:r>
            <a:br>
              <a:rPr b="0" sz="2200"/>
            </a:br>
            <a:endParaRPr b="0" sz="2200"/>
          </a:p>
          <a:p>
            <a:pPr>
              <a:defRPr b="1"/>
            </a:pPr>
            <a:r>
              <a:t>Dataset</a:t>
            </a:r>
            <a:br/>
            <a:r>
              <a:rPr b="0" sz="2200"/>
              <a:t>The determination of cancellation status (1 for canceled, 0 for not canceled) is shaped by a multitude of factors, encompassing customer behavior, temporal considerations, geographical location, and individual background.</a:t>
            </a:r>
            <a:br>
              <a:rPr b="0" sz="2200"/>
            </a:br>
            <a:r>
              <a:rPr b="0" sz="2000"/>
              <a:t>A set of dependent variables, encompassing hotel attributes, lead time, arrival date specifics, meal preferences, country, market segment, distribution channel, historical booking data, deposit type, days in the waiting list, customer type, and the average daily rate, were utilized to train the model for predicting cancellations in the dataset."</a:t>
            </a:r>
            <a:br>
              <a:rPr b="0" sz="2000"/>
            </a:br>
            <a:br>
              <a:rPr b="0" sz="2000"/>
            </a:br>
            <a:br>
              <a:rPr b="0" sz="2000"/>
            </a:br>
            <a:br>
              <a:rPr b="0" sz="2000"/>
            </a:br>
            <a:br>
              <a:rPr b="0" sz="2000"/>
            </a:br>
            <a:br>
              <a:rPr b="0" sz="2000"/>
            </a:br>
            <a:br>
              <a:rPr b="0" sz="2000"/>
            </a:br>
          </a:p>
        </p:txBody>
      </p:sp>
      <p:sp>
        <p:nvSpPr>
          <p:cNvPr id="25" name="Slide Number"/>
          <p:cNvSpPr txBox="1"/>
          <p:nvPr>
            <p:ph type="sldNum" sz="quarter" idx="4294967295"/>
          </p:nvPr>
        </p:nvSpPr>
        <p:spPr>
          <a:xfrm>
            <a:off x="11172417" y="6414760"/>
            <a:ext cx="181381"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 name="Screenshot 2023-11-29 at 14.50.14.png" descr="Screenshot 2023-11-29 at 14.50.14.png"/>
          <p:cNvPicPr>
            <a:picLocks noChangeAspect="1"/>
          </p:cNvPicPr>
          <p:nvPr/>
        </p:nvPicPr>
        <p:blipFill>
          <a:blip r:embed="rId2">
            <a:extLst/>
          </a:blip>
          <a:stretch>
            <a:fillRect/>
          </a:stretch>
        </p:blipFill>
        <p:spPr>
          <a:xfrm>
            <a:off x="5931782" y="797784"/>
            <a:ext cx="5864494" cy="504916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 name="Statistical Plots"/>
          <p:cNvSpPr txBox="1"/>
          <p:nvPr>
            <p:ph type="body" idx="4294967295"/>
          </p:nvPr>
        </p:nvSpPr>
        <p:spPr>
          <a:xfrm>
            <a:off x="459051" y="273924"/>
            <a:ext cx="11176474" cy="6373005"/>
          </a:xfrm>
          <a:prstGeom prst="rect">
            <a:avLst/>
          </a:prstGeom>
        </p:spPr>
        <p:txBody>
          <a:bodyPr numCol="2" spcCol="558823">
            <a:normAutofit fontScale="100000" lnSpcReduction="0"/>
          </a:bodyPr>
          <a:lstStyle>
            <a:lvl1pPr>
              <a:defRPr b="1"/>
            </a:lvl1pPr>
          </a:lstStyle>
          <a:p>
            <a:pPr/>
            <a:r>
              <a:t>Statistical Plots</a:t>
            </a:r>
          </a:p>
        </p:txBody>
      </p:sp>
      <p:sp>
        <p:nvSpPr>
          <p:cNvPr id="29" name="Slide Number"/>
          <p:cNvSpPr txBox="1"/>
          <p:nvPr>
            <p:ph type="sldNum" sz="quarter" idx="4294967295"/>
          </p:nvPr>
        </p:nvSpPr>
        <p:spPr>
          <a:xfrm>
            <a:off x="11172417" y="6414760"/>
            <a:ext cx="181381"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 name="Screenshot 2023-11-29 at 15.10.58.png" descr="Screenshot 2023-11-29 at 15.10.58.png"/>
          <p:cNvPicPr>
            <a:picLocks noChangeAspect="1"/>
          </p:cNvPicPr>
          <p:nvPr/>
        </p:nvPicPr>
        <p:blipFill>
          <a:blip r:embed="rId2">
            <a:extLst/>
          </a:blip>
          <a:stretch>
            <a:fillRect/>
          </a:stretch>
        </p:blipFill>
        <p:spPr>
          <a:xfrm>
            <a:off x="941150" y="3178641"/>
            <a:ext cx="3450644" cy="2935499"/>
          </a:xfrm>
          <a:prstGeom prst="rect">
            <a:avLst/>
          </a:prstGeom>
          <a:ln w="12700">
            <a:miter lim="400000"/>
          </a:ln>
        </p:spPr>
      </p:pic>
      <p:pic>
        <p:nvPicPr>
          <p:cNvPr id="31" name="Screenshot 2023-11-29 at 15.10.47.png" descr="Screenshot 2023-11-29 at 15.10.47.png"/>
          <p:cNvPicPr>
            <a:picLocks noChangeAspect="1"/>
          </p:cNvPicPr>
          <p:nvPr/>
        </p:nvPicPr>
        <p:blipFill>
          <a:blip r:embed="rId3">
            <a:extLst/>
          </a:blip>
          <a:stretch>
            <a:fillRect/>
          </a:stretch>
        </p:blipFill>
        <p:spPr>
          <a:xfrm>
            <a:off x="3456782" y="151741"/>
            <a:ext cx="6625060" cy="3174665"/>
          </a:xfrm>
          <a:prstGeom prst="rect">
            <a:avLst/>
          </a:prstGeom>
          <a:ln w="12700">
            <a:miter lim="400000"/>
          </a:ln>
        </p:spPr>
      </p:pic>
      <p:pic>
        <p:nvPicPr>
          <p:cNvPr id="32" name="Screenshot 2023-12-07 at 16.12.48.png" descr="Screenshot 2023-12-07 at 16.12.48.png"/>
          <p:cNvPicPr>
            <a:picLocks noChangeAspect="1"/>
          </p:cNvPicPr>
          <p:nvPr/>
        </p:nvPicPr>
        <p:blipFill>
          <a:blip r:embed="rId4">
            <a:extLst/>
          </a:blip>
          <a:stretch>
            <a:fillRect/>
          </a:stretch>
        </p:blipFill>
        <p:spPr>
          <a:xfrm>
            <a:off x="5784498" y="3298623"/>
            <a:ext cx="5693724" cy="309567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 name="Proposed Analytical/ Predictive model  Following data exploration and engineering, the model incorporates the variables:  hotel, lead_time, arrival_date_year, arrival_date_month, arrival_date_week_number, arrival_date_day_of_month, meal, country, market_"/>
          <p:cNvSpPr txBox="1"/>
          <p:nvPr>
            <p:ph type="body" idx="4294967295"/>
          </p:nvPr>
        </p:nvSpPr>
        <p:spPr>
          <a:xfrm>
            <a:off x="505055" y="535653"/>
            <a:ext cx="11181890" cy="5786694"/>
          </a:xfrm>
          <a:prstGeom prst="rect">
            <a:avLst/>
          </a:prstGeom>
        </p:spPr>
        <p:txBody>
          <a:bodyPr>
            <a:normAutofit fontScale="100000" lnSpcReduction="0"/>
          </a:bodyPr>
          <a:lstStyle/>
          <a:p>
            <a:pPr>
              <a:defRPr b="1"/>
            </a:pPr>
            <a:r>
              <a:t>Proposed Analytical/ Predictive model</a:t>
            </a:r>
            <a:br/>
            <a:br/>
            <a:r>
              <a:rPr b="0" sz="2200"/>
              <a:t>Following data exploration and engineering, the model incorporates the variables:</a:t>
            </a:r>
            <a:br>
              <a:rPr b="0" sz="2200"/>
            </a:br>
            <a:br>
              <a:rPr b="0" sz="2200"/>
            </a:br>
            <a:r>
              <a:rPr b="0" i="1" sz="2200"/>
              <a:t>hotel, lead_time, arrival_date_year, arrival_date_month, arrival_date_week_number, arrival_date_day_of_month, meal, country, market_segment, distribution_channel, previous_cancellations, previous_booking_not_canceled, deposit_type, days_in_waiting_list, customer_type, and AverageDailyRate.</a:t>
            </a:r>
            <a:br>
              <a:rPr b="0" i="1" sz="2200"/>
            </a:br>
            <a:br>
              <a:rPr b="0" i="1" sz="2200"/>
            </a:br>
            <a:r>
              <a:rPr b="0" sz="2200"/>
              <a:t>The dataset is split into 75% training data and 25% testing data. With a categorical target variable (0 and 1), a logistic regression model (binomial) is applied for predictive analysis.</a:t>
            </a:r>
            <a:br>
              <a:rPr b="0" sz="2200"/>
            </a:br>
            <a:br>
              <a:rPr b="0" sz="2200"/>
            </a:br>
          </a:p>
        </p:txBody>
      </p:sp>
      <p:sp>
        <p:nvSpPr>
          <p:cNvPr id="35" name="Slide Number"/>
          <p:cNvSpPr txBox="1"/>
          <p:nvPr>
            <p:ph type="sldNum" sz="quarter" idx="4294967295"/>
          </p:nvPr>
        </p:nvSpPr>
        <p:spPr>
          <a:xfrm>
            <a:off x="11172417" y="6414760"/>
            <a:ext cx="181381"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 name="Proposed Predictive model…    Logistic regression assumes a linear relationship between the independent features and the log-odds of the target.  As a result, the decision boundary is a  linear function of the features. The shape  of the decision boundar"/>
          <p:cNvSpPr txBox="1"/>
          <p:nvPr>
            <p:ph type="body" idx="4294967295"/>
          </p:nvPr>
        </p:nvSpPr>
        <p:spPr>
          <a:xfrm>
            <a:off x="484644" y="432025"/>
            <a:ext cx="11222712" cy="5993950"/>
          </a:xfrm>
          <a:prstGeom prst="rect">
            <a:avLst/>
          </a:prstGeom>
        </p:spPr>
        <p:txBody>
          <a:bodyPr numCol="2" spcCol="561135">
            <a:normAutofit fontScale="100000" lnSpcReduction="0"/>
          </a:bodyPr>
          <a:lstStyle/>
          <a:p>
            <a:pPr>
              <a:defRPr b="1"/>
            </a:pPr>
            <a:r>
              <a:t>Proposed Predictive model…</a:t>
            </a:r>
            <a:br/>
            <a:br/>
            <a:br/>
            <a:br/>
            <a:r>
              <a:rPr b="0" sz="2200"/>
              <a:t>Logistic regression assumes a linear relationship between the independent features and the log-odds of the target. </a:t>
            </a:r>
            <a:br>
              <a:rPr b="0" sz="2200"/>
            </a:br>
            <a:r>
              <a:rPr b="0" sz="2200"/>
              <a:t>As a result, the decision boundary is a </a:t>
            </a:r>
            <a:br>
              <a:rPr b="0" sz="2200"/>
            </a:br>
            <a:r>
              <a:rPr b="0" sz="2200"/>
              <a:t>linear function of the features. The shape </a:t>
            </a:r>
            <a:br>
              <a:rPr b="0" sz="2200"/>
            </a:br>
            <a:r>
              <a:rPr b="0" sz="2200"/>
              <a:t>of the decision boundary reflects the linearity assumption of logistic regression.</a:t>
            </a:r>
            <a:br>
              <a:rPr b="0" sz="2200"/>
            </a:br>
            <a:br>
              <a:rPr b="0" sz="2200"/>
            </a:br>
            <a:br>
              <a:rPr b="0" sz="2200"/>
            </a:br>
            <a:br>
              <a:rPr b="0" sz="2200"/>
            </a:br>
            <a:br>
              <a:rPr b="0" sz="2200"/>
            </a:br>
            <a:br>
              <a:rPr b="0" sz="2200"/>
            </a:br>
            <a:br>
              <a:rPr b="0" sz="2200"/>
            </a:br>
            <a:br>
              <a:rPr b="0" sz="2200"/>
            </a:br>
            <a:br>
              <a:rPr b="0" sz="2200"/>
            </a:br>
            <a:br>
              <a:rPr b="0" sz="2200"/>
            </a:br>
            <a:br>
              <a:rPr b="0" sz="2200"/>
            </a:br>
            <a:br>
              <a:rPr b="0" sz="2200"/>
            </a:br>
            <a:br>
              <a:rPr b="0" sz="2200"/>
            </a:br>
            <a:br>
              <a:rPr b="0" sz="2200"/>
            </a:br>
            <a:br>
              <a:rPr b="0" sz="2200"/>
            </a:br>
            <a:br>
              <a:rPr b="0" sz="2200"/>
            </a:br>
            <a:br>
              <a:rPr b="0" sz="2200"/>
            </a:br>
            <a:br>
              <a:rPr b="0" sz="2200"/>
            </a:br>
            <a:br>
              <a:rPr b="0" sz="2200"/>
            </a:br>
            <a:r>
              <a:t>    </a:t>
            </a:r>
            <a:br/>
          </a:p>
        </p:txBody>
      </p:sp>
      <p:sp>
        <p:nvSpPr>
          <p:cNvPr id="38" name="Slide Number"/>
          <p:cNvSpPr txBox="1"/>
          <p:nvPr>
            <p:ph type="sldNum" sz="quarter" idx="4294967295"/>
          </p:nvPr>
        </p:nvSpPr>
        <p:spPr>
          <a:xfrm>
            <a:off x="11172417" y="6414760"/>
            <a:ext cx="181381"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 name="Screenshot 2023-11-29 at 17.38.09.png" descr="Screenshot 2023-11-29 at 17.38.09.png"/>
          <p:cNvPicPr>
            <a:picLocks noChangeAspect="1"/>
          </p:cNvPicPr>
          <p:nvPr/>
        </p:nvPicPr>
        <p:blipFill>
          <a:blip r:embed="rId2">
            <a:extLst/>
          </a:blip>
          <a:stretch>
            <a:fillRect/>
          </a:stretch>
        </p:blipFill>
        <p:spPr>
          <a:xfrm>
            <a:off x="5666061" y="1498284"/>
            <a:ext cx="6031256" cy="386143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 name="Analytical &amp; Inference results   Heatmap:  Identifies the variables correlated with the cancellation status. Moreover, The linear progression here provides a visually intuitive way to understand the relative magnitudes of the values and their relationshi"/>
          <p:cNvSpPr txBox="1"/>
          <p:nvPr>
            <p:ph type="body" idx="4294967295"/>
          </p:nvPr>
        </p:nvSpPr>
        <p:spPr>
          <a:xfrm>
            <a:off x="304096" y="401155"/>
            <a:ext cx="11477450" cy="6120926"/>
          </a:xfrm>
          <a:prstGeom prst="rect">
            <a:avLst/>
          </a:prstGeom>
        </p:spPr>
        <p:txBody>
          <a:bodyPr numCol="2" spcCol="573871">
            <a:normAutofit fontScale="100000" lnSpcReduction="0"/>
          </a:bodyPr>
          <a:lstStyle/>
          <a:p>
            <a:pPr marL="222884" indent="-222884" defTabSz="832104">
              <a:spcBef>
                <a:spcPts val="900"/>
              </a:spcBef>
              <a:defRPr sz="2730"/>
            </a:pPr>
            <a:r>
              <a:t>Analytical &amp; Inference results </a:t>
            </a:r>
            <a:br/>
            <a:br/>
            <a:r>
              <a:rPr u="sng"/>
              <a:t>Heatmap:</a:t>
            </a:r>
            <a:br>
              <a:rPr u="sng"/>
            </a:br>
            <a:br>
              <a:rPr u="sng"/>
            </a:br>
            <a:r>
              <a:rPr sz="2457"/>
              <a:t>Identifies the variables correlated with the cancellation status. Moreover, The linear progression here provides a visually intuitive way to understand the relative magnitudes of the values and their relationships within the dataset.</a:t>
            </a:r>
            <a:br>
              <a:rPr sz="2457"/>
            </a:br>
            <a:br>
              <a:rPr sz="2457"/>
            </a:br>
            <a:br>
              <a:rPr sz="2457"/>
            </a:br>
            <a:br>
              <a:rPr sz="2457"/>
            </a:br>
            <a:br>
              <a:rPr sz="2457"/>
            </a:br>
            <a:br>
              <a:rPr sz="2457"/>
            </a:br>
            <a:br>
              <a:rPr sz="2457"/>
            </a:br>
            <a:br>
              <a:rPr sz="2457"/>
            </a:br>
            <a:br>
              <a:rPr sz="2457"/>
            </a:br>
            <a:br>
              <a:rPr sz="2457"/>
            </a:br>
            <a:br>
              <a:rPr sz="2457"/>
            </a:br>
            <a:br>
              <a:rPr sz="2457"/>
            </a:br>
            <a:br>
              <a:rPr sz="2457"/>
            </a:br>
            <a:br>
              <a:rPr sz="2457"/>
            </a:br>
            <a:br>
              <a:rPr sz="2457"/>
            </a:br>
            <a:br>
              <a:rPr sz="2457"/>
            </a:br>
            <a:br>
              <a:rPr sz="2457"/>
            </a:br>
            <a:br>
              <a:rPr sz="2457"/>
            </a:br>
            <a:br>
              <a:rPr sz="2457"/>
            </a:br>
            <a:br>
              <a:rPr sz="2457"/>
            </a:br>
            <a:br>
              <a:rPr sz="2457"/>
            </a:br>
            <a:br>
              <a:rPr sz="2457"/>
            </a:br>
            <a:br>
              <a:rPr sz="2457"/>
            </a:br>
            <a:br>
              <a:rPr sz="2457"/>
            </a:br>
          </a:p>
        </p:txBody>
      </p:sp>
      <p:sp>
        <p:nvSpPr>
          <p:cNvPr id="42" name="Slide Number"/>
          <p:cNvSpPr txBox="1"/>
          <p:nvPr>
            <p:ph type="sldNum" sz="quarter" idx="4294967295"/>
          </p:nvPr>
        </p:nvSpPr>
        <p:spPr>
          <a:xfrm>
            <a:off x="11172417" y="6414760"/>
            <a:ext cx="181381"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3" name="Screenshot 2023-11-29 at 18.01.53.png" descr="Screenshot 2023-11-29 at 18.01.53.png"/>
          <p:cNvPicPr>
            <a:picLocks noChangeAspect="1"/>
          </p:cNvPicPr>
          <p:nvPr/>
        </p:nvPicPr>
        <p:blipFill>
          <a:blip r:embed="rId2">
            <a:extLst/>
          </a:blip>
          <a:stretch>
            <a:fillRect/>
          </a:stretch>
        </p:blipFill>
        <p:spPr>
          <a:xfrm>
            <a:off x="5793868" y="1899123"/>
            <a:ext cx="5631598" cy="336180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Analytical &amp; Inference results  Confusion matrix:               Since the confusion matrix has FN (False Negatives) = 0 and FP (False Positives) = 0, it indicates that the model has made no errors in classifying the positive and negative instances. The p"/>
          <p:cNvSpPr txBox="1"/>
          <p:nvPr>
            <p:ph type="body" idx="4294967295"/>
          </p:nvPr>
        </p:nvSpPr>
        <p:spPr>
          <a:xfrm>
            <a:off x="314509" y="386021"/>
            <a:ext cx="11562982" cy="6085958"/>
          </a:xfrm>
          <a:prstGeom prst="rect">
            <a:avLst/>
          </a:prstGeom>
        </p:spPr>
        <p:txBody>
          <a:bodyPr numCol="2" spcCol="578148">
            <a:normAutofit fontScale="100000" lnSpcReduction="0"/>
          </a:bodyPr>
          <a:lstStyle/>
          <a:p>
            <a:pPr marL="244928" indent="-244928">
              <a:defRPr sz="3000"/>
            </a:pPr>
            <a:r>
              <a:t>Analytical &amp; Inference results</a:t>
            </a:r>
            <a:br/>
            <a:br/>
            <a:r>
              <a:rPr u="sng"/>
              <a:t>Confusion matrix:</a:t>
            </a:r>
            <a:br>
              <a:rPr u="sng"/>
            </a:br>
            <a:br>
              <a:rPr u="sng"/>
            </a:br>
            <a:br>
              <a:rPr u="sng"/>
            </a:br>
            <a:br>
              <a:rPr u="sng"/>
            </a:br>
            <a:br>
              <a:rPr u="sng"/>
            </a:br>
            <a:br>
              <a:rPr u="sng"/>
            </a:br>
            <a:br>
              <a:rPr u="sng"/>
            </a:br>
            <a:br>
              <a:rPr u="sng"/>
            </a:br>
            <a:br>
              <a:rPr u="sng"/>
            </a:br>
            <a:br>
              <a:rPr u="sng"/>
            </a:br>
            <a:br>
              <a:rPr u="sng"/>
            </a:br>
            <a:br>
              <a:rPr u="sng"/>
            </a:br>
            <a:br>
              <a:rPr u="sng"/>
            </a:br>
            <a:br>
              <a:rPr u="sng"/>
            </a:br>
            <a:br>
              <a:rPr u="sng"/>
            </a:br>
            <a:r>
              <a:rPr sz="2600"/>
              <a:t>Since</a:t>
            </a:r>
            <a:r>
              <a:t> </a:t>
            </a:r>
            <a:r>
              <a:rPr sz="2600"/>
              <a:t>the confusion matrix has FN (False Negatives) = 0 and FP (False Positives) = 0, it indicates that the model has made no errors in classifying the positive and negative instances. The prediction accuracy is indeed 100 percent.</a:t>
            </a:r>
            <a:br>
              <a:rPr sz="2600"/>
            </a:br>
            <a:br>
              <a:rPr sz="2600"/>
            </a:br>
          </a:p>
        </p:txBody>
      </p:sp>
      <p:sp>
        <p:nvSpPr>
          <p:cNvPr id="46" name="Slide Number"/>
          <p:cNvSpPr txBox="1"/>
          <p:nvPr>
            <p:ph type="sldNum" sz="quarter" idx="4294967295"/>
          </p:nvPr>
        </p:nvSpPr>
        <p:spPr>
          <a:xfrm>
            <a:off x="11172417" y="6414760"/>
            <a:ext cx="181381"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 name="Screenshot 2023-11-29 at 18.16.00.png" descr="Screenshot 2023-11-29 at 18.16.00.png"/>
          <p:cNvPicPr>
            <a:picLocks noChangeAspect="1"/>
          </p:cNvPicPr>
          <p:nvPr/>
        </p:nvPicPr>
        <p:blipFill>
          <a:blip r:embed="rId2">
            <a:extLst/>
          </a:blip>
          <a:stretch>
            <a:fillRect/>
          </a:stretch>
        </p:blipFill>
        <p:spPr>
          <a:xfrm>
            <a:off x="267357" y="1802626"/>
            <a:ext cx="6197963" cy="467770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