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8"/>
    <p:restoredTop sz="94719"/>
  </p:normalViewPr>
  <p:slideViewPr>
    <p:cSldViewPr snapToGrid="0">
      <p:cViewPr varScale="1">
        <p:scale>
          <a:sx n="148" d="100"/>
          <a:sy n="148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rediction/Analysis of booking cancellations using Online travel booking company data"/>
          <p:cNvSpPr txBox="1">
            <a:spLocks noGrp="1"/>
          </p:cNvSpPr>
          <p:nvPr>
            <p:ph type="title" idx="4294967295"/>
          </p:nvPr>
        </p:nvSpPr>
        <p:spPr>
          <a:xfrm>
            <a:off x="1523999" y="1122362"/>
            <a:ext cx="9144002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457200">
              <a:lnSpc>
                <a:spcPct val="100000"/>
              </a:lnSpc>
              <a:defRPr sz="3466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Prediction/Analysis of booking cancellations using Online travel booking company data</a:t>
            </a:r>
            <a:endParaRPr sz="1466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Prepared by:…"/>
          <p:cNvSpPr txBox="1">
            <a:spLocks noGrp="1"/>
          </p:cNvSpPr>
          <p:nvPr>
            <p:ph type="body" sz="quarter" idx="4294967295"/>
          </p:nvPr>
        </p:nvSpPr>
        <p:spPr>
          <a:xfrm>
            <a:off x="1523999" y="3602037"/>
            <a:ext cx="9144002" cy="16557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 defTabSz="35204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58" b="1">
                <a:solidFill>
                  <a:srgbClr val="541E8B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Prepared by:</a:t>
            </a:r>
            <a:r>
              <a:t> </a:t>
            </a:r>
            <a:endParaRPr sz="1129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ctr" defTabSz="35204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58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Justice Arthur (N01613631)</a:t>
            </a:r>
            <a:endParaRPr sz="1129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ctr" defTabSz="35204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58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Luting Chiu (N01604196)</a:t>
            </a:r>
            <a:endParaRPr sz="1129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ctr" defTabSz="35204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58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Sachindra (N01640062)</a:t>
            </a:r>
            <a:endParaRPr sz="1129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ITE 5201         Humber College"/>
          <p:cNvSpPr txBox="1"/>
          <p:nvPr/>
        </p:nvSpPr>
        <p:spPr>
          <a:xfrm>
            <a:off x="345757" y="6288087"/>
            <a:ext cx="11952923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400"/>
            </a:lvl1pPr>
          </a:lstStyle>
          <a:p>
            <a:r>
              <a:t>ITE 5201									Humber College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roblem Statement Prediction/Analysis of booking cancellations using Online travel booking company data…"/>
          <p:cNvSpPr txBox="1">
            <a:spLocks noGrp="1"/>
          </p:cNvSpPr>
          <p:nvPr>
            <p:ph type="body" idx="4294967295"/>
          </p:nvPr>
        </p:nvSpPr>
        <p:spPr>
          <a:xfrm>
            <a:off x="281325" y="486351"/>
            <a:ext cx="11631754" cy="5465875"/>
          </a:xfrm>
          <a:prstGeom prst="rect">
            <a:avLst/>
          </a:prstGeom>
        </p:spPr>
        <p:txBody>
          <a:bodyPr numCol="2" spcCol="581467">
            <a:normAutofit/>
          </a:bodyPr>
          <a:lstStyle/>
          <a:p>
            <a:r>
              <a:rPr lang="en-GB" b="1" dirty="0"/>
              <a:t>Problem Statement</a:t>
            </a:r>
            <a:br>
              <a:rPr lang="en-GB" dirty="0"/>
            </a:br>
            <a:r>
              <a:rPr lang="en-GB" sz="2200" dirty="0"/>
              <a:t>Prediction/Analysis of booking cancellations using Online travel booking company data</a:t>
            </a:r>
            <a:br>
              <a:rPr lang="en-GB" sz="2200" dirty="0"/>
            </a:br>
            <a:endParaRPr lang="en-GB" sz="2200" dirty="0"/>
          </a:p>
          <a:p>
            <a:pPr>
              <a:defRPr b="1"/>
            </a:pPr>
            <a:r>
              <a:rPr lang="en-GB" dirty="0"/>
              <a:t>Dataset</a:t>
            </a:r>
            <a:br>
              <a:rPr lang="en-GB" dirty="0"/>
            </a:br>
            <a:r>
              <a:rPr lang="en-GB" sz="2200" b="0" dirty="0"/>
              <a:t>The determination of cancellation status (1 for </a:t>
            </a:r>
            <a:r>
              <a:rPr lang="en-GB" sz="2200" b="0" dirty="0" err="1"/>
              <a:t>canceled</a:t>
            </a:r>
            <a:r>
              <a:rPr lang="en-GB" sz="2200" b="0" dirty="0"/>
              <a:t>, 0 for not </a:t>
            </a:r>
            <a:r>
              <a:rPr lang="en-GB" sz="2200" b="0" dirty="0" err="1"/>
              <a:t>canceled</a:t>
            </a:r>
            <a:r>
              <a:rPr lang="en-GB" sz="2200" b="0" dirty="0"/>
              <a:t>) is shaped by a multitude of factors, encompassing customer </a:t>
            </a:r>
            <a:r>
              <a:rPr lang="en-GB" sz="2200" b="0" dirty="0" err="1"/>
              <a:t>behavior</a:t>
            </a:r>
            <a:r>
              <a:rPr lang="en-GB" sz="2200" b="0" dirty="0"/>
              <a:t>, temporal considerations, geographical location, and individual background.</a:t>
            </a:r>
          </a:p>
          <a:p>
            <a:pPr marL="0" indent="0">
              <a:buNone/>
              <a:defRPr b="1"/>
            </a:pPr>
            <a:br>
              <a:rPr lang="en-GB" sz="2200" b="0" dirty="0"/>
            </a:br>
            <a:r>
              <a:rPr lang="en-GB" sz="2200" b="0" dirty="0"/>
              <a:t>    We have 31 features and about 100K records.</a:t>
            </a:r>
            <a:br>
              <a:rPr lang="en-GB" sz="2200" b="0" dirty="0"/>
            </a:br>
            <a:br>
              <a:rPr lang="en-GB" sz="2200" b="0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pic>
        <p:nvPicPr>
          <p:cNvPr id="3" name="Picture 2" descr="A screenshot of a data&#10;&#10;Description automatically generated">
            <a:extLst>
              <a:ext uri="{FF2B5EF4-FFF2-40B4-BE49-F238E27FC236}">
                <a16:creationId xmlns:a16="http://schemas.microsoft.com/office/drawing/2014/main" id="{CBA8FDBA-6508-5CC8-9564-72711A870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339" y="586596"/>
            <a:ext cx="5923471" cy="450846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tatistical Plots"/>
          <p:cNvSpPr txBox="1">
            <a:spLocks noGrp="1"/>
          </p:cNvSpPr>
          <p:nvPr>
            <p:ph type="body" idx="4294967295"/>
          </p:nvPr>
        </p:nvSpPr>
        <p:spPr>
          <a:xfrm>
            <a:off x="459051" y="273924"/>
            <a:ext cx="11176474" cy="6373004"/>
          </a:xfrm>
          <a:prstGeom prst="rect">
            <a:avLst/>
          </a:prstGeom>
        </p:spPr>
        <p:txBody>
          <a:bodyPr numCol="2" spcCol="558823">
            <a:normAutofit/>
          </a:bodyPr>
          <a:lstStyle>
            <a:lvl1pPr>
              <a:defRPr b="1"/>
            </a:lvl1pPr>
          </a:lstStyle>
          <a:p>
            <a:r>
              <a:t>Statistical Plots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pic>
        <p:nvPicPr>
          <p:cNvPr id="30" name="Screenshot 2023-11-29 at 15.10.58.png" descr="Screenshot 2023-11-29 at 15.10.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76" y="905341"/>
            <a:ext cx="3450643" cy="2935499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Screenshot 2023-11-29 at 15.10.47.png" descr="Screenshot 2023-11-29 at 15.10.4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050" y="421354"/>
            <a:ext cx="6625059" cy="3174664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81F91EF6-74E1-BC58-CD1B-86B50004C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044" y="3840841"/>
            <a:ext cx="8981065" cy="225745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posed Analytical/ Predictive model  Following data exploration and engineering, the model incorporates the variables:  hotel, lead_time, arrival_date_year, arrival_date_month, arrival_date_week_number, arrival_date_day_of_month, meal, country, market_"/>
          <p:cNvSpPr txBox="1">
            <a:spLocks noGrp="1"/>
          </p:cNvSpPr>
          <p:nvPr>
            <p:ph type="body" idx="4294967295"/>
          </p:nvPr>
        </p:nvSpPr>
        <p:spPr>
          <a:xfrm>
            <a:off x="505056" y="535654"/>
            <a:ext cx="11181888" cy="578669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b="1"/>
            </a:pPr>
            <a:r>
              <a:t>Proposed Analytical/ Predictive model</a:t>
            </a:r>
            <a:br/>
            <a:br/>
            <a:r>
              <a:rPr sz="2200" b="0"/>
              <a:t>Following data exploration and engineering, the model incorporates the variables:</a:t>
            </a:r>
            <a:br>
              <a:rPr sz="2200" b="0"/>
            </a:br>
            <a:br>
              <a:rPr sz="2200" b="0"/>
            </a:br>
            <a:r>
              <a:rPr sz="2200" b="0" i="1"/>
              <a:t>hotel, lead_time, arrival_date_year, arrival_date_month, arrival_date_week_number, arrival_date_day_of_month, meal, country, market_segment, distribution_channel, previous_cancellations, previous_booking_not_canceled, deposit_type, days_in_waiting_list, customer_type, and AverageDailyRate.</a:t>
            </a:r>
            <a:br/>
            <a:br/>
            <a:r>
              <a:rPr sz="2200" b="0"/>
              <a:t>The dataset is split into 75% training data and 25% testing data. With a categorical target variable (0 and 1), a logistic regression model (binomial) is applied for predictive analysis.</a:t>
            </a:r>
            <a:br>
              <a:rPr sz="2200" b="0"/>
            </a:br>
            <a:br>
              <a:rPr sz="2200" b="0"/>
            </a:br>
            <a:endParaRPr sz="2200" b="0"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roposed Predictive model…    Logistic regression assumes a linear relationship between the independent features and the log-odds of the target.  As a result, the decision boundary is a  linear function of the features. The shape  of the decision boundar"/>
          <p:cNvSpPr txBox="1">
            <a:spLocks noGrp="1"/>
          </p:cNvSpPr>
          <p:nvPr>
            <p:ph type="body" idx="4294967295"/>
          </p:nvPr>
        </p:nvSpPr>
        <p:spPr>
          <a:xfrm>
            <a:off x="484645" y="432026"/>
            <a:ext cx="11222710" cy="5993948"/>
          </a:xfrm>
          <a:prstGeom prst="rect">
            <a:avLst/>
          </a:prstGeom>
        </p:spPr>
        <p:txBody>
          <a:bodyPr numCol="2" spcCol="561135">
            <a:normAutofit/>
          </a:bodyPr>
          <a:lstStyle/>
          <a:p>
            <a:pPr>
              <a:defRPr b="1"/>
            </a:pPr>
            <a:r>
              <a:t>Proposed Predictive model…</a:t>
            </a:r>
            <a:br/>
            <a:br/>
            <a:br/>
            <a:br/>
            <a:r>
              <a:rPr sz="2200" b="0"/>
              <a:t>Logistic regression assumes a linear relationship between the independent features and the log-odds of the target. </a:t>
            </a:r>
            <a:br>
              <a:rPr sz="2200" b="0"/>
            </a:br>
            <a:r>
              <a:rPr sz="2200" b="0"/>
              <a:t>As a result, the decision boundary is a </a:t>
            </a:r>
            <a:br>
              <a:rPr sz="2200" b="0"/>
            </a:br>
            <a:r>
              <a:rPr sz="2200" b="0"/>
              <a:t>linear function of the features. The shape </a:t>
            </a:r>
            <a:br>
              <a:rPr sz="2200" b="0"/>
            </a:br>
            <a:r>
              <a:rPr sz="2200" b="0"/>
              <a:t>of the decision boundary reflects the linearity assumption of logistic regression.</a:t>
            </a:r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r>
              <a:t>    </a:t>
            </a:r>
            <a:br/>
            <a:endParaRPr/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pic>
        <p:nvPicPr>
          <p:cNvPr id="39" name="Screenshot 2023-11-29 at 17.38.09.png" descr="Screenshot 2023-11-29 at 17.38.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061" y="1498284"/>
            <a:ext cx="6031255" cy="3861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nalytical &amp; Inference results   Heatmap:  Identifies the variables correlated with the cancellation status. Moreover, The linear progression here provides a visually intuitive way to understand the relative magnitudes of the values and their relationshi"/>
          <p:cNvSpPr txBox="1">
            <a:spLocks noGrp="1"/>
          </p:cNvSpPr>
          <p:nvPr>
            <p:ph type="body" idx="4294967295"/>
          </p:nvPr>
        </p:nvSpPr>
        <p:spPr>
          <a:xfrm>
            <a:off x="304096" y="401156"/>
            <a:ext cx="11477450" cy="6120924"/>
          </a:xfrm>
          <a:prstGeom prst="rect">
            <a:avLst/>
          </a:prstGeom>
        </p:spPr>
        <p:txBody>
          <a:bodyPr numCol="2" spcCol="573872">
            <a:normAutofit/>
          </a:bodyPr>
          <a:lstStyle/>
          <a:p>
            <a:pPr marL="244928" indent="-244928"/>
            <a:r>
              <a:rPr sz="3000"/>
              <a:t>Analytical &amp; Inference results </a:t>
            </a:r>
            <a:br>
              <a:rPr sz="3000"/>
            </a:br>
            <a:br>
              <a:rPr sz="3000"/>
            </a:br>
            <a:r>
              <a:rPr sz="3000" u="sng"/>
              <a:t>Heatmap:</a:t>
            </a:r>
            <a:br/>
            <a:br/>
            <a:r>
              <a:rPr sz="2700"/>
              <a:t>Identifies the variables correlated with the cancellation status. Moreover, The linear progression here provides a visually intuitive way to understand the relative magnitudes of the values and their relationships within the dataset.</a:t>
            </a: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br>
              <a:rPr sz="1200">
                <a:latin typeface="Times Roman"/>
                <a:ea typeface="Times Roman"/>
                <a:cs typeface="Times Roman"/>
                <a:sym typeface="Times Roman"/>
              </a:rPr>
            </a:b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pic>
        <p:nvPicPr>
          <p:cNvPr id="43" name="Screenshot 2023-11-29 at 18.01.53.png" descr="Screenshot 2023-11-29 at 18.01.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869" y="1899123"/>
            <a:ext cx="5631596" cy="33618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Analytical &amp; Inference results  Confusion matrix:               Since the confusion matrix has FN (False Negatives) = 0 and FP (False Positives) = 0, it indicates that the model has made no errors in classifying the positive and negative instances. The p"/>
          <p:cNvSpPr txBox="1">
            <a:spLocks noGrp="1"/>
          </p:cNvSpPr>
          <p:nvPr>
            <p:ph type="body" idx="4294967295"/>
          </p:nvPr>
        </p:nvSpPr>
        <p:spPr>
          <a:xfrm>
            <a:off x="314510" y="386021"/>
            <a:ext cx="11562980" cy="6085958"/>
          </a:xfrm>
          <a:prstGeom prst="rect">
            <a:avLst/>
          </a:prstGeom>
        </p:spPr>
        <p:txBody>
          <a:bodyPr numCol="2" spcCol="578148">
            <a:normAutofit/>
          </a:bodyPr>
          <a:lstStyle/>
          <a:p>
            <a:pPr marL="244928" indent="-244928"/>
            <a:r>
              <a:rPr sz="3000"/>
              <a:t>Analytical &amp; Inference results</a:t>
            </a:r>
            <a:br>
              <a:rPr sz="3000"/>
            </a:br>
            <a:br>
              <a:rPr sz="3000"/>
            </a:br>
            <a:r>
              <a:rPr sz="3000" u="sng"/>
              <a:t>Confusion matrix:</a:t>
            </a:r>
            <a:br>
              <a:rPr sz="3000" u="sng"/>
            </a:br>
            <a:br>
              <a:rPr sz="3000" u="sng"/>
            </a:br>
            <a:br>
              <a:rPr sz="3000" u="sng"/>
            </a:br>
            <a:br>
              <a:rPr sz="3000" u="sng"/>
            </a:br>
            <a:br>
              <a:rPr sz="3000" u="sng"/>
            </a:br>
            <a:br>
              <a:rPr sz="3000" u="sng"/>
            </a:br>
            <a:br>
              <a:rPr sz="3000" u="sng"/>
            </a:br>
            <a:br>
              <a:rPr sz="3000" u="sng"/>
            </a:br>
            <a:br>
              <a:rPr sz="3000" u="sng"/>
            </a:br>
            <a:br>
              <a:rPr sz="3000" u="sng"/>
            </a:br>
            <a:br>
              <a:rPr sz="3000" u="sng"/>
            </a:br>
            <a:br>
              <a:rPr sz="3000" u="sng"/>
            </a:br>
            <a:br>
              <a:rPr sz="3000" u="sng"/>
            </a:br>
            <a:br>
              <a:rPr sz="3000" u="sng"/>
            </a:br>
            <a:br>
              <a:rPr sz="3000" u="sng"/>
            </a:br>
            <a:r>
              <a:rPr sz="2600"/>
              <a:t>Since</a:t>
            </a:r>
            <a:r>
              <a:rPr sz="3000"/>
              <a:t> </a:t>
            </a:r>
            <a:r>
              <a:rPr sz="2600"/>
              <a:t>the confusion matrix has FN (False Negatives) = 0 and FP (False Positives) = 0, it indicates that the model has made no errors in classifying the positive and negative instances. The prediction accuracy is indeed 100 percent.</a:t>
            </a:r>
            <a:br>
              <a:rPr sz="3000"/>
            </a:br>
            <a:br>
              <a:rPr sz="3000"/>
            </a:br>
            <a:endParaRPr sz="3000"/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pic>
        <p:nvPicPr>
          <p:cNvPr id="47" name="Screenshot 2023-11-29 at 18.16.00.png" descr="Screenshot 2023-11-29 at 18.16.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57" y="1802626"/>
            <a:ext cx="6197962" cy="4677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484</Words>
  <Application>Microsoft Macintosh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Times Roman</vt:lpstr>
      <vt:lpstr>Office Theme</vt:lpstr>
      <vt:lpstr>Prediction/Analysis of booking cancellations using Online travel booking company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Prediction/Analysis of booking cancellations using Online travel booking company data</dc:title>
  <cp:lastModifiedBy>Justice Arthur</cp:lastModifiedBy>
  <cp:revision>2</cp:revision>
  <dcterms:modified xsi:type="dcterms:W3CDTF">2023-12-07T21:59:37Z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2023-12-07T21:17:06Z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22918659-d848-4adb-9f5d-58234adc62f0</vt:lpwstr>
  </property>
  <property fmtid="{D5CDD505-2E9C-101B-9397-08002B2CF9AE}" pid="7" name="MSIP_Label_defa4170-0d19-0005-0004-bc88714345d2_ActionId">
    <vt:lpwstr>cf0fce52-26a3-4126-b9fc-e858d19aee0e</vt:lpwstr>
  </property>
  <property fmtid="{D5CDD505-2E9C-101B-9397-08002B2CF9AE}" pid="8" name="MSIP_Label_defa4170-0d19-0005-0004-bc88714345d2_ContentBits">
    <vt:lpwstr>0</vt:lpwstr>
  </property>
</Properties>
</file>