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Montserrat ExtraBold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dJWcQeodEk2ABO8HuPJGJLCYl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BD04FA-80BF-427E-B5BB-AD319D85DF16}">
  <a:tblStyle styleId="{80BD04FA-80BF-427E-B5BB-AD319D85DF1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ExtraBold-boldItalic.fntdata"/><Relationship Id="rId23" Type="http://schemas.openxmlformats.org/officeDocument/2006/relationships/font" Target="fonts/MontserratExtra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Lato-regular.fntdata"/><Relationship Id="rId14" Type="http://schemas.openxmlformats.org/officeDocument/2006/relationships/slide" Target="slides/slide8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9f369478d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g9f369478d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f369478d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9f369478d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f369478d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9f369478d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a662621419_0_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a662621419_0_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a662621419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a662621419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a662621419_0_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a662621419_0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a662621419_0_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a662621419_0_1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ga662621419_0_1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a662621419_0_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ga662621419_0_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a662621419_0_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ga662621419_0_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ga662621419_0_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a662621419_0_0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a662621419_0_0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a662621419_0_0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a662621419_0_0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a662621419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50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a662621419_0_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a662621419_0_0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Analyzing Performance of Regression models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title"/>
          </p:nvPr>
        </p:nvSpPr>
        <p:spPr>
          <a:xfrm>
            <a:off x="311700" y="260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Loss Function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" name="Google Shape;43;p2"/>
          <p:cNvSpPr txBox="1"/>
          <p:nvPr>
            <p:ph idx="1" type="body"/>
          </p:nvPr>
        </p:nvSpPr>
        <p:spPr>
          <a:xfrm>
            <a:off x="251500" y="1057825"/>
            <a:ext cx="8520600" cy="27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Objective function that our model tries to minimize in the training phase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helps the model to make better predictions by penalizing it when it makes mistakes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Negative oriented , lower is always better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model is highly penalized when loss is higher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44" name="Google Shape;44;p2"/>
          <p:cNvCxnSpPr/>
          <p:nvPr/>
        </p:nvCxnSpPr>
        <p:spPr>
          <a:xfrm>
            <a:off x="251500" y="299925"/>
            <a:ext cx="0" cy="4944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f369478de_0_4"/>
          <p:cNvSpPr txBox="1"/>
          <p:nvPr>
            <p:ph type="title"/>
          </p:nvPr>
        </p:nvSpPr>
        <p:spPr>
          <a:xfrm>
            <a:off x="311700" y="260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Loss Function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0" name="Google Shape;50;g9f369478de_0_4"/>
          <p:cNvSpPr txBox="1"/>
          <p:nvPr>
            <p:ph idx="1" type="body"/>
          </p:nvPr>
        </p:nvSpPr>
        <p:spPr>
          <a:xfrm>
            <a:off x="251500" y="910575"/>
            <a:ext cx="5532600" cy="19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Two major loss functions for regression models are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MAE - Mean Absolute Error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RMSE - Root mean squared error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51" name="Google Shape;51;g9f369478de_0_4"/>
          <p:cNvCxnSpPr/>
          <p:nvPr/>
        </p:nvCxnSpPr>
        <p:spPr>
          <a:xfrm>
            <a:off x="251500" y="299925"/>
            <a:ext cx="0" cy="4944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" name="Google Shape;52;g9f369478de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900" y="704850"/>
            <a:ext cx="2924300" cy="21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311700" y="260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MAE - Mean Absolute Error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0" y="1054125"/>
            <a:ext cx="87294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Av</a:t>
            </a:r>
            <a:r>
              <a:rPr lang="en"/>
              <a:t>g.</a:t>
            </a:r>
            <a:r>
              <a:rPr lang="en">
                <a:solidFill>
                  <a:srgbClr val="000000"/>
                </a:solidFill>
              </a:rPr>
              <a:t> magnitude of the errors in predictions compared to original values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9" name="Google Shape;59;p3"/>
          <p:cNvCxnSpPr/>
          <p:nvPr/>
        </p:nvCxnSpPr>
        <p:spPr>
          <a:xfrm>
            <a:off x="251500" y="299925"/>
            <a:ext cx="0" cy="4944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0" name="Google Shape;60;p3"/>
          <p:cNvPicPr preferRelativeResize="0"/>
          <p:nvPr/>
        </p:nvPicPr>
        <p:blipFill rotWithShape="1">
          <a:blip r:embed="rId3">
            <a:alphaModFix/>
          </a:blip>
          <a:srcRect b="13539" l="11472" r="19746" t="24804"/>
          <a:stretch/>
        </p:blipFill>
        <p:spPr>
          <a:xfrm>
            <a:off x="503975" y="1982875"/>
            <a:ext cx="5595775" cy="17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f369478de_0_11"/>
          <p:cNvSpPr txBox="1"/>
          <p:nvPr>
            <p:ph type="title"/>
          </p:nvPr>
        </p:nvSpPr>
        <p:spPr>
          <a:xfrm>
            <a:off x="311700" y="260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MAE - </a:t>
            </a:r>
            <a:r>
              <a:rPr lang="en"/>
              <a:t>Example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6" name="Google Shape;66;g9f369478de_0_11"/>
          <p:cNvGraphicFramePr/>
          <p:nvPr/>
        </p:nvGraphicFramePr>
        <p:xfrm>
          <a:off x="251500" y="121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{80BD04FA-80BF-427E-B5BB-AD319D85DF16}</a:tableStyleId>
              </a:tblPr>
              <a:tblGrid>
                <a:gridCol w="1564775"/>
                <a:gridCol w="1838250"/>
                <a:gridCol w="1564775"/>
              </a:tblGrid>
              <a:tr h="37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Original value</a:t>
                      </a:r>
                      <a:endParaRPr b="1" sz="15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 value </a:t>
                      </a:r>
                      <a:endParaRPr b="1" sz="15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Absolute error </a:t>
                      </a:r>
                      <a:endParaRPr b="1" sz="15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21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18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21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23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19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7" name="Google Shape;67;g9f369478de_0_11"/>
          <p:cNvSpPr txBox="1"/>
          <p:nvPr/>
        </p:nvSpPr>
        <p:spPr>
          <a:xfrm>
            <a:off x="5367475" y="1770675"/>
            <a:ext cx="2898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→ |18 -21| = |21-18| = 3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g9f369478de_0_11"/>
          <p:cNvSpPr txBox="1"/>
          <p:nvPr/>
        </p:nvSpPr>
        <p:spPr>
          <a:xfrm>
            <a:off x="5314900" y="2254350"/>
            <a:ext cx="34647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MAE = </a:t>
            </a:r>
            <a:r>
              <a:rPr b="1" i="0" lang="en" sz="18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4 + 3 + 0 + 2 + 4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= 2.6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5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" name="Google Shape;69;g9f369478de_0_11"/>
          <p:cNvCxnSpPr/>
          <p:nvPr/>
        </p:nvCxnSpPr>
        <p:spPr>
          <a:xfrm>
            <a:off x="251500" y="299925"/>
            <a:ext cx="0" cy="4944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311700" y="285200"/>
            <a:ext cx="842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RMSE - Root mean squared error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0" y="1016075"/>
            <a:ext cx="87375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Root over mean of Squared difference between Original and Predictions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6" name="Google Shape;76;p4"/>
          <p:cNvCxnSpPr/>
          <p:nvPr/>
        </p:nvCxnSpPr>
        <p:spPr>
          <a:xfrm>
            <a:off x="251500" y="299925"/>
            <a:ext cx="0" cy="4944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b="23620" l="0" r="7475" t="18908"/>
          <a:stretch/>
        </p:blipFill>
        <p:spPr>
          <a:xfrm>
            <a:off x="482900" y="2013350"/>
            <a:ext cx="6153250" cy="14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f369478de_0_21"/>
          <p:cNvSpPr txBox="1"/>
          <p:nvPr>
            <p:ph type="title"/>
          </p:nvPr>
        </p:nvSpPr>
        <p:spPr>
          <a:xfrm>
            <a:off x="301175" y="285200"/>
            <a:ext cx="843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RMSE - Root mean squared error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83" name="Google Shape;83;g9f369478de_0_21"/>
          <p:cNvGraphicFramePr/>
          <p:nvPr/>
        </p:nvGraphicFramePr>
        <p:xfrm>
          <a:off x="301175" y="114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{80BD04FA-80BF-427E-B5BB-AD319D85DF16}</a:tableStyleId>
              </a:tblPr>
              <a:tblGrid>
                <a:gridCol w="1787725"/>
                <a:gridCol w="1787725"/>
                <a:gridCol w="178772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Original value</a:t>
                      </a:r>
                      <a:endParaRPr b="1" sz="15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 value </a:t>
                      </a:r>
                      <a:endParaRPr b="1" sz="15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Squared error </a:t>
                      </a:r>
                      <a:endParaRPr b="1" sz="15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21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18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21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23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19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84" name="Google Shape;84;g9f369478de_0_21"/>
          <p:cNvSpPr txBox="1"/>
          <p:nvPr/>
        </p:nvSpPr>
        <p:spPr>
          <a:xfrm>
            <a:off x="6019625" y="1773350"/>
            <a:ext cx="2476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→ (18 -21)^2 = 9</a:t>
            </a:r>
            <a:endParaRPr b="1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g9f369478de_0_21"/>
          <p:cNvSpPr txBox="1"/>
          <p:nvPr/>
        </p:nvSpPr>
        <p:spPr>
          <a:xfrm>
            <a:off x="5809275" y="2246000"/>
            <a:ext cx="34671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MSE = </a:t>
            </a:r>
            <a:r>
              <a:rPr b="1" i="0" lang="en" sz="1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16 + 9 + 0 + 4 + 16</a:t>
            </a:r>
            <a:r>
              <a:rPr b="1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= 9</a:t>
            </a:r>
            <a:endParaRPr b="1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5</a:t>
            </a:r>
            <a:endParaRPr b="1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g9f369478de_0_21"/>
          <p:cNvSpPr txBox="1"/>
          <p:nvPr/>
        </p:nvSpPr>
        <p:spPr>
          <a:xfrm>
            <a:off x="497475" y="3273050"/>
            <a:ext cx="2684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RMSE = √9 = 3</a:t>
            </a:r>
            <a:endParaRPr b="1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" name="Google Shape;87;g9f369478de_0_21"/>
          <p:cNvCxnSpPr/>
          <p:nvPr/>
        </p:nvCxnSpPr>
        <p:spPr>
          <a:xfrm>
            <a:off x="251500" y="299925"/>
            <a:ext cx="0" cy="4944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304075" y="299925"/>
            <a:ext cx="85281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Which one is better 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0" y="1096200"/>
            <a:ext cx="8708400" cy="1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Both MAE and RMSE range from 0 to infinite but the value of RMSE is always greater than or equal to MAE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Errors are squared before they are averaged, the RMSE gives a relatively high weight to large errors</a:t>
            </a:r>
            <a:r>
              <a:rPr lang="en"/>
              <a:t>.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94" name="Google Shape;94;p5"/>
          <p:cNvCxnSpPr/>
          <p:nvPr/>
        </p:nvCxnSpPr>
        <p:spPr>
          <a:xfrm>
            <a:off x="251500" y="299925"/>
            <a:ext cx="0" cy="4944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