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La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Montserrat ExtraBold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ga9yJKF8lDIq5O60k/DNo8TYEM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.fntdata"/><Relationship Id="rId11" Type="http://schemas.openxmlformats.org/officeDocument/2006/relationships/font" Target="fonts/RobotoSlab-bold.fntdata"/><Relationship Id="rId22" Type="http://customschemas.google.com/relationships/presentationmetadata" Target="metadata"/><Relationship Id="rId10" Type="http://schemas.openxmlformats.org/officeDocument/2006/relationships/font" Target="fonts/RobotoSlab-regular.fntdata"/><Relationship Id="rId21" Type="http://schemas.openxmlformats.org/officeDocument/2006/relationships/font" Target="fonts/MontserratExtraBold-bold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53ebf208d7_0_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53ebf208d7_0_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53ebf208d7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53ebf208d7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53ebf208d7_0_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53ebf208d7_0_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53ebf208d7_0_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3ebf208d7_0_1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g53ebf208d7_0_1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53ebf208d7_0_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g53ebf208d7_0_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53ebf208d7_0_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g53ebf208d7_0_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g53ebf208d7_0_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53ebf208d7_0_0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53ebf208d7_0_0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53ebf208d7_0_0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53ebf208d7_0_0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53ebf208d7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50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53ebf208d7_0_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53ebf208d7_0_0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K Folds Cross Validation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>
            <p:ph type="title"/>
          </p:nvPr>
        </p:nvSpPr>
        <p:spPr>
          <a:xfrm>
            <a:off x="311700" y="260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Why K folds when we have Train Test Split 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" name="Google Shape;43;p2"/>
          <p:cNvSpPr txBox="1"/>
          <p:nvPr>
            <p:ph idx="1" type="body"/>
          </p:nvPr>
        </p:nvSpPr>
        <p:spPr>
          <a:xfrm>
            <a:off x="251500" y="948925"/>
            <a:ext cx="8520600" cy="28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Train test split comes with few disadvantages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20% Test data is too small to be confident about predictions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We are not validating our predictions on the remaining 80% of the data as we have trained our model on it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Maybe we can use this 80% to improve our confidence on predictions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>
                <a:solidFill>
                  <a:srgbClr val="000000"/>
                </a:solidFill>
              </a:rPr>
              <a:t>K folds cross validation solves these issues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44" name="Google Shape;44;p2"/>
          <p:cNvCxnSpPr/>
          <p:nvPr/>
        </p:nvCxnSpPr>
        <p:spPr>
          <a:xfrm>
            <a:off x="251500" y="299925"/>
            <a:ext cx="0" cy="4944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type="title"/>
          </p:nvPr>
        </p:nvSpPr>
        <p:spPr>
          <a:xfrm>
            <a:off x="324700" y="305550"/>
            <a:ext cx="857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Idea behind K Folds 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50" name="Google Shape;50;p3"/>
          <p:cNvCxnSpPr/>
          <p:nvPr/>
        </p:nvCxnSpPr>
        <p:spPr>
          <a:xfrm>
            <a:off x="251500" y="299925"/>
            <a:ext cx="0" cy="4944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Google Shape;51;p3"/>
          <p:cNvSpPr/>
          <p:nvPr/>
        </p:nvSpPr>
        <p:spPr>
          <a:xfrm>
            <a:off x="324700" y="1197196"/>
            <a:ext cx="1048200" cy="550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457487" y="1311739"/>
            <a:ext cx="1048200" cy="550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590274" y="1426281"/>
            <a:ext cx="1048200" cy="550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723062" y="1540824"/>
            <a:ext cx="1048200" cy="550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855849" y="1655367"/>
            <a:ext cx="1048200" cy="550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2987415" y="1104525"/>
            <a:ext cx="1048200" cy="550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3120202" y="1219068"/>
            <a:ext cx="1048200" cy="550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3252989" y="1333610"/>
            <a:ext cx="1048200" cy="550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3385777" y="1448153"/>
            <a:ext cx="1048200" cy="550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3518564" y="1562695"/>
            <a:ext cx="1048200" cy="550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5517343" y="1104525"/>
            <a:ext cx="1048200" cy="550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5650130" y="1219068"/>
            <a:ext cx="1048200" cy="550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5782917" y="1333610"/>
            <a:ext cx="1048200" cy="550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5915704" y="1448153"/>
            <a:ext cx="1048200" cy="550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6048492" y="1562695"/>
            <a:ext cx="1048200" cy="550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324700" y="2590873"/>
            <a:ext cx="1048200" cy="550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457487" y="2705416"/>
            <a:ext cx="1048200" cy="550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590274" y="2819958"/>
            <a:ext cx="1048200" cy="550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723062" y="2934501"/>
            <a:ext cx="1048200" cy="550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855849" y="3049044"/>
            <a:ext cx="1048200" cy="550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3061389" y="2590873"/>
            <a:ext cx="1048200" cy="550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3194176" y="2705416"/>
            <a:ext cx="1048200" cy="550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3326963" y="2819958"/>
            <a:ext cx="1048200" cy="550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3459751" y="2934501"/>
            <a:ext cx="1048200" cy="550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3592538" y="3049044"/>
            <a:ext cx="1048200" cy="550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892049" y="2200350"/>
            <a:ext cx="13158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latin typeface="Roboto Slab"/>
                <a:ea typeface="Roboto Slab"/>
                <a:cs typeface="Roboto Slab"/>
                <a:sym typeface="Roboto Slab"/>
              </a:rPr>
              <a:t>Iteration 1</a:t>
            </a:r>
            <a:endParaRPr b="0" i="0" sz="1400" u="none" cap="none" strike="noStrike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3628752" y="2154000"/>
            <a:ext cx="12297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latin typeface="Roboto Slab"/>
                <a:ea typeface="Roboto Slab"/>
                <a:cs typeface="Roboto Slab"/>
                <a:sym typeface="Roboto Slab"/>
              </a:rPr>
              <a:t>Iteration 2</a:t>
            </a:r>
            <a:endParaRPr b="0" i="0" sz="1400" u="none" cap="none" strike="noStrike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6228375" y="2163150"/>
            <a:ext cx="11757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latin typeface="Roboto Slab"/>
                <a:ea typeface="Roboto Slab"/>
                <a:cs typeface="Roboto Slab"/>
                <a:sym typeface="Roboto Slab"/>
              </a:rPr>
              <a:t>Iteration 3</a:t>
            </a:r>
            <a:endParaRPr b="0" i="0" sz="1400" u="none" cap="none" strike="noStrike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892049" y="3666800"/>
            <a:ext cx="13158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latin typeface="Roboto Slab"/>
                <a:ea typeface="Roboto Slab"/>
                <a:cs typeface="Roboto Slab"/>
                <a:sym typeface="Roboto Slab"/>
              </a:rPr>
              <a:t>Iteration 4</a:t>
            </a:r>
            <a:endParaRPr b="0" i="0" sz="1400" u="none" cap="none" strike="noStrike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3628753" y="3640350"/>
            <a:ext cx="13158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latin typeface="Roboto Slab"/>
                <a:ea typeface="Roboto Slab"/>
                <a:cs typeface="Roboto Slab"/>
                <a:sym typeface="Roboto Slab"/>
              </a:rPr>
              <a:t>Iteration 5</a:t>
            </a:r>
            <a:endParaRPr b="0" i="0" sz="1400" u="none" cap="none" strike="noStrike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1181674" y="1777820"/>
            <a:ext cx="6861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latin typeface="Roboto Slab"/>
                <a:ea typeface="Roboto Slab"/>
                <a:cs typeface="Roboto Slab"/>
                <a:sym typeface="Roboto Slab"/>
              </a:rPr>
              <a:t>Test</a:t>
            </a:r>
            <a:endParaRPr b="0" i="0" sz="1400" u="none" cap="none" strike="noStrike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311700" y="260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Disadvantages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" name="Google Shape;87;p4"/>
          <p:cNvSpPr txBox="1"/>
          <p:nvPr>
            <p:ph idx="1" type="body"/>
          </p:nvPr>
        </p:nvSpPr>
        <p:spPr>
          <a:xfrm>
            <a:off x="0" y="986150"/>
            <a:ext cx="8520600" cy="197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re-create Train and Test split in every Iteration and train our model from scratch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If k = 5 , we need to train the model 5 times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Computationally expensive when data is too large 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88" name="Google Shape;88;p4"/>
          <p:cNvCxnSpPr/>
          <p:nvPr/>
        </p:nvCxnSpPr>
        <p:spPr>
          <a:xfrm>
            <a:off x="251500" y="299925"/>
            <a:ext cx="0" cy="4944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