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 Slab"/>
      <p:regular r:id="rId13"/>
      <p:bold r:id="rId14"/>
    </p:embeddedFont>
    <p:embeddedFont>
      <p:font typeface="Lato"/>
      <p:regular r:id="rId15"/>
      <p:bold r:id="rId16"/>
      <p:italic r:id="rId17"/>
      <p:boldItalic r:id="rId18"/>
    </p:embeddedFont>
    <p:embeddedFont>
      <p:font typeface="Montserrat"/>
      <p:regular r:id="rId19"/>
      <p:bold r:id="rId20"/>
      <p:italic r:id="rId21"/>
      <p:boldItalic r:id="rId22"/>
    </p:embeddedFont>
    <p:embeddedFont>
      <p:font typeface="Montserrat ExtraBold"/>
      <p:bold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5" roundtripDataSignature="AMtx7mipNS6t+PvEn0UsvJofyu/PkXdx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MontserratExtraBold-boldItalic.fntdata"/><Relationship Id="rId23" Type="http://schemas.openxmlformats.org/officeDocument/2006/relationships/font" Target="fonts/MontserratExtraBo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Slab-regular.fntdata"/><Relationship Id="rId12" Type="http://schemas.openxmlformats.org/officeDocument/2006/relationships/slide" Target="slides/slide7.xml"/><Relationship Id="rId15" Type="http://schemas.openxmlformats.org/officeDocument/2006/relationships/font" Target="fonts/Lato-regular.fntdata"/><Relationship Id="rId14" Type="http://schemas.openxmlformats.org/officeDocument/2006/relationships/font" Target="fonts/RobotoSlab-bold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19" Type="http://schemas.openxmlformats.org/officeDocument/2006/relationships/font" Target="fonts/Montserrat-regular.fntdata"/><Relationship Id="rId18" Type="http://schemas.openxmlformats.org/officeDocument/2006/relationships/font" Target="fonts/La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" name="Google Shape;4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3edfa1ea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53edfa1ea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a66da50274_0_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ga66da50274_0_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ga66da50274_0_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a66da50274_0_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ga66da50274_0_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ga66da50274_0_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a66da50274_0_8"/>
          <p:cNvSpPr txBox="1"/>
          <p:nvPr>
            <p:ph type="title"/>
          </p:nvPr>
        </p:nvSpPr>
        <p:spPr>
          <a:xfrm>
            <a:off x="438863" y="2167125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Font typeface="Montserrat ExtraBold"/>
              <a:buNone/>
              <a:defRPr sz="31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+ Right Side Image">
  <p:cSld name="1_Custom Layout_1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a66da50274_0_10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ga66da50274_0_10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">
  <p:cSld name="1_Custom Layou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a66da50274_0_13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ga66da50274_0_13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2 Column">
  <p:cSld name="1_Custom Layout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a66da50274_0_16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ga66da50274_0_16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2" name="Google Shape;32;ga66da50274_0_16"/>
          <p:cNvSpPr txBox="1"/>
          <p:nvPr>
            <p:ph idx="2" type="body"/>
          </p:nvPr>
        </p:nvSpPr>
        <p:spPr>
          <a:xfrm>
            <a:off x="4628850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a66da50274_0_0"/>
          <p:cNvSpPr/>
          <p:nvPr/>
        </p:nvSpPr>
        <p:spPr>
          <a:xfrm>
            <a:off x="-11825" y="4333832"/>
            <a:ext cx="9155824" cy="809059"/>
          </a:xfrm>
          <a:custGeom>
            <a:rect b="b" l="l" r="r" t="t"/>
            <a:pathLst>
              <a:path extrusionOk="0" h="516146" w="12207765">
                <a:moveTo>
                  <a:pt x="0" y="339063"/>
                </a:moveTo>
                <a:cubicBezTo>
                  <a:pt x="573578" y="232383"/>
                  <a:pt x="1157599" y="19530"/>
                  <a:pt x="2573029" y="1347"/>
                </a:cubicBezTo>
                <a:cubicBezTo>
                  <a:pt x="3988459" y="-16836"/>
                  <a:pt x="6519395" y="153759"/>
                  <a:pt x="8492578" y="229965"/>
                </a:cubicBezTo>
                <a:cubicBezTo>
                  <a:pt x="10098367" y="248207"/>
                  <a:pt x="11641576" y="56764"/>
                  <a:pt x="12207765" y="110797"/>
                </a:cubicBezTo>
                <a:lnTo>
                  <a:pt x="12207765" y="516146"/>
                </a:lnTo>
                <a:lnTo>
                  <a:pt x="15765" y="516146"/>
                </a:lnTo>
                <a:lnTo>
                  <a:pt x="0" y="339063"/>
                </a:lnTo>
                <a:close/>
              </a:path>
            </a:pathLst>
          </a:custGeom>
          <a:solidFill>
            <a:schemeClr val="accent1">
              <a:alpha val="25098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Google Shape;7;ga66da50274_0_0"/>
          <p:cNvSpPr/>
          <p:nvPr/>
        </p:nvSpPr>
        <p:spPr>
          <a:xfrm>
            <a:off x="0" y="4517177"/>
            <a:ext cx="9144000" cy="626891"/>
          </a:xfrm>
          <a:custGeom>
            <a:rect b="b" l="l" r="r" t="t"/>
            <a:pathLst>
              <a:path extrusionOk="0" h="562234" w="12192000">
                <a:moveTo>
                  <a:pt x="3881" y="404662"/>
                </a:moveTo>
                <a:cubicBezTo>
                  <a:pt x="577459" y="297982"/>
                  <a:pt x="1017322" y="99636"/>
                  <a:pt x="2492318" y="81214"/>
                </a:cubicBezTo>
                <a:cubicBezTo>
                  <a:pt x="3967314" y="62792"/>
                  <a:pt x="7239872" y="306669"/>
                  <a:pt x="8853858" y="294130"/>
                </a:cubicBezTo>
                <a:cubicBezTo>
                  <a:pt x="10467844" y="281591"/>
                  <a:pt x="11610046" y="-48054"/>
                  <a:pt x="12176235" y="5979"/>
                </a:cubicBezTo>
                <a:lnTo>
                  <a:pt x="12192000" y="562234"/>
                </a:lnTo>
                <a:lnTo>
                  <a:pt x="0" y="562234"/>
                </a:lnTo>
                <a:cubicBezTo>
                  <a:pt x="1294" y="509710"/>
                  <a:pt x="2587" y="457186"/>
                  <a:pt x="3881" y="404662"/>
                </a:cubicBezTo>
                <a:close/>
              </a:path>
            </a:pathLst>
          </a:custGeom>
          <a:solidFill>
            <a:schemeClr val="accent1">
              <a:alpha val="25098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Google Shape;8;ga66da50274_0_0"/>
          <p:cNvSpPr/>
          <p:nvPr/>
        </p:nvSpPr>
        <p:spPr>
          <a:xfrm>
            <a:off x="0" y="4743449"/>
            <a:ext cx="9144000" cy="400885"/>
          </a:xfrm>
          <a:custGeom>
            <a:rect b="b" l="l" r="r" t="t"/>
            <a:pathLst>
              <a:path extrusionOk="0" h="793832" w="12192000">
                <a:moveTo>
                  <a:pt x="0" y="438017"/>
                </a:moveTo>
                <a:cubicBezTo>
                  <a:pt x="573578" y="331337"/>
                  <a:pt x="1107753" y="101985"/>
                  <a:pt x="2573564" y="107255"/>
                </a:cubicBezTo>
                <a:cubicBezTo>
                  <a:pt x="4039375" y="112525"/>
                  <a:pt x="7191792" y="486833"/>
                  <a:pt x="8794865" y="469635"/>
                </a:cubicBezTo>
                <a:cubicBezTo>
                  <a:pt x="10397938" y="452437"/>
                  <a:pt x="11625811" y="-49969"/>
                  <a:pt x="12192000" y="4064"/>
                </a:cubicBezTo>
                <a:lnTo>
                  <a:pt x="12192000" y="793832"/>
                </a:lnTo>
                <a:lnTo>
                  <a:pt x="0" y="793832"/>
                </a:lnTo>
                <a:lnTo>
                  <a:pt x="0" y="4380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Google Shape;9;ga66da50274_0_0"/>
          <p:cNvSpPr/>
          <p:nvPr/>
        </p:nvSpPr>
        <p:spPr>
          <a:xfrm>
            <a:off x="260025" y="4096519"/>
            <a:ext cx="1161000" cy="778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" name="Google Shape;10;ga66da50274_0_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59750" y="4178815"/>
            <a:ext cx="1042988" cy="72151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ga66da50274_0_0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Montserrat ExtraBold"/>
              <a:buNone/>
              <a:defRPr b="0" i="0" sz="27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ga66da50274_0_0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"/>
          <p:cNvSpPr txBox="1"/>
          <p:nvPr>
            <p:ph type="ctrTitle"/>
          </p:nvPr>
        </p:nvSpPr>
        <p:spPr>
          <a:xfrm>
            <a:off x="311700" y="555225"/>
            <a:ext cx="8354400" cy="121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Linear Regression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"/>
          <p:cNvSpPr txBox="1"/>
          <p:nvPr>
            <p:ph type="title"/>
          </p:nvPr>
        </p:nvSpPr>
        <p:spPr>
          <a:xfrm>
            <a:off x="312175" y="270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>
                <a:solidFill>
                  <a:srgbClr val="000000"/>
                </a:solidFill>
              </a:rPr>
              <a:t>Problem Statement: </a:t>
            </a:r>
            <a:r>
              <a:rPr lang="en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Imagine you went to buy a house</a:t>
            </a:r>
            <a:endParaRPr sz="18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" name="Google Shape;43;p3"/>
          <p:cNvSpPr/>
          <p:nvPr/>
        </p:nvSpPr>
        <p:spPr>
          <a:xfrm>
            <a:off x="655675" y="1055947"/>
            <a:ext cx="1226700" cy="39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68025" y="1055950"/>
            <a:ext cx="9201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location</a:t>
            </a:r>
            <a:endParaRPr b="0" i="0" sz="14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5" name="Google Shape;45;p3"/>
          <p:cNvSpPr/>
          <p:nvPr/>
        </p:nvSpPr>
        <p:spPr>
          <a:xfrm>
            <a:off x="655675" y="1525235"/>
            <a:ext cx="1226700" cy="47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3"/>
          <p:cNvSpPr/>
          <p:nvPr/>
        </p:nvSpPr>
        <p:spPr>
          <a:xfrm>
            <a:off x="655675" y="2080788"/>
            <a:ext cx="12267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3"/>
          <p:cNvSpPr/>
          <p:nvPr/>
        </p:nvSpPr>
        <p:spPr>
          <a:xfrm>
            <a:off x="655675" y="2704275"/>
            <a:ext cx="12267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3"/>
          <p:cNvSpPr/>
          <p:nvPr/>
        </p:nvSpPr>
        <p:spPr>
          <a:xfrm>
            <a:off x="655675" y="3440150"/>
            <a:ext cx="12267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3"/>
          <p:cNvSpPr txBox="1"/>
          <p:nvPr/>
        </p:nvSpPr>
        <p:spPr>
          <a:xfrm>
            <a:off x="808975" y="1560963"/>
            <a:ext cx="9201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# rooms</a:t>
            </a:r>
            <a:endParaRPr b="0" i="0" sz="14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50" name="Google Shape;50;p3"/>
          <p:cNvSpPr txBox="1"/>
          <p:nvPr/>
        </p:nvSpPr>
        <p:spPr>
          <a:xfrm>
            <a:off x="715675" y="2080788"/>
            <a:ext cx="102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Dist from landmark</a:t>
            </a:r>
            <a:endParaRPr b="0" i="0" sz="14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51" name="Google Shape;51;p3"/>
          <p:cNvSpPr txBox="1"/>
          <p:nvPr/>
        </p:nvSpPr>
        <p:spPr>
          <a:xfrm>
            <a:off x="808975" y="2743475"/>
            <a:ext cx="8382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Age of House</a:t>
            </a:r>
            <a:endParaRPr b="0" i="0" sz="14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52" name="Google Shape;52;p3"/>
          <p:cNvSpPr txBox="1"/>
          <p:nvPr/>
        </p:nvSpPr>
        <p:spPr>
          <a:xfrm>
            <a:off x="715675" y="3440150"/>
            <a:ext cx="12267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Dist from graveyard</a:t>
            </a:r>
            <a:endParaRPr b="0" i="0" sz="14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53" name="Google Shape;53;p3"/>
          <p:cNvSpPr/>
          <p:nvPr/>
        </p:nvSpPr>
        <p:spPr>
          <a:xfrm>
            <a:off x="3513175" y="1884875"/>
            <a:ext cx="2118600" cy="96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3"/>
          <p:cNvSpPr txBox="1"/>
          <p:nvPr/>
        </p:nvSpPr>
        <p:spPr>
          <a:xfrm>
            <a:off x="3902400" y="2110075"/>
            <a:ext cx="15612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Human Brain</a:t>
            </a:r>
            <a:endParaRPr b="0" i="0" sz="14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55" name="Google Shape;55;p3"/>
          <p:cNvSpPr/>
          <p:nvPr/>
        </p:nvSpPr>
        <p:spPr>
          <a:xfrm>
            <a:off x="6900350" y="2167175"/>
            <a:ext cx="1031700" cy="39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3"/>
          <p:cNvSpPr txBox="1"/>
          <p:nvPr/>
        </p:nvSpPr>
        <p:spPr>
          <a:xfrm>
            <a:off x="7053800" y="2167175"/>
            <a:ext cx="7248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Price</a:t>
            </a:r>
            <a:endParaRPr b="0" i="0" sz="14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57" name="Google Shape;57;p3"/>
          <p:cNvCxnSpPr>
            <a:stCxn id="43" idx="3"/>
            <a:endCxn id="53" idx="1"/>
          </p:cNvCxnSpPr>
          <p:nvPr/>
        </p:nvCxnSpPr>
        <p:spPr>
          <a:xfrm>
            <a:off x="1882375" y="1254547"/>
            <a:ext cx="1630800" cy="111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" name="Google Shape;58;p3"/>
          <p:cNvCxnSpPr/>
          <p:nvPr/>
        </p:nvCxnSpPr>
        <p:spPr>
          <a:xfrm>
            <a:off x="1882375" y="1698460"/>
            <a:ext cx="1630800" cy="60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" name="Google Shape;59;p3"/>
          <p:cNvCxnSpPr>
            <a:stCxn id="50" idx="3"/>
            <a:endCxn id="50" idx="3"/>
          </p:cNvCxnSpPr>
          <p:nvPr/>
        </p:nvCxnSpPr>
        <p:spPr>
          <a:xfrm>
            <a:off x="1740475" y="2367138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" name="Google Shape;60;p3"/>
          <p:cNvCxnSpPr/>
          <p:nvPr/>
        </p:nvCxnSpPr>
        <p:spPr>
          <a:xfrm flipH="1" rot="10800000">
            <a:off x="1882375" y="2302050"/>
            <a:ext cx="1630800" cy="28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" name="Google Shape;61;p3"/>
          <p:cNvCxnSpPr/>
          <p:nvPr/>
        </p:nvCxnSpPr>
        <p:spPr>
          <a:xfrm flipH="1" rot="10800000">
            <a:off x="1878775" y="2269888"/>
            <a:ext cx="1638000" cy="99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3"/>
          <p:cNvCxnSpPr>
            <a:endCxn id="53" idx="1"/>
          </p:cNvCxnSpPr>
          <p:nvPr/>
        </p:nvCxnSpPr>
        <p:spPr>
          <a:xfrm flipH="1" rot="10800000">
            <a:off x="1882375" y="2365775"/>
            <a:ext cx="1630800" cy="160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" name="Google Shape;63;p3"/>
          <p:cNvCxnSpPr>
            <a:stCxn id="53" idx="3"/>
          </p:cNvCxnSpPr>
          <p:nvPr/>
        </p:nvCxnSpPr>
        <p:spPr>
          <a:xfrm flipH="1" rot="10800000">
            <a:off x="5631775" y="2356475"/>
            <a:ext cx="13452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" name="Google Shape;64;p3"/>
          <p:cNvSpPr/>
          <p:nvPr/>
        </p:nvSpPr>
        <p:spPr>
          <a:xfrm>
            <a:off x="6872575" y="2743475"/>
            <a:ext cx="1345200" cy="28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7053800" y="2674150"/>
            <a:ext cx="12267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Target (Y)</a:t>
            </a:r>
            <a:endParaRPr b="0" i="0" sz="14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66" name="Google Shape;66;p3"/>
          <p:cNvCxnSpPr/>
          <p:nvPr/>
        </p:nvCxnSpPr>
        <p:spPr>
          <a:xfrm>
            <a:off x="251500" y="299925"/>
            <a:ext cx="0" cy="4944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311700" y="260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>
                <a:solidFill>
                  <a:srgbClr val="000000"/>
                </a:solidFill>
              </a:rPr>
              <a:t>Problem Statement </a:t>
            </a:r>
            <a:r>
              <a:rPr lang="en" sz="3000"/>
              <a:t>Continued...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cxnSp>
        <p:nvCxnSpPr>
          <p:cNvPr id="72" name="Google Shape;72;p4"/>
          <p:cNvCxnSpPr/>
          <p:nvPr/>
        </p:nvCxnSpPr>
        <p:spPr>
          <a:xfrm>
            <a:off x="251500" y="299925"/>
            <a:ext cx="0" cy="4944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" name="Google Shape;73;p4"/>
          <p:cNvSpPr/>
          <p:nvPr/>
        </p:nvSpPr>
        <p:spPr>
          <a:xfrm>
            <a:off x="311700" y="1197050"/>
            <a:ext cx="1798200" cy="878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4"/>
          <p:cNvSpPr/>
          <p:nvPr/>
        </p:nvSpPr>
        <p:spPr>
          <a:xfrm>
            <a:off x="3294650" y="1349750"/>
            <a:ext cx="14079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4"/>
          <p:cNvSpPr/>
          <p:nvPr/>
        </p:nvSpPr>
        <p:spPr>
          <a:xfrm>
            <a:off x="5943100" y="1454900"/>
            <a:ext cx="1407900" cy="36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4"/>
          <p:cNvSpPr txBox="1"/>
          <p:nvPr/>
        </p:nvSpPr>
        <p:spPr>
          <a:xfrm>
            <a:off x="618350" y="1378250"/>
            <a:ext cx="13104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Features (X)</a:t>
            </a:r>
            <a:endParaRPr b="0" i="0" sz="14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7" name="Google Shape;77;p4"/>
          <p:cNvSpPr txBox="1"/>
          <p:nvPr/>
        </p:nvSpPr>
        <p:spPr>
          <a:xfrm>
            <a:off x="3567875" y="1434050"/>
            <a:ext cx="14079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Model</a:t>
            </a:r>
            <a:endParaRPr b="0" i="0" sz="14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8" name="Google Shape;78;p4"/>
          <p:cNvSpPr txBox="1"/>
          <p:nvPr/>
        </p:nvSpPr>
        <p:spPr>
          <a:xfrm>
            <a:off x="6152450" y="1461950"/>
            <a:ext cx="1059300" cy="2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Target (Y)</a:t>
            </a:r>
            <a:endParaRPr b="0" i="0" sz="14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79" name="Google Shape;79;p4"/>
          <p:cNvCxnSpPr>
            <a:stCxn id="73" idx="3"/>
            <a:endCxn id="74" idx="1"/>
          </p:cNvCxnSpPr>
          <p:nvPr/>
        </p:nvCxnSpPr>
        <p:spPr>
          <a:xfrm>
            <a:off x="2109900" y="1636100"/>
            <a:ext cx="118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0" name="Google Shape;80;p4"/>
          <p:cNvCxnSpPr>
            <a:stCxn id="74" idx="3"/>
            <a:endCxn id="75" idx="1"/>
          </p:cNvCxnSpPr>
          <p:nvPr/>
        </p:nvCxnSpPr>
        <p:spPr>
          <a:xfrm>
            <a:off x="4702550" y="1636100"/>
            <a:ext cx="1240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1" name="Google Shape;81;p4"/>
          <p:cNvSpPr/>
          <p:nvPr/>
        </p:nvSpPr>
        <p:spPr>
          <a:xfrm>
            <a:off x="374450" y="2360950"/>
            <a:ext cx="17982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4"/>
          <p:cNvSpPr txBox="1"/>
          <p:nvPr/>
        </p:nvSpPr>
        <p:spPr>
          <a:xfrm>
            <a:off x="618350" y="2277250"/>
            <a:ext cx="13104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Independent variable</a:t>
            </a:r>
            <a:endParaRPr b="0" i="0" sz="14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83" name="Google Shape;83;p4"/>
          <p:cNvSpPr/>
          <p:nvPr/>
        </p:nvSpPr>
        <p:spPr>
          <a:xfrm>
            <a:off x="5747950" y="2277250"/>
            <a:ext cx="1798200" cy="65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4"/>
          <p:cNvSpPr txBox="1"/>
          <p:nvPr/>
        </p:nvSpPr>
        <p:spPr>
          <a:xfrm>
            <a:off x="5747950" y="2333050"/>
            <a:ext cx="19344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Dependent variable</a:t>
            </a:r>
            <a:endParaRPr b="0" i="0" sz="14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85" name="Google Shape;85;p4"/>
          <p:cNvCxnSpPr>
            <a:stCxn id="81" idx="3"/>
            <a:endCxn id="83" idx="1"/>
          </p:cNvCxnSpPr>
          <p:nvPr/>
        </p:nvCxnSpPr>
        <p:spPr>
          <a:xfrm flipH="1" rot="10800000">
            <a:off x="2172650" y="2605600"/>
            <a:ext cx="3575400" cy="4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 txBox="1"/>
          <p:nvPr>
            <p:ph type="title"/>
          </p:nvPr>
        </p:nvSpPr>
        <p:spPr>
          <a:xfrm>
            <a:off x="311700" y="260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>
                <a:solidFill>
                  <a:srgbClr val="000000"/>
                </a:solidFill>
              </a:rPr>
              <a:t>Linear Regression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1" name="Google Shape;91;p5"/>
          <p:cNvSpPr txBox="1"/>
          <p:nvPr>
            <p:ph idx="1" type="body"/>
          </p:nvPr>
        </p:nvSpPr>
        <p:spPr>
          <a:xfrm>
            <a:off x="0" y="1046725"/>
            <a:ext cx="5752500" cy="26823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Linear regression is a regression model which tries to predict the relationship between the dependent variable Y and independent variable X in a linear fashion.</a:t>
            </a:r>
            <a:endParaRPr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2100"/>
              <a:buChar char="●"/>
            </a:pPr>
            <a:r>
              <a:rPr b="1" lang="en" sz="1700">
                <a:solidFill>
                  <a:schemeClr val="dk1"/>
                </a:solidFill>
              </a:rPr>
              <a:t>Y = mx + c</a:t>
            </a:r>
            <a:r>
              <a:rPr lang="en" sz="1700">
                <a:solidFill>
                  <a:schemeClr val="dk1"/>
                </a:solidFill>
              </a:rPr>
              <a:t>, m is the impact of an independent variable on the dependent variable.</a:t>
            </a:r>
            <a:endParaRPr sz="2100"/>
          </a:p>
        </p:txBody>
      </p:sp>
      <p:pic>
        <p:nvPicPr>
          <p:cNvPr id="92" name="Google Shape;9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01150" y="455500"/>
            <a:ext cx="2611000" cy="2418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" name="Google Shape;93;p5"/>
          <p:cNvCxnSpPr/>
          <p:nvPr/>
        </p:nvCxnSpPr>
        <p:spPr>
          <a:xfrm>
            <a:off x="251500" y="299925"/>
            <a:ext cx="0" cy="4944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"/>
          <p:cNvSpPr txBox="1"/>
          <p:nvPr>
            <p:ph type="title"/>
          </p:nvPr>
        </p:nvSpPr>
        <p:spPr>
          <a:xfrm>
            <a:off x="311700" y="272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000000"/>
                </a:solidFill>
              </a:rPr>
              <a:t>Example: </a:t>
            </a:r>
            <a:r>
              <a:rPr lang="en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ouse Prices vs Distance from Graveyard</a:t>
            </a:r>
            <a:endParaRPr sz="18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9" name="Google Shape;99;p6" title="Points scored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29924" y="1532375"/>
            <a:ext cx="4084374" cy="2525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6" title="Points scored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6525" y="1598475"/>
            <a:ext cx="4084374" cy="2525503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6"/>
          <p:cNvSpPr txBox="1"/>
          <p:nvPr/>
        </p:nvSpPr>
        <p:spPr>
          <a:xfrm>
            <a:off x="0" y="1090475"/>
            <a:ext cx="82914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ontserrat"/>
              <a:buChar char="●"/>
            </a:pPr>
            <a:r>
              <a:rPr i="0" lang="en" sz="1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magnitude of this positive/negative impact is called ‘weight’</a:t>
            </a:r>
            <a:endParaRPr i="0" sz="1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2" name="Google Shape;102;p6"/>
          <p:cNvCxnSpPr/>
          <p:nvPr/>
        </p:nvCxnSpPr>
        <p:spPr>
          <a:xfrm>
            <a:off x="251500" y="299925"/>
            <a:ext cx="0" cy="4944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 txBox="1"/>
          <p:nvPr>
            <p:ph type="title"/>
          </p:nvPr>
        </p:nvSpPr>
        <p:spPr>
          <a:xfrm>
            <a:off x="311700" y="260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>
                <a:solidFill>
                  <a:srgbClr val="000000"/>
                </a:solidFill>
              </a:rPr>
              <a:t>Re-creating Equation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8" name="Google Shape;108;p7"/>
          <p:cNvSpPr txBox="1"/>
          <p:nvPr>
            <p:ph idx="1" type="body"/>
          </p:nvPr>
        </p:nvSpPr>
        <p:spPr>
          <a:xfrm>
            <a:off x="0" y="991000"/>
            <a:ext cx="8338800" cy="25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House Price = w1*location + w2*No_of_rooms + w3*Distance_from_landmarks + w4*Age_of_house + w5*Distance_from_graveyard + c 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       </a:t>
            </a:r>
            <a:r>
              <a:rPr lang="en" sz="1700">
                <a:solidFill>
                  <a:srgbClr val="000000"/>
                </a:solidFill>
              </a:rPr>
              <a:t>(w1,...,w5 are the individual impacts of that feature to the house price)</a:t>
            </a:r>
            <a:endParaRPr b="1" sz="1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700"/>
              <a:t>         </a:t>
            </a:r>
            <a:r>
              <a:rPr b="1" lang="en" sz="1700">
                <a:solidFill>
                  <a:srgbClr val="000000"/>
                </a:solidFill>
              </a:rPr>
              <a:t>Y = w1*x1 +  w2*x2 +  w3*x3 +  w4*x4 +  w5*x5 + c </a:t>
            </a:r>
            <a:endParaRPr b="1" sz="1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cxnSp>
        <p:nvCxnSpPr>
          <p:cNvPr id="109" name="Google Shape;109;p7"/>
          <p:cNvCxnSpPr/>
          <p:nvPr/>
        </p:nvCxnSpPr>
        <p:spPr>
          <a:xfrm>
            <a:off x="251500" y="299925"/>
            <a:ext cx="0" cy="4944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3edfa1ea9_0_20"/>
          <p:cNvSpPr txBox="1"/>
          <p:nvPr>
            <p:ph type="title"/>
          </p:nvPr>
        </p:nvSpPr>
        <p:spPr>
          <a:xfrm>
            <a:off x="311700" y="260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>
                <a:solidFill>
                  <a:srgbClr val="000000"/>
                </a:solidFill>
              </a:rPr>
              <a:t>Re-creating Equation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5" name="Google Shape;115;g53edfa1ea9_0_20"/>
          <p:cNvSpPr txBox="1"/>
          <p:nvPr>
            <p:ph idx="1" type="body"/>
          </p:nvPr>
        </p:nvSpPr>
        <p:spPr>
          <a:xfrm>
            <a:off x="251500" y="980475"/>
            <a:ext cx="8338800" cy="25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700"/>
              <a:t>C</a:t>
            </a:r>
            <a:r>
              <a:rPr lang="en" sz="1700">
                <a:solidFill>
                  <a:srgbClr val="000000"/>
                </a:solidFill>
              </a:rPr>
              <a:t>onsider the weights and features as vectors , apply a dot product 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700">
                <a:solidFill>
                  <a:srgbClr val="000000"/>
                </a:solidFill>
              </a:rPr>
              <a:t>w1*x1 +  w2*x2 +  w3*x3 +  w4*x4 +  w5*x5 = 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700">
                <a:solidFill>
                  <a:srgbClr val="000000"/>
                </a:solidFill>
              </a:rPr>
              <a:t>[w1 , w2 , w3 , w4 , w5].[x1 , x2 , x3 , x4 , x5]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700">
                <a:solidFill>
                  <a:srgbClr val="000000"/>
                </a:solidFill>
              </a:rPr>
              <a:t>            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 sz="2200"/>
              <a:t>          </a:t>
            </a:r>
            <a:r>
              <a:rPr b="1" lang="en" sz="2200">
                <a:solidFill>
                  <a:srgbClr val="000000"/>
                </a:solidFill>
              </a:rPr>
              <a:t>Y = W.X + c </a:t>
            </a:r>
            <a:endParaRPr b="1" sz="2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cxnSp>
        <p:nvCxnSpPr>
          <p:cNvPr id="116" name="Google Shape;116;g53edfa1ea9_0_20"/>
          <p:cNvCxnSpPr/>
          <p:nvPr/>
        </p:nvCxnSpPr>
        <p:spPr>
          <a:xfrm>
            <a:off x="251500" y="299925"/>
            <a:ext cx="0" cy="4944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Google Shape;117;g53edfa1ea9_0_20"/>
          <p:cNvSpPr txBox="1"/>
          <p:nvPr/>
        </p:nvSpPr>
        <p:spPr>
          <a:xfrm>
            <a:off x="311700" y="2787575"/>
            <a:ext cx="2429700" cy="7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(weights vector)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g53edfa1ea9_0_20"/>
          <p:cNvSpPr txBox="1"/>
          <p:nvPr/>
        </p:nvSpPr>
        <p:spPr>
          <a:xfrm>
            <a:off x="2979850" y="2787575"/>
            <a:ext cx="2067900" cy="7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b="1"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feature vector)</a:t>
            </a:r>
            <a:endParaRPr b="1"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9" name="Google Shape;119;g53edfa1ea9_0_20"/>
          <p:cNvCxnSpPr/>
          <p:nvPr/>
        </p:nvCxnSpPr>
        <p:spPr>
          <a:xfrm>
            <a:off x="3901375" y="2519300"/>
            <a:ext cx="21000" cy="5469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g53edfa1ea9_0_20"/>
          <p:cNvCxnSpPr/>
          <p:nvPr/>
        </p:nvCxnSpPr>
        <p:spPr>
          <a:xfrm flipH="1">
            <a:off x="1156100" y="2550850"/>
            <a:ext cx="10500" cy="5259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