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9" r:id="rId3"/>
    <p:sldId id="267" r:id="rId4"/>
    <p:sldId id="297" r:id="rId5"/>
    <p:sldId id="298" r:id="rId6"/>
    <p:sldId id="299" r:id="rId7"/>
    <p:sldId id="304" r:id="rId8"/>
    <p:sldId id="300" r:id="rId9"/>
    <p:sldId id="268" r:id="rId10"/>
    <p:sldId id="306" r:id="rId11"/>
    <p:sldId id="301" r:id="rId12"/>
    <p:sldId id="302" r:id="rId13"/>
    <p:sldId id="305" r:id="rId14"/>
    <p:sldId id="303" r:id="rId15"/>
    <p:sldId id="309" r:id="rId16"/>
    <p:sldId id="307" r:id="rId17"/>
    <p:sldId id="308" r:id="rId18"/>
    <p:sldId id="312" r:id="rId19"/>
    <p:sldId id="317" r:id="rId20"/>
    <p:sldId id="313" r:id="rId21"/>
    <p:sldId id="314" r:id="rId22"/>
    <p:sldId id="319" r:id="rId23"/>
    <p:sldId id="318" r:id="rId24"/>
    <p:sldId id="320" r:id="rId25"/>
    <p:sldId id="321" r:id="rId26"/>
    <p:sldId id="315" r:id="rId27"/>
    <p:sldId id="316" r:id="rId28"/>
    <p:sldId id="310" r:id="rId29"/>
    <p:sldId id="322" r:id="rId30"/>
    <p:sldId id="323" r:id="rId31"/>
    <p:sldId id="324" r:id="rId32"/>
    <p:sldId id="325" r:id="rId33"/>
    <p:sldId id="326" r:id="rId34"/>
    <p:sldId id="327" r:id="rId35"/>
    <p:sldId id="331" r:id="rId36"/>
    <p:sldId id="332" r:id="rId37"/>
    <p:sldId id="333" r:id="rId38"/>
    <p:sldId id="335" r:id="rId39"/>
    <p:sldId id="334" r:id="rId40"/>
    <p:sldId id="328" r:id="rId41"/>
    <p:sldId id="336" r:id="rId42"/>
    <p:sldId id="33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 marL="0" indent="0">
              <a:buNone/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-63795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교육 세미나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Jupyter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Python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camo.githubusercontent.com/b563d59313f34e16a1fedabf235c568aa45d029b/687474703a2f2f692e696d6775722e636f6d2f6d4b745a376b422e676966" TargetMode="External"/><Relationship Id="rId3" Type="http://schemas.openxmlformats.org/officeDocument/2006/relationships/hyperlink" Target="https://arxiv.org/pdf/1410.3916.pdf" TargetMode="External"/><Relationship Id="rId7" Type="http://schemas.openxmlformats.org/officeDocument/2006/relationships/hyperlink" Target="http://solarisailab.com/archives/690" TargetMode="External"/><Relationship Id="rId2" Type="http://schemas.openxmlformats.org/officeDocument/2006/relationships/hyperlink" Target="https://arxiv.org/pdf/1503.0889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hui.github.io/2017/03/15/Memory-network/" TargetMode="External"/><Relationship Id="rId5" Type="http://schemas.openxmlformats.org/officeDocument/2006/relationships/hyperlink" Target="https://www.youtube.com/watch?v=vDQf7lcenfI" TargetMode="External"/><Relationship Id="rId10" Type="http://schemas.openxmlformats.org/officeDocument/2006/relationships/hyperlink" Target="http://solaris33.pythonanywhere.com/" TargetMode="External"/><Relationship Id="rId4" Type="http://schemas.openxmlformats.org/officeDocument/2006/relationships/hyperlink" Target="https://simonjisu.github.io/datascience/2017/08/04/E2EMN.html" TargetMode="External"/><Relationship Id="rId9" Type="http://schemas.openxmlformats.org/officeDocument/2006/relationships/hyperlink" Target="https://godongyoung.github.io/2018/03/11/Memory-Networks-paper-review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02521-202C-4648-96CB-3B27204C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245659"/>
            <a:ext cx="10515600" cy="3631142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Memory network</a:t>
            </a:r>
            <a:br>
              <a:rPr lang="en-US" altLang="ko-KR" sz="5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en-US" altLang="ko-KR" sz="5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8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투빅스</a:t>
            </a:r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</a:t>
            </a:r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 최수정</a:t>
            </a:r>
          </a:p>
        </p:txBody>
      </p:sp>
    </p:spTree>
    <p:extLst>
      <p:ext uri="{BB962C8B-B14F-4D97-AF65-F5344CB8AC3E}">
        <p14:creationId xmlns:p14="http://schemas.microsoft.com/office/powerpoint/2010/main" val="282264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AC73213-E88A-471A-B5BD-5525F962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4" y="2099734"/>
            <a:ext cx="9584266" cy="44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6FFBE-F71E-4FD2-92C7-804CF55F3149}"/>
              </a:ext>
            </a:extLst>
          </p:cNvPr>
          <p:cNvSpPr txBox="1"/>
          <p:nvPr/>
        </p:nvSpPr>
        <p:spPr>
          <a:xfrm>
            <a:off x="524932" y="2106642"/>
            <a:ext cx="108373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en-US" altLang="ko-KR" sz="2800" dirty="0">
                <a:solidFill>
                  <a:srgbClr val="C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Inference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core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O, R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있다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(O :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어떤 메모리와 관련되어 있는지를 계산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                                                  </a:t>
            </a:r>
          </a:p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                                                                   R: output feature O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대한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decoder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33D4-BB14-4C13-97CC-7107A7A1B3CA}"/>
              </a:ext>
            </a:extLst>
          </p:cNvPr>
          <p:cNvSpPr txBox="1"/>
          <p:nvPr/>
        </p:nvSpPr>
        <p:spPr>
          <a:xfrm>
            <a:off x="524932" y="3073977"/>
            <a:ext cx="10701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 x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대해 </a:t>
            </a:r>
            <a:r>
              <a:rPr lang="ko-KR" altLang="en-US" sz="2400" dirty="0">
                <a:solidFill>
                  <a:srgbClr val="C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유의미한 </a:t>
            </a:r>
            <a:r>
              <a:rPr lang="en-US" altLang="ko-KR" sz="2400" dirty="0">
                <a:solidFill>
                  <a:srgbClr val="C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k</a:t>
            </a:r>
            <a:r>
              <a:rPr lang="ko-KR" altLang="en-US" sz="2400" dirty="0">
                <a:solidFill>
                  <a:srgbClr val="C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메모리를 선정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하여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output feature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만든다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(</a:t>
            </a:r>
            <a:r>
              <a:rPr lang="ko-KR" altLang="en-US" sz="24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여기선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k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선정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  <a:p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즉 여러 문장과 질문이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으로 들어온다면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그 질문에 도움될 만한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메모리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여기서는 한문장이 한 메모리 슬롯에 들어가 있으므로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문장을 고르는 것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08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A3FFC-6531-4E3D-AF9B-5B81108D2993}"/>
              </a:ext>
            </a:extLst>
          </p:cNvPr>
          <p:cNvSpPr txBox="1"/>
          <p:nvPr/>
        </p:nvSpPr>
        <p:spPr>
          <a:xfrm>
            <a:off x="220133" y="2319866"/>
            <a:ext cx="23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000080"/>
                </a:highlight>
                <a:latin typeface="Andalus" panose="02020603050405020304" pitchFamily="18" charset="-78"/>
                <a:cs typeface="Andalus" panose="02020603050405020304" pitchFamily="18" charset="-78"/>
              </a:rPr>
              <a:t>When K=1 </a:t>
            </a:r>
            <a:endParaRPr lang="ko-KR" altLang="en-US" sz="3600" dirty="0">
              <a:solidFill>
                <a:schemeClr val="bg1"/>
              </a:solidFill>
              <a:highlight>
                <a:srgbClr val="000080"/>
              </a:highligh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E8A8-90BF-4C9B-81A0-F2E7614344E2}"/>
              </a:ext>
            </a:extLst>
          </p:cNvPr>
          <p:cNvSpPr txBox="1"/>
          <p:nvPr/>
        </p:nvSpPr>
        <p:spPr>
          <a:xfrm>
            <a:off x="2426071" y="2319865"/>
            <a:ext cx="75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가장 관련 있는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memory(supporting memory) o1 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8" name="그림 7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598C89D4-8654-401C-900F-CC4CAF2F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72" y="3448888"/>
            <a:ext cx="8480995" cy="8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A3FFC-6531-4E3D-AF9B-5B81108D2993}"/>
              </a:ext>
            </a:extLst>
          </p:cNvPr>
          <p:cNvSpPr txBox="1"/>
          <p:nvPr/>
        </p:nvSpPr>
        <p:spPr>
          <a:xfrm>
            <a:off x="220133" y="2319866"/>
            <a:ext cx="23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000080"/>
                </a:highlight>
                <a:latin typeface="Andalus" panose="02020603050405020304" pitchFamily="18" charset="-78"/>
                <a:cs typeface="Andalus" panose="02020603050405020304" pitchFamily="18" charset="-78"/>
              </a:rPr>
              <a:t>When K=1 </a:t>
            </a:r>
            <a:endParaRPr lang="ko-KR" altLang="en-US" sz="3600" dirty="0">
              <a:solidFill>
                <a:schemeClr val="bg1"/>
              </a:solidFill>
              <a:highlight>
                <a:srgbClr val="000080"/>
              </a:highligh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E8A8-90BF-4C9B-81A0-F2E7614344E2}"/>
              </a:ext>
            </a:extLst>
          </p:cNvPr>
          <p:cNvSpPr txBox="1"/>
          <p:nvPr/>
        </p:nvSpPr>
        <p:spPr>
          <a:xfrm>
            <a:off x="2426071" y="2319865"/>
            <a:ext cx="75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ko-KR" altLang="en-US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가장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관련 있는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memory(supporting memory) o1 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8" name="그림 7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598C89D4-8654-401C-900F-CC4CAF2F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72" y="3448888"/>
            <a:ext cx="8480995" cy="825455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01D5CE4-D305-42D5-B890-EECCA74CF616}"/>
              </a:ext>
            </a:extLst>
          </p:cNvPr>
          <p:cNvCxnSpPr/>
          <p:nvPr/>
        </p:nvCxnSpPr>
        <p:spPr>
          <a:xfrm rot="10800000" flipV="1">
            <a:off x="6807200" y="4274343"/>
            <a:ext cx="914400" cy="619390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F78F5D-951D-45FF-B51E-171DC8F70FF5}"/>
              </a:ext>
            </a:extLst>
          </p:cNvPr>
          <p:cNvSpPr txBox="1"/>
          <p:nvPr/>
        </p:nvSpPr>
        <p:spPr>
          <a:xfrm>
            <a:off x="1662072" y="4622744"/>
            <a:ext cx="629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 sentence x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</a:t>
            </a:r>
            <a:r>
              <a:rPr lang="en-US" altLang="ko-KR" sz="28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 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쌍의 </a:t>
            </a:r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Match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점수를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매기는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score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76740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F9A5-3844-48B2-8AB6-E77E707326AB}"/>
              </a:ext>
            </a:extLst>
          </p:cNvPr>
          <p:cNvSpPr txBox="1"/>
          <p:nvPr/>
        </p:nvSpPr>
        <p:spPr>
          <a:xfrm>
            <a:off x="220133" y="2319866"/>
            <a:ext cx="23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000080"/>
                </a:highlight>
                <a:latin typeface="Andalus" panose="02020603050405020304" pitchFamily="18" charset="-78"/>
                <a:cs typeface="Andalus" panose="02020603050405020304" pitchFamily="18" charset="-78"/>
              </a:rPr>
              <a:t>When K=2 </a:t>
            </a:r>
            <a:endParaRPr lang="ko-KR" altLang="en-US" sz="3600" dirty="0">
              <a:solidFill>
                <a:schemeClr val="bg1"/>
              </a:solidFill>
              <a:highlight>
                <a:srgbClr val="000080"/>
              </a:highligh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2259D-FBA7-459B-B130-1C48CD908988}"/>
              </a:ext>
            </a:extLst>
          </p:cNvPr>
          <p:cNvSpPr txBox="1"/>
          <p:nvPr/>
        </p:nvSpPr>
        <p:spPr>
          <a:xfrm>
            <a:off x="2426071" y="2319865"/>
            <a:ext cx="75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번째로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관련 있는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 o2 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C808A-726B-4E3D-9A72-78BA8181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54" y="3426137"/>
            <a:ext cx="8347146" cy="7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6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F9A5-3844-48B2-8AB6-E77E707326AB}"/>
              </a:ext>
            </a:extLst>
          </p:cNvPr>
          <p:cNvSpPr txBox="1"/>
          <p:nvPr/>
        </p:nvSpPr>
        <p:spPr>
          <a:xfrm>
            <a:off x="220133" y="2319866"/>
            <a:ext cx="23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000080"/>
                </a:highlight>
                <a:latin typeface="Andalus" panose="02020603050405020304" pitchFamily="18" charset="-78"/>
                <a:cs typeface="Andalus" panose="02020603050405020304" pitchFamily="18" charset="-78"/>
              </a:rPr>
              <a:t>When K=2 </a:t>
            </a:r>
            <a:endParaRPr lang="ko-KR" altLang="en-US" sz="3600" dirty="0">
              <a:solidFill>
                <a:schemeClr val="bg1"/>
              </a:solidFill>
              <a:highlight>
                <a:srgbClr val="000080"/>
              </a:highligh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2259D-FBA7-459B-B130-1C48CD908988}"/>
              </a:ext>
            </a:extLst>
          </p:cNvPr>
          <p:cNvSpPr txBox="1"/>
          <p:nvPr/>
        </p:nvSpPr>
        <p:spPr>
          <a:xfrm>
            <a:off x="2426071" y="2319865"/>
            <a:ext cx="75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번째로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관련 있는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 o2 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C808A-726B-4E3D-9A72-78BA8181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54" y="3426137"/>
            <a:ext cx="8347146" cy="7755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951B0A1-C520-4AD9-A00D-961BB348C78E}"/>
              </a:ext>
            </a:extLst>
          </p:cNvPr>
          <p:cNvSpPr/>
          <p:nvPr/>
        </p:nvSpPr>
        <p:spPr>
          <a:xfrm>
            <a:off x="6671733" y="3364068"/>
            <a:ext cx="1557866" cy="8996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D4AA5-8699-46C6-A2D5-A639B565CEE1}"/>
              </a:ext>
            </a:extLst>
          </p:cNvPr>
          <p:cNvSpPr txBox="1"/>
          <p:nvPr/>
        </p:nvSpPr>
        <p:spPr>
          <a:xfrm>
            <a:off x="1190430" y="4811470"/>
            <a:ext cx="10057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다음 관련 있는 후보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이전 메모리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(m(o1))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input(x)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 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list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와의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match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로써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S(o)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함수 적용해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o2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얻는다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1C1EC2-AE22-4875-BACA-2DC9765C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71" y="5711495"/>
            <a:ext cx="6261846" cy="4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3952D418-5627-49DB-8A0E-F8E8A606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13" y="2248593"/>
            <a:ext cx="3079287" cy="777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4C519-6909-429A-860D-BA0A24752F1B}"/>
              </a:ext>
            </a:extLst>
          </p:cNvPr>
          <p:cNvSpPr txBox="1"/>
          <p:nvPr/>
        </p:nvSpPr>
        <p:spPr>
          <a:xfrm>
            <a:off x="220133" y="2248593"/>
            <a:ext cx="51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 </a:t>
            </a:r>
            <a:r>
              <a:rPr lang="ko-KR" altLang="en-US" sz="3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들어가는 최종 </a:t>
            </a:r>
            <a:r>
              <a:rPr lang="en-US" altLang="ko-KR" sz="3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output:</a:t>
            </a:r>
            <a:endParaRPr lang="ko-KR" altLang="en-US" sz="32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9F31F-A925-4D45-9D7C-34B56D80113F}"/>
              </a:ext>
            </a:extLst>
          </p:cNvPr>
          <p:cNvSpPr txBox="1"/>
          <p:nvPr/>
        </p:nvSpPr>
        <p:spPr>
          <a:xfrm>
            <a:off x="347235" y="3513989"/>
            <a:ext cx="1106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이제 최종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</a:t>
            </a:r>
            <a:r>
              <a:rPr lang="en-US" altLang="ko-KR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response r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만든다</a:t>
            </a:r>
            <a:r>
              <a:rPr lang="en-US" altLang="ko-KR" sz="24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</a:t>
            </a:r>
            <a:r>
              <a:rPr lang="en-US" altLang="ko-KR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ko-KR" altLang="en-US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선택 한 메모리 안에서 </a:t>
            </a:r>
            <a:r>
              <a:rPr lang="en-US" altLang="ko-KR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Answer</a:t>
            </a:r>
            <a:r>
              <a:rPr lang="ko-KR" altLang="en-US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내놓을 단어를 찾아야 한다</a:t>
            </a:r>
            <a:r>
              <a:rPr lang="en-US" altLang="ko-KR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!)</a:t>
            </a:r>
            <a:endParaRPr lang="ko-KR" altLang="en-US" u="sng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5A512-42C7-49A9-94C8-45A57282CAA8}"/>
              </a:ext>
            </a:extLst>
          </p:cNvPr>
          <p:cNvSpPr txBox="1"/>
          <p:nvPr/>
        </p:nvSpPr>
        <p:spPr>
          <a:xfrm>
            <a:off x="347235" y="4829535"/>
            <a:ext cx="8314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논문에서는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single word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textual response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limit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함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(ex.</a:t>
            </a:r>
            <a:r>
              <a:rPr lang="ko-KR" altLang="en-US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Q:John</a:t>
            </a:r>
            <a:r>
              <a:rPr lang="ko-KR" altLang="en-US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은 어디에 있니</a:t>
            </a:r>
            <a:r>
              <a:rPr lang="en-US" altLang="ko-KR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 A:</a:t>
            </a:r>
            <a:r>
              <a:rPr lang="ko-KR" altLang="en-US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침실</a:t>
            </a:r>
            <a:r>
              <a:rPr lang="en-US" altLang="ko-KR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endParaRPr lang="ko-KR" altLang="en-US" sz="2000" u="sng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87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4692A4AC-7A4D-4A84-A699-84B5F262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2196763"/>
            <a:ext cx="2324472" cy="58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9235F-628D-4085-A7DA-EF7555F5029F}"/>
              </a:ext>
            </a:extLst>
          </p:cNvPr>
          <p:cNvSpPr txBox="1"/>
          <p:nvPr/>
        </p:nvSpPr>
        <p:spPr>
          <a:xfrm>
            <a:off x="2544605" y="2196763"/>
            <a:ext cx="52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조합을 평가하기 위해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ranking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한다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13865-F0EA-4920-92FA-D2E5FD358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32" y="3248640"/>
            <a:ext cx="9519331" cy="79327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0F89E49-DF98-4A91-8481-0F8599FBF2B4}"/>
              </a:ext>
            </a:extLst>
          </p:cNvPr>
          <p:cNvSpPr/>
          <p:nvPr/>
        </p:nvSpPr>
        <p:spPr>
          <a:xfrm>
            <a:off x="5672665" y="3185159"/>
            <a:ext cx="846667" cy="918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AF720C-E2EF-4026-A41F-4638758705E3}"/>
              </a:ext>
            </a:extLst>
          </p:cNvPr>
          <p:cNvSpPr/>
          <p:nvPr/>
        </p:nvSpPr>
        <p:spPr>
          <a:xfrm>
            <a:off x="9855198" y="3155651"/>
            <a:ext cx="846667" cy="918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28F35-64BF-4E32-BA2D-86FB44286E28}"/>
              </a:ext>
            </a:extLst>
          </p:cNvPr>
          <p:cNvSpPr txBox="1"/>
          <p:nvPr/>
        </p:nvSpPr>
        <p:spPr>
          <a:xfrm>
            <a:off x="4563533" y="4318000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Match</a:t>
            </a:r>
            <a:r>
              <a:rPr lang="ko-KR" altLang="en-US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점수매기는 </a:t>
            </a:r>
            <a:r>
              <a:rPr lang="en-US" altLang="ko-KR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score</a:t>
            </a:r>
            <a:r>
              <a:rPr lang="ko-KR" altLang="en-US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D9B22-0D00-488D-BEE6-DF4DD68E16F8}"/>
              </a:ext>
            </a:extLst>
          </p:cNvPr>
          <p:cNvSpPr txBox="1"/>
          <p:nvPr/>
        </p:nvSpPr>
        <p:spPr>
          <a:xfrm>
            <a:off x="8445329" y="4327464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Dictionary</a:t>
            </a:r>
            <a:r>
              <a:rPr lang="ko-KR" altLang="en-US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있는 모든 단어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50CBD-8C9E-4BD0-9312-4507234C887D}"/>
              </a:ext>
            </a:extLst>
          </p:cNvPr>
          <p:cNvSpPr txBox="1"/>
          <p:nvPr/>
        </p:nvSpPr>
        <p:spPr>
          <a:xfrm>
            <a:off x="660047" y="4949547"/>
            <a:ext cx="108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결국</a:t>
            </a:r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앞에 했던 </a:t>
            </a:r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</a:t>
            </a:r>
            <a:r>
              <a:rPr lang="ko-KR" altLang="en-US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비슷하게 </a:t>
            </a:r>
            <a:r>
              <a:rPr lang="en-US" altLang="ko-KR" sz="24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Dic</a:t>
            </a:r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(W)</a:t>
            </a:r>
            <a:r>
              <a:rPr lang="ko-KR" altLang="en-US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있는 모든 단어 중 </a:t>
            </a:r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List                          </a:t>
            </a:r>
            <a:r>
              <a:rPr lang="ko-KR" altLang="en-US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가장 적절하게 매칭될 만한 단어를 찾는 것</a:t>
            </a:r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6" name="그림 1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C044CFAF-7CB3-4C0E-8FCD-C436FD7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28" y="4959011"/>
            <a:ext cx="2008903" cy="5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8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FDA9D-2087-46BB-AD1A-68B2E68395A1}"/>
              </a:ext>
            </a:extLst>
          </p:cNvPr>
          <p:cNvSpPr txBox="1"/>
          <p:nvPr/>
        </p:nvSpPr>
        <p:spPr>
          <a:xfrm>
            <a:off x="6045200" y="1517822"/>
            <a:ext cx="614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지금까지 한 것을 예제에 대입해 이해해보기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AFF9504-093F-4A0C-88CB-BD23937A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2091329"/>
            <a:ext cx="5789714" cy="181806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C2C2091-6B4A-40C0-88AD-332C81FB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33" y="3790399"/>
            <a:ext cx="614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question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=’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Where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milk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now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?’ </a:t>
            </a:r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DEAFB36-46AF-4082-AAC2-F4F58531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" t="23139" r="31748" b="-1323"/>
          <a:stretch/>
        </p:blipFill>
        <p:spPr>
          <a:xfrm>
            <a:off x="6309861" y="2083590"/>
            <a:ext cx="5529838" cy="2424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FFC1D-7CF8-491E-A6F4-7BC9B3E57251}"/>
              </a:ext>
            </a:extLst>
          </p:cNvPr>
          <p:cNvSpPr txBox="1"/>
          <p:nvPr/>
        </p:nvSpPr>
        <p:spPr>
          <a:xfrm>
            <a:off x="8905461" y="2023546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37218-1B9B-40E7-8474-6EDBD6225EDA}"/>
              </a:ext>
            </a:extLst>
          </p:cNvPr>
          <p:cNvSpPr txBox="1"/>
          <p:nvPr/>
        </p:nvSpPr>
        <p:spPr>
          <a:xfrm>
            <a:off x="344557" y="4386470"/>
            <a:ext cx="116781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-O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이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들간의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점수를 매기고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가장 관련 있는 메모리를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m(o1)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내보낸다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(ex. m(o1) :</a:t>
            </a:r>
            <a:r>
              <a:rPr lang="en-US" altLang="ko-KR" dirty="0"/>
              <a:t>’Joe left the milk’)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가장 관련 있는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m(o2)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찾는다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(ex.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m(o2):</a:t>
            </a:r>
            <a:r>
              <a:rPr lang="en-US" altLang="ko-KR" dirty="0"/>
              <a:t>’Joe travelled to the office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’(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우유를 방치하기  전 가장 최근에 간 장소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                       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따라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‘office’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출력하게 된다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8EC3C5-A4CA-41A3-B2CC-8C60EE24E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0" y="5136425"/>
            <a:ext cx="1180088" cy="472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09FB31-C8AF-4E42-8FC3-1A55EC09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3" y="6063036"/>
            <a:ext cx="2570200" cy="3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4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FDA9D-2087-46BB-AD1A-68B2E68395A1}"/>
              </a:ext>
            </a:extLst>
          </p:cNvPr>
          <p:cNvSpPr txBox="1"/>
          <p:nvPr/>
        </p:nvSpPr>
        <p:spPr>
          <a:xfrm>
            <a:off x="6045200" y="1517822"/>
            <a:ext cx="614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지금까지 한 것을 예제에 대입해 이해해보기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AFF9504-093F-4A0C-88CB-BD23937A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2091329"/>
            <a:ext cx="5789714" cy="181806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C2C2091-6B4A-40C0-88AD-332C81FB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33" y="3790399"/>
            <a:ext cx="614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question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=’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Where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milk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now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?’ </a:t>
            </a:r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DEAFB36-46AF-4082-AAC2-F4F58531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" t="23139" r="31748" b="-1323"/>
          <a:stretch/>
        </p:blipFill>
        <p:spPr>
          <a:xfrm>
            <a:off x="6309861" y="2083590"/>
            <a:ext cx="5529838" cy="2424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FFC1D-7CF8-491E-A6F4-7BC9B3E57251}"/>
              </a:ext>
            </a:extLst>
          </p:cNvPr>
          <p:cNvSpPr txBox="1"/>
          <p:nvPr/>
        </p:nvSpPr>
        <p:spPr>
          <a:xfrm>
            <a:off x="8905461" y="2023546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37218-1B9B-40E7-8474-6EDBD6225EDA}"/>
              </a:ext>
            </a:extLst>
          </p:cNvPr>
          <p:cNvSpPr txBox="1"/>
          <p:nvPr/>
        </p:nvSpPr>
        <p:spPr>
          <a:xfrm>
            <a:off x="344557" y="4386470"/>
            <a:ext cx="116781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-O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이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들간의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점수를 매기고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가장 관련 있는 메모리를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m(o1)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내보낸다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(ex. m(o1) :</a:t>
            </a:r>
            <a:r>
              <a:rPr lang="en-US" altLang="ko-KR" dirty="0"/>
              <a:t>’Joe left the milk’)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가장 관련 있는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m(o2)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찾는다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(ex.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m(o2):</a:t>
            </a:r>
            <a:r>
              <a:rPr lang="en-US" altLang="ko-KR" dirty="0"/>
              <a:t>’Joe travelled to the office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’(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우유를 방치하기  전 가장 최근에 간 장소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                       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따라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‘office’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출력하게 된다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8EC3C5-A4CA-41A3-B2CC-8C60EE24E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0" y="5136425"/>
            <a:ext cx="1180088" cy="472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09FB31-C8AF-4E42-8FC3-1A55EC09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3" y="6063036"/>
            <a:ext cx="2570200" cy="3652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9AFAFCE-2FAE-4A9B-9FD1-4A433A6C4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2" y="4962247"/>
            <a:ext cx="12344400" cy="9034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8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4"/>
            <a:ext cx="8865840" cy="4464359"/>
            <a:chOff x="2929920" y="1588790"/>
            <a:chExt cx="9262080" cy="441061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Memory networks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Mem NN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Mem N2N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en-US" altLang="ko-KR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bAbI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demo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B321D63-5306-4613-A49F-4909F6CA089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99940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5E952-F47D-45D7-AB3C-93A2B8BE144A}"/>
              </a:ext>
            </a:extLst>
          </p:cNvPr>
          <p:cNvSpPr txBox="1"/>
          <p:nvPr/>
        </p:nvSpPr>
        <p:spPr>
          <a:xfrm>
            <a:off x="5977465" y="1490134"/>
            <a:ext cx="54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Compute the scoring function</a:t>
            </a:r>
            <a:endParaRPr lang="ko-KR" altLang="en-US" sz="28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A87FB-A9EF-46ED-8FE2-453C5DA6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979487"/>
            <a:ext cx="5915025" cy="415689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1E61F8-4E45-4F59-B0E2-FB49764E57EF}"/>
              </a:ext>
            </a:extLst>
          </p:cNvPr>
          <p:cNvCxnSpPr/>
          <p:nvPr/>
        </p:nvCxnSpPr>
        <p:spPr>
          <a:xfrm>
            <a:off x="541866" y="6058225"/>
            <a:ext cx="4334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37C6D54-83FB-4323-88D0-B046248AD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58" y="3283353"/>
            <a:ext cx="5838825" cy="2032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7CB98C-5FFA-4C32-9D3A-546079AE7553}"/>
              </a:ext>
            </a:extLst>
          </p:cNvPr>
          <p:cNvSpPr/>
          <p:nvPr/>
        </p:nvSpPr>
        <p:spPr>
          <a:xfrm>
            <a:off x="9567334" y="4793846"/>
            <a:ext cx="812800" cy="336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9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CFFC74-F89C-4172-A4AC-7E2543F0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2497293"/>
            <a:ext cx="6587067" cy="3120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763FE-6981-4590-A862-03441B6D8E00}"/>
              </a:ext>
            </a:extLst>
          </p:cNvPr>
          <p:cNvSpPr txBox="1"/>
          <p:nvPr/>
        </p:nvSpPr>
        <p:spPr>
          <a:xfrm>
            <a:off x="5977465" y="1490134"/>
            <a:ext cx="54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Compute the scoring function</a:t>
            </a:r>
            <a:endParaRPr lang="ko-KR" altLang="en-US" sz="28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E7832-FEB2-4827-A5C5-059E1B9F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81" y="2364770"/>
            <a:ext cx="4243919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3D201-EFEB-4450-98FB-21F659836CD5}"/>
              </a:ext>
            </a:extLst>
          </p:cNvPr>
          <p:cNvSpPr txBox="1"/>
          <p:nvPr/>
        </p:nvSpPr>
        <p:spPr>
          <a:xfrm>
            <a:off x="6587067" y="2887990"/>
            <a:ext cx="560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 X D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matrix.</a:t>
            </a:r>
          </a:p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은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임베딩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dimension, D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feature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수를 의미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556506-4950-4599-B9E8-62513CDE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67" y="3669185"/>
            <a:ext cx="1066800" cy="441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A6836-C0CE-4CB5-9CB7-E98800F96A47}"/>
              </a:ext>
            </a:extLst>
          </p:cNvPr>
          <p:cNvSpPr txBox="1"/>
          <p:nvPr/>
        </p:nvSpPr>
        <p:spPr>
          <a:xfrm>
            <a:off x="7653867" y="3595876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차원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feature space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매핑된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text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feature representation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(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가장 간단한 매핑은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bag of words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25E9E5-7848-470C-A793-7A70CAD69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267" y="4767826"/>
            <a:ext cx="1066800" cy="563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75FF09-BC3B-4722-8760-4D84396AA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74" y="5512926"/>
            <a:ext cx="1331385" cy="6265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0FBE96-DD4D-4E84-A404-034CF85847CD}"/>
              </a:ext>
            </a:extLst>
          </p:cNvPr>
          <p:cNvSpPr/>
          <p:nvPr/>
        </p:nvSpPr>
        <p:spPr>
          <a:xfrm>
            <a:off x="7716307" y="54900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논문에서는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dictionary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내의 모든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word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</a:t>
            </a:r>
            <a:endParaRPr lang="en-US" altLang="ko-KR" dirty="0">
              <a:solidFill>
                <a:srgbClr val="51515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representation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갖는다는 의미로 사용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9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CFFC74-F89C-4172-A4AC-7E2543F0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2497293"/>
            <a:ext cx="6587067" cy="3120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763FE-6981-4590-A862-03441B6D8E00}"/>
              </a:ext>
            </a:extLst>
          </p:cNvPr>
          <p:cNvSpPr txBox="1"/>
          <p:nvPr/>
        </p:nvSpPr>
        <p:spPr>
          <a:xfrm>
            <a:off x="5977465" y="1490134"/>
            <a:ext cx="54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Compute the scoring function</a:t>
            </a:r>
            <a:endParaRPr lang="ko-KR" altLang="en-US" sz="28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E7832-FEB2-4827-A5C5-059E1B9F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81" y="2364770"/>
            <a:ext cx="4243919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3D201-EFEB-4450-98FB-21F659836CD5}"/>
              </a:ext>
            </a:extLst>
          </p:cNvPr>
          <p:cNvSpPr txBox="1"/>
          <p:nvPr/>
        </p:nvSpPr>
        <p:spPr>
          <a:xfrm>
            <a:off x="6587067" y="2887990"/>
            <a:ext cx="560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 X D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matrix.</a:t>
            </a:r>
          </a:p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은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임베딩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dimension, D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feature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수를 의미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556506-4950-4599-B9E8-62513CDE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67" y="3669185"/>
            <a:ext cx="1066800" cy="441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A6836-C0CE-4CB5-9CB7-E98800F96A47}"/>
              </a:ext>
            </a:extLst>
          </p:cNvPr>
          <p:cNvSpPr txBox="1"/>
          <p:nvPr/>
        </p:nvSpPr>
        <p:spPr>
          <a:xfrm>
            <a:off x="7653867" y="3595876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차원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feature space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매핑된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text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feature representation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(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가장 간단한 매핑은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bag of words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25E9E5-7848-470C-A793-7A70CAD69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267" y="4767826"/>
            <a:ext cx="1066800" cy="563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75FF09-BC3B-4722-8760-4D84396AA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74" y="5512926"/>
            <a:ext cx="1331385" cy="6265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0FBE96-DD4D-4E84-A404-034CF85847CD}"/>
              </a:ext>
            </a:extLst>
          </p:cNvPr>
          <p:cNvSpPr/>
          <p:nvPr/>
        </p:nvSpPr>
        <p:spPr>
          <a:xfrm>
            <a:off x="7716307" y="54900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논문에서는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dictionary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내의 모든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word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</a:t>
            </a:r>
            <a:endParaRPr lang="en-US" altLang="ko-KR" dirty="0">
              <a:solidFill>
                <a:srgbClr val="51515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</a:t>
            </a:r>
            <a:r>
              <a:rPr lang="en-US" altLang="ko-KR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representation</a:t>
            </a:r>
            <a:r>
              <a:rPr lang="ko-KR" altLang="en-US" dirty="0">
                <a:solidFill>
                  <a:srgbClr val="5151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갖는다는 의미로 사용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BCE00-6BDD-42F6-86F8-654571B5A966}"/>
              </a:ext>
            </a:extLst>
          </p:cNvPr>
          <p:cNvSpPr txBox="1"/>
          <p:nvPr/>
        </p:nvSpPr>
        <p:spPr>
          <a:xfrm>
            <a:off x="3014131" y="5490048"/>
            <a:ext cx="3352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결국 </a:t>
            </a:r>
            <a:r>
              <a:rPr lang="en-US" altLang="ko-KR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y</a:t>
            </a:r>
            <a:r>
              <a:rPr lang="ko-KR" altLang="en-US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내적이니 </a:t>
            </a:r>
            <a:endParaRPr lang="en-US" altLang="ko-KR" sz="2000" u="sng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내적으로 유사도를 구하는 것</a:t>
            </a:r>
            <a:r>
              <a:rPr lang="en-US" altLang="ko-KR" sz="2000" u="sng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..</a:t>
            </a:r>
            <a:endParaRPr lang="ko-KR" altLang="en-US" sz="2000" u="sng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6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BD16-E296-43D9-B8CF-D2D96E645526}"/>
              </a:ext>
            </a:extLst>
          </p:cNvPr>
          <p:cNvSpPr txBox="1"/>
          <p:nvPr/>
        </p:nvSpPr>
        <p:spPr>
          <a:xfrm>
            <a:off x="5977465" y="1490134"/>
            <a:ext cx="54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Training</a:t>
            </a:r>
            <a:endParaRPr lang="ko-KR" altLang="en-US" sz="28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605CF-EE7E-46DE-9ABF-E13877CD8B8E}"/>
              </a:ext>
            </a:extLst>
          </p:cNvPr>
          <p:cNvSpPr txBox="1"/>
          <p:nvPr/>
        </p:nvSpPr>
        <p:spPr>
          <a:xfrm>
            <a:off x="338667" y="2252133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Fully supervised</a:t>
            </a:r>
            <a:r>
              <a:rPr lang="ko-KR" altLang="en-US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방식</a:t>
            </a:r>
            <a:r>
              <a:rPr lang="en-US" altLang="ko-KR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 </a:t>
            </a:r>
          </a:p>
          <a:p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에 대한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desired response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가 있고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에 관련되어 있는 메모리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sentence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 역시 </a:t>
            </a:r>
            <a:r>
              <a:rPr lang="en-US" altLang="ko-KR" sz="2000" b="1" dirty="0">
                <a:highlight>
                  <a:srgbClr val="FFFF00"/>
                </a:highlight>
                <a:latin typeface="+mj-lt"/>
                <a:ea typeface="아리따-돋움(TTF)-SemiBold" panose="02020603020101020101" pitchFamily="18" charset="-127"/>
              </a:rPr>
              <a:t>Labeling</a:t>
            </a:r>
            <a:endParaRPr lang="ko-KR" altLang="en-US" sz="2000" b="1" dirty="0">
              <a:highlight>
                <a:srgbClr val="FFFF00"/>
              </a:highlight>
              <a:latin typeface="+mj-lt"/>
              <a:ea typeface="아리따-돋움(TTF)-Semi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6CAFF-9979-4CD7-A9D2-4E387CF3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540"/>
            <a:ext cx="5174037" cy="2611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CBF6D-1063-4D6A-A0BA-2EA9304BF1C8}"/>
              </a:ext>
            </a:extLst>
          </p:cNvPr>
          <p:cNvSpPr txBox="1"/>
          <p:nvPr/>
        </p:nvSpPr>
        <p:spPr>
          <a:xfrm>
            <a:off x="991422" y="3143209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훈련 데이터 전체에 대한 </a:t>
            </a:r>
            <a:r>
              <a:rPr lang="ko-KR" altLang="en-US" i="1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손실값</a:t>
            </a:r>
            <a:endParaRPr lang="en-US" altLang="ko-KR" i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i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-margin ranking loss and SGD</a:t>
            </a:r>
            <a:endParaRPr lang="ko-KR" altLang="en-US" i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9D33-1FDA-4619-9C33-BC4D9F3CAD80}"/>
              </a:ext>
            </a:extLst>
          </p:cNvPr>
          <p:cNvSpPr txBox="1"/>
          <p:nvPr/>
        </p:nvSpPr>
        <p:spPr>
          <a:xfrm>
            <a:off x="4310355" y="3092933"/>
            <a:ext cx="689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그에 대한 </a:t>
            </a:r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true response r, supporting sentence m(o1), m(o2)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알고 있을 때</a:t>
            </a:r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 </a:t>
            </a:r>
            <a:endParaRPr lang="ko-KR" altLang="en-US" dirty="0">
              <a:highlight>
                <a:srgbClr val="FFFF00"/>
              </a:highligh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3429F3-AAC2-480E-8CA2-162D8A3B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38" y="3667905"/>
            <a:ext cx="1192896" cy="632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491F7-91FD-4FF2-877F-243751353C30}"/>
              </a:ext>
            </a:extLst>
          </p:cNvPr>
          <p:cNvSpPr txBox="1"/>
          <p:nvPr/>
        </p:nvSpPr>
        <p:spPr>
          <a:xfrm>
            <a:off x="6383866" y="378954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잘못 된 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945C5-9D8E-408C-BA39-6641FCB270CC}"/>
              </a:ext>
            </a:extLst>
          </p:cNvPr>
          <p:cNvSpPr txBox="1"/>
          <p:nvPr/>
        </p:nvSpPr>
        <p:spPr>
          <a:xfrm>
            <a:off x="5174037" y="4385595"/>
            <a:ext cx="6747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맞는 답과 잘못된 답의 점수 차이를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gamma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차이나게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하는 것이 목표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맞는 답 점수가 잘못된 답의 점수보다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gamma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차이나면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손실값이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결국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맞는 답의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match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값을 더 크게 키우려고 하는 것</a:t>
            </a:r>
          </a:p>
        </p:txBody>
      </p:sp>
    </p:spTree>
    <p:extLst>
      <p:ext uri="{BB962C8B-B14F-4D97-AF65-F5344CB8AC3E}">
        <p14:creationId xmlns:p14="http://schemas.microsoft.com/office/powerpoint/2010/main" val="299937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BD16-E296-43D9-B8CF-D2D96E645526}"/>
              </a:ext>
            </a:extLst>
          </p:cNvPr>
          <p:cNvSpPr txBox="1"/>
          <p:nvPr/>
        </p:nvSpPr>
        <p:spPr>
          <a:xfrm>
            <a:off x="5977465" y="1490134"/>
            <a:ext cx="54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Training</a:t>
            </a:r>
            <a:endParaRPr lang="ko-KR" altLang="en-US" sz="28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605CF-EE7E-46DE-9ABF-E13877CD8B8E}"/>
              </a:ext>
            </a:extLst>
          </p:cNvPr>
          <p:cNvSpPr txBox="1"/>
          <p:nvPr/>
        </p:nvSpPr>
        <p:spPr>
          <a:xfrm>
            <a:off x="338667" y="2252133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Fully supervised</a:t>
            </a:r>
            <a:r>
              <a:rPr lang="ko-KR" altLang="en-US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방식</a:t>
            </a:r>
            <a:r>
              <a:rPr lang="en-US" altLang="ko-KR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 </a:t>
            </a:r>
          </a:p>
          <a:p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에 대한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desired response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가 있고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에 관련되어 있는 메모리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sentence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 역시 </a:t>
            </a:r>
            <a:r>
              <a:rPr lang="en-US" altLang="ko-KR" sz="2000" b="1" dirty="0">
                <a:highlight>
                  <a:srgbClr val="FFFF00"/>
                </a:highlight>
                <a:latin typeface="+mj-lt"/>
                <a:ea typeface="아리따-돋움(TTF)-SemiBold" panose="02020603020101020101" pitchFamily="18" charset="-127"/>
              </a:rPr>
              <a:t>Labeling</a:t>
            </a:r>
            <a:endParaRPr lang="ko-KR" altLang="en-US" sz="2000" b="1" dirty="0">
              <a:highlight>
                <a:srgbClr val="FFFF00"/>
              </a:highlight>
              <a:latin typeface="+mj-lt"/>
              <a:ea typeface="아리따-돋움(TTF)-Semi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6CAFF-9979-4CD7-A9D2-4E387CF3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540"/>
            <a:ext cx="5174037" cy="2611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CBF6D-1063-4D6A-A0BA-2EA9304BF1C8}"/>
              </a:ext>
            </a:extLst>
          </p:cNvPr>
          <p:cNvSpPr txBox="1"/>
          <p:nvPr/>
        </p:nvSpPr>
        <p:spPr>
          <a:xfrm>
            <a:off x="991422" y="3143209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훈련 데이터 전체에 대한 </a:t>
            </a:r>
            <a:r>
              <a:rPr lang="ko-KR" altLang="en-US" i="1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손실값</a:t>
            </a:r>
            <a:endParaRPr lang="en-US" altLang="ko-KR" i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i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-margin ranking loss and SGD</a:t>
            </a:r>
            <a:endParaRPr lang="ko-KR" altLang="en-US" i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9D33-1FDA-4619-9C33-BC4D9F3CAD80}"/>
              </a:ext>
            </a:extLst>
          </p:cNvPr>
          <p:cNvSpPr txBox="1"/>
          <p:nvPr/>
        </p:nvSpPr>
        <p:spPr>
          <a:xfrm>
            <a:off x="4310355" y="3092933"/>
            <a:ext cx="689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그에 대한 </a:t>
            </a:r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true response r, supporting sentence m(o1), m(o2)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알고 있을 때</a:t>
            </a:r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 </a:t>
            </a:r>
            <a:endParaRPr lang="ko-KR" altLang="en-US" dirty="0">
              <a:highlight>
                <a:srgbClr val="FFFF00"/>
              </a:highligh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3429F3-AAC2-480E-8CA2-162D8A3B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38" y="3667905"/>
            <a:ext cx="1192896" cy="632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491F7-91FD-4FF2-877F-243751353C30}"/>
              </a:ext>
            </a:extLst>
          </p:cNvPr>
          <p:cNvSpPr txBox="1"/>
          <p:nvPr/>
        </p:nvSpPr>
        <p:spPr>
          <a:xfrm>
            <a:off x="6383866" y="378954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잘못 된 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945C5-9D8E-408C-BA39-6641FCB270CC}"/>
              </a:ext>
            </a:extLst>
          </p:cNvPr>
          <p:cNvSpPr txBox="1"/>
          <p:nvPr/>
        </p:nvSpPr>
        <p:spPr>
          <a:xfrm>
            <a:off x="5174037" y="4385595"/>
            <a:ext cx="6747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맞는 답과 잘못된 답의 점수 차이를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gamma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차이나게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하는 것이 목표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맞는 답 점수가 잘못된 답의 점수보다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gamma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이상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차이나면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손실값이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결국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맞는 답의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match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값을 더 크게 키우려고 하는 것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0D09CC-01E6-4669-9E68-1600D371489B}"/>
              </a:ext>
            </a:extLst>
          </p:cNvPr>
          <p:cNvCxnSpPr/>
          <p:nvPr/>
        </p:nvCxnSpPr>
        <p:spPr>
          <a:xfrm>
            <a:off x="2087405" y="4299937"/>
            <a:ext cx="2015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474034-2235-4A44-A68F-5E143C35528F}"/>
              </a:ext>
            </a:extLst>
          </p:cNvPr>
          <p:cNvSpPr txBox="1"/>
          <p:nvPr/>
        </p:nvSpPr>
        <p:spPr>
          <a:xfrm>
            <a:off x="2065868" y="4298284"/>
            <a:ext cx="249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부분이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(-)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 되는게 좋은 거</a:t>
            </a:r>
          </a:p>
        </p:txBody>
      </p:sp>
    </p:spTree>
    <p:extLst>
      <p:ext uri="{BB962C8B-B14F-4D97-AF65-F5344CB8AC3E}">
        <p14:creationId xmlns:p14="http://schemas.microsoft.com/office/powerpoint/2010/main" val="259125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BD16-E296-43D9-B8CF-D2D96E645526}"/>
              </a:ext>
            </a:extLst>
          </p:cNvPr>
          <p:cNvSpPr txBox="1"/>
          <p:nvPr/>
        </p:nvSpPr>
        <p:spPr>
          <a:xfrm>
            <a:off x="5977465" y="1490134"/>
            <a:ext cx="54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Training</a:t>
            </a:r>
            <a:endParaRPr lang="ko-KR" altLang="en-US" sz="28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605CF-EE7E-46DE-9ABF-E13877CD8B8E}"/>
              </a:ext>
            </a:extLst>
          </p:cNvPr>
          <p:cNvSpPr txBox="1"/>
          <p:nvPr/>
        </p:nvSpPr>
        <p:spPr>
          <a:xfrm>
            <a:off x="338667" y="2252133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Fully supervised</a:t>
            </a:r>
            <a:r>
              <a:rPr lang="ko-KR" altLang="en-US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방식</a:t>
            </a:r>
            <a:r>
              <a:rPr lang="en-US" altLang="ko-KR" sz="2400" dirty="0">
                <a:solidFill>
                  <a:srgbClr val="FF0000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 </a:t>
            </a:r>
          </a:p>
          <a:p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에 대한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desired response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가 있고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에 관련되어 있는 메모리 </a:t>
            </a:r>
            <a:r>
              <a:rPr lang="en-US" altLang="ko-KR" sz="2000" dirty="0">
                <a:latin typeface="+mj-lt"/>
                <a:ea typeface="아리따-돋움(TTF)-SemiBold" panose="02020603020101020101" pitchFamily="18" charset="-127"/>
              </a:rPr>
              <a:t>sentence</a:t>
            </a:r>
            <a:r>
              <a:rPr lang="ko-KR" altLang="en-US" sz="2000" dirty="0">
                <a:latin typeface="+mj-lt"/>
                <a:ea typeface="아리따-돋움(TTF)-SemiBold" panose="02020603020101020101" pitchFamily="18" charset="-127"/>
              </a:rPr>
              <a:t> 역시 </a:t>
            </a:r>
            <a:r>
              <a:rPr lang="en-US" altLang="ko-KR" sz="2000" b="1" dirty="0">
                <a:highlight>
                  <a:srgbClr val="FFFF00"/>
                </a:highlight>
                <a:latin typeface="+mj-lt"/>
                <a:ea typeface="아리따-돋움(TTF)-SemiBold" panose="02020603020101020101" pitchFamily="18" charset="-127"/>
              </a:rPr>
              <a:t>Labeling</a:t>
            </a:r>
            <a:endParaRPr lang="ko-KR" altLang="en-US" sz="2000" b="1" dirty="0">
              <a:highlight>
                <a:srgbClr val="FFFF00"/>
              </a:highlight>
              <a:latin typeface="+mj-lt"/>
              <a:ea typeface="아리따-돋움(TTF)-Semi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6CAFF-9979-4CD7-A9D2-4E387CF3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540"/>
            <a:ext cx="5174037" cy="2611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CBF6D-1063-4D6A-A0BA-2EA9304BF1C8}"/>
              </a:ext>
            </a:extLst>
          </p:cNvPr>
          <p:cNvSpPr txBox="1"/>
          <p:nvPr/>
        </p:nvSpPr>
        <p:spPr>
          <a:xfrm>
            <a:off x="991422" y="3143209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훈련 데이터 전체에 대한 </a:t>
            </a:r>
            <a:r>
              <a:rPr lang="ko-KR" altLang="en-US" i="1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손실값</a:t>
            </a:r>
            <a:endParaRPr lang="en-US" altLang="ko-KR" i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i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-margin ranking loss and SGD</a:t>
            </a:r>
            <a:endParaRPr lang="ko-KR" altLang="en-US" i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9D33-1FDA-4619-9C33-BC4D9F3CAD80}"/>
              </a:ext>
            </a:extLst>
          </p:cNvPr>
          <p:cNvSpPr txBox="1"/>
          <p:nvPr/>
        </p:nvSpPr>
        <p:spPr>
          <a:xfrm>
            <a:off x="4310355" y="3092933"/>
            <a:ext cx="689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그에 대한 </a:t>
            </a:r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true response r, supporting sentence m(o1), m(o2)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알고 있을 때</a:t>
            </a:r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 </a:t>
            </a:r>
            <a:endParaRPr lang="ko-KR" altLang="en-US" dirty="0">
              <a:highlight>
                <a:srgbClr val="FFFF00"/>
              </a:highligh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3429F3-AAC2-480E-8CA2-162D8A3B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38" y="3667905"/>
            <a:ext cx="1192896" cy="632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491F7-91FD-4FF2-877F-243751353C30}"/>
              </a:ext>
            </a:extLst>
          </p:cNvPr>
          <p:cNvSpPr txBox="1"/>
          <p:nvPr/>
        </p:nvSpPr>
        <p:spPr>
          <a:xfrm>
            <a:off x="6383866" y="378954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잘못 된 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945C5-9D8E-408C-BA39-6641FCB270CC}"/>
              </a:ext>
            </a:extLst>
          </p:cNvPr>
          <p:cNvSpPr txBox="1"/>
          <p:nvPr/>
        </p:nvSpPr>
        <p:spPr>
          <a:xfrm>
            <a:off x="5174037" y="4385595"/>
            <a:ext cx="6747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-SGD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사용해서 모든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training set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대해 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    을 계산하는게 아니라 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sample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로써 계산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또한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So, Sr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parameter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인 각각의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 (embedding matrix)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GD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이용해 학습한다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0914AB-9F4F-479A-8D35-311575E2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365" y="4683330"/>
            <a:ext cx="686701" cy="3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6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41027-28A3-4E5E-B937-B62BDFD61ACC}"/>
              </a:ext>
            </a:extLst>
          </p:cNvPr>
          <p:cNvSpPr txBox="1"/>
          <p:nvPr/>
        </p:nvSpPr>
        <p:spPr>
          <a:xfrm>
            <a:off x="169333" y="2123857"/>
            <a:ext cx="122766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1. Input</a:t>
            </a:r>
            <a:r>
              <a:rPr lang="ko-KR" altLang="en-US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</a:t>
            </a:r>
            <a:r>
              <a:rPr lang="en-US" altLang="ko-KR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sentence level</a:t>
            </a:r>
            <a:r>
              <a:rPr lang="ko-KR" altLang="en-US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아닌 </a:t>
            </a:r>
            <a:r>
              <a:rPr lang="en-US" altLang="ko-KR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word level</a:t>
            </a:r>
            <a:r>
              <a:rPr lang="ko-KR" altLang="en-US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일 때</a:t>
            </a:r>
            <a:endParaRPr lang="en-US" altLang="ko-KR" sz="28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뭐가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fact input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이고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인지 구분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</a:p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 segmentation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함수로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seq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학습해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classify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함</a:t>
            </a:r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2. </a:t>
            </a:r>
            <a:r>
              <a:rPr lang="ko-KR" altLang="en-US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메모리가 매우 </a:t>
            </a:r>
            <a:r>
              <a:rPr lang="ko-KR" altLang="en-US" sz="28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매우</a:t>
            </a:r>
            <a:r>
              <a:rPr lang="ko-KR" altLang="en-US" sz="28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클 때</a:t>
            </a:r>
            <a:endParaRPr lang="en-US" altLang="ko-KR" sz="28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-&gt;input I(x)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r>
              <a:rPr lang="en-US" altLang="ko-KR" sz="28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hassing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해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bucket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나누어 메모리의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score 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매김</a:t>
            </a:r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-&gt;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또는 워드벡터들을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K-means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클러스터링 후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K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bucket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으로 분류 후 처리</a:t>
            </a:r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69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5D189-2C2B-434E-B28D-86311833237C}"/>
              </a:ext>
            </a:extLst>
          </p:cNvPr>
          <p:cNvSpPr txBox="1"/>
          <p:nvPr/>
        </p:nvSpPr>
        <p:spPr>
          <a:xfrm>
            <a:off x="5989995" y="1517822"/>
            <a:ext cx="491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Result</a:t>
            </a:r>
            <a:endParaRPr lang="ko-KR" altLang="en-US" sz="24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AAD0F0-1B19-46CA-83CF-A3D20C46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75" y="2169583"/>
            <a:ext cx="8529449" cy="201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0D7B5-0891-4AD0-AEBA-C241499F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074" y="3760045"/>
            <a:ext cx="8241650" cy="26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5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705-0605-4DBE-BE01-15E0683ED290}"/>
              </a:ext>
            </a:extLst>
          </p:cNvPr>
          <p:cNvSpPr txBox="1"/>
          <p:nvPr/>
        </p:nvSpPr>
        <p:spPr>
          <a:xfrm>
            <a:off x="372532" y="2235200"/>
            <a:ext cx="866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그 전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 NN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은 스토리 선택 모듈을 학습시키기 위해 질의에 대한 적절한 스토리 정보를 사람이 추가 작성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But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End to End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훈련과정에서 지도학습이 필요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67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E2D1D3-388F-41DB-BAF0-15F01C25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43" y="2148579"/>
            <a:ext cx="7743579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4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networks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D5256-1236-4FDE-A2E7-7F6EE8947EDB}"/>
              </a:ext>
            </a:extLst>
          </p:cNvPr>
          <p:cNvSpPr txBox="1"/>
          <p:nvPr/>
        </p:nvSpPr>
        <p:spPr>
          <a:xfrm>
            <a:off x="692795" y="1945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12롯데마트드림Bold" panose="02020603020101020101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F1B7B-9D90-484B-9772-5785193756A6}"/>
              </a:ext>
            </a:extLst>
          </p:cNvPr>
          <p:cNvSpPr txBox="1"/>
          <p:nvPr/>
        </p:nvSpPr>
        <p:spPr>
          <a:xfrm>
            <a:off x="0" y="1473152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배경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0E872FB-2EDE-4813-AFDE-F045181C5842}"/>
              </a:ext>
            </a:extLst>
          </p:cNvPr>
          <p:cNvSpPr/>
          <p:nvPr/>
        </p:nvSpPr>
        <p:spPr>
          <a:xfrm>
            <a:off x="203200" y="2315271"/>
            <a:ext cx="795867" cy="55953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0983A-93D8-4023-842E-F46CA65C602D}"/>
              </a:ext>
            </a:extLst>
          </p:cNvPr>
          <p:cNvSpPr txBox="1"/>
          <p:nvPr/>
        </p:nvSpPr>
        <p:spPr>
          <a:xfrm>
            <a:off x="1143000" y="2271875"/>
            <a:ext cx="999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대부분의 모델들은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매우 길어질 때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long-term memory component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잡아내고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inference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매끄럽게 결합하는 것을 잘 못함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C217956-12AD-4AC0-A7D6-BDC3B5B816CF}"/>
              </a:ext>
            </a:extLst>
          </p:cNvPr>
          <p:cNvSpPr/>
          <p:nvPr/>
        </p:nvSpPr>
        <p:spPr>
          <a:xfrm>
            <a:off x="203199" y="3703423"/>
            <a:ext cx="795867" cy="55953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FF276-172F-47EF-A2B1-C05290AC57A4}"/>
              </a:ext>
            </a:extLst>
          </p:cNvPr>
          <p:cNvSpPr txBox="1"/>
          <p:nvPr/>
        </p:nvSpPr>
        <p:spPr>
          <a:xfrm>
            <a:off x="1143000" y="3652968"/>
            <a:ext cx="999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다음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word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예측하는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RNN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 같은 모델들도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능력이 매우 작기 때문에 일을 수행하기 어려움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4336045-23F0-46C3-88AE-D25290D88562}"/>
              </a:ext>
            </a:extLst>
          </p:cNvPr>
          <p:cNvSpPr/>
          <p:nvPr/>
        </p:nvSpPr>
        <p:spPr>
          <a:xfrm>
            <a:off x="203198" y="4825310"/>
            <a:ext cx="795867" cy="5595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A2C1-2587-484A-BCA0-E23DC16E7370}"/>
              </a:ext>
            </a:extLst>
          </p:cNvPr>
          <p:cNvSpPr txBox="1"/>
          <p:nvPr/>
        </p:nvSpPr>
        <p:spPr>
          <a:xfrm>
            <a:off x="0" y="4850914"/>
            <a:ext cx="999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이런 문제를 해결하기 위해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 network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제시하게 됨</a:t>
            </a:r>
          </a:p>
        </p:txBody>
      </p:sp>
    </p:spTree>
    <p:extLst>
      <p:ext uri="{BB962C8B-B14F-4D97-AF65-F5344CB8AC3E}">
        <p14:creationId xmlns:p14="http://schemas.microsoft.com/office/powerpoint/2010/main" val="320527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99055-B65F-48E2-AD2B-E1167BD7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368252"/>
            <a:ext cx="6485467" cy="3653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62CA5-130F-4173-93A3-09D881F783D8}"/>
              </a:ext>
            </a:extLst>
          </p:cNvPr>
          <p:cNvSpPr txBox="1"/>
          <p:nvPr/>
        </p:nvSpPr>
        <p:spPr>
          <a:xfrm>
            <a:off x="6709294" y="2452531"/>
            <a:ext cx="558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1.Input : </a:t>
            </a:r>
            <a:r>
              <a:rPr lang="en-US" altLang="ko-KR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contex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문장들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(sentence {x(</a:t>
            </a:r>
            <a:r>
              <a:rPr lang="en-US" altLang="ko-KR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)})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질문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2. T(c)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단어가 포함된 문장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sentence I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            로 표현 후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</a:p>
          <a:p>
            <a:pPr algn="ctr"/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Bow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방식으로 인코딩 후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vector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바꿔준다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=&gt;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단어사전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index</a:t>
            </a: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3. 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이렇게 구성된 여러 문장들의 집합을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context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라 함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4.T(q)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단어가 포함된 질문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question q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도 마찬가지로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Bow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방식으로 인코딩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374A81-9CA3-4997-997B-8130BFC2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7447723" y="3074759"/>
            <a:ext cx="2055572" cy="354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E8E93-B0BF-4F67-97AB-D499B724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449" y="4437298"/>
            <a:ext cx="3181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7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9739B-FAC3-4C19-B4BA-FB0E527C5922}"/>
              </a:ext>
            </a:extLst>
          </p:cNvPr>
          <p:cNvSpPr txBox="1"/>
          <p:nvPr/>
        </p:nvSpPr>
        <p:spPr>
          <a:xfrm>
            <a:off x="0" y="2114371"/>
            <a:ext cx="765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하나의 문장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x(</a:t>
            </a:r>
            <a:r>
              <a:rPr lang="en-US" altLang="ko-KR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 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각각의 단어에 </a:t>
            </a:r>
            <a:r>
              <a:rPr lang="en-US" altLang="ko-KR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matrix A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곱하고</a:t>
            </a:r>
            <a:endParaRPr lang="en-US" altLang="ko-KR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각각의 단어를 </a:t>
            </a:r>
            <a:r>
              <a:rPr lang="ko-KR" altLang="en-US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 </a:t>
            </a:r>
            <a:r>
              <a:rPr lang="en-US" altLang="ko-KR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Vectors</a:t>
            </a:r>
            <a:r>
              <a:rPr lang="ko-KR" altLang="en-US" sz="2000" u="sng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변환하고 </a:t>
            </a:r>
            <a:endParaRPr lang="en-US" altLang="ko-KR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이를 모두 더하여 메모리 벡터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(Memory Vector) m(</a:t>
            </a:r>
            <a:r>
              <a:rPr lang="en-US" altLang="ko-KR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구한 후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</a:t>
            </a:r>
          </a:p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총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n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메모리가 만들어짐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2343D-019C-4583-861C-C319DC8D9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07"/>
          <a:stretch/>
        </p:blipFill>
        <p:spPr>
          <a:xfrm>
            <a:off x="3293533" y="3324827"/>
            <a:ext cx="7425055" cy="29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4AA5C4-0094-4C4E-ABF5-B6BD7FA5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42" y="2565475"/>
            <a:ext cx="5985933" cy="2963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5AAD4-0FF7-42EE-9E61-76B46D5B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2368252"/>
            <a:ext cx="5248338" cy="29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34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EE427-A339-4B30-A5B2-3263F13D0A83}"/>
              </a:ext>
            </a:extLst>
          </p:cNvPr>
          <p:cNvSpPr txBox="1"/>
          <p:nvPr/>
        </p:nvSpPr>
        <p:spPr>
          <a:xfrm>
            <a:off x="573741" y="2492188"/>
            <a:ext cx="83013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이후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Context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Question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유사성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(match)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구하기 위해 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추출한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대한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vector u (1 x d)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Context </a:t>
            </a:r>
            <a:r>
              <a:rPr lang="ko-KR" altLang="en-US" sz="24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문장들로부터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만든 메모리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 (</a:t>
            </a:r>
            <a:r>
              <a:rPr lang="en-US" altLang="ko-KR" sz="24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x d)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Softmax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 </a:t>
            </a:r>
          </a:p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이러한 결과로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대한 확률을 도출 해낼 수 있다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69EF66-EE41-4ED7-A7EA-23C33EC2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458"/>
            <a:ext cx="6146800" cy="945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833B9-AA79-4C02-A51B-B41743A929AB}"/>
              </a:ext>
            </a:extLst>
          </p:cNvPr>
          <p:cNvSpPr txBox="1"/>
          <p:nvPr/>
        </p:nvSpPr>
        <p:spPr>
          <a:xfrm>
            <a:off x="824754" y="5396753"/>
            <a:ext cx="787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첫 번째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ram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에서는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문장들이 얼마나 잘 일치하는지를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p(</a:t>
            </a:r>
            <a:r>
              <a:rPr lang="en-US" altLang="ko-KR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나타낸다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번째 문장과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얼마나 일치하는지 </a:t>
            </a:r>
            <a:r>
              <a:rPr lang="ko-KR" altLang="en-US" sz="20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나타내주는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정수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endParaRPr lang="ko-KR" altLang="en-US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29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007AE4-7B6F-4097-B55B-AB675061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" y="2147043"/>
            <a:ext cx="6247355" cy="143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8C8DE-195C-4B6B-A851-1B4F2EDC8778}"/>
              </a:ext>
            </a:extLst>
          </p:cNvPr>
          <p:cNvSpPr txBox="1"/>
          <p:nvPr/>
        </p:nvSpPr>
        <p:spPr>
          <a:xfrm>
            <a:off x="792315" y="3772721"/>
            <a:ext cx="5465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번째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Ram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에서는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response vector o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구하기 위해 가중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평균합을 해준다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모든 문장들이 동일하게 반영되는게 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아니라 </a:t>
            </a:r>
            <a:r>
              <a:rPr lang="ko-KR" altLang="en-US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적절한 정보를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가지고 있는 문장이 크게 반영됨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9C07BF-8FCE-4168-B139-E33AADB7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72" y="2365335"/>
            <a:ext cx="5695950" cy="242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1FFD42-C449-4E43-BC17-7F35A53E1279}"/>
              </a:ext>
            </a:extLst>
          </p:cNvPr>
          <p:cNvSpPr txBox="1"/>
          <p:nvPr/>
        </p:nvSpPr>
        <p:spPr>
          <a:xfrm>
            <a:off x="6376472" y="4552650"/>
            <a:ext cx="546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최종적으로 이들을 바탕으로 답변 선택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!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2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E189E-EBF7-4619-B671-B4732AB9FF45}"/>
              </a:ext>
            </a:extLst>
          </p:cNvPr>
          <p:cNvSpPr txBox="1"/>
          <p:nvPr/>
        </p:nvSpPr>
        <p:spPr>
          <a:xfrm>
            <a:off x="6366933" y="1532260"/>
            <a:ext cx="2563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Weight Updating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AAB40-A90D-4F62-9FC8-2839A4FCFC80}"/>
              </a:ext>
            </a:extLst>
          </p:cNvPr>
          <p:cNvSpPr txBox="1"/>
          <p:nvPr/>
        </p:nvSpPr>
        <p:spPr>
          <a:xfrm>
            <a:off x="1147481" y="2740164"/>
            <a:ext cx="10327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Loss Function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은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standard cross-entropy loss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</a:t>
            </a:r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사용하여  예측치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정답인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true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값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간의 오차를 최소화 시켜준다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업데이트 되는 건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matrix A B C 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W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430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E4B8C-2DC1-4F67-9E8F-80B65CA896A9}"/>
              </a:ext>
            </a:extLst>
          </p:cNvPr>
          <p:cNvSpPr txBox="1"/>
          <p:nvPr/>
        </p:nvSpPr>
        <p:spPr>
          <a:xfrm>
            <a:off x="6366933" y="1550334"/>
            <a:ext cx="23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Multiple</a:t>
            </a:r>
            <a:r>
              <a:rPr lang="ko-KR" altLang="en-US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layers</a:t>
            </a:r>
            <a:endParaRPr lang="ko-KR" altLang="en-US" sz="24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7410-8580-407C-895E-BFC9860970A3}"/>
              </a:ext>
            </a:extLst>
          </p:cNvPr>
          <p:cNvSpPr txBox="1"/>
          <p:nvPr/>
        </p:nvSpPr>
        <p:spPr>
          <a:xfrm>
            <a:off x="752637" y="2073554"/>
            <a:ext cx="948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만약  하나의 문장만이 아니라 여러 문장을 가지고 추론해야 할 때는</a:t>
            </a:r>
            <a:r>
              <a:rPr lang="en-US" altLang="ko-KR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</a:t>
            </a:r>
          </a:p>
          <a:p>
            <a:r>
              <a:rPr lang="ko-KR" altLang="en-US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위와 같은 단계를 </a:t>
            </a:r>
            <a:r>
              <a:rPr lang="en-US" altLang="ko-KR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1hop</a:t>
            </a:r>
            <a:r>
              <a:rPr lang="ko-KR" altLang="en-US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이라 하고 </a:t>
            </a:r>
            <a:r>
              <a:rPr lang="en-US" altLang="ko-KR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multiple layers K hops</a:t>
            </a:r>
            <a:r>
              <a:rPr lang="ko-KR" altLang="en-US" sz="2400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까지 </a:t>
            </a:r>
            <a:r>
              <a:rPr lang="ko-KR" altLang="en-US" sz="2400" dirty="0" err="1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확장시킨다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DB5D1-209C-4077-A1A9-B72EEDD5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33" y="2966106"/>
            <a:ext cx="5788113" cy="34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3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E4B8C-2DC1-4F67-9E8F-80B65CA896A9}"/>
              </a:ext>
            </a:extLst>
          </p:cNvPr>
          <p:cNvSpPr txBox="1"/>
          <p:nvPr/>
        </p:nvSpPr>
        <p:spPr>
          <a:xfrm>
            <a:off x="6366933" y="1550334"/>
            <a:ext cx="23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Multiple</a:t>
            </a:r>
            <a:r>
              <a:rPr lang="ko-KR" altLang="en-US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layers</a:t>
            </a:r>
            <a:endParaRPr lang="ko-KR" altLang="en-US" sz="24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DB5D1-209C-4077-A1A9-B72EEDD5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011999"/>
            <a:ext cx="5788113" cy="424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2AB41-1149-4678-A0FA-D19B075A0A9D}"/>
              </a:ext>
            </a:extLst>
          </p:cNvPr>
          <p:cNvSpPr txBox="1"/>
          <p:nvPr/>
        </p:nvSpPr>
        <p:spPr>
          <a:xfrm>
            <a:off x="5020235" y="4482353"/>
            <a:ext cx="1775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U2 = u1+o1</a:t>
            </a:r>
          </a:p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Update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된 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q!</a:t>
            </a:r>
          </a:p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U2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dirty="0" err="1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srory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endParaRPr lang="en-US" altLang="ko-KR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반영한 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 된다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</a:t>
            </a:r>
            <a:endParaRPr lang="ko-KR" altLang="en-US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A63BA-D9B8-40D5-9679-9CC8D0D0573F}"/>
              </a:ext>
            </a:extLst>
          </p:cNvPr>
          <p:cNvSpPr txBox="1"/>
          <p:nvPr/>
        </p:nvSpPr>
        <p:spPr>
          <a:xfrm>
            <a:off x="6795246" y="4938334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=&gt;</a:t>
            </a:r>
            <a:r>
              <a:rPr lang="ko-KR" altLang="en-US" dirty="0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 과정을 </a:t>
            </a:r>
            <a:r>
              <a:rPr lang="ko-KR" altLang="en-US" dirty="0" err="1"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여러번</a:t>
            </a:r>
            <a:endParaRPr lang="ko-KR" altLang="en-US" dirty="0">
              <a:highlight>
                <a:srgbClr val="FFFF00"/>
              </a:highligh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F8B85-B83B-4578-95E1-08F65653CEB0}"/>
              </a:ext>
            </a:extLst>
          </p:cNvPr>
          <p:cNvSpPr txBox="1"/>
          <p:nvPr/>
        </p:nvSpPr>
        <p:spPr>
          <a:xfrm>
            <a:off x="5020234" y="3429000"/>
            <a:ext cx="177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U3 = u2+o2</a:t>
            </a:r>
          </a:p>
          <a:p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0185D93-BE22-426E-BCED-653E442D7651}"/>
              </a:ext>
            </a:extLst>
          </p:cNvPr>
          <p:cNvSpPr/>
          <p:nvPr/>
        </p:nvSpPr>
        <p:spPr>
          <a:xfrm>
            <a:off x="5020234" y="3829602"/>
            <a:ext cx="331695" cy="556481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D6C79-6707-45B8-B671-0B6FB37A649B}"/>
              </a:ext>
            </a:extLst>
          </p:cNvPr>
          <p:cNvSpPr txBox="1"/>
          <p:nvPr/>
        </p:nvSpPr>
        <p:spPr>
          <a:xfrm>
            <a:off x="5494967" y="3829602"/>
            <a:ext cx="275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Update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q(u2)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가지고 또 다시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구한다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36101D-A1BA-43B5-B803-CFB5B589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163" y="2164936"/>
            <a:ext cx="4067175" cy="19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02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E4B8C-2DC1-4F67-9E8F-80B65CA896A9}"/>
              </a:ext>
            </a:extLst>
          </p:cNvPr>
          <p:cNvSpPr txBox="1"/>
          <p:nvPr/>
        </p:nvSpPr>
        <p:spPr>
          <a:xfrm>
            <a:off x="6366933" y="1550334"/>
            <a:ext cx="23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Multiple</a:t>
            </a:r>
            <a:r>
              <a:rPr lang="ko-KR" altLang="en-US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layers</a:t>
            </a:r>
            <a:endParaRPr lang="ko-KR" altLang="en-US" sz="24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DB5D1-209C-4077-A1A9-B72EEDD5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011999"/>
            <a:ext cx="5788113" cy="424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2AB41-1149-4678-A0FA-D19B075A0A9D}"/>
              </a:ext>
            </a:extLst>
          </p:cNvPr>
          <p:cNvSpPr txBox="1"/>
          <p:nvPr/>
        </p:nvSpPr>
        <p:spPr>
          <a:xfrm>
            <a:off x="5020235" y="4482353"/>
            <a:ext cx="1775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U2 = u1+o1</a:t>
            </a:r>
          </a:p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Update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된 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q!</a:t>
            </a:r>
          </a:p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U2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dirty="0" err="1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srory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endParaRPr lang="en-US" altLang="ko-KR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반영한 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  <a:r>
              <a:rPr lang="ko-KR" altLang="en-US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 된다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</a:t>
            </a:r>
            <a:endParaRPr lang="ko-KR" altLang="en-US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F8B85-B83B-4578-95E1-08F65653CEB0}"/>
              </a:ext>
            </a:extLst>
          </p:cNvPr>
          <p:cNvSpPr txBox="1"/>
          <p:nvPr/>
        </p:nvSpPr>
        <p:spPr>
          <a:xfrm>
            <a:off x="5020234" y="3429000"/>
            <a:ext cx="177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U3 = u2+o2</a:t>
            </a:r>
          </a:p>
          <a:p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0185D93-BE22-426E-BCED-653E442D7651}"/>
              </a:ext>
            </a:extLst>
          </p:cNvPr>
          <p:cNvSpPr/>
          <p:nvPr/>
        </p:nvSpPr>
        <p:spPr>
          <a:xfrm>
            <a:off x="5020234" y="3829602"/>
            <a:ext cx="331695" cy="556481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D6C79-6707-45B8-B671-0B6FB37A649B}"/>
              </a:ext>
            </a:extLst>
          </p:cNvPr>
          <p:cNvSpPr txBox="1"/>
          <p:nvPr/>
        </p:nvSpPr>
        <p:spPr>
          <a:xfrm>
            <a:off x="5494967" y="3829602"/>
            <a:ext cx="275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Update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q(u2)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가지고 또 다시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구한다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3CEC0-3332-4F8C-9064-F058A9BA0891}"/>
              </a:ext>
            </a:extLst>
          </p:cNvPr>
          <p:cNvSpPr txBox="1"/>
          <p:nvPr/>
        </p:nvSpPr>
        <p:spPr>
          <a:xfrm>
            <a:off x="2858744" y="2011999"/>
            <a:ext cx="194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U4 = u3+o3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최종적으로 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story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 포함된 </a:t>
            </a:r>
            <a:r>
              <a:rPr lang="en-US" altLang="ko-KR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7212D-5329-4B26-8296-3F205B51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488" y="2185271"/>
            <a:ext cx="4476750" cy="14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4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E4B8C-2DC1-4F67-9E8F-80B65CA896A9}"/>
              </a:ext>
            </a:extLst>
          </p:cNvPr>
          <p:cNvSpPr txBox="1"/>
          <p:nvPr/>
        </p:nvSpPr>
        <p:spPr>
          <a:xfrm>
            <a:off x="6366933" y="1550334"/>
            <a:ext cx="23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Multiple</a:t>
            </a:r>
            <a:r>
              <a:rPr lang="ko-KR" altLang="en-US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i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layers</a:t>
            </a:r>
            <a:endParaRPr lang="ko-KR" altLang="en-US" sz="2400" i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DB5D1-209C-4077-A1A9-B72EEDD5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6" y="2368252"/>
            <a:ext cx="5788113" cy="3885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AD9E12-475B-448E-A2CB-293DB13DC234}"/>
              </a:ext>
            </a:extLst>
          </p:cNvPr>
          <p:cNvSpPr txBox="1"/>
          <p:nvPr/>
        </p:nvSpPr>
        <p:spPr>
          <a:xfrm>
            <a:off x="6234977" y="2106066"/>
            <a:ext cx="518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각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layer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마다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사용된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 matrices A(k)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C(k) 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존재</a:t>
            </a:r>
            <a:endParaRPr lang="en-US" altLang="ko-KR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=&gt;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쉽게 트레이닝하고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parameter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개수를 줄이기 </a:t>
            </a:r>
            <a:endParaRPr lang="en-US" altLang="ko-KR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위해 제약이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20809C-F66E-47C5-9245-601A9BA0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17" y="3375772"/>
            <a:ext cx="3933977" cy="30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4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networks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D5256-1236-4FDE-A2E7-7F6EE8947EDB}"/>
              </a:ext>
            </a:extLst>
          </p:cNvPr>
          <p:cNvSpPr txBox="1"/>
          <p:nvPr/>
        </p:nvSpPr>
        <p:spPr>
          <a:xfrm>
            <a:off x="980661" y="193481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12롯데마트드림Bold" panose="02020603020101020101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9BAD-D305-4D97-9292-EBCEC59E41D8}"/>
              </a:ext>
            </a:extLst>
          </p:cNvPr>
          <p:cNvSpPr txBox="1"/>
          <p:nvPr/>
        </p:nvSpPr>
        <p:spPr>
          <a:xfrm>
            <a:off x="0" y="1411597"/>
            <a:ext cx="308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Network</a:t>
            </a:r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3A820-8F60-49EA-9D19-741AF2DD92FB}"/>
              </a:ext>
            </a:extLst>
          </p:cNvPr>
          <p:cNvSpPr txBox="1"/>
          <p:nvPr/>
        </p:nvSpPr>
        <p:spPr>
          <a:xfrm>
            <a:off x="220133" y="1943812"/>
            <a:ext cx="850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메모리 </a:t>
            </a:r>
            <a:r>
              <a:rPr lang="en-US" altLang="ko-KR" sz="24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indexing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된 메모리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  학습되는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 G O R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이뤄짐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878F50-E277-4220-BF16-580B2E1F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2827369"/>
            <a:ext cx="11240613" cy="28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17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N2N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N2N – End to End Memory NN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285731-FE25-46B8-8419-A09B6B4B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2487083"/>
            <a:ext cx="3921561" cy="3680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EE84AA-9DFF-407E-9B66-E3728C4C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44" y="2487083"/>
            <a:ext cx="3487831" cy="3649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60368C-B3DE-459A-A321-1190F76E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82" y="2487084"/>
            <a:ext cx="3304894" cy="34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5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babi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task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bAbI</a:t>
            </a:r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task 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A47A87-72EB-4668-A203-D84F0B71FB74}"/>
              </a:ext>
            </a:extLst>
          </p:cNvPr>
          <p:cNvSpPr/>
          <p:nvPr/>
        </p:nvSpPr>
        <p:spPr>
          <a:xfrm>
            <a:off x="1228384" y="2885746"/>
            <a:ext cx="4130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http://solaris33.pythonanywhere.com/</a:t>
            </a:r>
          </a:p>
        </p:txBody>
      </p:sp>
    </p:spTree>
    <p:extLst>
      <p:ext uri="{BB962C8B-B14F-4D97-AF65-F5344CB8AC3E}">
        <p14:creationId xmlns:p14="http://schemas.microsoft.com/office/powerpoint/2010/main" val="1000772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15CFE-7EC7-479E-8C2E-6AAF186B21F4}"/>
              </a:ext>
            </a:extLst>
          </p:cNvPr>
          <p:cNvSpPr txBox="1"/>
          <p:nvPr/>
        </p:nvSpPr>
        <p:spPr>
          <a:xfrm>
            <a:off x="645459" y="1667435"/>
            <a:ext cx="9341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https://arxiv.org/pdf/1503.08895.pdf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https://arxiv.org/pdf/1410.3916.pdf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https://simonjisu.github.io/datascience/2017/08/04/E2EMN.html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https://www.youtube.com/watch?v=vDQf7lcenfI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https://jhui.github.io/2017/03/15/Memory-network/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http://solarisailab.com/archives/690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https://camo.githubusercontent.com/b563d59313f34e16a1fedabf235c568aa45d029b/687474703a2f2f692e696d6775722e636f6d2f6d4b745a376b422e676966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https://godongyoung.github.io/2018/03/11/Memory-Networks-paper-review.html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http://solaris33.pythonanywhere.com/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3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networks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D5256-1236-4FDE-A2E7-7F6EE8947EDB}"/>
              </a:ext>
            </a:extLst>
          </p:cNvPr>
          <p:cNvSpPr txBox="1"/>
          <p:nvPr/>
        </p:nvSpPr>
        <p:spPr>
          <a:xfrm>
            <a:off x="980661" y="193481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12롯데마트드림Bold" panose="02020603020101020101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DF30F-7BAB-41B2-8020-3D15B09B0088}"/>
              </a:ext>
            </a:extLst>
          </p:cNvPr>
          <p:cNvSpPr txBox="1"/>
          <p:nvPr/>
        </p:nvSpPr>
        <p:spPr>
          <a:xfrm>
            <a:off x="0" y="1411597"/>
            <a:ext cx="308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Network</a:t>
            </a:r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1C5A0-A411-4283-869D-BA484B888D83}"/>
              </a:ext>
            </a:extLst>
          </p:cNvPr>
          <p:cNvSpPr txBox="1"/>
          <p:nvPr/>
        </p:nvSpPr>
        <p:spPr>
          <a:xfrm>
            <a:off x="2599367" y="1506802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모델의 작동방식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41924-67CE-40F8-9429-13B9F5B8FD4E}"/>
              </a:ext>
            </a:extLst>
          </p:cNvPr>
          <p:cNvSpPr txBox="1"/>
          <p:nvPr/>
        </p:nvSpPr>
        <p:spPr>
          <a:xfrm>
            <a:off x="186266" y="2590800"/>
            <a:ext cx="8398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 x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 들어왔을 때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X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feature representation I(x)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으로 전환한다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주어진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Input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토대로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memory(</a:t>
            </a:r>
            <a:r>
              <a:rPr lang="en-US" altLang="ko-KR" sz="24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update.</a:t>
            </a:r>
          </a:p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</a:p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3. Input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output feature O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계산</a:t>
            </a:r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4. 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마지막으로 최종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response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로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output feature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</a:t>
            </a:r>
            <a:r>
              <a:rPr lang="ko-KR" altLang="en-US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디코딩한다</a:t>
            </a:r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4F098B-D2C0-4CA7-B03C-FD59E187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1" y="3968137"/>
            <a:ext cx="4318000" cy="6616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132D97-BD28-4AC2-A94E-67A826C5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29" y="4629782"/>
            <a:ext cx="3079320" cy="900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BED6EB-029B-4DCE-ABA6-DF39BB66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55" y="5414554"/>
            <a:ext cx="1594300" cy="7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Memory networks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D5256-1236-4FDE-A2E7-7F6EE8947EDB}"/>
              </a:ext>
            </a:extLst>
          </p:cNvPr>
          <p:cNvSpPr txBox="1"/>
          <p:nvPr/>
        </p:nvSpPr>
        <p:spPr>
          <a:xfrm>
            <a:off x="980661" y="193481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12롯데마트드림Bold" panose="02020603020101020101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D78D8-3925-48C8-A993-18F7D7A9A827}"/>
              </a:ext>
            </a:extLst>
          </p:cNvPr>
          <p:cNvSpPr txBox="1"/>
          <p:nvPr/>
        </p:nvSpPr>
        <p:spPr>
          <a:xfrm>
            <a:off x="0" y="1411597"/>
            <a:ext cx="308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Network</a:t>
            </a:r>
            <a:r>
              <a:rPr lang="ko-KR" altLang="en-US" sz="28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40E6F-3483-4E0A-B7F5-1E1E9430321F}"/>
              </a:ext>
            </a:extLst>
          </p:cNvPr>
          <p:cNvSpPr txBox="1"/>
          <p:nvPr/>
        </p:nvSpPr>
        <p:spPr>
          <a:xfrm>
            <a:off x="0" y="2336392"/>
            <a:ext cx="987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 component : I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는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pre-processing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과정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(parsing, entity resolution)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역할을 하거나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encoding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으로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B4F36-F734-44DA-A594-E45B50236961}"/>
              </a:ext>
            </a:extLst>
          </p:cNvPr>
          <p:cNvSpPr txBox="1"/>
          <p:nvPr/>
        </p:nvSpPr>
        <p:spPr>
          <a:xfrm>
            <a:off x="186266" y="3105834"/>
            <a:ext cx="892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 component : G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가장 간단한 역할은 </a:t>
            </a:r>
            <a:r>
              <a:rPr lang="en-US" altLang="ko-KR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I(x)</a:t>
            </a:r>
            <a:r>
              <a:rPr lang="ko-KR" altLang="en-US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메모리 슬롯에 저장한다는 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것이다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 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원하는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의 크기만큼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update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시켜줄 수 있다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E735A-7EF6-45B7-908B-EC4422A04474}"/>
              </a:ext>
            </a:extLst>
          </p:cNvPr>
          <p:cNvSpPr txBox="1"/>
          <p:nvPr/>
        </p:nvSpPr>
        <p:spPr>
          <a:xfrm>
            <a:off x="-135468" y="4024855"/>
            <a:ext cx="924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 component : memory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읽고 </a:t>
            </a:r>
            <a:r>
              <a:rPr lang="ko-KR" altLang="en-US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어떤 </a:t>
            </a:r>
            <a:r>
              <a:rPr lang="en-US" altLang="ko-KR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</a:t>
            </a:r>
            <a:r>
              <a:rPr lang="ko-KR" altLang="en-US" sz="2000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가 관련되어 있는지를 계산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한다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  </a:t>
            </a:r>
            <a:endParaRPr lang="ko-KR" altLang="en-US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74E4-EC98-43F6-9088-8DE4B3357AF5}"/>
              </a:ext>
            </a:extLst>
          </p:cNvPr>
          <p:cNvSpPr txBox="1"/>
          <p:nvPr/>
        </p:nvSpPr>
        <p:spPr>
          <a:xfrm>
            <a:off x="186266" y="4826540"/>
            <a:ext cx="961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 component : 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 이를 통해 나온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토대로 최종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response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한다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은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output O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대한 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RNN decoder</a:t>
            </a:r>
            <a:r>
              <a:rPr lang="ko-KR" altLang="en-US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일 수 있다</a:t>
            </a:r>
            <a:r>
              <a:rPr lang="en-US" altLang="ko-KR" sz="2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sz="2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51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7E5C7-FD14-4894-8FD9-43A2B4B3425A}"/>
              </a:ext>
            </a:extLst>
          </p:cNvPr>
          <p:cNvSpPr txBox="1"/>
          <p:nvPr/>
        </p:nvSpPr>
        <p:spPr>
          <a:xfrm>
            <a:off x="220133" y="3308854"/>
            <a:ext cx="11853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C00000"/>
                </a:solidFill>
                <a:latin typeface="Algerian" panose="04020705040A02060702" pitchFamily="82" charset="0"/>
                <a:ea typeface="아리따-돋움(TTF)-SemiBold" panose="02020603020101020101" pitchFamily="18" charset="-127"/>
              </a:rPr>
              <a:t>Memory network + Neural network = Mem NN </a:t>
            </a:r>
            <a:endParaRPr lang="ko-KR" altLang="en-US" sz="4800" dirty="0">
              <a:solidFill>
                <a:srgbClr val="C00000"/>
              </a:solidFill>
              <a:latin typeface="Algerian" panose="04020705040A02060702" pitchFamily="82" charset="0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8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8485E32-259D-40CF-9717-25361129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5" y="2022371"/>
            <a:ext cx="11898229" cy="2271481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ABD18A-D08D-437A-AE79-FE5BEE1F2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869737"/>
            <a:ext cx="8470849" cy="27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Mem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516B-3D5D-4CF1-935C-46E8E95356BF}"/>
              </a:ext>
            </a:extLst>
          </p:cNvPr>
          <p:cNvSpPr txBox="1"/>
          <p:nvPr/>
        </p:nvSpPr>
        <p:spPr>
          <a:xfrm>
            <a:off x="220133" y="1456267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C0C0C0"/>
                </a:highlight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 Mem NN implementation for text</a:t>
            </a:r>
            <a:endParaRPr lang="ko-KR" altLang="en-US" sz="2800" dirty="0">
              <a:highlight>
                <a:srgbClr val="C0C0C0"/>
              </a:highlight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3FA62C4-7DA9-4B15-9812-C2CFDFE34AE2}"/>
              </a:ext>
            </a:extLst>
          </p:cNvPr>
          <p:cNvSpPr/>
          <p:nvPr/>
        </p:nvSpPr>
        <p:spPr>
          <a:xfrm>
            <a:off x="370230" y="3538350"/>
            <a:ext cx="2205938" cy="274320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98CB1-9D69-4C65-A3F3-106DA352FED1}"/>
              </a:ext>
            </a:extLst>
          </p:cNvPr>
          <p:cNvSpPr txBox="1"/>
          <p:nvPr/>
        </p:nvSpPr>
        <p:spPr>
          <a:xfrm>
            <a:off x="912098" y="2994069"/>
            <a:ext cx="139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Input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06696-5F3E-47F1-B536-1B97D8F0D80A}"/>
              </a:ext>
            </a:extLst>
          </p:cNvPr>
          <p:cNvSpPr txBox="1"/>
          <p:nvPr/>
        </p:nvSpPr>
        <p:spPr>
          <a:xfrm>
            <a:off x="220133" y="2163072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-Data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들은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Story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있다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 -&gt; 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따라서 이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story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바탕으로 답변이 나옴 </a:t>
            </a:r>
            <a:endParaRPr lang="en-US" altLang="ko-KR" sz="2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-“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시간 </a:t>
            </a:r>
            <a:r>
              <a:rPr lang="ko-KR" altLang="en-US" sz="2400" dirty="0" err="1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순서＂로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들이 들어오기 때문에 주변 단어들과 어느 정도 연관이 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7DA79-07D3-41D0-B97D-1629587C74C7}"/>
              </a:ext>
            </a:extLst>
          </p:cNvPr>
          <p:cNvSpPr txBox="1"/>
          <p:nvPr/>
        </p:nvSpPr>
        <p:spPr>
          <a:xfrm>
            <a:off x="626533" y="3940454"/>
            <a:ext cx="1678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Fact sentence</a:t>
            </a:r>
          </a:p>
          <a:p>
            <a:pPr algn="ctr"/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+</a:t>
            </a:r>
          </a:p>
          <a:p>
            <a:pPr algn="ctr"/>
            <a:r>
              <a:rPr lang="en-US" altLang="ko-KR" sz="24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Question sentence</a:t>
            </a:r>
            <a:endParaRPr lang="ko-KR" altLang="en-US" sz="2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859F85A-B7E4-4C26-9836-A67FB7877551}"/>
              </a:ext>
            </a:extLst>
          </p:cNvPr>
          <p:cNvSpPr/>
          <p:nvPr/>
        </p:nvSpPr>
        <p:spPr>
          <a:xfrm>
            <a:off x="2941166" y="4323209"/>
            <a:ext cx="1502463" cy="55953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52358-5434-43C9-937B-53276287AC5D}"/>
              </a:ext>
            </a:extLst>
          </p:cNvPr>
          <p:cNvSpPr txBox="1"/>
          <p:nvPr/>
        </p:nvSpPr>
        <p:spPr>
          <a:xfrm>
            <a:off x="6911451" y="3735696"/>
            <a:ext cx="183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ndalus" panose="02020603050405020304" pitchFamily="18" charset="-78"/>
                <a:cs typeface="Andalus" panose="02020603050405020304" pitchFamily="18" charset="-78"/>
              </a:rPr>
              <a:t>G </a:t>
            </a:r>
            <a:r>
              <a:rPr lang="en-US" altLang="ko-KR" sz="2800" dirty="0">
                <a:latin typeface="Andalus" panose="02020603050405020304" pitchFamily="18" charset="-78"/>
                <a:cs typeface="Andalus" panose="02020603050405020304" pitchFamily="18" charset="-78"/>
              </a:rPr>
              <a:t>module</a:t>
            </a:r>
            <a:endParaRPr lang="ko-KR" alt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60CA15-4B68-48A9-9411-4EF00E00A9AB}"/>
              </a:ext>
            </a:extLst>
          </p:cNvPr>
          <p:cNvSpPr txBox="1"/>
          <p:nvPr/>
        </p:nvSpPr>
        <p:spPr>
          <a:xfrm>
            <a:off x="2790236" y="4926167"/>
            <a:ext cx="270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ndalus" panose="02020603050405020304" pitchFamily="18" charset="-78"/>
                <a:cs typeface="Andalus" panose="02020603050405020304" pitchFamily="18" charset="-78"/>
              </a:rPr>
              <a:t>embedding</a:t>
            </a:r>
            <a:endParaRPr lang="ko-KR" alt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A3119-2213-4056-8B17-053059E38A20}"/>
              </a:ext>
            </a:extLst>
          </p:cNvPr>
          <p:cNvSpPr txBox="1"/>
          <p:nvPr/>
        </p:nvSpPr>
        <p:spPr>
          <a:xfrm>
            <a:off x="4830169" y="4153127"/>
            <a:ext cx="1941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Embedding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된 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text</a:t>
            </a:r>
            <a:endParaRPr lang="ko-KR" altLang="en-US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506C41-F699-4027-8E4A-EB4ECE97A801}"/>
              </a:ext>
            </a:extLst>
          </p:cNvPr>
          <p:cNvSpPr/>
          <p:nvPr/>
        </p:nvSpPr>
        <p:spPr>
          <a:xfrm>
            <a:off x="4657697" y="3382103"/>
            <a:ext cx="2205938" cy="274320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1F2CE05-9572-42C7-B6F1-159AB1371D62}"/>
              </a:ext>
            </a:extLst>
          </p:cNvPr>
          <p:cNvSpPr/>
          <p:nvPr/>
        </p:nvSpPr>
        <p:spPr>
          <a:xfrm>
            <a:off x="7077703" y="4323209"/>
            <a:ext cx="1502463" cy="55953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C18-AE7C-4FA0-BC7B-090F13134780}"/>
              </a:ext>
            </a:extLst>
          </p:cNvPr>
          <p:cNvSpPr txBox="1"/>
          <p:nvPr/>
        </p:nvSpPr>
        <p:spPr>
          <a:xfrm>
            <a:off x="3230403" y="3888096"/>
            <a:ext cx="118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ndalus" panose="02020603050405020304" pitchFamily="18" charset="-78"/>
                <a:cs typeface="Andalus" panose="02020603050405020304" pitchFamily="18" charset="-78"/>
              </a:rPr>
              <a:t>I(x)</a:t>
            </a:r>
            <a:endParaRPr lang="ko-KR" alt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6620E88-ECB6-4F31-8128-7260FFE8409D}"/>
              </a:ext>
            </a:extLst>
          </p:cNvPr>
          <p:cNvSpPr/>
          <p:nvPr/>
        </p:nvSpPr>
        <p:spPr>
          <a:xfrm>
            <a:off x="8960484" y="3258580"/>
            <a:ext cx="2205938" cy="274320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80F12-86C8-4F33-B940-4CF1CC420C50}"/>
              </a:ext>
            </a:extLst>
          </p:cNvPr>
          <p:cNvSpPr txBox="1"/>
          <p:nvPr/>
        </p:nvSpPr>
        <p:spPr>
          <a:xfrm>
            <a:off x="9126734" y="3888096"/>
            <a:ext cx="1941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28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</a:t>
            </a:r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개의 </a:t>
            </a:r>
            <a:endParaRPr lang="en-US" altLang="ko-KR" sz="28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Memory slot</a:t>
            </a:r>
            <a:r>
              <a:rPr lang="ko-KR" altLang="en-US" sz="28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413840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2193</Words>
  <Application>Microsoft Office PowerPoint</Application>
  <PresentationFormat>와이드스크린</PresentationFormat>
  <Paragraphs>289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12롯데마트드림Bold</vt:lpstr>
      <vt:lpstr>12롯데마트드림Light</vt:lpstr>
      <vt:lpstr>12롯데마트드림Medium</vt:lpstr>
      <vt:lpstr>맑은 고딕</vt:lpstr>
      <vt:lpstr>아리따-돋움(TTF)-Bold</vt:lpstr>
      <vt:lpstr>아리따-돋움(TTF)-SemiBold</vt:lpstr>
      <vt:lpstr>Algerian</vt:lpstr>
      <vt:lpstr>Andalus</vt:lpstr>
      <vt:lpstr>Arial</vt:lpstr>
      <vt:lpstr>Symbol</vt:lpstr>
      <vt:lpstr>Office 테마</vt:lpstr>
      <vt:lpstr>Memory network  투빅스 8기 최수정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a bc</cp:lastModifiedBy>
  <cp:revision>127</cp:revision>
  <dcterms:created xsi:type="dcterms:W3CDTF">2017-07-26T09:20:04Z</dcterms:created>
  <dcterms:modified xsi:type="dcterms:W3CDTF">2018-06-20T08:51:40Z</dcterms:modified>
</cp:coreProperties>
</file>