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A6448-E8B8-450D-B89E-B2DB7F7D2CAB}">
  <a:tblStyle styleId="{8CFA6448-E8B8-450D-B89E-B2DB7F7D2C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6472f64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d6472f64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d6472f641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d6472f641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d6472f641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d6472f641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6472f64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6472f64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d6472f641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d6472f641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d6472f641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d6472f641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d6472f64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d6472f64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d6472f641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d6472f641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d6472f641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d6472f641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d8aa19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d8aa19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8aa19cd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8aa19c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d8aa19c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d8aa19c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d8aa19c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d8aa19c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d8aa19c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d8aa19c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d8aa19cd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d8aa19cd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d8aa19c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d8aa19c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d8aa19cd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d8aa19cd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d6472f64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d6472f64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e097c1cb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e097c1c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6472f64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6472f64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6472f641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6472f641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6472f64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6472f64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6472f641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6472f641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6472f641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6472f641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e097c1c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e097c1c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5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3.png"/><Relationship Id="rId8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Relationship Id="rId7" Type="http://schemas.openxmlformats.org/officeDocument/2006/relationships/image" Target="../media/image56.png"/><Relationship Id="rId8" Type="http://schemas.openxmlformats.org/officeDocument/2006/relationships/image" Target="../media/image5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1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towardsdatascience.com/understanding-backpropagation-algorithm-7bb3aa2f95fd" TargetMode="External"/><Relationship Id="rId4" Type="http://schemas.openxmlformats.org/officeDocument/2006/relationships/hyperlink" Target="https://medium.com/the-theory-of-everything/understanding-activation-functions-in-neural-networks-9491262884e0" TargetMode="External"/><Relationship Id="rId5" Type="http://schemas.openxmlformats.org/officeDocument/2006/relationships/hyperlink" Target="https://stats.stackexchange.com/questions/154879/a-list-of-cost-functions-used-in-neural-networks-alongside-applica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Cata                                                          4/12/23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27800" y="6915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 ( properties )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539100" y="1557475"/>
            <a:ext cx="37743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1) 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The cost function 𝐶 must be able to be written as an average over cost functions for individual training examples: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so it allows us to compute the gradient (with respect to weights and biases) for a single training example, and run G.D.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641904" y="15856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second assumption we make about the cost is that it can be written as a function of the outputs from the neural network: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make this restriction so we can </a:t>
            </a:r>
            <a:r>
              <a:rPr lang="en"/>
              <a:t>backpropagate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450" y="2518000"/>
            <a:ext cx="1140208" cy="5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25" y="3330875"/>
            <a:ext cx="3273975" cy="14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7800" y="670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Functions</a:t>
            </a:r>
            <a:endParaRPr/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103525" y="18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{8CFA6448-E8B8-450D-B89E-B2DB7F7D2CAB}</a:tableStyleId>
              </a:tblPr>
              <a:tblGrid>
                <a:gridCol w="896550"/>
                <a:gridCol w="1432200"/>
                <a:gridCol w="2683050"/>
                <a:gridCol w="1744600"/>
                <a:gridCol w="2032600"/>
              </a:tblGrid>
              <a:tr h="49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Quadratic (MSE)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Cross-Entropy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Kullback-Leibler (KL) Divergence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Hellinger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5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Estimation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Estimation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50" y="1169500"/>
            <a:ext cx="2299550" cy="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-2891" l="-3124" r="0" t="0"/>
          <a:stretch/>
        </p:blipFill>
        <p:spPr>
          <a:xfrm>
            <a:off x="1029650" y="2663650"/>
            <a:ext cx="1348673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125" y="2688375"/>
            <a:ext cx="2562842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 rotWithShape="1">
          <a:blip r:embed="rId6">
            <a:alphaModFix/>
          </a:blip>
          <a:srcRect b="0" l="0" r="7106" t="0"/>
          <a:stretch/>
        </p:blipFill>
        <p:spPr>
          <a:xfrm>
            <a:off x="7014800" y="2688388"/>
            <a:ext cx="1585325" cy="4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0775" y="2733925"/>
            <a:ext cx="1585325" cy="6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727650" y="59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mean to learn? ( Backpropagation )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553300" y="1281625"/>
            <a:ext cx="7688700" cy="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backpropagation aims to minimize the cost function by adjusting network’s weights and biases</a:t>
            </a:r>
            <a:endParaRPr sz="1100"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00" y="1577125"/>
            <a:ext cx="3627749" cy="221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00" y="1577125"/>
            <a:ext cx="4082424" cy="267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5">
            <a:alphaModFix/>
          </a:blip>
          <a:srcRect b="0" l="0" r="0" t="4770"/>
          <a:stretch/>
        </p:blipFill>
        <p:spPr>
          <a:xfrm>
            <a:off x="3749450" y="3628625"/>
            <a:ext cx="5052075" cy="14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27650" y="65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Formalism  ( backpropagation )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77303" l="0" r="45456" t="0"/>
          <a:stretch/>
        </p:blipFill>
        <p:spPr>
          <a:xfrm>
            <a:off x="84550" y="1608400"/>
            <a:ext cx="2709025" cy="6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 b="66442" l="0" r="45039" t="0"/>
          <a:stretch/>
        </p:blipFill>
        <p:spPr>
          <a:xfrm>
            <a:off x="5672950" y="2024091"/>
            <a:ext cx="2621551" cy="6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9250" y="4294875"/>
            <a:ext cx="2709025" cy="6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 b="49254" l="0" r="32741" t="22617"/>
          <a:stretch/>
        </p:blipFill>
        <p:spPr>
          <a:xfrm>
            <a:off x="84550" y="2313400"/>
            <a:ext cx="3340525" cy="85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20336" l="0" r="0" t="55455"/>
          <a:stretch/>
        </p:blipFill>
        <p:spPr>
          <a:xfrm>
            <a:off x="84550" y="3241100"/>
            <a:ext cx="4966774" cy="7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47218" t="78989"/>
          <a:stretch/>
        </p:blipFill>
        <p:spPr>
          <a:xfrm>
            <a:off x="84550" y="3980900"/>
            <a:ext cx="2621551" cy="6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4">
            <a:alphaModFix/>
          </a:blip>
          <a:srcRect b="-3965" l="-4429" r="49469" t="68173"/>
          <a:stretch/>
        </p:blipFill>
        <p:spPr>
          <a:xfrm>
            <a:off x="5475650" y="3411312"/>
            <a:ext cx="2621551" cy="7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34779" l="0" r="45039" t="31662"/>
          <a:stretch/>
        </p:blipFill>
        <p:spPr>
          <a:xfrm>
            <a:off x="5672950" y="2717700"/>
            <a:ext cx="2621551" cy="6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727650" y="65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Formalism  ( backpropagation )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575" y="1589250"/>
            <a:ext cx="3029649" cy="16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75" y="1589250"/>
            <a:ext cx="5714053" cy="18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75" y="3910425"/>
            <a:ext cx="6858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694225" y="62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785825" y="1550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 parameter whose value is used to control the learning process.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75" y="2057400"/>
            <a:ext cx="3029649" cy="16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875" y="2485752"/>
            <a:ext cx="5850125" cy="1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687200" y="699650"/>
            <a:ext cx="1905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</a:t>
            </a:r>
            <a:endParaRPr/>
          </a:p>
        </p:txBody>
      </p:sp>
      <p:graphicFrame>
        <p:nvGraphicFramePr>
          <p:cNvPr id="234" name="Google Shape;234;p28"/>
          <p:cNvGraphicFramePr/>
          <p:nvPr/>
        </p:nvGraphicFramePr>
        <p:xfrm>
          <a:off x="815475" y="13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{8CFA6448-E8B8-450D-B89E-B2DB7F7D2CAB}</a:tableStyleId>
              </a:tblPr>
              <a:tblGrid>
                <a:gridCol w="1036475"/>
                <a:gridCol w="1129425"/>
                <a:gridCol w="1620825"/>
                <a:gridCol w="2639275"/>
                <a:gridCol w="1687125"/>
              </a:tblGrid>
              <a:tr h="9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Ontology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Mathematical Representation of Ontology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Purely Mathematical Facts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Nomology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74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Learning / Neural Networks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Perceptron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Hidden Layers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Universal Approximation Theorem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Forward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propagation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Backpropagation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b="16692" l="0" r="0" t="19646"/>
          <a:stretch/>
        </p:blipFill>
        <p:spPr>
          <a:xfrm>
            <a:off x="3010225" y="4064900"/>
            <a:ext cx="1469375" cy="57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17256" l="4800" r="-4799" t="9499"/>
          <a:stretch/>
        </p:blipFill>
        <p:spPr>
          <a:xfrm>
            <a:off x="3010225" y="3156025"/>
            <a:ext cx="1469376" cy="76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150" y="3376663"/>
            <a:ext cx="319675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6150" y="3341450"/>
            <a:ext cx="1469375" cy="8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 b="55044" l="0" r="33989" t="0"/>
          <a:stretch/>
        </p:blipFill>
        <p:spPr>
          <a:xfrm>
            <a:off x="4875375" y="3085500"/>
            <a:ext cx="1880628" cy="5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 b="8500" l="0" r="2400" t="-8500"/>
          <a:stretch/>
        </p:blipFill>
        <p:spPr>
          <a:xfrm>
            <a:off x="7525025" y="4290150"/>
            <a:ext cx="987525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2800" y="4033900"/>
            <a:ext cx="2492875" cy="3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5900" y="2477675"/>
            <a:ext cx="716994" cy="3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384225" y="1738925"/>
            <a:ext cx="36531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Parametric</a:t>
            </a:r>
            <a:r>
              <a:rPr lang="en"/>
              <a:t> stochastic model: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 of liquid instruments with payoff 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Observed market prices Obs</a:t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806950" y="128940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Calibration and Pricing Engines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" y="2466463"/>
            <a:ext cx="3074258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475" y="3193250"/>
            <a:ext cx="1581047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481200" y="1689600"/>
            <a:ext cx="39033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stochastic parameters s.t. prices match observed market: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parameters, determine price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4921800" y="1178825"/>
            <a:ext cx="36531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Flexible in terms of varying risk parameters and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Extends to a large class of instruments/payoffs (vanilla, exotics)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Largely adopted, consolidated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806950" y="128940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Calibration and Pricing Engines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250325" y="1689600"/>
            <a:ext cx="39033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QF method: Monte Carlo Simulation</a:t>
            </a:r>
            <a:endParaRPr sz="1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stochastic parameters via Monte Carlo: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Provided parameters, determine price</a:t>
            </a:r>
            <a:endParaRPr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62" y="2768700"/>
            <a:ext cx="2180231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00" y="3086088"/>
            <a:ext cx="2629612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50" y="3971250"/>
            <a:ext cx="2334484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4921800" y="2930975"/>
            <a:ext cx="31221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Heavy computationally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For calibration engines the computational burden grows even more due to multiple runs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Complex stochastic models become outside the scope of production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513600" y="12330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Calibration and Pricing Engines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605575" y="1162600"/>
            <a:ext cx="40257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Inference time order of magnitudes faster than MC while preserving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Provides a genuine (non-linear) differentiable function which can leverage automatic differentiation framework for both inference (sensitivities) and training (Differential ML)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Can produce high-dimensional output (e.g. full implied volatility surface) further reducing inference time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56525" y="1514875"/>
            <a:ext cx="39870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DL method: Supervised learning neural network</a:t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•</a:t>
            </a:r>
            <a:r>
              <a:rPr b="1" lang="en"/>
              <a:t> </a:t>
            </a:r>
            <a:r>
              <a:rPr lang="en" sz="1100"/>
              <a:t>Utilize the MC engine as an oracle to generate training data for a neural network and train to minimize MSE loss: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•</a:t>
            </a:r>
            <a:r>
              <a:rPr b="1" lang="en"/>
              <a:t> </a:t>
            </a:r>
            <a:r>
              <a:rPr lang="en" sz="1000"/>
              <a:t>Provided observed market data and learned neural calibration engine, determine stochastic parameters by solving (either numerically or with gradient-based techniques) for the minima:</a:t>
            </a:r>
            <a:endParaRPr sz="1000"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5" y="4344725"/>
            <a:ext cx="2401913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25" y="2592363"/>
            <a:ext cx="3085437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725" y="3072000"/>
            <a:ext cx="3192209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4572000" y="2915700"/>
            <a:ext cx="3819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Still relies on MC to generate training data and the amount of data required for training might need to grow exponentially with the dimensionality of the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Training time is still not negligible although reasonable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Architectural choices might affect accuracy for more complex/high-dimensional models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1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Approximation Theorem?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57600" t="0"/>
          <a:stretch/>
        </p:blipFill>
        <p:spPr>
          <a:xfrm>
            <a:off x="960200" y="2215125"/>
            <a:ext cx="3295524" cy="273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650" y="1331525"/>
            <a:ext cx="5810337" cy="72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42341" r="5294" t="0"/>
          <a:stretch/>
        </p:blipFill>
        <p:spPr>
          <a:xfrm>
            <a:off x="4622100" y="2238900"/>
            <a:ext cx="4069924" cy="2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84225" y="1738925"/>
            <a:ext cx="27372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Pricing: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806950" y="128940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Differential Equation Solvers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3290475" y="1689600"/>
            <a:ext cx="56859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Optimal Control ( portfolio allocation / optimal liquidation ):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Markovian state process </a:t>
            </a:r>
            <a:r>
              <a:rPr b="1" lang="en" sz="1000"/>
              <a:t>X</a:t>
            </a:r>
            <a:r>
              <a:rPr lang="en" sz="1000"/>
              <a:t>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Control process </a:t>
            </a:r>
            <a:r>
              <a:rPr b="1" lang="en" sz="1000"/>
              <a:t>𝛼</a:t>
            </a:r>
            <a:r>
              <a:rPr lang="en" sz="1000"/>
              <a:t> and cost func </a:t>
            </a:r>
            <a:r>
              <a:rPr b="1" lang="en" sz="1000"/>
              <a:t>J</a:t>
            </a:r>
            <a:r>
              <a:rPr lang="en" sz="1000"/>
              <a:t>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Lead to </a:t>
            </a:r>
            <a:r>
              <a:rPr b="1" lang="en" sz="1000"/>
              <a:t>HJB</a:t>
            </a:r>
            <a:r>
              <a:rPr lang="en" sz="1000"/>
              <a:t> equation for value function of problem </a:t>
            </a:r>
            <a:r>
              <a:rPr b="1" lang="en" sz="1000"/>
              <a:t>u</a:t>
            </a:r>
            <a:r>
              <a:rPr lang="en" sz="1000"/>
              <a:t> for some Hamiltonian </a:t>
            </a:r>
            <a:r>
              <a:rPr b="1" lang="en" sz="1000"/>
              <a:t>H:</a:t>
            </a:r>
            <a:endParaRPr b="1" sz="10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25" y="2315688"/>
            <a:ext cx="2306625" cy="2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 rotWithShape="1">
          <a:blip r:embed="rId4">
            <a:alphaModFix/>
          </a:blip>
          <a:srcRect b="8240" l="0" r="0" t="0"/>
          <a:stretch/>
        </p:blipFill>
        <p:spPr>
          <a:xfrm>
            <a:off x="341950" y="3191363"/>
            <a:ext cx="2618050" cy="4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 rotWithShape="1">
          <a:blip r:embed="rId5">
            <a:alphaModFix/>
          </a:blip>
          <a:srcRect b="8609" l="0" r="8248" t="0"/>
          <a:stretch/>
        </p:blipFill>
        <p:spPr>
          <a:xfrm>
            <a:off x="5462250" y="2036575"/>
            <a:ext cx="2618050" cy="5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0771" y="2643321"/>
            <a:ext cx="2545450" cy="5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5800" y="3701450"/>
            <a:ext cx="303667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2175" y="4309475"/>
            <a:ext cx="4954951" cy="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513600" y="12330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Differential Equation Solvers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4368425" y="1303500"/>
            <a:ext cx="39999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02"/>
              <a:t>Advantages:</a:t>
            </a:r>
            <a:endParaRPr b="1"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Largely adopted, consolidated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Adaptable to a large number of types of equations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/>
              <a:t>• Error analysis can be done analytically (e.g. using Taylor expansion) </a:t>
            </a:r>
            <a:endParaRPr sz="1102"/>
          </a:p>
        </p:txBody>
      </p:sp>
      <p:sp>
        <p:nvSpPr>
          <p:cNvPr id="298" name="Google Shape;298;p33"/>
          <p:cNvSpPr txBox="1"/>
          <p:nvPr>
            <p:ph idx="1" type="body"/>
          </p:nvPr>
        </p:nvSpPr>
        <p:spPr>
          <a:xfrm>
            <a:off x="128325" y="1810800"/>
            <a:ext cx="3930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QF </a:t>
            </a:r>
            <a:r>
              <a:rPr b="1" lang="en" sz="1100"/>
              <a:t>method: Finite differences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Approximation numerical technique based on discretization of the partial (integral) differential equations.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Fixed a grid in the equation variables and a discretization schema for differentials (implicit, explicit method), reduce the equation to a linear system solved starting from the known initial/boundary conditions.</a:t>
            </a:r>
            <a:endParaRPr sz="1000"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4368425" y="2740800"/>
            <a:ext cx="39999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02"/>
              <a:t>Disadvantages:</a:t>
            </a:r>
            <a:endParaRPr b="1"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Curse of dimensionality: computational complexity generally grows exponentially with the number of variables of the equation.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Relies on linear estimates of both the coefficients and the solution of the equation on the grid of reference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/>
              <a:t>• Grid choices affect stability of the solver</a:t>
            </a:r>
            <a:endParaRPr sz="1102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305" name="Google Shape;305;p34"/>
          <p:cNvSpPr txBox="1"/>
          <p:nvPr/>
        </p:nvSpPr>
        <p:spPr>
          <a:xfrm>
            <a:off x="513600" y="12330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Differential Equation Solvers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4623275" y="1121075"/>
            <a:ext cx="38970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Unsupervised, does not require generation of training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Provides a genuine (non-linear) differentiable function which can leverage automatic differentiation framework for inference (e.g. sensitivities) and training. Inherently mesh-free.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156525" y="1514875"/>
            <a:ext cx="3987000" cy="3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DL method: </a:t>
            </a:r>
            <a:r>
              <a:rPr b="1" lang="en" sz="1100"/>
              <a:t>Deep Galerkin Method</a:t>
            </a:r>
            <a:endParaRPr b="1"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•</a:t>
            </a:r>
            <a:r>
              <a:rPr b="1" lang="en"/>
              <a:t> </a:t>
            </a:r>
            <a:r>
              <a:rPr lang="en" sz="1100"/>
              <a:t>Learning the solution to the equation as a neural network </a:t>
            </a:r>
            <a:r>
              <a:rPr b="1" lang="en" sz="1100"/>
              <a:t>f</a:t>
            </a:r>
            <a:r>
              <a:rPr lang="en" sz="1100"/>
              <a:t> in the variables minimizing the residual equation and boundary conditions error </a:t>
            </a:r>
            <a:r>
              <a:rPr b="1" lang="en" sz="1100"/>
              <a:t>J(f)</a:t>
            </a:r>
            <a:r>
              <a:rPr lang="en" sz="1100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5" y="2666423"/>
            <a:ext cx="3563700" cy="8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25" y="3724650"/>
            <a:ext cx="4288028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4598525" y="2931875"/>
            <a:ext cx="39465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Disadvantages: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Accuracy depends pretty substantially on hyper-parameters used during training and choices of architectures. Knowledge of the equation and boundary conditions helps guiding these choices.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Training-time is still not negligible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Solves for only one (possibly a system) equation at the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806950" y="128940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Modeling Financial Time Series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5"/>
          <p:cNvSpPr txBox="1"/>
          <p:nvPr>
            <p:ph idx="1" type="body"/>
          </p:nvPr>
        </p:nvSpPr>
        <p:spPr>
          <a:xfrm>
            <a:off x="317100" y="1731875"/>
            <a:ext cx="82719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feature for any simulation engine is the ability to replicate empirical statistics of observed time-series.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These features are known in the literature as stylized facts. For assets returns, most salient observed statistics are: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• </a:t>
            </a:r>
            <a:r>
              <a:rPr b="1" lang="en" sz="1000"/>
              <a:t>autocorrelations </a:t>
            </a:r>
            <a:r>
              <a:rPr lang="en" sz="1000"/>
              <a:t>(linear) are often insignificant 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• (unconditional) distribution displays a power-law or Pareto-like tail (</a:t>
            </a:r>
            <a:r>
              <a:rPr b="1" lang="en" sz="1000"/>
              <a:t>heavy tails</a:t>
            </a:r>
            <a:r>
              <a:rPr lang="en" sz="1000"/>
              <a:t>) 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• volatility display a positive autocorrelation over several days (</a:t>
            </a:r>
            <a:r>
              <a:rPr b="1" lang="en" sz="1000"/>
              <a:t>volatility clustering</a:t>
            </a:r>
            <a:r>
              <a:rPr lang="en" sz="1000"/>
              <a:t>) 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• </a:t>
            </a:r>
            <a:r>
              <a:rPr b="1" lang="en" sz="1000"/>
              <a:t>ACF </a:t>
            </a:r>
            <a:r>
              <a:rPr lang="en" sz="1000"/>
              <a:t>of absolute returns decays slowly as a function of the time lag 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• measures of volatility are negatively correlated with returns (</a:t>
            </a:r>
            <a:r>
              <a:rPr b="1" lang="en" sz="1000"/>
              <a:t>leverage effect</a:t>
            </a:r>
            <a:r>
              <a:rPr lang="en" sz="1000"/>
              <a:t>) </a:t>
            </a:r>
            <a:endParaRPr b="1" sz="1000"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700" y="2472138"/>
            <a:ext cx="2419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324" name="Google Shape;324;p36"/>
          <p:cNvSpPr txBox="1"/>
          <p:nvPr/>
        </p:nvSpPr>
        <p:spPr>
          <a:xfrm>
            <a:off x="513600" y="12330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Modeling Financial Time Series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598525" y="1514875"/>
            <a:ext cx="38970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02"/>
              <a:t>Advantages:</a:t>
            </a:r>
            <a:endParaRPr b="1"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/>
              <a:t>• Consolidated practice with a sound statistical theory </a:t>
            </a:r>
            <a:endParaRPr sz="1102"/>
          </a:p>
        </p:txBody>
      </p:sp>
      <p:sp>
        <p:nvSpPr>
          <p:cNvPr id="326" name="Google Shape;326;p36"/>
          <p:cNvSpPr txBox="1"/>
          <p:nvPr>
            <p:ph idx="1" type="body"/>
          </p:nvPr>
        </p:nvSpPr>
        <p:spPr>
          <a:xfrm>
            <a:off x="128325" y="1810800"/>
            <a:ext cx="3930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QF method: Calibration of stochastic processes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Standard practice involves assuming a stochastic model for the time-series and calibrating its parameters to observed data (Euler-Murayama). Common stochastic processes are GBM, Heston stochastic volatility model: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Vasicek model, HullWhite model, GARCH models:</a:t>
            </a:r>
            <a:endParaRPr sz="1000"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00" y="3252013"/>
            <a:ext cx="2689204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804" y="3647150"/>
            <a:ext cx="3220968" cy="2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200" y="4372875"/>
            <a:ext cx="2870981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4598525" y="2177275"/>
            <a:ext cx="3987000" cy="20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02"/>
              <a:t>Disadvantages</a:t>
            </a:r>
            <a:r>
              <a:rPr b="1" lang="en" sz="1102"/>
              <a:t>:</a:t>
            </a:r>
            <a:endParaRPr b="1"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Relies on a statistical prior assumption about the distribution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More complex stochastic models can lead to computational over-heads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/>
              <a:t>• Non-linear relations may be weakly captured </a:t>
            </a:r>
            <a:endParaRPr sz="11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/>
              <a:t>• Statistical theory weakens outside of ‘Gaussian world’, especially with respect to heavy-tailed distributions</a:t>
            </a:r>
            <a:endParaRPr sz="1102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type="title"/>
          </p:nvPr>
        </p:nvSpPr>
        <p:spPr>
          <a:xfrm>
            <a:off x="806950" y="585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Quantitative Finance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513600" y="1233050"/>
            <a:ext cx="40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Modeling Financial Time Series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5340675" y="1197800"/>
            <a:ext cx="3516000" cy="18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Advantages:</a:t>
            </a:r>
            <a:endParaRPr b="1"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• Model free, does not require strong assumptions on the modeling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• Can recover some stylized facts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• Architectural biases have representational power for temporal structure and to express non-linearity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135375" y="1585425"/>
            <a:ext cx="5205300" cy="3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9"/>
              <a:t>DL method: Deep generative modeling of time series</a:t>
            </a:r>
            <a:endParaRPr b="1" sz="43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GANs (Generative Adversarial Networks) are characterized by two neural networks called the generator and the discriminator. Given distributions X and Z (X is an observed distribution and Z is a latent stochastic code) </a:t>
            </a:r>
            <a:endParaRPr sz="4389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• Generator G produces, for each z in Z, an element G(z) close in distribution to x in X </a:t>
            </a:r>
            <a:endParaRPr sz="43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• Discriminator D attempts to discriminate between samples generated by G and natural samples of X More specifically, GAN optimization is achieved through solving a min-max problem of the form: </a:t>
            </a:r>
            <a:endParaRPr b="1" sz="43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Specific applications to financial modeling include: </a:t>
            </a:r>
            <a:endParaRPr sz="43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• WGAN, DCGAN, RegGAN </a:t>
            </a:r>
            <a:endParaRPr sz="43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• Autoregressive GAN for option prices </a:t>
            </a:r>
            <a:endParaRPr sz="438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89"/>
              <a:t> • TCN (WaveNet) </a:t>
            </a:r>
            <a:endParaRPr b="1" sz="458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75" y="2759350"/>
            <a:ext cx="3050942" cy="2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5340675" y="2829850"/>
            <a:ext cx="35160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Disadvantages:</a:t>
            </a:r>
            <a:endParaRPr b="1"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• Require medium to large datasets for training, computationally intense to train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• GANs are notoriously hard to train (collapse mode) hence could require intense hyper-parameters search 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729450" y="614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764675" y="1529300"/>
            <a:ext cx="76887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https://towardsdatascience.com/understanding-backpropagation-algorithm-7bb3aa2f95fd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https://medium.com/the-theory-of-everything/understanding-activation-functions-in-neural-networks-9491262884e0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https://stats.stackexchange.com/questions/154879/a-list-of-cost-functions-used-in-neural-networks-alongside-applications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B. Horvath, A. Muguruza and M. Tomas, Deep learning volatility: a deep neural network perspective on pricing and calibration in (rough) volatility models, Quantitative Finance, 21:1, 2021.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J. Sirignano and K. Spiliopoulos, DGM: A deep learning algorithm for solving partial differential equations. Journal of Computational Physics 375(3), 2017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R. Cont, Empirical properties of asset returns: stylized facts and statistical issues, Quantitative Finance Vol. 1 (2001), pp. 223-236.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G. Di Cerbo, A. Hirsa and A. Shayaan, Regularized Generative Adversarial Network, Available at SSRN 3796240.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M. Wiese, R. Knobloch, R. Korn and P. Kretschmer, Quant GANs: deep generation of financial time series, Quantitative Finance Volume 20, 2020 - Issue 9.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T. Huster et al., Pareto GAN: Extending the Representational Power of GANs to Heavy-Tailed Distributions, ICML 2021.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37850" y="607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Deep as opposed to Shallow?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9125" y="1874225"/>
            <a:ext cx="2478475" cy="25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25" y="1942850"/>
            <a:ext cx="5484325" cy="209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800" y="762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Formalism  (forward propagation)</a:t>
            </a:r>
            <a:endParaRPr sz="264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87515" l="0" r="0" t="0"/>
          <a:stretch/>
        </p:blipFill>
        <p:spPr>
          <a:xfrm>
            <a:off x="81225" y="1422825"/>
            <a:ext cx="4435200" cy="4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83566" t="0"/>
          <a:stretch/>
        </p:blipFill>
        <p:spPr>
          <a:xfrm>
            <a:off x="4642450" y="2078075"/>
            <a:ext cx="726525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67229" l="0" r="0" t="16437"/>
          <a:stretch/>
        </p:blipFill>
        <p:spPr>
          <a:xfrm>
            <a:off x="81225" y="1875650"/>
            <a:ext cx="44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54128" l="0" r="0" t="31918"/>
          <a:stretch/>
        </p:blipFill>
        <p:spPr>
          <a:xfrm>
            <a:off x="81225" y="2343150"/>
            <a:ext cx="4435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36415" l="0" r="0" t="49631"/>
          <a:stretch/>
        </p:blipFill>
        <p:spPr>
          <a:xfrm>
            <a:off x="81225" y="2800350"/>
            <a:ext cx="4435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18606" l="0" r="0" t="67441"/>
          <a:stretch/>
        </p:blipFill>
        <p:spPr>
          <a:xfrm>
            <a:off x="81225" y="3311575"/>
            <a:ext cx="4435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86047"/>
          <a:stretch/>
        </p:blipFill>
        <p:spPr>
          <a:xfrm>
            <a:off x="81225" y="3822800"/>
            <a:ext cx="4435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17131" r="58166" t="0"/>
          <a:stretch/>
        </p:blipFill>
        <p:spPr>
          <a:xfrm>
            <a:off x="5403425" y="2078075"/>
            <a:ext cx="1092101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41093" r="50937" t="0"/>
          <a:stretch/>
        </p:blipFill>
        <p:spPr>
          <a:xfrm>
            <a:off x="6495525" y="2078075"/>
            <a:ext cx="352300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4">
            <a:alphaModFix/>
          </a:blip>
          <a:srcRect b="0" l="48485" r="32390" t="0"/>
          <a:stretch/>
        </p:blipFill>
        <p:spPr>
          <a:xfrm>
            <a:off x="6847825" y="2078075"/>
            <a:ext cx="845501" cy="20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69088" r="25351" t="0"/>
          <a:stretch/>
        </p:blipFill>
        <p:spPr>
          <a:xfrm>
            <a:off x="7693325" y="2078075"/>
            <a:ext cx="227225" cy="20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75297" r="0" t="0"/>
          <a:stretch/>
        </p:blipFill>
        <p:spPr>
          <a:xfrm>
            <a:off x="7920550" y="2078075"/>
            <a:ext cx="1092101" cy="20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43500" y="733850"/>
            <a:ext cx="4146300" cy="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Formalism     (hidden layer)</a:t>
            </a:r>
            <a:endParaRPr sz="244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850" y="1478987"/>
            <a:ext cx="2138600" cy="9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09" y="1238325"/>
            <a:ext cx="2421004" cy="73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00" y="1926738"/>
            <a:ext cx="834200" cy="11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5568" y="2068000"/>
            <a:ext cx="1149332" cy="7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7">
            <a:alphaModFix/>
          </a:blip>
          <a:srcRect b="0" l="7123" r="0" t="0"/>
          <a:stretch/>
        </p:blipFill>
        <p:spPr>
          <a:xfrm>
            <a:off x="3663850" y="3550100"/>
            <a:ext cx="4868400" cy="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00" y="2801625"/>
            <a:ext cx="3550376" cy="220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727650" y="59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 (</a:t>
            </a:r>
            <a:r>
              <a:rPr lang="en"/>
              <a:t>heuristics</a:t>
            </a:r>
            <a:r>
              <a:rPr lang="en"/>
              <a:t>)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5949300" y="3812150"/>
            <a:ext cx="2879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Determines activation {0,1}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consider multiple active neurons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intermediate values, so no good when multiple neurons involved.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975" y="1819925"/>
            <a:ext cx="2653595" cy="199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 b="-3630" l="-17790" r="17789" t="3629"/>
          <a:stretch/>
        </p:blipFill>
        <p:spPr>
          <a:xfrm>
            <a:off x="3832950" y="1084413"/>
            <a:ext cx="2138600" cy="9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6663688" y="1419725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Step Function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38525" y="3812150"/>
            <a:ext cx="2879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Intermediate values</a:t>
            </a:r>
            <a:r>
              <a:rPr lang="en"/>
              <a:t> [0,1]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Consider derivative during G.D.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Constant Backprop changes; gradient has no relationship to Z. 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 linear layers &lt;-&gt; 1 linear layer !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152913" y="1419725"/>
            <a:ext cx="1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Linear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Function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b="7850" l="0" r="9657" t="1806"/>
          <a:stretch/>
        </p:blipFill>
        <p:spPr>
          <a:xfrm>
            <a:off x="962500" y="1819975"/>
            <a:ext cx="2006400" cy="17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7650" y="59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 (heuristics)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02650" y="3840325"/>
            <a:ext cx="2879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Combinations Non-Linear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tail ends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Gradient is small or has vanished; network refuses to learn further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1369400" y="116747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Sigmoid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50" y="1520588"/>
            <a:ext cx="3007076" cy="24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5017825" y="3915225"/>
            <a:ext cx="2879700" cy="1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Combinations Non-Linear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gradient is stronger for tanh than sigmoid ( derivatives are steeper).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Deciding between the sigmoid or tanh will depend on your requirement of gradient strength</a:t>
            </a:r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5798675" y="124237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Tanh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0" l="59876" r="0" t="81790"/>
          <a:stretch/>
        </p:blipFill>
        <p:spPr>
          <a:xfrm>
            <a:off x="4833477" y="1567675"/>
            <a:ext cx="12449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33554" l="20555" r="17677" t="0"/>
          <a:stretch/>
        </p:blipFill>
        <p:spPr>
          <a:xfrm>
            <a:off x="5164650" y="2127550"/>
            <a:ext cx="2732876" cy="17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25361" r="0" t="0"/>
          <a:stretch/>
        </p:blipFill>
        <p:spPr>
          <a:xfrm>
            <a:off x="6078451" y="1500175"/>
            <a:ext cx="25631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27650" y="59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  (</a:t>
            </a:r>
            <a:r>
              <a:rPr lang="en"/>
              <a:t>heuristics</a:t>
            </a:r>
            <a:r>
              <a:rPr lang="en"/>
              <a:t>)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5090875" y="1754750"/>
            <a:ext cx="3216300" cy="25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Combinations Non-Linear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Promotes Sparsity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gradient can go to 0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Neurons in this </a:t>
            </a:r>
            <a:r>
              <a:rPr lang="en"/>
              <a:t>state</a:t>
            </a:r>
            <a:r>
              <a:rPr lang="en"/>
              <a:t> will stop firing; Dying ReLu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try to slightly incline the horizontal part (Leaky ReLu)</a:t>
            </a:r>
            <a:r>
              <a:rPr lang="en"/>
              <a:t> 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369400" y="1167475"/>
            <a:ext cx="14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ReLu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75" y="1999175"/>
            <a:ext cx="3693200" cy="23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82350" y="15365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A(x) = max(0,x)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680125" y="59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Summary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8492" r="25004" t="0"/>
          <a:stretch/>
        </p:blipFill>
        <p:spPr>
          <a:xfrm>
            <a:off x="2325175" y="1128125"/>
            <a:ext cx="4720748" cy="390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