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7aa663908_0_2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7aa66390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7aa663908_0_1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7aa66390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7aa663908_0_2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7aa66390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25.png"/><Relationship Id="rId8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Relationship Id="rId4" Type="http://schemas.openxmlformats.org/officeDocument/2006/relationships/image" Target="../media/image11.png"/><Relationship Id="rId5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8.png"/><Relationship Id="rId6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Ethereum-Native Automated-Market-Making (AMM) Decentralized-Exchange (DeX)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250" y="451550"/>
            <a:ext cx="4305600" cy="2222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2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CeX vs DeX</a:t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433150" y="1398731"/>
            <a:ext cx="3957846" cy="2931271"/>
            <a:chOff x="431925" y="1304875"/>
            <a:chExt cx="2628925" cy="3416400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4621285" y="1398714"/>
            <a:ext cx="4089589" cy="2931271"/>
            <a:chOff x="3320450" y="1304875"/>
            <a:chExt cx="2632500" cy="3416400"/>
          </a:xfrm>
        </p:grpSpPr>
        <p:sp>
          <p:nvSpPr>
            <p:cNvPr id="65" name="Google Shape;65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4"/>
          <p:cNvSpPr txBox="1"/>
          <p:nvPr>
            <p:ph idx="4294967295" type="body"/>
          </p:nvPr>
        </p:nvSpPr>
        <p:spPr>
          <a:xfrm>
            <a:off x="433126" y="1423499"/>
            <a:ext cx="3957900" cy="3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CeX have</a:t>
            </a:r>
            <a:r>
              <a:rPr lang="en" sz="1400">
                <a:solidFill>
                  <a:srgbClr val="000000"/>
                </a:solidFill>
              </a:rPr>
              <a:t> control over your funds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01" y="1986087"/>
            <a:ext cx="2132700" cy="92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8589" y="1879099"/>
            <a:ext cx="1363200" cy="1363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4635226" y="1423499"/>
            <a:ext cx="4061700" cy="3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DeX: You retain control over funds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876" y="3091174"/>
            <a:ext cx="2031000" cy="1142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9451" y="1879099"/>
            <a:ext cx="1628400" cy="1142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03776" y="1880499"/>
            <a:ext cx="1890900" cy="1059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42951" y="3061397"/>
            <a:ext cx="2286000" cy="1201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83775" y="13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 Execution Models</a:t>
            </a:r>
            <a:endParaRPr/>
          </a:p>
        </p:txBody>
      </p: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431925" y="1183100"/>
            <a:ext cx="3957900" cy="3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Central Limit Order Book (CLOB)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31925" y="1650475"/>
            <a:ext cx="3140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lang="en">
                <a:solidFill>
                  <a:srgbClr val="F3F3F3"/>
                </a:solidFill>
              </a:rPr>
              <a:t>Order types: Market &amp; Limit Orders</a:t>
            </a:r>
            <a:endParaRPr>
              <a:solidFill>
                <a:srgbClr val="F3F3F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lang="en">
                <a:solidFill>
                  <a:srgbClr val="F3F3F3"/>
                </a:solidFill>
              </a:rPr>
              <a:t>Reduce Risk of Slippage</a:t>
            </a:r>
            <a:endParaRPr>
              <a:solidFill>
                <a:srgbClr val="F3F3F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lang="en">
                <a:solidFill>
                  <a:srgbClr val="F3F3F3"/>
                </a:solidFill>
              </a:rPr>
              <a:t>Requires Market Makers as source of liquidity</a:t>
            </a:r>
            <a:endParaRPr b="1">
              <a:solidFill>
                <a:srgbClr val="F3F3F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b="1" lang="en">
                <a:solidFill>
                  <a:srgbClr val="F3F3F3"/>
                </a:solidFill>
              </a:rPr>
              <a:t>Not</a:t>
            </a:r>
            <a:r>
              <a:rPr lang="en">
                <a:solidFill>
                  <a:srgbClr val="F3F3F3"/>
                </a:solidFill>
              </a:rPr>
              <a:t> Ideal for </a:t>
            </a:r>
            <a:r>
              <a:rPr b="1" lang="en">
                <a:solidFill>
                  <a:srgbClr val="F3F3F3"/>
                </a:solidFill>
              </a:rPr>
              <a:t>illiquid</a:t>
            </a:r>
            <a:r>
              <a:rPr lang="en">
                <a:solidFill>
                  <a:srgbClr val="F3F3F3"/>
                </a:solidFill>
              </a:rPr>
              <a:t> markets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31950" y="1148300"/>
            <a:ext cx="3204000" cy="39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17836" r="18302" t="12095"/>
          <a:stretch/>
        </p:blipFill>
        <p:spPr>
          <a:xfrm>
            <a:off x="3964050" y="900275"/>
            <a:ext cx="5002998" cy="38873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463725" y="1150550"/>
            <a:ext cx="33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 Limit Order Book (CLOB)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75" y="4254250"/>
            <a:ext cx="3734400" cy="819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500" y="3127975"/>
            <a:ext cx="1836600" cy="101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83775" y="13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Market Maker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50" y="850838"/>
            <a:ext cx="5932200" cy="3441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6092650" y="2048400"/>
            <a:ext cx="2922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lang="en">
                <a:solidFill>
                  <a:srgbClr val="F3F3F3"/>
                </a:solidFill>
              </a:rPr>
              <a:t>No Market Makers</a:t>
            </a:r>
            <a:endParaRPr>
              <a:solidFill>
                <a:srgbClr val="F3F3F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lang="en">
                <a:solidFill>
                  <a:srgbClr val="F3F3F3"/>
                </a:solidFill>
              </a:rPr>
              <a:t>Liquidity Providers Required</a:t>
            </a:r>
            <a:endParaRPr>
              <a:solidFill>
                <a:srgbClr val="F3F3F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lang="en">
                <a:solidFill>
                  <a:srgbClr val="F3F3F3"/>
                </a:solidFill>
              </a:rPr>
              <a:t>Ideal for </a:t>
            </a:r>
            <a:r>
              <a:rPr b="1" lang="en">
                <a:solidFill>
                  <a:srgbClr val="F3F3F3"/>
                </a:solidFill>
              </a:rPr>
              <a:t>illiquid</a:t>
            </a:r>
            <a:r>
              <a:rPr lang="en">
                <a:solidFill>
                  <a:srgbClr val="F3F3F3"/>
                </a:solidFill>
              </a:rPr>
              <a:t> markets</a:t>
            </a:r>
            <a:endParaRPr b="1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7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283775" y="13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UNISWAP: Constant Function Market Maker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00" y="913376"/>
            <a:ext cx="2962200" cy="2390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9400" y="1856700"/>
            <a:ext cx="899375" cy="21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2700" y="850375"/>
            <a:ext cx="3000000" cy="2516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48025" y="913375"/>
            <a:ext cx="841075" cy="97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7">
            <a:alphaModFix/>
          </a:blip>
          <a:srcRect b="0" l="17039" r="31914" t="2959"/>
          <a:stretch/>
        </p:blipFill>
        <p:spPr>
          <a:xfrm>
            <a:off x="3103950" y="2612100"/>
            <a:ext cx="2649600" cy="2390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4800" y="872963"/>
            <a:ext cx="2628000" cy="1471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241900" y="147900"/>
            <a:ext cx="8520600" cy="6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b="0" l="0" r="6751" t="-3434"/>
          <a:stretch/>
        </p:blipFill>
        <p:spPr>
          <a:xfrm>
            <a:off x="155175" y="3179975"/>
            <a:ext cx="5736600" cy="1754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 b="8976" l="21113" r="20269" t="27183"/>
          <a:stretch/>
        </p:blipFill>
        <p:spPr>
          <a:xfrm>
            <a:off x="390800" y="837600"/>
            <a:ext cx="2932200" cy="2058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3150" y="667038"/>
            <a:ext cx="3086100" cy="2771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4750" y="1424026"/>
            <a:ext cx="159067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 rotWithShape="1">
          <a:blip r:embed="rId7">
            <a:alphaModFix/>
          </a:blip>
          <a:srcRect b="29046" l="0" r="0" t="30084"/>
          <a:stretch/>
        </p:blipFill>
        <p:spPr>
          <a:xfrm>
            <a:off x="474550" y="203112"/>
            <a:ext cx="2530800" cy="579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241900" y="147900"/>
            <a:ext cx="8520600" cy="6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 Structure</a:t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41875" y="867500"/>
            <a:ext cx="3915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Uniswap v3 introduces multiple pools for each token pair, each with a different swapping fee.</a:t>
            </a:r>
            <a:endParaRPr>
              <a:solidFill>
                <a:schemeClr val="lt2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1% ~ (HEX/USDC)</a:t>
            </a:r>
            <a:endParaRPr>
              <a:solidFill>
                <a:schemeClr val="lt2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0.3% ~ (WBTC/ETH)</a:t>
            </a:r>
            <a:endParaRPr>
              <a:solidFill>
                <a:schemeClr val="lt2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0.05% ~ (WBTC/ETH)</a:t>
            </a:r>
            <a:endParaRPr>
              <a:solidFill>
                <a:schemeClr val="lt2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0.01% ~ (USDC/DAI)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325" y="1102788"/>
            <a:ext cx="5558400" cy="1873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4">
            <a:alphaModFix/>
          </a:blip>
          <a:srcRect b="11767" l="4819" r="12364" t="4892"/>
          <a:stretch/>
        </p:blipFill>
        <p:spPr>
          <a:xfrm>
            <a:off x="241900" y="3021875"/>
            <a:ext cx="7572300" cy="2003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84050" y="151425"/>
            <a:ext cx="4045200" cy="12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NFT</a:t>
            </a:r>
            <a:endParaRPr/>
          </a:p>
        </p:txBody>
      </p:sp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56125" y="1819050"/>
            <a:ext cx="3726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Non-Fungible Token 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Non-Fungible = Unique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than just JPEGs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0325" y="76775"/>
            <a:ext cx="5841600" cy="4934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1"/>
          <p:cNvGrpSpPr/>
          <p:nvPr/>
        </p:nvGrpSpPr>
        <p:grpSpPr>
          <a:xfrm>
            <a:off x="4967425" y="2189686"/>
            <a:ext cx="3837000" cy="2704200"/>
            <a:chOff x="4939500" y="1219611"/>
            <a:chExt cx="3837000" cy="2704200"/>
          </a:xfrm>
        </p:grpSpPr>
        <p:cxnSp>
          <p:nvCxnSpPr>
            <p:cNvPr id="137" name="Google Shape;137;p21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21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21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21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21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21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21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21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5" name="Google Shape;145;p21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21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47" name="Google Shape;147;p21"/>
          <p:cNvSpPr txBox="1"/>
          <p:nvPr>
            <p:ph type="title"/>
          </p:nvPr>
        </p:nvSpPr>
        <p:spPr>
          <a:xfrm>
            <a:off x="55825" y="119975"/>
            <a:ext cx="3873300" cy="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Ethereum-Native</a:t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0" l="16408" r="15051" t="2742"/>
          <a:stretch/>
        </p:blipFill>
        <p:spPr>
          <a:xfrm>
            <a:off x="173325" y="1039875"/>
            <a:ext cx="3176700" cy="2518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9550" y="2571750"/>
            <a:ext cx="3641400" cy="25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 rotWithShape="1">
          <a:blip r:embed="rId5">
            <a:alphaModFix/>
          </a:blip>
          <a:srcRect b="24607" l="18958" r="17910" t="11310"/>
          <a:stretch/>
        </p:blipFill>
        <p:spPr>
          <a:xfrm>
            <a:off x="3845400" y="83475"/>
            <a:ext cx="866175" cy="13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7599" y="119974"/>
            <a:ext cx="3500100" cy="233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