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2.xml" ContentType="application/vnd.openxmlformats-officedocument.presentationml.comment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3.xml" ContentType="application/vnd.openxmlformats-officedocument.presentationml.comments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14" r:id="rId3"/>
    <p:sldId id="310" r:id="rId4"/>
    <p:sldId id="319" r:id="rId5"/>
    <p:sldId id="312" r:id="rId6"/>
    <p:sldId id="313" r:id="rId7"/>
    <p:sldId id="315" r:id="rId8"/>
    <p:sldId id="316" r:id="rId9"/>
    <p:sldId id="320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pos="5112" userDrawn="1">
          <p15:clr>
            <a:srgbClr val="A4A3A4"/>
          </p15:clr>
        </p15:guide>
        <p15:guide id="4" orient="horz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en Nguyen Thi Thu (EDA - BI.SBD)" initials="HNTT(-B" lastIdx="7" clrIdx="0">
    <p:extLst>
      <p:ext uri="{19B8F6BF-5375-455C-9EA6-DF929625EA0E}">
        <p15:presenceInfo xmlns:p15="http://schemas.microsoft.com/office/powerpoint/2012/main" userId="S-1-5-21-3548288489-2973684419-2422295393-128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CC2"/>
    <a:srgbClr val="00B050"/>
    <a:srgbClr val="E1EFD9"/>
    <a:srgbClr val="5B9BD5"/>
    <a:srgbClr val="50C9F5"/>
    <a:srgbClr val="70AD47"/>
    <a:srgbClr val="49BF64"/>
    <a:srgbClr val="52CAB8"/>
    <a:srgbClr val="00B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6395" autoAdjust="0"/>
  </p:normalViewPr>
  <p:slideViewPr>
    <p:cSldViewPr snapToGrid="0">
      <p:cViewPr varScale="1">
        <p:scale>
          <a:sx n="99" d="100"/>
          <a:sy n="99" d="100"/>
        </p:scale>
        <p:origin x="84" y="348"/>
      </p:cViewPr>
      <p:guideLst>
        <p:guide orient="horz" pos="2856"/>
        <p:guide pos="2568"/>
        <p:guide pos="5112"/>
        <p:guide orient="horz" pos="1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NOTE\Tune%20code\PH&#194;N%20T&#205;CH\PH&#194;N%20T&#205;CH%20L&#431;&#416;NG%20TH&#431;&#7902;NG%20TH&#202;M\20231129_PH&#194;N%20T&#205;CH%20L&#431;&#416;NG%20TH&#431;&#7902;NG%20TH&#202;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1biccapp01\SHARED\Luonglv\THINKING\Tune%20code\PH&#194;N%20T&#205;CH\PH&#194;N%20T&#205;CH%20L&#431;&#416;NG%20TH&#431;&#7902;NG%20TH&#202;M\20231512_PH&#194;N%20T&#205;CH%20L&#431;&#416;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\\Ps1biccapp01\SHARED\Luonglv\THINKING\Tune%20code\PH&#194;N%20T&#205;CH\PH&#194;N%20T&#205;CH%20L&#431;&#416;NG%20TH&#431;&#7902;NG%20TH&#202;M\20231512_PH&#194;N%20T&#205;CH%20L&#431;&#416;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[20231129_PHÂN TÍCH LƯƠNG THƯỞNG THÊM.xlsx]Sheet5!PivotTable1</c:name>
    <c:fmtId val="-1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7671438854047425E-2"/>
          <c:y val="9.2840433365894481E-2"/>
          <c:w val="0.93863319386331934"/>
          <c:h val="0.81306122448979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Sheet5!$M$3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Sheet5!$L$4:$L$6</c:f>
              <c:strCache>
                <c:ptCount val="2"/>
                <c:pt idx="0">
                  <c:v>0 DONG</c:v>
                </c:pt>
                <c:pt idx="1">
                  <c:v>TREN 0 DONG</c:v>
                </c:pt>
              </c:strCache>
            </c:strRef>
          </c:cat>
          <c:val>
            <c:numRef>
              <c:f>Sheet5!$M$4:$M$6</c:f>
              <c:numCache>
                <c:formatCode>General</c:formatCode>
                <c:ptCount val="2"/>
                <c:pt idx="0">
                  <c:v>2079</c:v>
                </c:pt>
                <c:pt idx="1">
                  <c:v>11919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5-4831-8674-B2A2B7EBB7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3708832"/>
        <c:axId val="1143707168"/>
      </c:barChart>
      <c:catAx>
        <c:axId val="1143708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707168"/>
        <c:crosses val="autoZero"/>
        <c:auto val="1"/>
        <c:lblAlgn val="ctr"/>
        <c:lblOffset val="100"/>
        <c:noMultiLvlLbl val="0"/>
      </c:catAx>
      <c:valAx>
        <c:axId val="1143707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4370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[20231129_PHÂN TÍCH LƯƠNG THƯỞNG THÊM.xlsx]HT_KPI!PivotTable3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200" baseline="0" dirty="0">
                <a:latin typeface="Cambria" panose="02040503050406030204" pitchFamily="18" charset="0"/>
                <a:ea typeface="Cambria" panose="02040503050406030204" pitchFamily="18" charset="0"/>
              </a:rPr>
              <a:t> LỆ HOÀN THÀNH KPI THEO THÁNG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8751699123184876E-2"/>
          <c:y val="0.14786707692307693"/>
          <c:w val="0.95159897287834583"/>
          <c:h val="0.71458215384615387"/>
        </c:manualLayout>
      </c:layout>
      <c:lineChart>
        <c:grouping val="standard"/>
        <c:varyColors val="0"/>
        <c:ser>
          <c:idx val="0"/>
          <c:order val="0"/>
          <c:tx>
            <c:strRef>
              <c:f>HT_KPI!$M$3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HT_KPI!$L$4:$L$23</c:f>
              <c:strCache>
                <c:ptCount val="19"/>
                <c:pt idx="0">
                  <c:v>202204</c:v>
                </c:pt>
                <c:pt idx="1">
                  <c:v>202205</c:v>
                </c:pt>
                <c:pt idx="2">
                  <c:v>202206</c:v>
                </c:pt>
                <c:pt idx="3">
                  <c:v>202207</c:v>
                </c:pt>
                <c:pt idx="4">
                  <c:v>202208</c:v>
                </c:pt>
                <c:pt idx="5">
                  <c:v>202209</c:v>
                </c:pt>
                <c:pt idx="6">
                  <c:v>202210</c:v>
                </c:pt>
                <c:pt idx="7">
                  <c:v>202211</c:v>
                </c:pt>
                <c:pt idx="8">
                  <c:v>202212</c:v>
                </c:pt>
                <c:pt idx="9">
                  <c:v>202301</c:v>
                </c:pt>
                <c:pt idx="10">
                  <c:v>202302</c:v>
                </c:pt>
                <c:pt idx="11">
                  <c:v>202303</c:v>
                </c:pt>
                <c:pt idx="12">
                  <c:v>202304</c:v>
                </c:pt>
                <c:pt idx="13">
                  <c:v>202305</c:v>
                </c:pt>
                <c:pt idx="14">
                  <c:v>202306</c:v>
                </c:pt>
                <c:pt idx="15">
                  <c:v>202307</c:v>
                </c:pt>
                <c:pt idx="16">
                  <c:v>202308</c:v>
                </c:pt>
                <c:pt idx="17">
                  <c:v>202309</c:v>
                </c:pt>
                <c:pt idx="18">
                  <c:v>202310</c:v>
                </c:pt>
              </c:strCache>
            </c:strRef>
          </c:cat>
          <c:val>
            <c:numRef>
              <c:f>HT_KPI!$M$4:$M$23</c:f>
              <c:numCache>
                <c:formatCode>0%</c:formatCode>
                <c:ptCount val="19"/>
                <c:pt idx="0">
                  <c:v>0.63389795119307313</c:v>
                </c:pt>
                <c:pt idx="1">
                  <c:v>0.68105847574927303</c:v>
                </c:pt>
                <c:pt idx="2">
                  <c:v>0.81448451119540377</c:v>
                </c:pt>
                <c:pt idx="3">
                  <c:v>1.1229836861766505</c:v>
                </c:pt>
                <c:pt idx="4">
                  <c:v>1.1191433854165493</c:v>
                </c:pt>
                <c:pt idx="5">
                  <c:v>1.0935440337712401</c:v>
                </c:pt>
                <c:pt idx="6">
                  <c:v>1.274603615333683</c:v>
                </c:pt>
                <c:pt idx="7">
                  <c:v>1.2492591598858018</c:v>
                </c:pt>
                <c:pt idx="8">
                  <c:v>1.2493264085670148</c:v>
                </c:pt>
                <c:pt idx="9">
                  <c:v>1.28654361266262</c:v>
                </c:pt>
                <c:pt idx="10">
                  <c:v>1.1121532293170526</c:v>
                </c:pt>
                <c:pt idx="11">
                  <c:v>1.2897435837653211</c:v>
                </c:pt>
                <c:pt idx="12">
                  <c:v>1.2899502738050002</c:v>
                </c:pt>
                <c:pt idx="13">
                  <c:v>1.2986160034151844</c:v>
                </c:pt>
                <c:pt idx="14">
                  <c:v>1.3342190657066482</c:v>
                </c:pt>
                <c:pt idx="15">
                  <c:v>1.3252116849292348</c:v>
                </c:pt>
                <c:pt idx="16">
                  <c:v>1.2401725998204727</c:v>
                </c:pt>
                <c:pt idx="17">
                  <c:v>1.1845278190866892</c:v>
                </c:pt>
                <c:pt idx="18">
                  <c:v>1.1959373558143016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F-4E8C-B29F-D52F8E962E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16209487"/>
        <c:axId val="1916212815"/>
      </c:lineChart>
      <c:catAx>
        <c:axId val="19162094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212815"/>
        <c:crosses val="autoZero"/>
        <c:auto val="1"/>
        <c:lblAlgn val="ctr"/>
        <c:lblOffset val="100"/>
        <c:noMultiLvlLbl val="0"/>
      </c:catAx>
      <c:valAx>
        <c:axId val="1916212815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16209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[20231129_PHÂN TÍCH LƯƠNG THƯỞNG THÊM.xlsx]HT_KPI!PivotTable4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000" baseline="0" dirty="0">
                <a:latin typeface="Cambria" panose="02040503050406030204" pitchFamily="18" charset="0"/>
                <a:ea typeface="Cambria" panose="02040503050406030204" pitchFamily="18" charset="0"/>
              </a:rPr>
              <a:t> LỆ HOÀN THÀNH THEO CHỨC DANH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15127100306860852"/>
          <c:y val="2.34774937719939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HT_KPI!$C$37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67CC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HT_KPI!$B$38:$B$40</c:f>
              <c:strCache>
                <c:ptCount val="2"/>
                <c:pt idx="0">
                  <c:v>CV Dịch vụ khách hàng</c:v>
                </c:pt>
                <c:pt idx="1">
                  <c:v>CVC Dịch vụ khách hàng</c:v>
                </c:pt>
              </c:strCache>
            </c:strRef>
          </c:cat>
          <c:val>
            <c:numRef>
              <c:f>HT_KPI!$C$38:$C$40</c:f>
              <c:numCache>
                <c:formatCode>0%</c:formatCode>
                <c:ptCount val="2"/>
                <c:pt idx="0">
                  <c:v>1.1446795898625042</c:v>
                </c:pt>
                <c:pt idx="1">
                  <c:v>1.2316915373172728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1-459C-90FC-1715E4DCA2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287935"/>
        <c:axId val="1509270463"/>
      </c:barChart>
      <c:catAx>
        <c:axId val="150928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270463"/>
        <c:crosses val="autoZero"/>
        <c:auto val="1"/>
        <c:lblAlgn val="ctr"/>
        <c:lblOffset val="100"/>
        <c:noMultiLvlLbl val="0"/>
      </c:catAx>
      <c:valAx>
        <c:axId val="150927046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0928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[20231129_PHÂN TÍCH LƯƠNG THƯỞNG THÊM.xlsx]HT_KPI!PivotTable1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TỶ</a:t>
            </a:r>
            <a:r>
              <a:rPr lang="en-US" sz="1000" baseline="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LỆ HOÀN THÀNH KPI  BÌNH QUÂN THEO VÙNG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HT_KPI!$B$3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67CC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HT_KPI!$A$4:$A$15</c:f>
              <c:strCache>
                <c:ptCount val="11"/>
                <c:pt idx="0">
                  <c:v>R05</c:v>
                </c:pt>
                <c:pt idx="1">
                  <c:v>R04</c:v>
                </c:pt>
                <c:pt idx="2">
                  <c:v>R06</c:v>
                </c:pt>
                <c:pt idx="3">
                  <c:v>R10</c:v>
                </c:pt>
                <c:pt idx="4">
                  <c:v>R02</c:v>
                </c:pt>
                <c:pt idx="5">
                  <c:v>R07</c:v>
                </c:pt>
                <c:pt idx="6">
                  <c:v>R11</c:v>
                </c:pt>
                <c:pt idx="7">
                  <c:v>R03</c:v>
                </c:pt>
                <c:pt idx="8">
                  <c:v>R09</c:v>
                </c:pt>
                <c:pt idx="9">
                  <c:v>R01</c:v>
                </c:pt>
                <c:pt idx="10">
                  <c:v>R08</c:v>
                </c:pt>
              </c:strCache>
            </c:strRef>
          </c:cat>
          <c:val>
            <c:numRef>
              <c:f>HT_KPI!$B$4:$B$15</c:f>
              <c:numCache>
                <c:formatCode>0%</c:formatCode>
                <c:ptCount val="11"/>
                <c:pt idx="0">
                  <c:v>1.2473424105699193</c:v>
                </c:pt>
                <c:pt idx="1">
                  <c:v>1.2183518259913713</c:v>
                </c:pt>
                <c:pt idx="2">
                  <c:v>1.1879317505551499</c:v>
                </c:pt>
                <c:pt idx="3">
                  <c:v>1.1658817951816005</c:v>
                </c:pt>
                <c:pt idx="4">
                  <c:v>1.1600472014652707</c:v>
                </c:pt>
                <c:pt idx="5">
                  <c:v>1.1501601293704715</c:v>
                </c:pt>
                <c:pt idx="6">
                  <c:v>1.1416759169388715</c:v>
                </c:pt>
                <c:pt idx="7">
                  <c:v>1.1415589229719385</c:v>
                </c:pt>
                <c:pt idx="8">
                  <c:v>1.115121067010914</c:v>
                </c:pt>
                <c:pt idx="9">
                  <c:v>1.0514436099606697</c:v>
                </c:pt>
                <c:pt idx="10">
                  <c:v>1.0471086684645328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9-4083-96C1-2ABC83396F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8106383"/>
        <c:axId val="1858112207"/>
      </c:barChart>
      <c:catAx>
        <c:axId val="18581063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112207"/>
        <c:crosses val="autoZero"/>
        <c:auto val="1"/>
        <c:lblAlgn val="ctr"/>
        <c:lblOffset val="100"/>
        <c:noMultiLvlLbl val="0"/>
      </c:catAx>
      <c:valAx>
        <c:axId val="1858112207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5810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[20231129_PHÂN TÍCH LƯƠNG THƯỞNG THÊM.xlsx]CHI TRẢ!PivotTable8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SỰ</a:t>
            </a:r>
            <a:r>
              <a:rPr lang="en-US" sz="1000" baseline="0" dirty="0">
                <a:latin typeface="Cambria" panose="02040503050406030204" pitchFamily="18" charset="0"/>
                <a:ea typeface="Cambria" panose="02040503050406030204" pitchFamily="18" charset="0"/>
              </a:rPr>
              <a:t> TƯƠNG QUAN SỐ TIỀN CHI TRẢ VÀ SỐ THÁNG LÀM VIỆC </a:t>
            </a:r>
            <a:r>
              <a:rPr lang="en-US" sz="1000" baseline="0" dirty="0" smtClean="0">
                <a:latin typeface="Cambria" panose="02040503050406030204" pitchFamily="18" charset="0"/>
                <a:ea typeface="Cambria" panose="02040503050406030204" pitchFamily="18" charset="0"/>
              </a:rPr>
              <a:t>CỦA CÁC TRƯỜNG HỢP CHI TRẢ 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24809661521770843"/>
          <c:y val="4.3189476730960921E-2"/>
        </c:manualLayout>
      </c:layout>
      <c:overlay val="0"/>
      <c:spPr>
        <a:noFill/>
        <a:ln>
          <a:solidFill>
            <a:srgbClr val="FF0000"/>
          </a:solidFill>
          <a:prstDash val="dash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 TRẢ'!$S$3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67CC2"/>
            </a:solidFill>
            <a:ln>
              <a:noFill/>
            </a:ln>
            <a:effectLst/>
          </c:spPr>
          <c:invertIfNegative val="0"/>
          <c:cat>
            <c:strRef>
              <c:f>'CHI TRẢ'!$R$4:$R$266</c:f>
              <c:strCache>
                <c:ptCount val="26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225</c:v>
                </c:pt>
                <c:pt idx="222">
                  <c:v>226</c:v>
                </c:pt>
                <c:pt idx="223">
                  <c:v>227</c:v>
                </c:pt>
                <c:pt idx="224">
                  <c:v>228</c:v>
                </c:pt>
                <c:pt idx="225">
                  <c:v>229</c:v>
                </c:pt>
                <c:pt idx="226">
                  <c:v>231</c:v>
                </c:pt>
                <c:pt idx="227">
                  <c:v>232</c:v>
                </c:pt>
                <c:pt idx="228">
                  <c:v>233</c:v>
                </c:pt>
                <c:pt idx="229">
                  <c:v>234</c:v>
                </c:pt>
                <c:pt idx="230">
                  <c:v>235</c:v>
                </c:pt>
                <c:pt idx="231">
                  <c:v>236</c:v>
                </c:pt>
                <c:pt idx="232">
                  <c:v>237</c:v>
                </c:pt>
                <c:pt idx="233">
                  <c:v>238</c:v>
                </c:pt>
                <c:pt idx="234">
                  <c:v>239</c:v>
                </c:pt>
                <c:pt idx="235">
                  <c:v>240</c:v>
                </c:pt>
                <c:pt idx="236">
                  <c:v>243</c:v>
                </c:pt>
                <c:pt idx="237">
                  <c:v>249</c:v>
                </c:pt>
                <c:pt idx="238">
                  <c:v>250</c:v>
                </c:pt>
                <c:pt idx="239">
                  <c:v>275</c:v>
                </c:pt>
                <c:pt idx="240">
                  <c:v>276</c:v>
                </c:pt>
                <c:pt idx="241">
                  <c:v>277</c:v>
                </c:pt>
                <c:pt idx="242">
                  <c:v>278</c:v>
                </c:pt>
                <c:pt idx="243">
                  <c:v>279</c:v>
                </c:pt>
                <c:pt idx="244">
                  <c:v>280</c:v>
                </c:pt>
                <c:pt idx="245">
                  <c:v>281</c:v>
                </c:pt>
                <c:pt idx="246">
                  <c:v>282</c:v>
                </c:pt>
                <c:pt idx="247">
                  <c:v>283</c:v>
                </c:pt>
                <c:pt idx="248">
                  <c:v>284</c:v>
                </c:pt>
                <c:pt idx="249">
                  <c:v>285</c:v>
                </c:pt>
                <c:pt idx="250">
                  <c:v>286</c:v>
                </c:pt>
                <c:pt idx="251">
                  <c:v>287</c:v>
                </c:pt>
                <c:pt idx="252">
                  <c:v>288</c:v>
                </c:pt>
                <c:pt idx="253">
                  <c:v>289</c:v>
                </c:pt>
                <c:pt idx="254">
                  <c:v>290</c:v>
                </c:pt>
                <c:pt idx="255">
                  <c:v>291</c:v>
                </c:pt>
                <c:pt idx="256">
                  <c:v>292</c:v>
                </c:pt>
                <c:pt idx="257">
                  <c:v>293</c:v>
                </c:pt>
                <c:pt idx="258">
                  <c:v>329</c:v>
                </c:pt>
                <c:pt idx="259">
                  <c:v>330</c:v>
                </c:pt>
                <c:pt idx="260">
                  <c:v>331</c:v>
                </c:pt>
                <c:pt idx="261">
                  <c:v>333</c:v>
                </c:pt>
              </c:strCache>
            </c:strRef>
          </c:cat>
          <c:val>
            <c:numRef>
              <c:f>'CHI TRẢ'!$S$4:$S$266</c:f>
              <c:numCache>
                <c:formatCode>_(* #,##0_);_(* \(#,##0\);_(* "-"??_);_(@_)</c:formatCode>
                <c:ptCount val="262"/>
                <c:pt idx="0">
                  <c:v>282516678</c:v>
                </c:pt>
                <c:pt idx="1">
                  <c:v>688834243</c:v>
                </c:pt>
                <c:pt idx="2">
                  <c:v>876640782</c:v>
                </c:pt>
                <c:pt idx="3">
                  <c:v>1056401564</c:v>
                </c:pt>
                <c:pt idx="4">
                  <c:v>1161477640</c:v>
                </c:pt>
                <c:pt idx="5">
                  <c:v>1260670565</c:v>
                </c:pt>
                <c:pt idx="6">
                  <c:v>1108509533</c:v>
                </c:pt>
                <c:pt idx="7">
                  <c:v>1063446577</c:v>
                </c:pt>
                <c:pt idx="8">
                  <c:v>1069954058</c:v>
                </c:pt>
                <c:pt idx="9">
                  <c:v>1269653251</c:v>
                </c:pt>
                <c:pt idx="10">
                  <c:v>1284808637</c:v>
                </c:pt>
                <c:pt idx="11">
                  <c:v>1054669019</c:v>
                </c:pt>
                <c:pt idx="12">
                  <c:v>986409440</c:v>
                </c:pt>
                <c:pt idx="13">
                  <c:v>931358059</c:v>
                </c:pt>
                <c:pt idx="14">
                  <c:v>945719396</c:v>
                </c:pt>
                <c:pt idx="15">
                  <c:v>920280896</c:v>
                </c:pt>
                <c:pt idx="16">
                  <c:v>603389712</c:v>
                </c:pt>
                <c:pt idx="17">
                  <c:v>472336708</c:v>
                </c:pt>
                <c:pt idx="18">
                  <c:v>451296639</c:v>
                </c:pt>
                <c:pt idx="19">
                  <c:v>460809855</c:v>
                </c:pt>
                <c:pt idx="20">
                  <c:v>402318538</c:v>
                </c:pt>
                <c:pt idx="21">
                  <c:v>401409352</c:v>
                </c:pt>
                <c:pt idx="22">
                  <c:v>368754067</c:v>
                </c:pt>
                <c:pt idx="23">
                  <c:v>462624322</c:v>
                </c:pt>
                <c:pt idx="24">
                  <c:v>399315429</c:v>
                </c:pt>
                <c:pt idx="25">
                  <c:v>297840550</c:v>
                </c:pt>
                <c:pt idx="26">
                  <c:v>189242515</c:v>
                </c:pt>
                <c:pt idx="27">
                  <c:v>187851456</c:v>
                </c:pt>
                <c:pt idx="28">
                  <c:v>200269445</c:v>
                </c:pt>
                <c:pt idx="29">
                  <c:v>207504151</c:v>
                </c:pt>
                <c:pt idx="30">
                  <c:v>235100409</c:v>
                </c:pt>
                <c:pt idx="31">
                  <c:v>253870415</c:v>
                </c:pt>
                <c:pt idx="32">
                  <c:v>260768709</c:v>
                </c:pt>
                <c:pt idx="33">
                  <c:v>248338366</c:v>
                </c:pt>
                <c:pt idx="34">
                  <c:v>256166806</c:v>
                </c:pt>
                <c:pt idx="35">
                  <c:v>268205450</c:v>
                </c:pt>
                <c:pt idx="36">
                  <c:v>231326260</c:v>
                </c:pt>
                <c:pt idx="37">
                  <c:v>257335523</c:v>
                </c:pt>
                <c:pt idx="38">
                  <c:v>224314262</c:v>
                </c:pt>
                <c:pt idx="39">
                  <c:v>264584078</c:v>
                </c:pt>
                <c:pt idx="40">
                  <c:v>202155687</c:v>
                </c:pt>
                <c:pt idx="41">
                  <c:v>171400994</c:v>
                </c:pt>
                <c:pt idx="42">
                  <c:v>218842326</c:v>
                </c:pt>
                <c:pt idx="43">
                  <c:v>213917642</c:v>
                </c:pt>
                <c:pt idx="44">
                  <c:v>188778355</c:v>
                </c:pt>
                <c:pt idx="45">
                  <c:v>192107706</c:v>
                </c:pt>
                <c:pt idx="46">
                  <c:v>215671669</c:v>
                </c:pt>
                <c:pt idx="47">
                  <c:v>183985368</c:v>
                </c:pt>
                <c:pt idx="48">
                  <c:v>176926824</c:v>
                </c:pt>
                <c:pt idx="49">
                  <c:v>145799759</c:v>
                </c:pt>
                <c:pt idx="50">
                  <c:v>143810983</c:v>
                </c:pt>
                <c:pt idx="51">
                  <c:v>122916978</c:v>
                </c:pt>
                <c:pt idx="52">
                  <c:v>136702131</c:v>
                </c:pt>
                <c:pt idx="53">
                  <c:v>165027562</c:v>
                </c:pt>
                <c:pt idx="54">
                  <c:v>153470064</c:v>
                </c:pt>
                <c:pt idx="55">
                  <c:v>111586477</c:v>
                </c:pt>
                <c:pt idx="56">
                  <c:v>159063487</c:v>
                </c:pt>
                <c:pt idx="57">
                  <c:v>132324925</c:v>
                </c:pt>
                <c:pt idx="58">
                  <c:v>113096712</c:v>
                </c:pt>
                <c:pt idx="59">
                  <c:v>105651972</c:v>
                </c:pt>
                <c:pt idx="60">
                  <c:v>160058662</c:v>
                </c:pt>
                <c:pt idx="61">
                  <c:v>119813461</c:v>
                </c:pt>
                <c:pt idx="62">
                  <c:v>88484816</c:v>
                </c:pt>
                <c:pt idx="63">
                  <c:v>95921617</c:v>
                </c:pt>
                <c:pt idx="64">
                  <c:v>71573164</c:v>
                </c:pt>
                <c:pt idx="65">
                  <c:v>103014954</c:v>
                </c:pt>
                <c:pt idx="66">
                  <c:v>133555789</c:v>
                </c:pt>
                <c:pt idx="67">
                  <c:v>139291223</c:v>
                </c:pt>
                <c:pt idx="68">
                  <c:v>89567125</c:v>
                </c:pt>
                <c:pt idx="69">
                  <c:v>102237368</c:v>
                </c:pt>
                <c:pt idx="70">
                  <c:v>87848563</c:v>
                </c:pt>
                <c:pt idx="71">
                  <c:v>75866374</c:v>
                </c:pt>
                <c:pt idx="72">
                  <c:v>66709919</c:v>
                </c:pt>
                <c:pt idx="73">
                  <c:v>29580757</c:v>
                </c:pt>
                <c:pt idx="74">
                  <c:v>37538012</c:v>
                </c:pt>
                <c:pt idx="75">
                  <c:v>40381732</c:v>
                </c:pt>
                <c:pt idx="76">
                  <c:v>40771715</c:v>
                </c:pt>
                <c:pt idx="77">
                  <c:v>45794058</c:v>
                </c:pt>
                <c:pt idx="78">
                  <c:v>20724012</c:v>
                </c:pt>
                <c:pt idx="79">
                  <c:v>24478144</c:v>
                </c:pt>
                <c:pt idx="80">
                  <c:v>15989034</c:v>
                </c:pt>
                <c:pt idx="81">
                  <c:v>15694510</c:v>
                </c:pt>
                <c:pt idx="82">
                  <c:v>12347328</c:v>
                </c:pt>
                <c:pt idx="83">
                  <c:v>6081727</c:v>
                </c:pt>
                <c:pt idx="84">
                  <c:v>4987250</c:v>
                </c:pt>
                <c:pt idx="85">
                  <c:v>8094756</c:v>
                </c:pt>
                <c:pt idx="86">
                  <c:v>7106930</c:v>
                </c:pt>
                <c:pt idx="87">
                  <c:v>18962483</c:v>
                </c:pt>
                <c:pt idx="88">
                  <c:v>18358873</c:v>
                </c:pt>
                <c:pt idx="89">
                  <c:v>20286515</c:v>
                </c:pt>
                <c:pt idx="90">
                  <c:v>12370880</c:v>
                </c:pt>
                <c:pt idx="91">
                  <c:v>22442453</c:v>
                </c:pt>
                <c:pt idx="92">
                  <c:v>32830148</c:v>
                </c:pt>
                <c:pt idx="93">
                  <c:v>25947830</c:v>
                </c:pt>
                <c:pt idx="94">
                  <c:v>25661433</c:v>
                </c:pt>
                <c:pt idx="95">
                  <c:v>31048810</c:v>
                </c:pt>
                <c:pt idx="96">
                  <c:v>23196973</c:v>
                </c:pt>
                <c:pt idx="97">
                  <c:v>13824459</c:v>
                </c:pt>
                <c:pt idx="98">
                  <c:v>24256191</c:v>
                </c:pt>
                <c:pt idx="99">
                  <c:v>29339678</c:v>
                </c:pt>
                <c:pt idx="100">
                  <c:v>18412135</c:v>
                </c:pt>
                <c:pt idx="101">
                  <c:v>19893531</c:v>
                </c:pt>
                <c:pt idx="102">
                  <c:v>15663475</c:v>
                </c:pt>
                <c:pt idx="103">
                  <c:v>17302015</c:v>
                </c:pt>
                <c:pt idx="104">
                  <c:v>22527563</c:v>
                </c:pt>
                <c:pt idx="105">
                  <c:v>14657697</c:v>
                </c:pt>
                <c:pt idx="106">
                  <c:v>10393879</c:v>
                </c:pt>
                <c:pt idx="107">
                  <c:v>18252066</c:v>
                </c:pt>
                <c:pt idx="108">
                  <c:v>22036887</c:v>
                </c:pt>
                <c:pt idx="109">
                  <c:v>10104466</c:v>
                </c:pt>
                <c:pt idx="110">
                  <c:v>7417026</c:v>
                </c:pt>
                <c:pt idx="111">
                  <c:v>8186236</c:v>
                </c:pt>
                <c:pt idx="112">
                  <c:v>8074376</c:v>
                </c:pt>
                <c:pt idx="113">
                  <c:v>7673274</c:v>
                </c:pt>
                <c:pt idx="114">
                  <c:v>10813797</c:v>
                </c:pt>
                <c:pt idx="115">
                  <c:v>12067810</c:v>
                </c:pt>
                <c:pt idx="116">
                  <c:v>11087198</c:v>
                </c:pt>
                <c:pt idx="117">
                  <c:v>20591379</c:v>
                </c:pt>
                <c:pt idx="118">
                  <c:v>31654532</c:v>
                </c:pt>
                <c:pt idx="119">
                  <c:v>15682692</c:v>
                </c:pt>
                <c:pt idx="120">
                  <c:v>16448175</c:v>
                </c:pt>
                <c:pt idx="121">
                  <c:v>21838102</c:v>
                </c:pt>
                <c:pt idx="122">
                  <c:v>27680357</c:v>
                </c:pt>
                <c:pt idx="123">
                  <c:v>38708766</c:v>
                </c:pt>
                <c:pt idx="124">
                  <c:v>35780780</c:v>
                </c:pt>
                <c:pt idx="125">
                  <c:v>35532660</c:v>
                </c:pt>
                <c:pt idx="126">
                  <c:v>53268510</c:v>
                </c:pt>
                <c:pt idx="127">
                  <c:v>90376047</c:v>
                </c:pt>
                <c:pt idx="128">
                  <c:v>83422338</c:v>
                </c:pt>
                <c:pt idx="129">
                  <c:v>52986809</c:v>
                </c:pt>
                <c:pt idx="130">
                  <c:v>83299597</c:v>
                </c:pt>
                <c:pt idx="131">
                  <c:v>66424170</c:v>
                </c:pt>
                <c:pt idx="132">
                  <c:v>48710257</c:v>
                </c:pt>
                <c:pt idx="133">
                  <c:v>62088168</c:v>
                </c:pt>
                <c:pt idx="134">
                  <c:v>93057523</c:v>
                </c:pt>
                <c:pt idx="135">
                  <c:v>82656536</c:v>
                </c:pt>
                <c:pt idx="136">
                  <c:v>118491307</c:v>
                </c:pt>
                <c:pt idx="137">
                  <c:v>108102699</c:v>
                </c:pt>
                <c:pt idx="138">
                  <c:v>102398742</c:v>
                </c:pt>
                <c:pt idx="139">
                  <c:v>83758337</c:v>
                </c:pt>
                <c:pt idx="140">
                  <c:v>67897029</c:v>
                </c:pt>
                <c:pt idx="141">
                  <c:v>69401930</c:v>
                </c:pt>
                <c:pt idx="142">
                  <c:v>73082188</c:v>
                </c:pt>
                <c:pt idx="143">
                  <c:v>63051493</c:v>
                </c:pt>
                <c:pt idx="144">
                  <c:v>50075747</c:v>
                </c:pt>
                <c:pt idx="145">
                  <c:v>50220769</c:v>
                </c:pt>
                <c:pt idx="146">
                  <c:v>65159785</c:v>
                </c:pt>
                <c:pt idx="147">
                  <c:v>56975507</c:v>
                </c:pt>
                <c:pt idx="148">
                  <c:v>39447033</c:v>
                </c:pt>
                <c:pt idx="149">
                  <c:v>29225141</c:v>
                </c:pt>
                <c:pt idx="150">
                  <c:v>46006294</c:v>
                </c:pt>
                <c:pt idx="151">
                  <c:v>31168353</c:v>
                </c:pt>
                <c:pt idx="152">
                  <c:v>15785880</c:v>
                </c:pt>
                <c:pt idx="153">
                  <c:v>21058339</c:v>
                </c:pt>
                <c:pt idx="154">
                  <c:v>18495223</c:v>
                </c:pt>
                <c:pt idx="155">
                  <c:v>10217247</c:v>
                </c:pt>
                <c:pt idx="156">
                  <c:v>6496409</c:v>
                </c:pt>
                <c:pt idx="157">
                  <c:v>7146719</c:v>
                </c:pt>
                <c:pt idx="158">
                  <c:v>6241771</c:v>
                </c:pt>
                <c:pt idx="159">
                  <c:v>3968076</c:v>
                </c:pt>
                <c:pt idx="160">
                  <c:v>2977547</c:v>
                </c:pt>
                <c:pt idx="161">
                  <c:v>2662456</c:v>
                </c:pt>
                <c:pt idx="162">
                  <c:v>2564965</c:v>
                </c:pt>
                <c:pt idx="163">
                  <c:v>3938135</c:v>
                </c:pt>
                <c:pt idx="164">
                  <c:v>10193828</c:v>
                </c:pt>
                <c:pt idx="165">
                  <c:v>9279924</c:v>
                </c:pt>
                <c:pt idx="166">
                  <c:v>9679329</c:v>
                </c:pt>
                <c:pt idx="167">
                  <c:v>10256360</c:v>
                </c:pt>
                <c:pt idx="168">
                  <c:v>13855731</c:v>
                </c:pt>
                <c:pt idx="169">
                  <c:v>16981999</c:v>
                </c:pt>
                <c:pt idx="170">
                  <c:v>31823873</c:v>
                </c:pt>
                <c:pt idx="171">
                  <c:v>26591501</c:v>
                </c:pt>
                <c:pt idx="172">
                  <c:v>37308614</c:v>
                </c:pt>
                <c:pt idx="173">
                  <c:v>54737118</c:v>
                </c:pt>
                <c:pt idx="174">
                  <c:v>77565493</c:v>
                </c:pt>
                <c:pt idx="175">
                  <c:v>89384118</c:v>
                </c:pt>
                <c:pt idx="176">
                  <c:v>111110669</c:v>
                </c:pt>
                <c:pt idx="177">
                  <c:v>134681256</c:v>
                </c:pt>
                <c:pt idx="178">
                  <c:v>90089465</c:v>
                </c:pt>
                <c:pt idx="179">
                  <c:v>103799837</c:v>
                </c:pt>
                <c:pt idx="180">
                  <c:v>139465285</c:v>
                </c:pt>
                <c:pt idx="181">
                  <c:v>118112556</c:v>
                </c:pt>
                <c:pt idx="182">
                  <c:v>159315016</c:v>
                </c:pt>
                <c:pt idx="183">
                  <c:v>114367188</c:v>
                </c:pt>
                <c:pt idx="184">
                  <c:v>101565107</c:v>
                </c:pt>
                <c:pt idx="185">
                  <c:v>115700625</c:v>
                </c:pt>
                <c:pt idx="186">
                  <c:v>76427164</c:v>
                </c:pt>
                <c:pt idx="187">
                  <c:v>69301325</c:v>
                </c:pt>
                <c:pt idx="188">
                  <c:v>54013075</c:v>
                </c:pt>
                <c:pt idx="189">
                  <c:v>50500916</c:v>
                </c:pt>
                <c:pt idx="190">
                  <c:v>55620917</c:v>
                </c:pt>
                <c:pt idx="191">
                  <c:v>55894707</c:v>
                </c:pt>
                <c:pt idx="192">
                  <c:v>48607400</c:v>
                </c:pt>
                <c:pt idx="193">
                  <c:v>31731783</c:v>
                </c:pt>
                <c:pt idx="194">
                  <c:v>18640137</c:v>
                </c:pt>
                <c:pt idx="195">
                  <c:v>19521735</c:v>
                </c:pt>
                <c:pt idx="196">
                  <c:v>9976853</c:v>
                </c:pt>
                <c:pt idx="197">
                  <c:v>9150397</c:v>
                </c:pt>
                <c:pt idx="198">
                  <c:v>4295003</c:v>
                </c:pt>
                <c:pt idx="199">
                  <c:v>11063558</c:v>
                </c:pt>
                <c:pt idx="200">
                  <c:v>38965300</c:v>
                </c:pt>
                <c:pt idx="201">
                  <c:v>3059581</c:v>
                </c:pt>
                <c:pt idx="202">
                  <c:v>2905448</c:v>
                </c:pt>
                <c:pt idx="203">
                  <c:v>4387057</c:v>
                </c:pt>
                <c:pt idx="204">
                  <c:v>4046065</c:v>
                </c:pt>
                <c:pt idx="205">
                  <c:v>10564173</c:v>
                </c:pt>
                <c:pt idx="206">
                  <c:v>7179924</c:v>
                </c:pt>
                <c:pt idx="207">
                  <c:v>10025301</c:v>
                </c:pt>
                <c:pt idx="208">
                  <c:v>3945929</c:v>
                </c:pt>
                <c:pt idx="209">
                  <c:v>4089025</c:v>
                </c:pt>
                <c:pt idx="210">
                  <c:v>21395136</c:v>
                </c:pt>
                <c:pt idx="211">
                  <c:v>34671877</c:v>
                </c:pt>
                <c:pt idx="212">
                  <c:v>3700815</c:v>
                </c:pt>
                <c:pt idx="213">
                  <c:v>3393596</c:v>
                </c:pt>
                <c:pt idx="214">
                  <c:v>9206347</c:v>
                </c:pt>
                <c:pt idx="215">
                  <c:v>15719133</c:v>
                </c:pt>
                <c:pt idx="216">
                  <c:v>14131007</c:v>
                </c:pt>
                <c:pt idx="217">
                  <c:v>4788255</c:v>
                </c:pt>
                <c:pt idx="218">
                  <c:v>2967411</c:v>
                </c:pt>
                <c:pt idx="219">
                  <c:v>2326714</c:v>
                </c:pt>
                <c:pt idx="220">
                  <c:v>122714</c:v>
                </c:pt>
                <c:pt idx="221">
                  <c:v>90042</c:v>
                </c:pt>
                <c:pt idx="222">
                  <c:v>54372</c:v>
                </c:pt>
                <c:pt idx="223">
                  <c:v>202107</c:v>
                </c:pt>
                <c:pt idx="224">
                  <c:v>53129</c:v>
                </c:pt>
                <c:pt idx="225">
                  <c:v>199346</c:v>
                </c:pt>
                <c:pt idx="226">
                  <c:v>619071</c:v>
                </c:pt>
                <c:pt idx="227">
                  <c:v>1272465</c:v>
                </c:pt>
                <c:pt idx="228">
                  <c:v>905361</c:v>
                </c:pt>
                <c:pt idx="229">
                  <c:v>40194</c:v>
                </c:pt>
                <c:pt idx="230">
                  <c:v>205877</c:v>
                </c:pt>
                <c:pt idx="231">
                  <c:v>61528</c:v>
                </c:pt>
                <c:pt idx="232">
                  <c:v>137691</c:v>
                </c:pt>
                <c:pt idx="233">
                  <c:v>163354</c:v>
                </c:pt>
                <c:pt idx="234">
                  <c:v>441395</c:v>
                </c:pt>
                <c:pt idx="235">
                  <c:v>255358</c:v>
                </c:pt>
                <c:pt idx="236">
                  <c:v>36715</c:v>
                </c:pt>
                <c:pt idx="237">
                  <c:v>60000</c:v>
                </c:pt>
                <c:pt idx="238">
                  <c:v>6000</c:v>
                </c:pt>
                <c:pt idx="239">
                  <c:v>643251</c:v>
                </c:pt>
                <c:pt idx="240">
                  <c:v>1050336</c:v>
                </c:pt>
                <c:pt idx="241">
                  <c:v>532557</c:v>
                </c:pt>
                <c:pt idx="242">
                  <c:v>851298</c:v>
                </c:pt>
                <c:pt idx="243">
                  <c:v>1377454</c:v>
                </c:pt>
                <c:pt idx="244">
                  <c:v>2315797</c:v>
                </c:pt>
                <c:pt idx="245">
                  <c:v>10476555</c:v>
                </c:pt>
                <c:pt idx="246">
                  <c:v>15152389</c:v>
                </c:pt>
                <c:pt idx="247">
                  <c:v>15021250</c:v>
                </c:pt>
                <c:pt idx="248">
                  <c:v>3682686</c:v>
                </c:pt>
                <c:pt idx="249">
                  <c:v>3412137</c:v>
                </c:pt>
                <c:pt idx="250">
                  <c:v>18922275</c:v>
                </c:pt>
                <c:pt idx="251">
                  <c:v>30000000</c:v>
                </c:pt>
                <c:pt idx="252">
                  <c:v>8899826</c:v>
                </c:pt>
                <c:pt idx="253">
                  <c:v>2924056</c:v>
                </c:pt>
                <c:pt idx="254">
                  <c:v>7858519</c:v>
                </c:pt>
                <c:pt idx="255">
                  <c:v>2013946</c:v>
                </c:pt>
                <c:pt idx="256">
                  <c:v>253223</c:v>
                </c:pt>
                <c:pt idx="257">
                  <c:v>2420268</c:v>
                </c:pt>
                <c:pt idx="258">
                  <c:v>79163</c:v>
                </c:pt>
                <c:pt idx="259">
                  <c:v>111035</c:v>
                </c:pt>
                <c:pt idx="260">
                  <c:v>164986</c:v>
                </c:pt>
                <c:pt idx="261">
                  <c:v>161354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5-4D45-B0DE-2C326F55F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7222431"/>
        <c:axId val="1877232415"/>
      </c:barChart>
      <c:catAx>
        <c:axId val="187722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232415"/>
        <c:crosses val="autoZero"/>
        <c:auto val="1"/>
        <c:lblAlgn val="ctr"/>
        <c:lblOffset val="100"/>
        <c:noMultiLvlLbl val="0"/>
      </c:catAx>
      <c:valAx>
        <c:axId val="1877232415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222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[20231129_PHÂN TÍCH LƯƠNG THƯỞNG THÊM.xlsx]TRƯỜNG HỢP!PivotTable9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SÔ</a:t>
            </a:r>
            <a:r>
              <a:rPr lang="en-US" sz="1000" baseline="0" dirty="0">
                <a:latin typeface="Cambria" panose="02040503050406030204" pitchFamily="18" charset="0"/>
                <a:ea typeface="Cambria" panose="02040503050406030204" pitchFamily="18" charset="0"/>
              </a:rPr>
              <a:t> LƯỢNG CSR CHI TRẢ ICT THEO VÙNG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solidFill>
            <a:srgbClr val="FF0000"/>
          </a:solidFill>
          <a:prstDash val="dash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'TRƯỜNG HỢP'!$C$2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67CC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'TRƯỜNG HỢP'!$B$3:$B$14</c:f>
              <c:strCache>
                <c:ptCount val="11"/>
                <c:pt idx="0">
                  <c:v>R02</c:v>
                </c:pt>
                <c:pt idx="1">
                  <c:v>R05</c:v>
                </c:pt>
                <c:pt idx="2">
                  <c:v>R03</c:v>
                </c:pt>
                <c:pt idx="3">
                  <c:v>R04</c:v>
                </c:pt>
                <c:pt idx="4">
                  <c:v>R08</c:v>
                </c:pt>
                <c:pt idx="5">
                  <c:v>R09</c:v>
                </c:pt>
                <c:pt idx="6">
                  <c:v>R06</c:v>
                </c:pt>
                <c:pt idx="7">
                  <c:v>R07</c:v>
                </c:pt>
                <c:pt idx="8">
                  <c:v>R11</c:v>
                </c:pt>
                <c:pt idx="9">
                  <c:v>R01</c:v>
                </c:pt>
                <c:pt idx="10">
                  <c:v>R10</c:v>
                </c:pt>
              </c:strCache>
            </c:strRef>
          </c:cat>
          <c:val>
            <c:numRef>
              <c:f>'TRƯỜNG HỢP'!$C$3:$C$14</c:f>
              <c:numCache>
                <c:formatCode>General</c:formatCode>
                <c:ptCount val="11"/>
                <c:pt idx="0">
                  <c:v>1342</c:v>
                </c:pt>
                <c:pt idx="1">
                  <c:v>1241</c:v>
                </c:pt>
                <c:pt idx="2">
                  <c:v>1194</c:v>
                </c:pt>
                <c:pt idx="3">
                  <c:v>1185</c:v>
                </c:pt>
                <c:pt idx="4">
                  <c:v>1151</c:v>
                </c:pt>
                <c:pt idx="5">
                  <c:v>1050</c:v>
                </c:pt>
                <c:pt idx="6">
                  <c:v>1037</c:v>
                </c:pt>
                <c:pt idx="7">
                  <c:v>1012</c:v>
                </c:pt>
                <c:pt idx="8">
                  <c:v>973</c:v>
                </c:pt>
                <c:pt idx="9">
                  <c:v>890</c:v>
                </c:pt>
                <c:pt idx="10">
                  <c:v>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5-473B-8969-09C5F40935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6215727"/>
        <c:axId val="1916212399"/>
      </c:barChart>
      <c:catAx>
        <c:axId val="191621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212399"/>
        <c:crosses val="autoZero"/>
        <c:auto val="1"/>
        <c:lblAlgn val="ctr"/>
        <c:lblOffset val="100"/>
        <c:noMultiLvlLbl val="0"/>
      </c:catAx>
      <c:valAx>
        <c:axId val="19162123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621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[20231129_PHÂN TÍCH LƯƠNG THƯỞNG THÊM.xlsx]CHI TRẢ!PivotTable5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baseline="0" dirty="0">
                <a:latin typeface="Cambria" panose="02040503050406030204" pitchFamily="18" charset="0"/>
                <a:ea typeface="Cambria" panose="02040503050406030204" pitchFamily="18" charset="0"/>
              </a:rPr>
              <a:t> TIỀN CHI TRẢ ICT THEO CÁC VÙNG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layout/>
      <c:overlay val="0"/>
      <c:spPr>
        <a:noFill/>
        <a:ln>
          <a:solidFill>
            <a:srgbClr val="FF0000"/>
          </a:solidFill>
          <a:prstDash val="dash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00B050"/>
          </a:solidFill>
          <a:ln>
            <a:noFill/>
          </a:ln>
          <a:effectLst/>
        </c:spPr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 TRẢ'!$B$3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67CC2"/>
            </a:solidFill>
            <a:ln>
              <a:noFill/>
            </a:ln>
            <a:effectLst/>
          </c:spPr>
          <c:invertIfNegative val="0"/>
          <c:cat>
            <c:strRef>
              <c:f>'CHI TRẢ'!$A$4:$A$15</c:f>
              <c:strCache>
                <c:ptCount val="11"/>
                <c:pt idx="0">
                  <c:v>R02</c:v>
                </c:pt>
                <c:pt idx="1">
                  <c:v>R03</c:v>
                </c:pt>
                <c:pt idx="2">
                  <c:v>R01</c:v>
                </c:pt>
                <c:pt idx="3">
                  <c:v>R08</c:v>
                </c:pt>
                <c:pt idx="4">
                  <c:v>R09</c:v>
                </c:pt>
                <c:pt idx="5">
                  <c:v>R05</c:v>
                </c:pt>
                <c:pt idx="6">
                  <c:v>R07</c:v>
                </c:pt>
                <c:pt idx="7">
                  <c:v>R04</c:v>
                </c:pt>
                <c:pt idx="8">
                  <c:v>R06</c:v>
                </c:pt>
                <c:pt idx="9">
                  <c:v>R11</c:v>
                </c:pt>
                <c:pt idx="10">
                  <c:v>R10</c:v>
                </c:pt>
              </c:strCache>
            </c:strRef>
          </c:cat>
          <c:val>
            <c:numRef>
              <c:f>'CHI TRẢ'!$B$4:$B$15</c:f>
              <c:numCache>
                <c:formatCode>_(* #,##0_);_(* \(#,##0\);_(* "-"??_);_(@_)</c:formatCode>
                <c:ptCount val="11"/>
                <c:pt idx="0">
                  <c:v>6111786742</c:v>
                </c:pt>
                <c:pt idx="1">
                  <c:v>5275803695</c:v>
                </c:pt>
                <c:pt idx="2">
                  <c:v>3348963801</c:v>
                </c:pt>
                <c:pt idx="3">
                  <c:v>3172422049</c:v>
                </c:pt>
                <c:pt idx="4">
                  <c:v>3084278409</c:v>
                </c:pt>
                <c:pt idx="5">
                  <c:v>2682638650</c:v>
                </c:pt>
                <c:pt idx="6">
                  <c:v>2291020003</c:v>
                </c:pt>
                <c:pt idx="7">
                  <c:v>2164079882</c:v>
                </c:pt>
                <c:pt idx="8">
                  <c:v>1919625363</c:v>
                </c:pt>
                <c:pt idx="9">
                  <c:v>1886982231</c:v>
                </c:pt>
                <c:pt idx="10">
                  <c:v>1600114863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5-4A6D-9F19-5E3DB2DB1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0980575"/>
        <c:axId val="1610982239"/>
      </c:barChart>
      <c:catAx>
        <c:axId val="16109805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982239"/>
        <c:crosses val="autoZero"/>
        <c:auto val="1"/>
        <c:lblAlgn val="ctr"/>
        <c:lblOffset val="100"/>
        <c:noMultiLvlLbl val="0"/>
      </c:catAx>
      <c:valAx>
        <c:axId val="1610982239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161098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37127793275716E-2"/>
          <c:y val="2.5285985583304395E-2"/>
          <c:w val="0.8090216576584135"/>
          <c:h val="0.880324273549651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'CHI TRẢ THEO NHÓM VÀ KHU VỰC'!$I$19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'CHI TRẢ THEO NHÓM VÀ KHU VỰC'!$H$20:$H$30</c:f>
              <c:strCache>
                <c:ptCount val="11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  <c:pt idx="4">
                  <c:v>R05</c:v>
                </c:pt>
                <c:pt idx="5">
                  <c:v>R06</c:v>
                </c:pt>
                <c:pt idx="6">
                  <c:v>R07</c:v>
                </c:pt>
                <c:pt idx="7">
                  <c:v>R08</c:v>
                </c:pt>
                <c:pt idx="8">
                  <c:v>R09</c:v>
                </c:pt>
                <c:pt idx="9">
                  <c:v>R10</c:v>
                </c:pt>
                <c:pt idx="10">
                  <c:v>R11</c:v>
                </c:pt>
              </c:strCache>
            </c:strRef>
          </c:cat>
          <c:val>
            <c:numRef>
              <c:f>'CHI TRẢ THEO NHÓM VÀ KHU VỰC'!$I$20:$I$30</c:f>
              <c:numCache>
                <c:formatCode>_(* #,##0_);_(* \(#,##0\);_(* "-"??_);_(@_)</c:formatCode>
                <c:ptCount val="11"/>
                <c:pt idx="0">
                  <c:v>3580879.3024602025</c:v>
                </c:pt>
                <c:pt idx="1">
                  <c:v>4498391.3613445377</c:v>
                </c:pt>
                <c:pt idx="2">
                  <c:v>4426565.9620853085</c:v>
                </c:pt>
                <c:pt idx="3">
                  <c:v>1865304.9463601531</c:v>
                </c:pt>
                <c:pt idx="4">
                  <c:v>2263595.9138495093</c:v>
                </c:pt>
                <c:pt idx="5">
                  <c:v>1911867.7124999999</c:v>
                </c:pt>
                <c:pt idx="6">
                  <c:v>2335658.3964071856</c:v>
                </c:pt>
                <c:pt idx="7">
                  <c:v>2771503.3843058352</c:v>
                </c:pt>
                <c:pt idx="8">
                  <c:v>2875760.6915254239</c:v>
                </c:pt>
                <c:pt idx="9">
                  <c:v>2100464.5325342468</c:v>
                </c:pt>
                <c:pt idx="10">
                  <c:v>2196093.3308931184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C1-4DBC-9DED-C997FE35C7A2}"/>
            </c:ext>
          </c:extLst>
        </c:ser>
        <c:ser>
          <c:idx val="1"/>
          <c:order val="1"/>
          <c:tx>
            <c:strRef>
              <c:f>'CHI TRẢ THEO NHÓM VÀ KHU VỰC'!$J$19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'CHI TRẢ THEO NHÓM VÀ KHU VỰC'!$H$20:$H$30</c:f>
              <c:strCache>
                <c:ptCount val="11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  <c:pt idx="4">
                  <c:v>R05</c:v>
                </c:pt>
                <c:pt idx="5">
                  <c:v>R06</c:v>
                </c:pt>
                <c:pt idx="6">
                  <c:v>R07</c:v>
                </c:pt>
                <c:pt idx="7">
                  <c:v>R08</c:v>
                </c:pt>
                <c:pt idx="8">
                  <c:v>R09</c:v>
                </c:pt>
                <c:pt idx="9">
                  <c:v>R10</c:v>
                </c:pt>
                <c:pt idx="10">
                  <c:v>R11</c:v>
                </c:pt>
              </c:strCache>
            </c:strRef>
          </c:cat>
          <c:val>
            <c:numRef>
              <c:f>'CHI TRẢ THEO NHÓM VÀ KHU VỰC'!$J$20:$J$30</c:f>
              <c:numCache>
                <c:formatCode>_(* #,##0_);_(* \(#,##0\);_(* "-"??_);_(@_)</c:formatCode>
                <c:ptCount val="11"/>
                <c:pt idx="0">
                  <c:v>4544593.2765957443</c:v>
                </c:pt>
                <c:pt idx="1">
                  <c:v>4923838.3982300889</c:v>
                </c:pt>
                <c:pt idx="2">
                  <c:v>2777992.9824561402</c:v>
                </c:pt>
                <c:pt idx="3">
                  <c:v>1860015.2871794873</c:v>
                </c:pt>
                <c:pt idx="4">
                  <c:v>2481376.40397351</c:v>
                </c:pt>
                <c:pt idx="5">
                  <c:v>2066430.4757281553</c:v>
                </c:pt>
                <c:pt idx="6">
                  <c:v>2641581.8787878789</c:v>
                </c:pt>
                <c:pt idx="7">
                  <c:v>2485297.7829457363</c:v>
                </c:pt>
                <c:pt idx="8">
                  <c:v>3423564.7891156464</c:v>
                </c:pt>
                <c:pt idx="9">
                  <c:v>1542747.4827586208</c:v>
                </c:pt>
                <c:pt idx="10">
                  <c:v>1735367.0620155039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C1-4DBC-9DED-C997FE35C7A2}"/>
            </c:ext>
          </c:extLst>
        </c:ser>
        <c:ser>
          <c:idx val="2"/>
          <c:order val="2"/>
          <c:tx>
            <c:strRef>
              <c:f>'CHI TRẢ THEO NHÓM VÀ KHU VỰC'!$K$19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'CHI TRẢ THEO NHÓM VÀ KHU VỰC'!$H$20:$H$30</c:f>
              <c:strCache>
                <c:ptCount val="11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  <c:pt idx="4">
                  <c:v>R05</c:v>
                </c:pt>
                <c:pt idx="5">
                  <c:v>R06</c:v>
                </c:pt>
                <c:pt idx="6">
                  <c:v>R07</c:v>
                </c:pt>
                <c:pt idx="7">
                  <c:v>R08</c:v>
                </c:pt>
                <c:pt idx="8">
                  <c:v>R09</c:v>
                </c:pt>
                <c:pt idx="9">
                  <c:v>R10</c:v>
                </c:pt>
                <c:pt idx="10">
                  <c:v>R11</c:v>
                </c:pt>
              </c:strCache>
            </c:strRef>
          </c:cat>
          <c:val>
            <c:numRef>
              <c:f>'CHI TRẢ THEO NHÓM VÀ KHU VỰC'!$K$20:$K$30</c:f>
              <c:numCache>
                <c:formatCode>_(* #,##0_);_(* \(#,##0\);_(* "-"??_);_(@_)</c:formatCode>
                <c:ptCount val="11"/>
                <c:pt idx="0">
                  <c:v>3988317.4081632653</c:v>
                </c:pt>
                <c:pt idx="1">
                  <c:v>5187366.230769231</c:v>
                </c:pt>
                <c:pt idx="2">
                  <c:v>5632714.4805194801</c:v>
                </c:pt>
                <c:pt idx="3">
                  <c:v>1651219.1268656717</c:v>
                </c:pt>
                <c:pt idx="4">
                  <c:v>1777865.0373831776</c:v>
                </c:pt>
                <c:pt idx="5">
                  <c:v>1875587.475409836</c:v>
                </c:pt>
                <c:pt idx="6">
                  <c:v>1424938.1</c:v>
                </c:pt>
                <c:pt idx="7">
                  <c:v>3462295.3928571427</c:v>
                </c:pt>
                <c:pt idx="8">
                  <c:v>1998120.7222222222</c:v>
                </c:pt>
                <c:pt idx="9">
                  <c:v>1447850.5151515151</c:v>
                </c:pt>
                <c:pt idx="10">
                  <c:v>1074842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C1-4DBC-9DED-C997FE35C7A2}"/>
            </c:ext>
          </c:extLst>
        </c:ser>
        <c:ser>
          <c:idx val="3"/>
          <c:order val="3"/>
          <c:tx>
            <c:strRef>
              <c:f>'CHI TRẢ THEO NHÓM VÀ KHU VỰC'!$L$19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'CHI TRẢ THEO NHÓM VÀ KHU VỰC'!$H$20:$H$30</c:f>
              <c:strCache>
                <c:ptCount val="11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  <c:pt idx="4">
                  <c:v>R05</c:v>
                </c:pt>
                <c:pt idx="5">
                  <c:v>R06</c:v>
                </c:pt>
                <c:pt idx="6">
                  <c:v>R07</c:v>
                </c:pt>
                <c:pt idx="7">
                  <c:v>R08</c:v>
                </c:pt>
                <c:pt idx="8">
                  <c:v>R09</c:v>
                </c:pt>
                <c:pt idx="9">
                  <c:v>R10</c:v>
                </c:pt>
                <c:pt idx="10">
                  <c:v>R11</c:v>
                </c:pt>
              </c:strCache>
            </c:strRef>
          </c:cat>
          <c:val>
            <c:numRef>
              <c:f>'CHI TRẢ THEO NHÓM VÀ KHU VỰC'!$L$20:$L$30</c:f>
              <c:numCache>
                <c:formatCode>General</c:formatCode>
                <c:ptCount val="11"/>
                <c:pt idx="0" formatCode="_(* #,##0_);_(* \(#,##0\);_(* &quot;-&quot;??_);_(@_)">
                  <c:v>4262333.111111111</c:v>
                </c:pt>
                <c:pt idx="2" formatCode="_(* #,##0_);_(* \(#,##0\);_(* &quot;-&quot;??_);_(@_)">
                  <c:v>2742398</c:v>
                </c:pt>
                <c:pt idx="3" formatCode="_(* #,##0_);_(* \(#,##0\);_(* &quot;-&quot;??_);_(@_)">
                  <c:v>1638078.9726027397</c:v>
                </c:pt>
                <c:pt idx="4" formatCode="_(* #,##0_);_(* \(#,##0\);_(* &quot;-&quot;??_);_(@_)">
                  <c:v>636390.9242424242</c:v>
                </c:pt>
                <c:pt idx="5" formatCode="_(* #,##0_);_(* \(#,##0\);_(* &quot;-&quot;??_);_(@_)">
                  <c:v>861342.71232876717</c:v>
                </c:pt>
                <c:pt idx="6" formatCode="_(* #,##0_);_(* \(#,##0\);_(* &quot;-&quot;??_);_(@_)">
                  <c:v>285061.82142857142</c:v>
                </c:pt>
                <c:pt idx="9" formatCode="_(* #,##0_);_(* \(#,##0\);_(* &quot;-&quot;??_);_(@_)">
                  <c:v>1136614.8222222221</c:v>
                </c:pt>
                <c:pt idx="10" formatCode="_(* #,##0_);_(* \(#,##0\);_(* &quot;-&quot;??_);_(@_)">
                  <c:v>935948.661971831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C1-4DBC-9DED-C997FE35C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3851008"/>
        <c:axId val="1923845184"/>
      </c:barChart>
      <c:catAx>
        <c:axId val="192385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845184"/>
        <c:crosses val="autoZero"/>
        <c:auto val="1"/>
        <c:lblAlgn val="ctr"/>
        <c:lblOffset val="100"/>
        <c:noMultiLvlLbl val="0"/>
      </c:catAx>
      <c:valAx>
        <c:axId val="1923845184"/>
        <c:scaling>
          <c:orientation val="minMax"/>
        </c:scaling>
        <c:delete val="0"/>
        <c:axPos val="b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8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067243300947977"/>
          <c:y val="0.32637111760021237"/>
          <c:w val="0.22040023983434362"/>
          <c:h val="8.7526903677686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Sheet2!$B$6:$B$18</cx:f>
        <cx:lvl ptCount="13">
          <cx:pt idx="0">UPL_SCORE</cx:pt>
          <cx:pt idx="1">OD_SCORE</cx:pt>
          <cx:pt idx="2">BOND_LOAN_SCORE</cx:pt>
          <cx:pt idx="3">CC_SCORE</cx:pt>
          <cx:pt idx="4">IDC_SCORE</cx:pt>
          <cx:pt idx="5">AVG_TD_CASA_SCORE</cx:pt>
          <cx:pt idx="6">CASA_CHAT_LUONG_SCORE</cx:pt>
          <cx:pt idx="7">AF_SCORE</cx:pt>
          <cx:pt idx="8">MAF_SCORE</cx:pt>
          <cx:pt idx="9">NEO_SCORE</cx:pt>
          <cx:pt idx="10">OD_TSDB_SCORE</cx:pt>
          <cx:pt idx="11">PAYROLL_SCORE</cx:pt>
          <cx:pt idx="12">CASA_SO_DEP</cx:pt>
        </cx:lvl>
      </cx:strDim>
      <cx:numDim type="val">
        <cx:f>Sheet2!$C$6:$C$18</cx:f>
        <cx:lvl ptCount="13" formatCode="General">
          <cx:pt idx="0">113</cx:pt>
          <cx:pt idx="1">8987</cx:pt>
          <cx:pt idx="2">13</cx:pt>
          <cx:pt idx="3">3262</cx:pt>
          <cx:pt idx="4">11614</cx:pt>
          <cx:pt idx="5">11806</cx:pt>
          <cx:pt idx="6">11647</cx:pt>
          <cx:pt idx="7">70</cx:pt>
          <cx:pt idx="8">1457</cx:pt>
          <cx:pt idx="9">11686</cx:pt>
          <cx:pt idx="10">0</cx:pt>
          <cx:pt idx="11">458</cx:pt>
          <cx:pt idx="12">2718</cx:pt>
        </cx:lvl>
      </cx:numDim>
    </cx:data>
  </cx:chartData>
  <cx:chart>
    <cx:plotArea>
      <cx:plotAreaRegion>
        <cx:series layoutId="waterfall" uniqueId="{0F00CF4C-0E82-49B7-BCAD-FA7A65517CFD}">
          <cx:tx>
            <cx:txData>
              <cx:f>Sheet2!$C$5</cx:f>
              <cx:v>SL</cx:v>
            </cx:txData>
          </cx:tx>
          <cx:spPr>
            <a:solidFill>
              <a:srgbClr val="0070C0"/>
            </a:solidFill>
          </cx:spPr>
          <cx:dataId val="0"/>
          <cx:layoutPr>
            <cx:parentLabelLayout val="overlapping"/>
            <cx:subtotals/>
          </cx:layoutPr>
        </cx:series>
      </cx:plotAreaRegion>
      <cx:axis id="0">
        <cx:catScaling/>
        <cx:tickLabels/>
        <cx:txPr>
          <a:bodyPr spcFirstLastPara="1" vertOverflow="ellipsis" wrap="square" lIns="0" tIns="0" rIns="0" bIns="0" anchor="ctr" anchorCtr="1"/>
          <a:lstStyle/>
          <a:p>
            <a:pPr>
              <a:defRPr sz="700" b="1"/>
            </a:pPr>
            <a:endParaRPr lang="en-US" sz="700" b="1"/>
          </a:p>
        </cx:txPr>
      </cx:axis>
      <cx:axis id="1" hidden="1">
        <cx:valScaling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6T18:43:53.588" idx="1">
    <p:pos x="1869" y="1141"/>
    <p:text>06/2023 hay 06/2022?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6T18:44:45.161" idx="2">
    <p:pos x="7288" y="1607"/>
    <p:text>TH này rơi vào nhóm CSR nào?</p:text>
    <p:extLst>
      <p:ext uri="{C676402C-5697-4E1C-873F-D02D1690AC5C}">
        <p15:threadingInfo xmlns:p15="http://schemas.microsoft.com/office/powerpoint/2012/main" timeZoneBias="-420"/>
      </p:ext>
    </p:extLst>
  </p:cm>
  <p:cm authorId="1" dt="2023-12-26T18:45:04.102" idx="3">
    <p:pos x="7282" y="3082"/>
    <p:text>Chị chưa thấy có cơ sở cho đề xuất này? Nhóm làm trên 4 năm rơi vào nhóm CSR nào? nếu là nhóm C D thì việc được trả thấp cũng ko có gì là  bất ngờ?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6T18:46:25.784" idx="4">
    <p:pos x="7227" y="1807"/>
    <p:text>Nhóm D là nhóm Thủ kho thủ quỹ nên việc chi trả ít cũng là bt</p:text>
    <p:extLst>
      <p:ext uri="{C676402C-5697-4E1C-873F-D02D1690AC5C}">
        <p15:threadingInfo xmlns:p15="http://schemas.microsoft.com/office/powerpoint/2012/main" timeZoneBias="-420"/>
      </p:ext>
    </p:extLst>
  </p:cm>
  <p:cm authorId="1" dt="2023-12-26T18:48:21.651" idx="5">
    <p:pos x="7300" y="3280"/>
    <p:text>Chị thấy R1, 3, 4, 10, 11 cũng khá đều giữa các nhóm? Đâu chỉ mỗi HN nhỉ?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6T18:49:34.485" idx="6">
    <p:pos x="1837" y="3414"/>
    <p:text>Bỏ qua phần nhận xét này vì đã trùng vs ở trên</p:text>
    <p:extLst>
      <p:ext uri="{C676402C-5697-4E1C-873F-D02D1690AC5C}">
        <p15:threadingInfo xmlns:p15="http://schemas.microsoft.com/office/powerpoint/2012/main" timeZoneBias="-420"/>
      </p:ext>
    </p:extLst>
  </p:cm>
  <p:cm authorId="1" dt="2023-12-26T18:50:51.258" idx="7">
    <p:pos x="7386" y="686"/>
    <p:text>Biểu đồ này ko hiểu?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856A5-ABEF-411E-BDCD-7F5E53129A47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8BC4BCB3-CB42-4709-BC5B-E9F152791C0B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TỶ LỆ HOÀN THÀNH KPI</a:t>
          </a:r>
          <a:endParaRPr lang="en-US" dirty="0"/>
        </a:p>
      </dgm:t>
    </dgm:pt>
    <dgm:pt modelId="{10FD8F81-7841-4561-8518-7558947DDFFA}" type="parTrans" cxnId="{16222107-0D41-4E44-B443-FF06C62BBA1B}">
      <dgm:prSet/>
      <dgm:spPr/>
      <dgm:t>
        <a:bodyPr/>
        <a:lstStyle/>
        <a:p>
          <a:endParaRPr lang="en-US"/>
        </a:p>
      </dgm:t>
    </dgm:pt>
    <dgm:pt modelId="{8A452B93-CB8C-4020-8DF5-9B0541A6BFBB}" type="sibTrans" cxnId="{16222107-0D41-4E44-B443-FF06C62BBA1B}">
      <dgm:prSet/>
      <dgm:spPr/>
      <dgm:t>
        <a:bodyPr/>
        <a:lstStyle/>
        <a:p>
          <a:endParaRPr lang="en-US"/>
        </a:p>
      </dgm:t>
    </dgm:pt>
    <dgm:pt modelId="{795865A5-8C92-4289-B847-D85165CDAD8A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SỐ LƯỢNG NHÂN SỰ CHI TRẢ ICT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  <a:cs typeface="Tahoma" panose="020B0604030504040204" pitchFamily="34" charset="0"/>
          </a:endParaRPr>
        </a:p>
      </dgm:t>
    </dgm:pt>
    <dgm:pt modelId="{8038FB7F-A7D6-47C3-A726-696C21DD18EA}" type="parTrans" cxnId="{56F144DE-8330-4FE1-A421-E07894219882}">
      <dgm:prSet/>
      <dgm:spPr/>
      <dgm:t>
        <a:bodyPr/>
        <a:lstStyle/>
        <a:p>
          <a:endParaRPr lang="en-US"/>
        </a:p>
      </dgm:t>
    </dgm:pt>
    <dgm:pt modelId="{5DE73C93-F56C-487C-BAD3-FB429A3570DD}" type="sibTrans" cxnId="{56F144DE-8330-4FE1-A421-E07894219882}">
      <dgm:prSet/>
      <dgm:spPr/>
      <dgm:t>
        <a:bodyPr/>
        <a:lstStyle/>
        <a:p>
          <a:endParaRPr lang="en-US"/>
        </a:p>
      </dgm:t>
    </dgm:pt>
    <dgm:pt modelId="{9462509D-902D-4E60-8D66-42C0E180D4C7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SỐ TIỀN CHI TRẢ ICT</a:t>
          </a:r>
          <a:endParaRPr lang="en-US" dirty="0"/>
        </a:p>
      </dgm:t>
    </dgm:pt>
    <dgm:pt modelId="{0517B0AC-80DD-47F8-BA1F-1897985E014F}" type="parTrans" cxnId="{FDE8A140-788C-408B-A26B-3496CC2BEAC7}">
      <dgm:prSet/>
      <dgm:spPr/>
      <dgm:t>
        <a:bodyPr/>
        <a:lstStyle/>
        <a:p>
          <a:endParaRPr lang="en-US"/>
        </a:p>
      </dgm:t>
    </dgm:pt>
    <dgm:pt modelId="{7E11558D-0245-470C-94CF-AF6901A5E9C3}" type="sibTrans" cxnId="{FDE8A140-788C-408B-A26B-3496CC2BEAC7}">
      <dgm:prSet/>
      <dgm:spPr/>
      <dgm:t>
        <a:bodyPr/>
        <a:lstStyle/>
        <a:p>
          <a:endParaRPr lang="en-US"/>
        </a:p>
      </dgm:t>
    </dgm:pt>
    <dgm:pt modelId="{87FBC798-1DF1-4226-95AE-0E960686ACC4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SẢN PHẨM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  <a:cs typeface="Tahoma" panose="020B0604030504040204" pitchFamily="34" charset="0"/>
          </a:endParaRPr>
        </a:p>
      </dgm:t>
    </dgm:pt>
    <dgm:pt modelId="{80CC0B0D-9198-409A-86BB-69CE54556767}" type="parTrans" cxnId="{7B13F4F5-A859-4859-BC2B-CFE3DB8D9E53}">
      <dgm:prSet/>
      <dgm:spPr/>
      <dgm:t>
        <a:bodyPr/>
        <a:lstStyle/>
        <a:p>
          <a:endParaRPr lang="en-US"/>
        </a:p>
      </dgm:t>
    </dgm:pt>
    <dgm:pt modelId="{CDB1DE6B-2498-42F0-A49F-5D1E9E4D192F}" type="sibTrans" cxnId="{7B13F4F5-A859-4859-BC2B-CFE3DB8D9E53}">
      <dgm:prSet/>
      <dgm:spPr/>
      <dgm:t>
        <a:bodyPr/>
        <a:lstStyle/>
        <a:p>
          <a:endParaRPr lang="en-US"/>
        </a:p>
      </dgm:t>
    </dgm:pt>
    <dgm:pt modelId="{3F9170DE-B4F6-4ACF-9A1A-EB6DBDB3A7A0}" type="pres">
      <dgm:prSet presAssocID="{2A2856A5-ABEF-411E-BDCD-7F5E53129A47}" presName="Name0" presStyleCnt="0">
        <dgm:presLayoutVars>
          <dgm:dir/>
          <dgm:animLvl val="lvl"/>
          <dgm:resizeHandles val="exact"/>
        </dgm:presLayoutVars>
      </dgm:prSet>
      <dgm:spPr/>
    </dgm:pt>
    <dgm:pt modelId="{30F41100-379E-4F7E-A784-B7D8F2144A42}" type="pres">
      <dgm:prSet presAssocID="{8BC4BCB3-CB42-4709-BC5B-E9F152791C0B}" presName="parTxOnly" presStyleLbl="node1" presStyleIdx="0" presStyleCnt="4" custLinFactNeighborX="1560" custLinFactNeighborY="1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5BB3F-D67C-4840-A1B2-721671C28D3D}" type="pres">
      <dgm:prSet presAssocID="{8A452B93-CB8C-4020-8DF5-9B0541A6BFBB}" presName="parTxOnlySpace" presStyleCnt="0"/>
      <dgm:spPr/>
    </dgm:pt>
    <dgm:pt modelId="{78E0CC29-AF7E-4FF3-AFB8-6935BE6FD36F}" type="pres">
      <dgm:prSet presAssocID="{795865A5-8C92-4289-B847-D85165CDAD8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8651A-0EA5-4997-82F9-82E2A95E541F}" type="pres">
      <dgm:prSet presAssocID="{5DE73C93-F56C-487C-BAD3-FB429A3570DD}" presName="parTxOnlySpace" presStyleCnt="0"/>
      <dgm:spPr/>
    </dgm:pt>
    <dgm:pt modelId="{688F3761-B8B2-415B-9551-BA035F8659E1}" type="pres">
      <dgm:prSet presAssocID="{9462509D-902D-4E60-8D66-42C0E180D4C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CD502-2E0F-40AA-9C13-FE80BCF74966}" type="pres">
      <dgm:prSet presAssocID="{7E11558D-0245-470C-94CF-AF6901A5E9C3}" presName="parTxOnlySpace" presStyleCnt="0"/>
      <dgm:spPr/>
    </dgm:pt>
    <dgm:pt modelId="{A94FCB7D-9E1C-45D9-9C4D-9D9CEE719ED3}" type="pres">
      <dgm:prSet presAssocID="{87FBC798-1DF1-4226-95AE-0E960686ACC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DBDF7-7B8B-4C4A-B55D-E01D7217BEBF}" type="presOf" srcId="{87FBC798-1DF1-4226-95AE-0E960686ACC4}" destId="{A94FCB7D-9E1C-45D9-9C4D-9D9CEE719ED3}" srcOrd="0" destOrd="0" presId="urn:microsoft.com/office/officeart/2005/8/layout/chevron1"/>
    <dgm:cxn modelId="{7B13F4F5-A859-4859-BC2B-CFE3DB8D9E53}" srcId="{2A2856A5-ABEF-411E-BDCD-7F5E53129A47}" destId="{87FBC798-1DF1-4226-95AE-0E960686ACC4}" srcOrd="3" destOrd="0" parTransId="{80CC0B0D-9198-409A-86BB-69CE54556767}" sibTransId="{CDB1DE6B-2498-42F0-A49F-5D1E9E4D192F}"/>
    <dgm:cxn modelId="{002783FC-52BB-4ABC-A72F-3E4AD54F2CB2}" type="presOf" srcId="{9462509D-902D-4E60-8D66-42C0E180D4C7}" destId="{688F3761-B8B2-415B-9551-BA035F8659E1}" srcOrd="0" destOrd="0" presId="urn:microsoft.com/office/officeart/2005/8/layout/chevron1"/>
    <dgm:cxn modelId="{56F144DE-8330-4FE1-A421-E07894219882}" srcId="{2A2856A5-ABEF-411E-BDCD-7F5E53129A47}" destId="{795865A5-8C92-4289-B847-D85165CDAD8A}" srcOrd="1" destOrd="0" parTransId="{8038FB7F-A7D6-47C3-A726-696C21DD18EA}" sibTransId="{5DE73C93-F56C-487C-BAD3-FB429A3570DD}"/>
    <dgm:cxn modelId="{FDE8A140-788C-408B-A26B-3496CC2BEAC7}" srcId="{2A2856A5-ABEF-411E-BDCD-7F5E53129A47}" destId="{9462509D-902D-4E60-8D66-42C0E180D4C7}" srcOrd="2" destOrd="0" parTransId="{0517B0AC-80DD-47F8-BA1F-1897985E014F}" sibTransId="{7E11558D-0245-470C-94CF-AF6901A5E9C3}"/>
    <dgm:cxn modelId="{E76FDC94-792F-4EE0-A5FE-F8E316D9F077}" type="presOf" srcId="{2A2856A5-ABEF-411E-BDCD-7F5E53129A47}" destId="{3F9170DE-B4F6-4ACF-9A1A-EB6DBDB3A7A0}" srcOrd="0" destOrd="0" presId="urn:microsoft.com/office/officeart/2005/8/layout/chevron1"/>
    <dgm:cxn modelId="{A44F00CE-6DC2-4E82-A018-116B99136BD5}" type="presOf" srcId="{795865A5-8C92-4289-B847-D85165CDAD8A}" destId="{78E0CC29-AF7E-4FF3-AFB8-6935BE6FD36F}" srcOrd="0" destOrd="0" presId="urn:microsoft.com/office/officeart/2005/8/layout/chevron1"/>
    <dgm:cxn modelId="{873DC6BB-2624-4AB5-8776-CB0A1D12549A}" type="presOf" srcId="{8BC4BCB3-CB42-4709-BC5B-E9F152791C0B}" destId="{30F41100-379E-4F7E-A784-B7D8F2144A42}" srcOrd="0" destOrd="0" presId="urn:microsoft.com/office/officeart/2005/8/layout/chevron1"/>
    <dgm:cxn modelId="{16222107-0D41-4E44-B443-FF06C62BBA1B}" srcId="{2A2856A5-ABEF-411E-BDCD-7F5E53129A47}" destId="{8BC4BCB3-CB42-4709-BC5B-E9F152791C0B}" srcOrd="0" destOrd="0" parTransId="{10FD8F81-7841-4561-8518-7558947DDFFA}" sibTransId="{8A452B93-CB8C-4020-8DF5-9B0541A6BFBB}"/>
    <dgm:cxn modelId="{75192C8C-8F2D-4E73-AF18-AEB8E1EC6A21}" type="presParOf" srcId="{3F9170DE-B4F6-4ACF-9A1A-EB6DBDB3A7A0}" destId="{30F41100-379E-4F7E-A784-B7D8F2144A42}" srcOrd="0" destOrd="0" presId="urn:microsoft.com/office/officeart/2005/8/layout/chevron1"/>
    <dgm:cxn modelId="{352B1E27-0B8A-4532-BFE3-5F5BE680B392}" type="presParOf" srcId="{3F9170DE-B4F6-4ACF-9A1A-EB6DBDB3A7A0}" destId="{7AB5BB3F-D67C-4840-A1B2-721671C28D3D}" srcOrd="1" destOrd="0" presId="urn:microsoft.com/office/officeart/2005/8/layout/chevron1"/>
    <dgm:cxn modelId="{59B1B045-C929-413D-AE04-96D55625CF60}" type="presParOf" srcId="{3F9170DE-B4F6-4ACF-9A1A-EB6DBDB3A7A0}" destId="{78E0CC29-AF7E-4FF3-AFB8-6935BE6FD36F}" srcOrd="2" destOrd="0" presId="urn:microsoft.com/office/officeart/2005/8/layout/chevron1"/>
    <dgm:cxn modelId="{B727BA3D-8FD2-479F-B750-931974510F04}" type="presParOf" srcId="{3F9170DE-B4F6-4ACF-9A1A-EB6DBDB3A7A0}" destId="{D868651A-0EA5-4997-82F9-82E2A95E541F}" srcOrd="3" destOrd="0" presId="urn:microsoft.com/office/officeart/2005/8/layout/chevron1"/>
    <dgm:cxn modelId="{B64DC372-625B-4881-80A7-8D45F3850D77}" type="presParOf" srcId="{3F9170DE-B4F6-4ACF-9A1A-EB6DBDB3A7A0}" destId="{688F3761-B8B2-415B-9551-BA035F8659E1}" srcOrd="4" destOrd="0" presId="urn:microsoft.com/office/officeart/2005/8/layout/chevron1"/>
    <dgm:cxn modelId="{B67E9EBA-B122-46E6-A941-1CCD4CAA1404}" type="presParOf" srcId="{3F9170DE-B4F6-4ACF-9A1A-EB6DBDB3A7A0}" destId="{779CD502-2E0F-40AA-9C13-FE80BCF74966}" srcOrd="5" destOrd="0" presId="urn:microsoft.com/office/officeart/2005/8/layout/chevron1"/>
    <dgm:cxn modelId="{62F8EB48-96A1-4C8E-809D-989C83D42312}" type="presParOf" srcId="{3F9170DE-B4F6-4ACF-9A1A-EB6DBDB3A7A0}" destId="{A94FCB7D-9E1C-45D9-9C4D-9D9CEE719E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41100-379E-4F7E-A784-B7D8F2144A42}">
      <dsp:nvSpPr>
        <dsp:cNvPr id="0" name=""/>
        <dsp:cNvSpPr/>
      </dsp:nvSpPr>
      <dsp:spPr>
        <a:xfrm>
          <a:off x="9188" y="279420"/>
          <a:ext cx="2803107" cy="1121243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TỶ LỆ HOÀN THÀNH KPI</a:t>
          </a:r>
          <a:endParaRPr lang="en-US" sz="2300" kern="1200" dirty="0"/>
        </a:p>
      </dsp:txBody>
      <dsp:txXfrm>
        <a:off x="569810" y="279420"/>
        <a:ext cx="1681864" cy="1121243"/>
      </dsp:txXfrm>
    </dsp:sp>
    <dsp:sp modelId="{78E0CC29-AF7E-4FF3-AFB8-6935BE6FD36F}">
      <dsp:nvSpPr>
        <dsp:cNvPr id="0" name=""/>
        <dsp:cNvSpPr/>
      </dsp:nvSpPr>
      <dsp:spPr>
        <a:xfrm>
          <a:off x="2527612" y="261267"/>
          <a:ext cx="2803107" cy="1121243"/>
        </a:xfrm>
        <a:prstGeom prst="chevron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SỐ LƯỢNG NHÂN SỰ CHI TRẢ ICT</a:t>
          </a:r>
          <a:endParaRPr lang="en-US" sz="2300" kern="1200" dirty="0">
            <a:latin typeface="Cambria" panose="02040503050406030204" pitchFamily="18" charset="0"/>
            <a:ea typeface="Cambria" panose="02040503050406030204" pitchFamily="18" charset="0"/>
            <a:cs typeface="Tahoma" panose="020B0604030504040204" pitchFamily="34" charset="0"/>
          </a:endParaRPr>
        </a:p>
      </dsp:txBody>
      <dsp:txXfrm>
        <a:off x="3088234" y="261267"/>
        <a:ext cx="1681864" cy="1121243"/>
      </dsp:txXfrm>
    </dsp:sp>
    <dsp:sp modelId="{688F3761-B8B2-415B-9551-BA035F8659E1}">
      <dsp:nvSpPr>
        <dsp:cNvPr id="0" name=""/>
        <dsp:cNvSpPr/>
      </dsp:nvSpPr>
      <dsp:spPr>
        <a:xfrm>
          <a:off x="5050409" y="261267"/>
          <a:ext cx="2803107" cy="1121243"/>
        </a:xfrm>
        <a:prstGeom prst="chevron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SỐ TIỀN CHI TRẢ ICT</a:t>
          </a:r>
          <a:endParaRPr lang="en-US" sz="2300" kern="1200" dirty="0"/>
        </a:p>
      </dsp:txBody>
      <dsp:txXfrm>
        <a:off x="5611031" y="261267"/>
        <a:ext cx="1681864" cy="1121243"/>
      </dsp:txXfrm>
    </dsp:sp>
    <dsp:sp modelId="{A94FCB7D-9E1C-45D9-9C4D-9D9CEE719ED3}">
      <dsp:nvSpPr>
        <dsp:cNvPr id="0" name=""/>
        <dsp:cNvSpPr/>
      </dsp:nvSpPr>
      <dsp:spPr>
        <a:xfrm>
          <a:off x="7573206" y="261267"/>
          <a:ext cx="2803107" cy="1121243"/>
        </a:xfrm>
        <a:prstGeom prst="chevron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rPr>
            <a:t>SẢN PHẨM</a:t>
          </a:r>
          <a:endParaRPr lang="en-US" sz="2300" kern="1200" dirty="0">
            <a:latin typeface="Cambria" panose="02040503050406030204" pitchFamily="18" charset="0"/>
            <a:ea typeface="Cambria" panose="02040503050406030204" pitchFamily="18" charset="0"/>
            <a:cs typeface="Tahoma" panose="020B0604030504040204" pitchFamily="34" charset="0"/>
          </a:endParaRPr>
        </a:p>
      </dsp:txBody>
      <dsp:txXfrm>
        <a:off x="8133828" y="261267"/>
        <a:ext cx="1681864" cy="112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0.02701</cdr:x>
      <cdr:y>0.3401</cdr:y>
    </cdr:from>
    <cdr:to>
      <cdr:x>1</cdr:x>
      <cdr:y>0.3401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99882" y="756923"/>
          <a:ext cx="7200994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00B0F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00CB-C3DD-4E61-A4B8-D8EDE253CE0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633C1-84F7-4B7E-9121-991FB30A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633C1-84F7-4B7E-9121-991FB30A9F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308-C0CF-7C43-004B-F9400B05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C9A83-C917-9716-24BB-FB105A71C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6EBD-7950-ED3A-0785-59D90920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A442-4B77-9607-C7F7-EB23FDF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8BC6-E3E6-DEA1-DBDA-5D53BD0C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E3F2-6901-6D46-C15B-490EAE5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889DF-5DBB-A94F-ABDF-FCE7E0A1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1C5A-19EF-BFDC-CFFD-FA56DEA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202F-661A-9FCE-2DC5-11D56C97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C875-8318-463D-0934-41651335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FB504-EC23-556A-6C7C-79F1A0EC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8BB2-1C6C-F989-9517-21D76F0E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EEFA-46BB-32BD-5D78-40FE595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C86D-17CF-F6BA-DF84-7966FFCA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D3F2-B0B6-39BD-01DE-7C3B608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0F4F-4176-4A4E-B09D-DA4F37D5F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06F70-B1F3-204C-8641-8E0293CA7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7CC4-FE88-594F-A256-8C2C017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7C50-28A6-F547-A66D-DD8912BF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3A31-0A89-234C-9203-D1287738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485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5B8-DFFC-1144-92A3-53C53A0C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94F-D840-BE4E-B5AF-2016F18E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80A7-39C2-E244-93E1-2514491D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CEE8-BF04-CB4A-8CAC-9A109615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BD4-6A5A-E94D-8130-8A6206C3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897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826C-6F81-AB46-B67C-AC429B4A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339C-6C74-6946-B189-D29AB29E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1E23-210D-2A45-8C53-0974B3D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C253-1E0F-6240-941A-040B2255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1F74-D80D-2248-B477-8836A530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675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6387-9B25-C44A-9C54-8840875F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86FE-0078-9C46-9E39-01BA040C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19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C5C6-9F1B-5D4B-9FBC-7E1E8F7D6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4100" y="1825625"/>
            <a:ext cx="5219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79B6-E7E8-2645-B546-3CE7030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3347C-7170-9641-926A-FF6D3658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82B3-A6E9-8244-ADE5-A3C649C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350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69DE-8ACE-B144-B24C-C9D84B5C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E9775-81F7-1E4A-8992-D400F192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4F065-CDA9-8C4C-889C-8E7166F0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2E8FE-49DD-EA4D-8616-28D4E4B89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8EE7C-7EA3-6840-9785-9F61358F2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2AB58-9DE2-2B43-B633-C5A56043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4554D-64F3-D641-855A-DA845F1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0B096-BA87-5D49-B4D7-417BA761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460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836B-CF00-C945-9EE4-A131C5D7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A2887-C884-1D49-ADBF-9D47E3DB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8751-DDCC-0D47-A14B-0B2C7EC5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88EA6-2C48-354A-A62F-EDF6DA00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064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BD70A-3BF4-944C-BCAF-E0140B26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E722-7E7D-2D49-8B63-8175385A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46DF-EDF2-464E-A782-CFB798BA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8554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76C-A76C-D343-AD73-8DB7458D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31FE-A73C-734E-8560-36F074A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EEF1-FE5F-ED4D-953E-40DA75C3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B3EBA-53A8-D944-BE3B-E965CED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BE067-CA52-394D-853A-B37BF78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FD7E-2690-F64F-8B83-7B74B95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50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F802-A20F-8A56-0878-528584A0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6572-93FF-56CF-CCAF-F9139CB1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841D-87FF-84B9-C78C-9988FC43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4AEA-87A6-B576-AA7E-AA50773B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1524-E715-3E8D-4D62-23343713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1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38D-3375-3F47-883B-9C34C9C5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F82FB-58F7-5B41-B61E-707F1DC7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9596-4E82-B847-BE2E-B637221E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8E4B2-4D44-6C45-98E0-4B8C483C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4A96-E175-DE45-A1AB-F4F4BD47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993D-36FD-A042-8F4A-5E18C45F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100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99FA-C461-BE43-8138-BC2FD6C8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7F44-30D5-3C46-ADE4-C911538D7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8D71-40B9-2347-91E5-2E94AAF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827B-A666-0C44-B75F-C46D522C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E044-46C1-0A42-9720-699FFA9C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3163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57C3E-1DBC-7C46-B608-B145D26D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3E73-ACD3-8B42-9A45-7CE3E5BE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810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C08-62F6-B64C-A438-054B249D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12/26/2023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5B8B-F441-6949-A063-5213E459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2348-DD44-4646-8EF0-407211D8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674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ADD-CBA4-52F0-6A48-06B32585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A663-D5C3-5DEC-6A9B-2788F1C0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8583-0150-6E9F-7F90-F26EAE16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CF93-DB86-7B1F-4AAB-2FD63796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9019-3E47-3C20-C2B1-263766F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C12-8C1C-2C30-F582-AE46C5FD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C531-6321-2507-2834-0D9FADBB8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A726F-8013-52BB-17ED-60FBF854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FB061-08A7-A023-0651-6A279339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5C80-4461-9F29-0F26-113F7B48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A8D1-D5B0-AD78-25D8-CDD6CFB8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BEB6-88E0-53AE-5A1E-AEBD455B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C3BF-D4AC-5583-B43C-C9D071A7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068F-3E71-0B22-65B6-FD0B1A25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DEC9D-3D7C-532D-E114-26645FED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D6BB0-4AA7-C3D3-D935-7E57D6BA1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E5CF7-7294-928A-A787-4D95AAAB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3FF59-4F71-07BE-2FC5-DADE20D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3221-50D3-53DB-B5EE-15662697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89F0-302D-63D0-0CD0-71890E80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363D-967D-43F4-5292-3F9408B3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C607-8C2D-FD13-60E7-A452E853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C631C-14EF-C34D-7E43-38908A8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A008F-C02D-CAA4-BCC6-43772DF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5EF1E-05EC-52D7-472D-8A8A0F85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440BE-507B-DD2B-CE95-6FEEDF7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AA03-073C-3259-A4D4-B0B6E1EA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8940-4CC5-60B1-DD23-59F81C0C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F88AE-D7FA-2F1D-0941-7401A9A1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8DD7-6A74-5298-EEF1-79553E48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FC4B-8B55-1CCE-4D22-C18EC77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1683-34BE-F7E3-2ABB-7E88A01A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5C72-23AA-3A79-A7DE-EE17C3C5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7D56D-F9DE-4E73-3FF7-243EFF3E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DB7E6-E7D6-0049-2944-55A4BC99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9DBD9-8A04-1502-E081-97A59953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75D7-592F-EA08-5B09-875956A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F1E0A-9B65-3314-F254-569D922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C71B42-7BE8-EB67-A0A7-8610D7685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r="73477" b="13030"/>
          <a:stretch/>
        </p:blipFill>
        <p:spPr>
          <a:xfrm>
            <a:off x="0" y="85097"/>
            <a:ext cx="308552" cy="566203"/>
          </a:xfrm>
          <a:prstGeom prst="rect">
            <a:avLst/>
          </a:prstGeom>
        </p:spPr>
      </p:pic>
      <p:pic>
        <p:nvPicPr>
          <p:cNvPr id="3" name="Picture 2" descr="A picture containing graphics, colorfulness, graphic design, symbol&#10;&#10;Description automatically generated">
            <a:extLst>
              <a:ext uri="{FF2B5EF4-FFF2-40B4-BE49-F238E27FC236}">
                <a16:creationId xmlns:a16="http://schemas.microsoft.com/office/drawing/2014/main" id="{E54E30D5-CE80-4FF3-3AD8-5EC8A50B5F0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0" y="6483446"/>
            <a:ext cx="775112" cy="295898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308552" y="787400"/>
            <a:ext cx="11337348" cy="0"/>
          </a:xfrm>
          <a:prstGeom prst="line">
            <a:avLst/>
          </a:prstGeom>
          <a:ln w="38100">
            <a:solidFill>
              <a:srgbClr val="00B7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.xml"/><Relationship Id="rId7" Type="http://schemas.openxmlformats.org/officeDocument/2006/relationships/image" Target="../media/image11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image" Target="../media/image12.png"/><Relationship Id="rId5" Type="http://schemas.openxmlformats.org/officeDocument/2006/relationships/chart" Target="../charts/chart4.xml"/><Relationship Id="rId10" Type="http://schemas.openxmlformats.org/officeDocument/2006/relationships/image" Target="../media/image8.png"/><Relationship Id="rId4" Type="http://schemas.openxmlformats.org/officeDocument/2006/relationships/chart" Target="../charts/chart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6.xml"/><Relationship Id="rId7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G"/><Relationship Id="rId7" Type="http://schemas.openxmlformats.org/officeDocument/2006/relationships/image" Target="../media/image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hart" Target="../charts/chart8.xml"/><Relationship Id="rId10" Type="http://schemas.openxmlformats.org/officeDocument/2006/relationships/comments" Target="../comments/comment3.xml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microsoft.com/office/2014/relationships/chartEx" Target="../charts/chartEx1.xm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" y="-78983"/>
            <a:ext cx="1218706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32" y="17464"/>
            <a:ext cx="3766668" cy="192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9A18B3-28A2-1F0C-41B6-BE6D9967B4EF}"/>
              </a:ext>
            </a:extLst>
          </p:cNvPr>
          <p:cNvSpPr/>
          <p:nvPr/>
        </p:nvSpPr>
        <p:spPr>
          <a:xfrm>
            <a:off x="631417" y="2715799"/>
            <a:ext cx="10511619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 LƯƠNG THƯỞNG THÊM CHO CSR</a:t>
            </a:r>
          </a:p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GIAI ĐOẠN 04/2022 -  10/2023</a:t>
            </a:r>
          </a:p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631417" y="4236339"/>
            <a:ext cx="500874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99" b="1" kern="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December/04/2023</a:t>
            </a:r>
            <a:endParaRPr lang="en-US" sz="1799" b="1" kern="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631417" y="4605543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EDA-SBD-LUONGLV</a:t>
            </a:r>
            <a:endParaRPr lang="en-US" sz="1200" b="1" kern="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38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34"/>
            <a:ext cx="12187066" cy="6858000"/>
          </a:xfrm>
          <a:prstGeom prst="rect">
            <a:avLst/>
          </a:prstGeom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4490780" y="2993842"/>
            <a:ext cx="3378862" cy="10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b="1" dirty="0" smtClean="0">
                <a:solidFill>
                  <a:srgbClr val="00B74F"/>
                </a:solidFill>
                <a:latin typeface="SVN-Gilroy" charset="0"/>
                <a:ea typeface="SVN-Gilroy" charset="0"/>
                <a:cs typeface="SVN-Gilroy" charset="0"/>
                <a:sym typeface="Open Sans Light" charset="0"/>
              </a:rPr>
              <a:t>THANK YOU</a:t>
            </a:r>
            <a:endParaRPr lang="en-US" sz="4800" b="1" dirty="0">
              <a:solidFill>
                <a:srgbClr val="00B74F"/>
              </a:solidFill>
              <a:latin typeface="SVN-Gilroy" charset="0"/>
              <a:ea typeface="SVN-Gilroy" charset="0"/>
              <a:cs typeface="SVN-Gilroy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1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"/>
            <a:ext cx="12187066" cy="6858000"/>
          </a:xfrm>
          <a:prstGeom prst="rect">
            <a:avLst/>
          </a:prstGeom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1691088" y="342023"/>
            <a:ext cx="4589639" cy="10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b="1" dirty="0" smtClean="0">
                <a:solidFill>
                  <a:srgbClr val="00B74F"/>
                </a:solidFill>
                <a:latin typeface="SVN-Gilroy" charset="0"/>
                <a:ea typeface="SVN-Gilroy" charset="0"/>
                <a:cs typeface="SVN-Gilroy" charset="0"/>
                <a:sym typeface="Open Sans Light" charset="0"/>
              </a:rPr>
              <a:t>NỘI DUNG</a:t>
            </a:r>
            <a:endParaRPr lang="en-US" sz="4800" b="1" dirty="0">
              <a:solidFill>
                <a:srgbClr val="00B74F"/>
              </a:solidFill>
              <a:latin typeface="SVN-Gilroy" charset="0"/>
              <a:ea typeface="SVN-Gilroy" charset="0"/>
              <a:cs typeface="SVN-Gilroy" charset="0"/>
              <a:sym typeface="Open Sans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AB95A-DE88-E5A9-7F8C-847EB70C1439}"/>
              </a:ext>
            </a:extLst>
          </p:cNvPr>
          <p:cNvSpPr txBox="1"/>
          <p:nvPr/>
        </p:nvSpPr>
        <p:spPr>
          <a:xfrm>
            <a:off x="4129800" y="2019742"/>
            <a:ext cx="9652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n-ID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57A2D-7204-F242-EDDE-6A1A2D8B8506}"/>
              </a:ext>
            </a:extLst>
          </p:cNvPr>
          <p:cNvSpPr txBox="1"/>
          <p:nvPr/>
        </p:nvSpPr>
        <p:spPr>
          <a:xfrm>
            <a:off x="5169472" y="2169703"/>
            <a:ext cx="5360176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PROBLEM</a:t>
            </a:r>
            <a:endParaRPr lang="en-ID" sz="16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9A15A-E602-1F0D-451C-E9B3BB8B29DB}"/>
              </a:ext>
            </a:extLst>
          </p:cNvPr>
          <p:cNvSpPr txBox="1"/>
          <p:nvPr/>
        </p:nvSpPr>
        <p:spPr>
          <a:xfrm>
            <a:off x="4129800" y="3190730"/>
            <a:ext cx="96520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n-ID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3E96E-8D5C-A70A-81DE-507EE6E789AF}"/>
              </a:ext>
            </a:extLst>
          </p:cNvPr>
          <p:cNvSpPr txBox="1"/>
          <p:nvPr/>
        </p:nvSpPr>
        <p:spPr>
          <a:xfrm>
            <a:off x="4129800" y="4413649"/>
            <a:ext cx="9652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</a:t>
            </a:r>
            <a:endParaRPr lang="en-ID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F7ADB-DF80-5DDE-8367-05012ABE20F9}"/>
              </a:ext>
            </a:extLst>
          </p:cNvPr>
          <p:cNvSpPr txBox="1"/>
          <p:nvPr/>
        </p:nvSpPr>
        <p:spPr>
          <a:xfrm>
            <a:off x="5169472" y="3326408"/>
            <a:ext cx="4837397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ĐÁNH GIÁ TẬP 85% ĐƯỢC CHI TRẢ ICT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DC6FB-CA11-046D-B8EE-F95845ADFBEA}"/>
              </a:ext>
            </a:extLst>
          </p:cNvPr>
          <p:cNvSpPr txBox="1"/>
          <p:nvPr/>
        </p:nvSpPr>
        <p:spPr>
          <a:xfrm>
            <a:off x="5169472" y="4493304"/>
            <a:ext cx="3837539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</a:t>
            </a:r>
            <a:endParaRPr lang="en-ID" sz="16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A9AC91-22F8-29BC-37BE-354E7E4A3F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r="73477" b="13030"/>
          <a:stretch/>
        </p:blipFill>
        <p:spPr>
          <a:xfrm>
            <a:off x="0" y="85097"/>
            <a:ext cx="308552" cy="56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08552" y="228599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BUSINESS PROBLEM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0528" y="4649308"/>
            <a:ext cx="5360630" cy="14773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ổng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có 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13.998 </a:t>
            </a:r>
            <a:r>
              <a:rPr lang="en-US" sz="15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trường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hợp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tính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ICT </a:t>
            </a:r>
            <a:r>
              <a:rPr lang="en-US" sz="15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từ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04/2022 -  10/2023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 trong đó có 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11.919 (85%)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trường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hợp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được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chi </a:t>
            </a:r>
            <a:r>
              <a:rPr lang="en-US" sz="15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trả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ICT 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và </a:t>
            </a:r>
            <a:r>
              <a:rPr lang="en-US" sz="15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2.079 (15%) 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không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thỏa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mãn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điều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kiện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chi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trả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ICT (do không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thỏa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mãn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điều </a:t>
            </a:r>
            <a:r>
              <a:rPr lang="en-US" sz="150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kiện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KPI &lt; 60 %,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số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ngày làm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việc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thực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tế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&lt;50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%, </a:t>
            </a:r>
            <a:r>
              <a:rPr lang="vi-VN" sz="15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Không đủ đk chi thưởng đang trong 2 tháng đầu </a:t>
            </a:r>
            <a:r>
              <a:rPr lang="vi-VN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tiên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 </a:t>
            </a:r>
            <a:r>
              <a:rPr lang="vi-VN" sz="15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Không chi thưởng theo chức danh CSR do kiêm nhiệm </a:t>
            </a:r>
            <a:r>
              <a:rPr lang="vi-VN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CSM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068920"/>
            <a:ext cx="5093208" cy="288619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413967"/>
              </p:ext>
            </p:extLst>
          </p:nvPr>
        </p:nvGraphicFramePr>
        <p:xfrm>
          <a:off x="599347" y="3742870"/>
          <a:ext cx="5249846" cy="279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ight Arrow 7"/>
          <p:cNvSpPr/>
          <p:nvPr/>
        </p:nvSpPr>
        <p:spPr>
          <a:xfrm rot="10800000">
            <a:off x="5928840" y="5147449"/>
            <a:ext cx="246888" cy="186403"/>
          </a:xfrm>
          <a:prstGeom prst="rightArrow">
            <a:avLst/>
          </a:prstGeom>
          <a:solidFill>
            <a:srgbClr val="167C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7242" y="1068920"/>
            <a:ext cx="5511597" cy="2450081"/>
            <a:chOff x="417242" y="1068920"/>
            <a:chExt cx="5511597" cy="2450081"/>
          </a:xfrm>
        </p:grpSpPr>
        <p:grpSp>
          <p:nvGrpSpPr>
            <p:cNvPr id="10" name="Group 9"/>
            <p:cNvGrpSpPr/>
            <p:nvPr/>
          </p:nvGrpSpPr>
          <p:grpSpPr>
            <a:xfrm>
              <a:off x="827318" y="1068920"/>
              <a:ext cx="5101521" cy="2450081"/>
              <a:chOff x="723207" y="1068919"/>
              <a:chExt cx="5101521" cy="245008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723207" y="1068919"/>
                <a:ext cx="50021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Đánh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giá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sự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lan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tỏa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và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hiệu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quả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của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chương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trình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thông qua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chỉ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lượng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nhân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sự,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số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tiền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chi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trả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cấu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phần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sản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phẩm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,…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23207" y="2128561"/>
                <a:ext cx="411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Thời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gian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đánh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giá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04/2022 -  10/2023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3207" y="2872669"/>
                <a:ext cx="51015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Đối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tượng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phạm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vi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đánh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giá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CSR, 11 VÙNG KHCN, 264 phòng DVKH 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602" y="1200507"/>
              <a:ext cx="237744" cy="23774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602" y="3026525"/>
              <a:ext cx="237744" cy="23774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242" y="2172592"/>
              <a:ext cx="238464" cy="23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16865" y="236912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ĐÁNH GIÁ TẬP 85% ĐƯỢC CHI TRẢ ICT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68425353"/>
              </p:ext>
            </p:extLst>
          </p:nvPr>
        </p:nvGraphicFramePr>
        <p:xfrm>
          <a:off x="1272988" y="893233"/>
          <a:ext cx="10381130" cy="164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65" y="1310947"/>
            <a:ext cx="876441" cy="87644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2988" y="2286000"/>
            <a:ext cx="0" cy="423134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20353" y="2286000"/>
            <a:ext cx="0" cy="423134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322423" y="2286000"/>
            <a:ext cx="0" cy="423134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1506" y="2286000"/>
            <a:ext cx="0" cy="423134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75059" y="2286000"/>
            <a:ext cx="0" cy="423134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5745" y="2459335"/>
            <a:ext cx="212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CSR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5745" y="3523125"/>
            <a:ext cx="212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5745" y="4586915"/>
            <a:ext cx="212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danh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5745" y="5594011"/>
            <a:ext cx="212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tháng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1717" y="2459046"/>
            <a:ext cx="2124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Sự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và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tháng làm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CSR 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1717" y="3536264"/>
            <a:ext cx="212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sự chi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ICT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1717" y="4586914"/>
            <a:ext cx="2124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Sự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sự chi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khẩu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0811" y="2445907"/>
            <a:ext cx="212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Sự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0811" y="3230737"/>
            <a:ext cx="212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Sự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thù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36423" y="2440388"/>
            <a:ext cx="212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bán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được nhiều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36423" y="3230737"/>
            <a:ext cx="212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16865" y="236912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TỶ LỆ HOÀN THÀNH KPI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6865" y="847494"/>
            <a:ext cx="3690592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THỰC TRẠNG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5104" y="847494"/>
            <a:ext cx="7809054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KEY OUTPUT AND CHART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4076698" y="847494"/>
            <a:ext cx="9144" cy="566457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6865" y="1380417"/>
            <a:ext cx="3650571" cy="2225564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655" y="4186781"/>
            <a:ext cx="3650571" cy="2225564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38490" y="1964908"/>
            <a:ext cx="45863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115%</a:t>
            </a:r>
            <a:endParaRPr lang="en-US" sz="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5096" y="322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505188" y="1438056"/>
            <a:ext cx="4405361" cy="5191168"/>
            <a:chOff x="4195104" y="1321261"/>
            <a:chExt cx="4405361" cy="5191168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9577072"/>
                </p:ext>
              </p:extLst>
            </p:nvPr>
          </p:nvGraphicFramePr>
          <p:xfrm>
            <a:off x="4195104" y="1321261"/>
            <a:ext cx="4405361" cy="22255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2" name="Group 11"/>
            <p:cNvGrpSpPr/>
            <p:nvPr/>
          </p:nvGrpSpPr>
          <p:grpSpPr>
            <a:xfrm>
              <a:off x="4195104" y="3750941"/>
              <a:ext cx="2197689" cy="2761488"/>
              <a:chOff x="4195104" y="3750941"/>
              <a:chExt cx="2197689" cy="2761488"/>
            </a:xfrm>
          </p:grpSpPr>
          <p:graphicFrame>
            <p:nvGraphicFramePr>
              <p:cNvPr id="8" name="Char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0771173"/>
                  </p:ext>
                </p:extLst>
              </p:nvPr>
            </p:nvGraphicFramePr>
            <p:xfrm>
              <a:off x="4195104" y="3750941"/>
              <a:ext cx="2197689" cy="27614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4" name="Straight Connector 3"/>
              <p:cNvCxnSpPr/>
              <p:nvPr/>
            </p:nvCxnSpPr>
            <p:spPr>
              <a:xfrm flipH="1">
                <a:off x="4890667" y="4560583"/>
                <a:ext cx="690112" cy="814477"/>
              </a:xfrm>
              <a:prstGeom prst="line">
                <a:avLst/>
              </a:prstGeom>
              <a:ln w="19050">
                <a:solidFill>
                  <a:srgbClr val="50C9F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829097" y="4699756"/>
                <a:ext cx="366362" cy="2308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9%</a:t>
                </a:r>
                <a:endParaRPr lang="en-US" sz="9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180966" y="3750582"/>
              <a:ext cx="2378649" cy="2760767"/>
              <a:chOff x="6180966" y="3750582"/>
              <a:chExt cx="2378649" cy="276076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2438192"/>
                  </p:ext>
                </p:extLst>
              </p:nvPr>
            </p:nvGraphicFramePr>
            <p:xfrm>
              <a:off x="6180966" y="3750582"/>
              <a:ext cx="2301092" cy="27607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452759" y="4693744"/>
                <a:ext cx="2106856" cy="6012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411909" y="5991131"/>
                <a:ext cx="2147706" cy="6013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116584" y="1309166"/>
            <a:ext cx="3422808" cy="5090836"/>
            <a:chOff x="8559616" y="1302013"/>
            <a:chExt cx="3422808" cy="50908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616" y="1302013"/>
              <a:ext cx="3422808" cy="5090836"/>
            </a:xfrm>
            <a:prstGeom prst="rect">
              <a:avLst/>
            </a:prstGeom>
            <a:solidFill>
              <a:srgbClr val="00B050"/>
            </a:solidFill>
            <a:ln w="28575"/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93720" y="3085880"/>
              <a:ext cx="1015320" cy="1191568"/>
            </a:xfrm>
            <a:prstGeom prst="rect">
              <a:avLst/>
            </a:prstGeom>
            <a:solidFill>
              <a:srgbClr val="00B050"/>
            </a:solidFill>
            <a:ln w="28575"/>
          </p:spPr>
        </p:pic>
        <p:sp>
          <p:nvSpPr>
            <p:cNvPr id="35" name="Oval 34"/>
            <p:cNvSpPr/>
            <p:nvPr/>
          </p:nvSpPr>
          <p:spPr>
            <a:xfrm>
              <a:off x="9277663" y="2100071"/>
              <a:ext cx="137160" cy="137160"/>
            </a:xfrm>
            <a:prstGeom prst="ellipse">
              <a:avLst/>
            </a:prstGeom>
            <a:solidFill>
              <a:srgbClr val="50C9F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383766" y="1980615"/>
              <a:ext cx="45720" cy="4572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29597" y="1780560"/>
              <a:ext cx="45720" cy="4572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214267" y="2089558"/>
              <a:ext cx="45720" cy="4572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9536166" y="2133015"/>
              <a:ext cx="45720" cy="4572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421866" y="2155875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559026" y="1934895"/>
              <a:ext cx="45720" cy="4572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9384920" y="2959890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481052" y="2404607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9168547" y="2696368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385983" y="2336027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294894" y="2498775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347834" y="2080889"/>
              <a:ext cx="137160" cy="137160"/>
            </a:xfrm>
            <a:prstGeom prst="ellipse">
              <a:avLst/>
            </a:prstGeom>
            <a:solidFill>
              <a:srgbClr val="50C9F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604746" y="5170135"/>
              <a:ext cx="137160" cy="137160"/>
            </a:xfrm>
            <a:prstGeom prst="ellipse">
              <a:avLst/>
            </a:prstGeom>
            <a:solidFill>
              <a:srgbClr val="50C9F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811650" y="1542358"/>
              <a:ext cx="137160" cy="137160"/>
            </a:xfrm>
            <a:prstGeom prst="ellipse">
              <a:avLst/>
            </a:prstGeom>
            <a:solidFill>
              <a:srgbClr val="50C9F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818977" y="1787786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71793" y="1748988"/>
              <a:ext cx="77845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VÙNG R04 , R05</a:t>
              </a:r>
              <a:endParaRPr lang="en-US" sz="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48810" y="1510241"/>
              <a:ext cx="8014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VÙNG R01, R08</a:t>
              </a:r>
              <a:endParaRPr lang="en-US" sz="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7334" y="1527643"/>
            <a:ext cx="3462045" cy="1920183"/>
            <a:chOff x="387334" y="1527643"/>
            <a:chExt cx="3462045" cy="1920183"/>
          </a:xfrm>
        </p:grpSpPr>
        <p:sp>
          <p:nvSpPr>
            <p:cNvPr id="17" name="TextBox 16"/>
            <p:cNvSpPr txBox="1"/>
            <p:nvPr/>
          </p:nvSpPr>
          <p:spPr>
            <a:xfrm>
              <a:off x="688193" y="1527643"/>
              <a:ext cx="3161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Tỷ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lệ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hoàn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thành KPI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bình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quân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của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CSR 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là 115% </a:t>
              </a: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US" sz="800" dirty="0" err="1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Từ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tháng 4/2022 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CSR  </a:t>
              </a:r>
              <a:r>
                <a:rPr lang="en-US" sz="8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bắt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 đầu 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có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cấu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phần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bán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 và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chiếm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tỷ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trọng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25% 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trong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KPI </a:t>
              </a:r>
              <a:r>
                <a:rPr lang="en-US" sz="800" dirty="0" err="1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tổng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và sang tháng 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06/2023 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CSR </a:t>
              </a:r>
              <a:r>
                <a:rPr lang="en-US" sz="8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mới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đạt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KPI </a:t>
              </a:r>
              <a:r>
                <a:rPr lang="en-US" sz="800" dirty="0" err="1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trên</a:t>
              </a:r>
              <a:r>
                <a:rPr lang="en-US" sz="800" dirty="0" smtClean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100%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436" y="1541908"/>
              <a:ext cx="237744" cy="23774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334" y="2390818"/>
              <a:ext cx="238464" cy="23846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3687" y="3210082"/>
              <a:ext cx="237744" cy="237744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385196" y="4873868"/>
            <a:ext cx="3417392" cy="584775"/>
            <a:chOff x="385196" y="4873868"/>
            <a:chExt cx="3417392" cy="584775"/>
          </a:xfrm>
        </p:grpSpPr>
        <p:sp>
          <p:nvSpPr>
            <p:cNvPr id="62" name="TextBox 61"/>
            <p:cNvSpPr txBox="1"/>
            <p:nvPr/>
          </p:nvSpPr>
          <p:spPr>
            <a:xfrm>
              <a:off x="641402" y="4873868"/>
              <a:ext cx="3161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Tỷ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lệ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hoàn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thành KPI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bình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quân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giữa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CV và CVC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cách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biệt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không quá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đáng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kể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và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đều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trên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100%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. </a:t>
              </a:r>
            </a:p>
            <a:p>
              <a:pPr algn="just"/>
              <a:endParaRPr lang="en-US" sz="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-&gt;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Chất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lượng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tư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vấn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và chốt deal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của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CSR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tốt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b="1" i="1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kể</a:t>
              </a:r>
              <a:r>
                <a:rPr lang="en-US" sz="800" b="1" i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cả CV và CVC</a:t>
              </a:r>
              <a:endParaRPr lang="en-US" sz="800" b="1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5196" y="4939544"/>
              <a:ext cx="237744" cy="237744"/>
            </a:xfrm>
            <a:prstGeom prst="rect">
              <a:avLst/>
            </a:prstGeom>
          </p:spPr>
        </p:pic>
      </p:grpSp>
      <p:sp>
        <p:nvSpPr>
          <p:cNvPr id="71" name="TextBox 70"/>
          <p:cNvSpPr txBox="1"/>
          <p:nvPr/>
        </p:nvSpPr>
        <p:spPr>
          <a:xfrm>
            <a:off x="683189" y="2375115"/>
            <a:ext cx="316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KPI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120%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là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122%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125%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được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xanh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lá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cây</a:t>
            </a:r>
            <a:endParaRPr lang="en-US" sz="800" dirty="0" smtClean="0">
              <a:solidFill>
                <a:srgbClr val="167C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08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và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KPI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so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lại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chấm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xanh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dương</a:t>
            </a:r>
            <a:endParaRPr lang="en-US" sz="800" dirty="0" smtClean="0">
              <a:solidFill>
                <a:srgbClr val="167C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3144" y="3159677"/>
            <a:ext cx="306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KPI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CSR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danh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CV, CVC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100%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không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biệt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quá nhiều, ở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mức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9% </a:t>
            </a:r>
            <a:endParaRPr lang="en-US" sz="800" dirty="0">
              <a:solidFill>
                <a:srgbClr val="167C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2645" y="3698018"/>
            <a:ext cx="3690592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007457" y="2912590"/>
            <a:ext cx="196673" cy="125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23076" y="4509843"/>
            <a:ext cx="1863367" cy="19995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7251" y="4509843"/>
            <a:ext cx="525697" cy="19722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16865" y="236912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SỐ LƯỢNG CHI TRẢ ICT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632771"/>
              </p:ext>
            </p:extLst>
          </p:nvPr>
        </p:nvGraphicFramePr>
        <p:xfrm>
          <a:off x="328896" y="1386840"/>
          <a:ext cx="7696167" cy="271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624749"/>
              </p:ext>
            </p:extLst>
          </p:nvPr>
        </p:nvGraphicFramePr>
        <p:xfrm>
          <a:off x="338779" y="4024135"/>
          <a:ext cx="7515693" cy="2492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16865" y="835462"/>
            <a:ext cx="7708198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KEY OUTPUT AND INSIGHT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09580" y="835462"/>
            <a:ext cx="3449020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THỰC TRẠNG 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00435" y="3667749"/>
            <a:ext cx="3449020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9580" y="1356363"/>
            <a:ext cx="3449020" cy="2231903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09580" y="4169739"/>
            <a:ext cx="3449020" cy="2231062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8108177" y="835462"/>
            <a:ext cx="9144" cy="566457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54968" y="4892139"/>
            <a:ext cx="2905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tháng làm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4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năm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thưởng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8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khích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này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đó là nhưng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sự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cứng</a:t>
            </a:r>
            <a:endParaRPr lang="en-US" sz="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4023" y="1411061"/>
            <a:ext cx="290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tháng làm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 tháng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18 tháng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được chi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nhiều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trung vào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khoảng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874.000 VND – 1.600.000 VND / một </a:t>
            </a:r>
            <a:r>
              <a:rPr lang="en-US" sz="800" dirty="0" err="1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3168" y="1952209"/>
            <a:ext cx="290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tháng làm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18 tháng – 51 tháng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được chi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trung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khoảng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1.600.000 VND – 2.940.000 VND/một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endParaRPr lang="en-US" sz="800" dirty="0">
              <a:solidFill>
                <a:srgbClr val="167C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119" y="1463571"/>
            <a:ext cx="237744" cy="2377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224" y="2064169"/>
            <a:ext cx="237744" cy="2377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002" y="2545535"/>
            <a:ext cx="238464" cy="2384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370" y="4965644"/>
            <a:ext cx="237744" cy="23774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44023" y="2509787"/>
            <a:ext cx="290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tháng làm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khoảng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81 – 117 tháng</a:t>
            </a:r>
            <a:r>
              <a:rPr lang="en-US" sz="8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 </a:t>
            </a:r>
            <a:r>
              <a:rPr lang="en-US" sz="8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153 – 171 tháng]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và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tháng đang bị </a:t>
            </a:r>
            <a:r>
              <a: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 </a:t>
            </a:r>
            <a:r>
              <a:rPr lang="en-US" sz="800" dirty="0" err="1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endParaRPr lang="en-US" sz="800" dirty="0">
              <a:solidFill>
                <a:srgbClr val="167C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722" y="3067260"/>
            <a:ext cx="237744" cy="2377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727817" y="2993292"/>
            <a:ext cx="290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được chi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nhiều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trung ở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năm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800" dirty="0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1,5 </a:t>
            </a:r>
            <a:r>
              <a:rPr lang="en-US" sz="800" dirty="0" err="1" smtClean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năm</a:t>
            </a:r>
            <a:endParaRPr lang="en-US" sz="800" dirty="0">
              <a:solidFill>
                <a:srgbClr val="167C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16865" y="236912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SỐ TIỀN CHI TRẢ ICT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030111"/>
              </p:ext>
            </p:extLst>
          </p:nvPr>
        </p:nvGraphicFramePr>
        <p:xfrm>
          <a:off x="3706159" y="1284863"/>
          <a:ext cx="4413150" cy="270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6864" y="835462"/>
            <a:ext cx="7669801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KEY OUTPUT AND CHART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8013077" y="1267959"/>
            <a:ext cx="9144" cy="5212080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03267" y="828550"/>
            <a:ext cx="3539290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THỰC TRẠNG 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03267" y="3498369"/>
            <a:ext cx="3555332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 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3267" y="4125535"/>
            <a:ext cx="3555332" cy="2322271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19309" y="1295757"/>
            <a:ext cx="3539290" cy="2110488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16864" y="1284863"/>
            <a:ext cx="3419856" cy="5105310"/>
            <a:chOff x="316864" y="1284863"/>
            <a:chExt cx="3419856" cy="51053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64" y="1284863"/>
              <a:ext cx="3419856" cy="51053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6792" y="3092758"/>
              <a:ext cx="1009650" cy="1190625"/>
            </a:xfrm>
            <a:prstGeom prst="rect">
              <a:avLst/>
            </a:prstGeom>
          </p:spPr>
        </p:pic>
      </p:grpSp>
      <p:sp>
        <p:nvSpPr>
          <p:cNvPr id="15" name="Oval 14"/>
          <p:cNvSpPr/>
          <p:nvPr/>
        </p:nvSpPr>
        <p:spPr>
          <a:xfrm>
            <a:off x="1060110" y="2041607"/>
            <a:ext cx="182880" cy="182880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42990" y="5517507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1004" y="5296281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26287" y="5435480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9198" y="5509039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599" y="5392236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5260" y="5445765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21179" y="5212650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59507" y="5599688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128" y="5349810"/>
            <a:ext cx="137160" cy="137160"/>
          </a:xfrm>
          <a:prstGeom prst="ellipse">
            <a:avLst/>
          </a:prstGeom>
          <a:solidFill>
            <a:srgbClr val="50C9F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33808" y="1655993"/>
            <a:ext cx="39974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6,1 </a:t>
            </a:r>
            <a:r>
              <a:rPr lang="en-US" sz="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VND</a:t>
            </a:r>
            <a:endParaRPr lang="en-US" sz="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80671" y="2868572"/>
            <a:ext cx="40851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1,6 </a:t>
            </a:r>
            <a:r>
              <a:rPr lang="en-US" sz="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VND</a:t>
            </a:r>
            <a:endParaRPr lang="en-US" sz="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349" y="4682497"/>
            <a:ext cx="3007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được chi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sự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rõ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rệt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nhiều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là thành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và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so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lại là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khu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vục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miền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tây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và một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Hồ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Chí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Minh</a:t>
            </a:r>
          </a:p>
          <a:p>
            <a:pPr algn="just"/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Khu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vực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phố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đồng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A,B,C,D</a:t>
            </a:r>
          </a:p>
          <a:p>
            <a:pPr algn="just"/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Khu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vực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lại chi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chênh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lệch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khá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chủ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yếu</a:t>
            </a:r>
            <a:r>
              <a:rPr lang="en-US" sz="8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chiếm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nhiều</a:t>
            </a:r>
            <a:endParaRPr lang="en-US" sz="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567145" y="1438585"/>
            <a:ext cx="938593" cy="421305"/>
            <a:chOff x="10794436" y="1606305"/>
            <a:chExt cx="938593" cy="421305"/>
          </a:xfrm>
        </p:grpSpPr>
        <p:sp>
          <p:nvSpPr>
            <p:cNvPr id="33" name="Oval 32"/>
            <p:cNvSpPr/>
            <p:nvPr/>
          </p:nvSpPr>
          <p:spPr>
            <a:xfrm>
              <a:off x="10794436" y="1638422"/>
              <a:ext cx="137160" cy="137160"/>
            </a:xfrm>
            <a:prstGeom prst="ellipse">
              <a:avLst/>
            </a:prstGeom>
            <a:solidFill>
              <a:srgbClr val="50C9F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801763" y="1883850"/>
              <a:ext cx="137160" cy="13716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31596" y="1858333"/>
              <a:ext cx="77845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VÙNG R02</a:t>
              </a:r>
              <a:endParaRPr lang="en-US" sz="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931596" y="1606305"/>
              <a:ext cx="8014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VÙNG R10</a:t>
              </a:r>
              <a:endParaRPr lang="en-US" sz="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955840"/>
              </p:ext>
            </p:extLst>
          </p:nvPr>
        </p:nvGraphicFramePr>
        <p:xfrm>
          <a:off x="3838802" y="4125535"/>
          <a:ext cx="4147863" cy="244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734" y="4794457"/>
            <a:ext cx="237744" cy="2377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202381" y="1347724"/>
            <a:ext cx="3345335" cy="1821267"/>
            <a:chOff x="8202381" y="1347724"/>
            <a:chExt cx="3345335" cy="1821267"/>
          </a:xfrm>
        </p:grpSpPr>
        <p:sp>
          <p:nvSpPr>
            <p:cNvPr id="26" name="TextBox 25"/>
            <p:cNvSpPr txBox="1"/>
            <p:nvPr/>
          </p:nvSpPr>
          <p:spPr>
            <a:xfrm>
              <a:off x="8523198" y="1347724"/>
              <a:ext cx="300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Tổng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số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tiền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chi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trả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vùng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R02 (một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phần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Hà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Nội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) là nhiều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nhất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6.1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tỷ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VND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chiếm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18%</a:t>
              </a: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tổng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chi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trả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cho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CSR được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thể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hiện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bản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đồ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có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dấu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chấm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xanh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lá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cây</a:t>
              </a:r>
              <a:endParaRPr lang="en-US" sz="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40466" y="2089080"/>
              <a:ext cx="300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Tổng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số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tiền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chi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trả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vùng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R10 (một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phần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Hồ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Chí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Minh và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Miền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Tây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) là</a:t>
              </a: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ít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nhất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trong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các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vùng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được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chi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trả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1.6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tỷ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VND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chiếm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5%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tổng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chi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trả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cho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CSR</a:t>
              </a:r>
              <a:endParaRPr lang="en-US" sz="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02381" y="1438585"/>
              <a:ext cx="237744" cy="23774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37750" y="2163212"/>
              <a:ext cx="237744" cy="23774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3458" y="2887839"/>
              <a:ext cx="238464" cy="23846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540466" y="2830437"/>
              <a:ext cx="300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Vùng</a:t>
              </a: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07, 06, 05, 04, 11, 10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số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tiền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chi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trả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cho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nhóm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ít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hơn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các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nhóm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còn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lại.</a:t>
              </a:r>
              <a:endParaRPr lang="en-US" sz="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6648" y="4141597"/>
            <a:ext cx="2473754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 TIỀN CHI TRẢ ICT THEO NHÓM</a:t>
            </a:r>
          </a:p>
        </p:txBody>
      </p:sp>
    </p:spTree>
    <p:extLst>
      <p:ext uri="{BB962C8B-B14F-4D97-AF65-F5344CB8AC3E}">
        <p14:creationId xmlns:p14="http://schemas.microsoft.com/office/powerpoint/2010/main" val="41707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16865" y="236912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SẢN PHẨM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8565" y="835462"/>
            <a:ext cx="7221071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KEY OUTPUT AND CHART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864" y="848156"/>
            <a:ext cx="4022054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THỰC TRẠNG 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821" y="3882888"/>
            <a:ext cx="4022054" cy="4225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 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822" y="4386790"/>
            <a:ext cx="4022054" cy="2193304"/>
          </a:xfrm>
          <a:prstGeom prst="rect">
            <a:avLst/>
          </a:prstGeom>
          <a:solidFill>
            <a:srgbClr val="E1EFD9"/>
          </a:solidFill>
          <a:ln>
            <a:solidFill>
              <a:srgbClr val="E1E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5" y="5364570"/>
            <a:ext cx="237744" cy="237744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5" name="Chart 44"/>
              <p:cNvGraphicFramePr/>
              <p:nvPr>
                <p:extLst>
                  <p:ext uri="{D42A27DB-BD31-4B8C-83A1-F6EECF244321}">
                    <p14:modId xmlns:p14="http://schemas.microsoft.com/office/powerpoint/2010/main" val="807018441"/>
                  </p:ext>
                </p:extLst>
              </p:nvPr>
            </p:nvGraphicFramePr>
            <p:xfrm>
              <a:off x="4504764" y="1088490"/>
              <a:ext cx="7221071" cy="54916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5" name="Chart 4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4764" y="1088490"/>
                <a:ext cx="7221071" cy="5491604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/>
          <p:cNvGrpSpPr/>
          <p:nvPr/>
        </p:nvGrpSpPr>
        <p:grpSpPr>
          <a:xfrm>
            <a:off x="315821" y="1353672"/>
            <a:ext cx="4022054" cy="2483222"/>
            <a:chOff x="315821" y="1353672"/>
            <a:chExt cx="4022054" cy="2483222"/>
          </a:xfrm>
        </p:grpSpPr>
        <p:sp>
          <p:nvSpPr>
            <p:cNvPr id="10" name="Rectangle 9"/>
            <p:cNvSpPr/>
            <p:nvPr/>
          </p:nvSpPr>
          <p:spPr>
            <a:xfrm>
              <a:off x="315821" y="1353672"/>
              <a:ext cx="4022054" cy="2483222"/>
            </a:xfrm>
            <a:prstGeom prst="rect">
              <a:avLst/>
            </a:prstGeom>
            <a:solidFill>
              <a:srgbClr val="E1EFD9"/>
            </a:solidFill>
            <a:ln>
              <a:solidFill>
                <a:srgbClr val="E1E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2115" y="1668047"/>
              <a:ext cx="289541" cy="1687718"/>
              <a:chOff x="8202381" y="1438585"/>
              <a:chExt cx="289541" cy="1687718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2381" y="1438585"/>
                <a:ext cx="237744" cy="23774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7750" y="2163212"/>
                <a:ext cx="237744" cy="2377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3458" y="2887839"/>
                <a:ext cx="238464" cy="238464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804377" y="1668047"/>
              <a:ext cx="30072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5/13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sản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phẩm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CSR chốt deal được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nhiều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nhất</a:t>
              </a:r>
              <a:endParaRPr lang="en-US" sz="800" dirty="0">
                <a:solidFill>
                  <a:srgbClr val="167CC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377" y="2960875"/>
              <a:ext cx="2921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Năm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2023 có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số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lần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thay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đổi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chính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sách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và rule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ghi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nhận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trên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lần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đặc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biệt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tháng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08/2023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thay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đổi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rule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ghi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nhân</a:t>
              </a:r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sản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phẩm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TD </a:t>
              </a:r>
              <a:endParaRPr lang="en-US" sz="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4377" y="2316217"/>
              <a:ext cx="2921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Điểm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Huy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động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có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kỳ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hạn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/CASA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ngoại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tệ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chiếm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tỷ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trọng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nhiều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nhất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smtClean="0">
                  <a:solidFill>
                    <a:srgbClr val="167CC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&gt;41,1%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tổng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8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điểm</a:t>
              </a:r>
              <a:r>
                <a:rPr lang="en-US" sz="8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endParaRPr lang="en-US" sz="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 flipH="1">
            <a:off x="4387820" y="862357"/>
            <a:ext cx="9144" cy="566457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8761" y="5252609"/>
            <a:ext cx="292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huy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kỳ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hạn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/CASA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ngoại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tệ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chiếm</a:t>
            </a:r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 41,1 %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tới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CSR</a:t>
            </a:r>
          </a:p>
          <a:p>
            <a:pPr algn="just"/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sz="8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ỗi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này </a:t>
            </a:r>
            <a:r>
              <a:rPr lang="en-US" sz="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được training nhiều</a:t>
            </a:r>
            <a:endParaRPr lang="en-US" sz="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7154" y="1668047"/>
            <a:ext cx="3865354" cy="3231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SỐ LƯỢNG VOLUME THEO TỪNG SẢN PHẨM</a:t>
            </a: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16865" y="236912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ĐÁNH GIÁ VÀ INSIGHT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560" y="1084227"/>
            <a:ext cx="1057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thành KPI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CV và CVC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biệt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không quá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và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Chất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tư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và chốt deal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CSR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tốt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kể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cả CV và CVC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1920" y="2286000"/>
            <a:ext cx="1060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tháng làm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4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năm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thưởng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khích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này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đó là nhưng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sự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cứng</a:t>
            </a:r>
            <a:endParaRPr lang="en-US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289" y="3434839"/>
            <a:ext cx="10667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được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có sự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rệt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nhiều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là thành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và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lại là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vục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miền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và một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Minh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Khu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vực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thành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phố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Hà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đồng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A,B,C,D</a:t>
            </a:r>
          </a:p>
          <a:p>
            <a:pPr algn="just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Khu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vực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lại chi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chênh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lệch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khá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chủ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yếu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chiếm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nhiều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435" y="5061815"/>
            <a:ext cx="1066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huy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/CASA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ngoại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tệ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chiếm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&gt; 41,1 %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CSR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huy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có </a:t>
            </a:r>
            <a:r>
              <a:rPr lang="en-US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kỳ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hạn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/CASA </a:t>
            </a:r>
            <a:r>
              <a:rPr lang="en-US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ngoại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tệ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được training nhiều</a:t>
            </a:r>
          </a:p>
        </p:txBody>
      </p:sp>
    </p:spTree>
    <p:extLst>
      <p:ext uri="{BB962C8B-B14F-4D97-AF65-F5344CB8AC3E}">
        <p14:creationId xmlns:p14="http://schemas.microsoft.com/office/powerpoint/2010/main" val="4408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1212</Words>
  <Application>Microsoft Office PowerPoint</Application>
  <PresentationFormat>Widescreen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Open Sans Light</vt:lpstr>
      <vt:lpstr>SVN-Gilroy</vt:lpstr>
      <vt:lpstr>Tahoma</vt:lpstr>
      <vt:lpstr>Verdana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Doan Khanh</dc:creator>
  <cp:lastModifiedBy>Huyen Nguyen Thi Thu (EDA - BI.SBD)</cp:lastModifiedBy>
  <cp:revision>113</cp:revision>
  <dcterms:created xsi:type="dcterms:W3CDTF">2023-06-27T10:25:37Z</dcterms:created>
  <dcterms:modified xsi:type="dcterms:W3CDTF">2023-12-26T11:51:23Z</dcterms:modified>
</cp:coreProperties>
</file>