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618" r:id="rId3"/>
    <p:sldId id="581" r:id="rId4"/>
    <p:sldId id="480" r:id="rId5"/>
    <p:sldId id="603" r:id="rId6"/>
    <p:sldId id="604" r:id="rId7"/>
    <p:sldId id="605" r:id="rId8"/>
    <p:sldId id="606" r:id="rId9"/>
    <p:sldId id="607" r:id="rId10"/>
    <p:sldId id="608" r:id="rId11"/>
    <p:sldId id="573" r:id="rId12"/>
    <p:sldId id="578" r:id="rId13"/>
    <p:sldId id="579" r:id="rId14"/>
    <p:sldId id="610" r:id="rId15"/>
    <p:sldId id="611" r:id="rId16"/>
    <p:sldId id="601" r:id="rId17"/>
    <p:sldId id="602" r:id="rId18"/>
    <p:sldId id="580" r:id="rId19"/>
    <p:sldId id="410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8" clrIdx="0"/>
  <p:cmAuthor id="2" name="Microsoft Office 用户" initials="Office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8" autoAdjust="0"/>
    <p:restoredTop sz="94707"/>
  </p:normalViewPr>
  <p:slideViewPr>
    <p:cSldViewPr snapToGrid="0" snapToObjects="1">
      <p:cViewPr varScale="1">
        <p:scale>
          <a:sx n="63" d="100"/>
          <a:sy n="63" d="100"/>
        </p:scale>
        <p:origin x="5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7"/>
          <p:cNvGrpSpPr/>
          <p:nvPr/>
        </p:nvGrpSpPr>
        <p:grpSpPr>
          <a:xfrm>
            <a:off x="685799" y="2393950"/>
            <a:ext cx="7772401" cy="109538"/>
            <a:chOff x="0" y="0"/>
            <a:chExt cx="7772400" cy="10953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03344" cy="10953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Verdana" panose="020B0604030504040204"/>
                  <a:ea typeface="Verdana" panose="020B0604030504040204"/>
                  <a:cs typeface="Verdana" panose="020B0604030504040204"/>
                  <a:sym typeface="Verdana" panose="020B0604030504040204"/>
                </a:defRPr>
              </a:pPr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7772400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8201660" y="6248400"/>
            <a:ext cx="256541" cy="275466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84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09600" y="1185862"/>
            <a:ext cx="7958138" cy="109538"/>
            <a:chOff x="0" y="0"/>
            <a:chExt cx="7958137" cy="109537"/>
          </a:xfrm>
        </p:grpSpPr>
        <p:sp>
          <p:nvSpPr>
            <p:cNvPr id="2" name="Shape 2"/>
            <p:cNvSpPr/>
            <p:nvPr/>
          </p:nvSpPr>
          <p:spPr>
            <a:xfrm>
              <a:off x="0" y="0"/>
              <a:ext cx="4655511" cy="10953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Verdana" panose="020B0604030504040204"/>
                  <a:ea typeface="Verdana" panose="020B0604030504040204"/>
                  <a:cs typeface="Verdana" panose="020B0604030504040204"/>
                  <a:sym typeface="Verdana" panose="020B0604030504040204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0" y="0"/>
              <a:ext cx="7958138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5" name="Shape 5"/>
          <p:cNvSpPr/>
          <p:nvPr/>
        </p:nvSpPr>
        <p:spPr>
          <a:xfrm>
            <a:off x="609600" y="6120130"/>
            <a:ext cx="7924800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9" rIns="45719"/>
          <a:lstStyle/>
          <a:p/>
        </p:txBody>
      </p:sp>
      <p:pic>
        <p:nvPicPr>
          <p:cNvPr id="6" name="logo.png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87" y="6237287"/>
            <a:ext cx="277813" cy="2873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Shape 7"/>
          <p:cNvSpPr/>
          <p:nvPr/>
        </p:nvSpPr>
        <p:spPr>
          <a:xfrm>
            <a:off x="1014730" y="6202680"/>
            <a:ext cx="1887694" cy="30777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基础入门升级版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Shape 8"/>
          <p:cNvSpPr/>
          <p:nvPr/>
        </p:nvSpPr>
        <p:spPr>
          <a:xfrm>
            <a:off x="7123430" y="6202679"/>
            <a:ext cx="92396" cy="33855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/>
          <a:lstStyle/>
          <a:p>
            <a:r>
              <a:t>标题文本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03606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5"/>
            <a:r>
              <a:t>正文级别 5</a:t>
            </a:r>
          </a:p>
        </p:txBody>
      </p: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8291512" y="6237287"/>
            <a:ext cx="277814" cy="27546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6243397"/>
            <a:ext cx="862013" cy="2370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titleStyle>
    <p:bodyStyle>
      <a:lvl1pPr marL="469900" marR="0" indent="-469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 panose="05000000000000000000"/>
        <a:buChar char="▪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1pPr>
      <a:lvl2pPr marL="975360" marR="0" indent="-503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 panose="05000000000000000000"/>
        <a:buChar char="■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2pPr>
      <a:lvl3pPr marL="1424940" marR="0" indent="-51562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 panose="05000000000000000000"/>
        <a:buChar char="□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3pPr>
      <a:lvl4pPr marL="1887220" marR="0" indent="-58102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 panose="05000000000000000000"/>
        <a:buChar char="■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4pPr>
      <a:lvl5pPr marL="2359660" marR="0" indent="-66421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 panose="05000000000000000000"/>
        <a:buChar char="▪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5pPr>
      <a:lvl6pPr marL="2816860" marR="0" indent="-66421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 panose="05000000000000000000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274060" marR="0" indent="-66421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 panose="05000000000000000000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731260" marR="0" indent="-66421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 panose="05000000000000000000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4188460" marR="0" indent="-66421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Wingdings" panose="05000000000000000000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38149" y="5168265"/>
            <a:ext cx="49510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 dirty="0">
                <a:ea typeface="宋体" panose="02010600030101010101" pitchFamily="2" charset="-122"/>
                <a:sym typeface="+mn-ea"/>
              </a:rPr>
              <a:t>七月在线机器学习集训营【深圳站】</a:t>
            </a:r>
            <a:endParaRPr lang="zh-CN" altLang="en-US" sz="24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144" y="858203"/>
            <a:ext cx="9133046" cy="408003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660400" y="1073150"/>
            <a:ext cx="7772400" cy="11512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/>
            </a:pPr>
            <a:r>
              <a:rPr lang="en-US" altLang="zh-CN" b="1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+mn-ea"/>
              </a:rPr>
              <a:t>Google Python面试题</a:t>
            </a:r>
            <a:endParaRPr lang="en-US" altLang="zh-CN" b="1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宋体" panose="02010600030101010101" pitchFamily="2" charset="-122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660400" y="2686050"/>
            <a:ext cx="5351463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sz="2400"/>
            </a:pPr>
            <a:endParaRPr dirty="0"/>
          </a:p>
        </p:txBody>
      </p:sp>
      <p:sp>
        <p:nvSpPr>
          <p:cNvPr id="3" name="Shape 37"/>
          <p:cNvSpPr>
            <a:spLocks noGrp="1"/>
          </p:cNvSpPr>
          <p:nvPr/>
        </p:nvSpPr>
        <p:spPr>
          <a:xfrm>
            <a:off x="660400" y="2308860"/>
            <a:ext cx="7772400" cy="704215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 lnSpcReduction="200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>
              <a:defRPr sz="4000"/>
            </a:pPr>
            <a:r>
              <a:rPr lang="zh-CN" altLang="en-US" sz="3200" b="1" dirty="0">
                <a:latin typeface="Microsoft Tai Le" panose="020B0502040204020203" charset="0"/>
                <a:ea typeface="宋体" panose="02010600030101010101" pitchFamily="2" charset="-122"/>
                <a:cs typeface="Microsoft Tai Le" panose="020B0502040204020203" charset="0"/>
                <a:sym typeface="+mn-ea"/>
              </a:rPr>
              <a:t>项目实战一：常用数据结构练习</a:t>
            </a:r>
            <a:endParaRPr lang="en-US" altLang="zh-CN" sz="3200" b="1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</p:txBody>
      </p:sp>
      <p:sp>
        <p:nvSpPr>
          <p:cNvPr id="4" name="Shape 37"/>
          <p:cNvSpPr>
            <a:spLocks noGrp="1"/>
          </p:cNvSpPr>
          <p:nvPr/>
        </p:nvSpPr>
        <p:spPr>
          <a:xfrm>
            <a:off x="660400" y="3147695"/>
            <a:ext cx="7772400" cy="704215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>
              <a:defRPr sz="4000"/>
            </a:pPr>
            <a:r>
              <a:rPr lang="zh-CN" altLang="en-US" sz="3200" b="1" dirty="0">
                <a:latin typeface="Microsoft Tai Le" panose="020B0502040204020203" charset="0"/>
                <a:ea typeface="宋体" panose="02010600030101010101" pitchFamily="2" charset="-122"/>
                <a:cs typeface="Microsoft Tai Le" panose="020B0502040204020203" charset="0"/>
                <a:sym typeface="+mn-ea"/>
              </a:rPr>
              <a:t>项目实战二：文件操作</a:t>
            </a:r>
            <a:r>
              <a:rPr lang="en-US" altLang="zh-CN" sz="3200" b="1" dirty="0">
                <a:latin typeface="Microsoft Tai Le" panose="020B0502040204020203" charset="0"/>
                <a:ea typeface="宋体" panose="02010600030101010101" pitchFamily="2" charset="-122"/>
                <a:cs typeface="Microsoft Tai Le" panose="020B0502040204020203" charset="0"/>
                <a:sym typeface="+mn-ea"/>
              </a:rPr>
              <a:t>-特殊复制</a:t>
            </a:r>
            <a:endParaRPr lang="zh-CN" altLang="en-US" sz="3200" b="1" dirty="0">
              <a:latin typeface="Microsoft Tai Le" panose="020B0502040204020203" charset="0"/>
              <a:ea typeface="宋体" panose="02010600030101010101" pitchFamily="2" charset="-122"/>
              <a:cs typeface="Microsoft Tai Le" panose="020B0502040204020203" charset="0"/>
              <a:sym typeface="+mn-ea"/>
            </a:endParaRPr>
          </a:p>
        </p:txBody>
      </p:sp>
      <p:sp>
        <p:nvSpPr>
          <p:cNvPr id="5" name="Shape 37"/>
          <p:cNvSpPr>
            <a:spLocks noGrp="1"/>
          </p:cNvSpPr>
          <p:nvPr/>
        </p:nvSpPr>
        <p:spPr>
          <a:xfrm>
            <a:off x="685800" y="4062730"/>
            <a:ext cx="7772400" cy="704215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 lnSpcReduction="200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>
              <a:defRPr sz="4000"/>
            </a:pPr>
            <a:endParaRPr lang="en-US" altLang="zh-CN" sz="3200" b="1" dirty="0">
              <a:latin typeface="Microsoft Tai Le" panose="020B0502040204020203" charset="0"/>
              <a:ea typeface="宋体" panose="02010600030101010101" pitchFamily="2" charset="-122"/>
              <a:cs typeface="Microsoft Tai Le" panose="020B0502040204020203" charset="0"/>
              <a:sym typeface="+mn-ea"/>
            </a:endParaRPr>
          </a:p>
        </p:txBody>
      </p:sp>
      <p:sp>
        <p:nvSpPr>
          <p:cNvPr id="2" name="Shape 37"/>
          <p:cNvSpPr>
            <a:spLocks noGrp="1"/>
          </p:cNvSpPr>
          <p:nvPr/>
        </p:nvSpPr>
        <p:spPr>
          <a:xfrm>
            <a:off x="685800" y="4939030"/>
            <a:ext cx="7772400" cy="704215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 lnSpcReduction="200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>
              <a:defRPr sz="4000"/>
            </a:pPr>
            <a:r>
              <a:rPr lang="zh-CN" altLang="en-US" sz="3200" b="1" dirty="0">
                <a:latin typeface="Microsoft Tai Le" panose="020B0502040204020203" charset="0"/>
                <a:ea typeface="宋体" panose="02010600030101010101" pitchFamily="2" charset="-122"/>
                <a:cs typeface="Microsoft Tai Le" panose="020B0502040204020203" charset="0"/>
                <a:sym typeface="+mn-ea"/>
              </a:rPr>
              <a:t>项目实战四：数据挖掘</a:t>
            </a:r>
            <a:r>
              <a:rPr lang="en-US" altLang="zh-CN" sz="3200" b="1" dirty="0">
                <a:latin typeface="Microsoft Tai Le" panose="020B0502040204020203" charset="0"/>
                <a:ea typeface="宋体" panose="02010600030101010101" pitchFamily="2" charset="-122"/>
                <a:cs typeface="Microsoft Tai Le" panose="020B0502040204020203" charset="0"/>
                <a:sym typeface="+mn-ea"/>
              </a:rPr>
              <a:t>-日志之谜</a:t>
            </a:r>
            <a:endParaRPr lang="en-US" altLang="zh-CN" sz="3200" b="1" dirty="0">
              <a:latin typeface="Microsoft Tai Le" panose="020B0502040204020203" charset="0"/>
              <a:ea typeface="宋体" panose="02010600030101010101" pitchFamily="2" charset="-122"/>
              <a:cs typeface="Microsoft Tai Le" panose="020B0502040204020203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5800" y="4062730"/>
            <a:ext cx="7604125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b="1" dirty="0">
                <a:latin typeface="Microsoft Tai Le" panose="020B0502040204020203" charset="0"/>
                <a:ea typeface="宋体" panose="02010600030101010101" pitchFamily="2" charset="-122"/>
                <a:cs typeface="Microsoft Tai Le" panose="020B0502040204020203" charset="0"/>
                <a:sym typeface="+mn-ea"/>
              </a:rPr>
              <a:t>项目实战三：数据挖掘-最受欢迎婴儿名字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660400" y="803275"/>
            <a:ext cx="77724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/>
            </a:pPr>
            <a:r>
              <a:rPr lang="zh-CN" altLang="en-US" b="1" dirty="0">
                <a:latin typeface="Microsoft Tai Le" panose="020B0502040204020203" charset="0"/>
                <a:ea typeface="宋体" panose="02010600030101010101" pitchFamily="2" charset="-122"/>
                <a:cs typeface="Microsoft Tai Le" panose="020B0502040204020203" charset="0"/>
                <a:sym typeface="+mn-ea"/>
              </a:rPr>
              <a:t>项目实战一：</a:t>
            </a:r>
            <a:r>
              <a:rPr lang="zh-CN" altLang="en-US" sz="3200" dirty="0">
                <a:latin typeface="Microsoft Tai Le" panose="020B0502040204020203" charset="0"/>
                <a:ea typeface="宋体" panose="02010600030101010101" pitchFamily="2" charset="-122"/>
                <a:cs typeface="Microsoft Tai Le" panose="020B0502040204020203" charset="0"/>
                <a:sym typeface="+mn-ea"/>
              </a:rPr>
              <a:t>常用数据结构练习</a:t>
            </a:r>
            <a:endParaRPr lang="zh-CN" altLang="en-US" sz="3200" dirty="0">
              <a:latin typeface="Microsoft Tai Le" panose="020B0502040204020203" charset="0"/>
              <a:ea typeface="宋体" panose="02010600030101010101" pitchFamily="2" charset="-122"/>
              <a:cs typeface="Microsoft Tai Le" panose="020B0502040204020203" charset="0"/>
              <a:sym typeface="+mn-ea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775335" y="2608580"/>
            <a:ext cx="8027670" cy="164020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spcBef>
                <a:spcPts val="500"/>
              </a:spcBef>
              <a:defRPr sz="22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华文新魏" panose="02010800040101010101" charset="-122"/>
              </a:defRPr>
            </a:lvl1pPr>
          </a:lstStyle>
          <a:p>
            <a:pPr>
              <a:lnSpc>
                <a:spcPct val="16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完成 string1.py，list1.py，wordcount.py 里的练习</a:t>
            </a:r>
            <a:endParaRPr lang="zh-CN">
              <a:latin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16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如果你还有时间，完成 string2.py，list2.py，mimic.py</a:t>
            </a:r>
            <a:endParaRPr lang="zh-CN">
              <a:latin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dirty="0">
              <a:latin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660400" y="803275"/>
            <a:ext cx="829056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/>
            </a:pPr>
            <a:r>
              <a:rPr lang="zh-CN" altLang="en-US" b="1" dirty="0">
                <a:latin typeface="Microsoft Tai Le" panose="020B0502040204020203" charset="0"/>
                <a:ea typeface="宋体" panose="02010600030101010101" pitchFamily="2" charset="-122"/>
                <a:cs typeface="Microsoft Tai Le" panose="020B0502040204020203" charset="0"/>
                <a:sym typeface="+mn-ea"/>
              </a:rPr>
              <a:t>项目实战二：</a:t>
            </a:r>
            <a:r>
              <a:rPr lang="zh-CN" altLang="en-US" sz="3200" dirty="0">
                <a:latin typeface="Microsoft Tai Le" panose="020B0502040204020203" charset="0"/>
                <a:ea typeface="宋体" panose="02010600030101010101" pitchFamily="2" charset="-122"/>
                <a:cs typeface="Microsoft Tai Le" panose="020B0502040204020203" charset="0"/>
                <a:sym typeface="+mn-ea"/>
              </a:rPr>
              <a:t>数据挖掘-最受欢迎婴儿名字</a:t>
            </a:r>
            <a:endParaRPr lang="zh-CN" altLang="en-US" sz="3200" dirty="0">
              <a:latin typeface="Microsoft Tai Le" panose="020B0502040204020203" charset="0"/>
              <a:ea typeface="宋体" panose="02010600030101010101" pitchFamily="2" charset="-122"/>
              <a:cs typeface="Microsoft Tai Le" panose="020B0502040204020203" charset="0"/>
              <a:sym typeface="宋体" panose="02010600030101010101" pitchFamily="2" charset="-122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660400" y="2235200"/>
            <a:ext cx="7833360" cy="28613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spcBef>
                <a:spcPts val="500"/>
              </a:spcBef>
              <a:defRPr sz="22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华文新魏" panose="02010800040101010101" charset="-122"/>
              </a:defRPr>
            </a:lvl1pPr>
          </a:lstStyle>
          <a:p>
            <a:pPr>
              <a:lnSpc>
                <a:spcPct val="16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      </a:t>
            </a:r>
            <a:r>
              <a:rPr lang="zh-CN"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社会保障中心为我们提供了以下数据，数据中记录了美国每年新生婴儿最受欢迎的名字。</a:t>
            </a:r>
            <a:endParaRPr lang="zh-CN">
              <a:latin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16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      请在名为“babynames”的文件夹下找到相关文件。观察这些 html 文件所包含信息。请思考如何能够从这些 html 文件中导出文件中的数据。</a:t>
            </a:r>
            <a:endParaRPr lang="zh-CN">
              <a:latin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660400" y="803275"/>
            <a:ext cx="8290560" cy="11658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/>
            </a:pPr>
            <a:r>
              <a:rPr lang="en-US" altLang="zh-CN" sz="3200" dirty="0">
                <a:latin typeface="Microsoft Tai Le" panose="020B0502040204020203" charset="0"/>
                <a:ea typeface="宋体" panose="02010600030101010101" pitchFamily="2" charset="-122"/>
                <a:cs typeface="Microsoft Tai Le" panose="020B0502040204020203" charset="0"/>
                <a:sym typeface="宋体" panose="02010600030101010101" pitchFamily="2" charset="-122"/>
              </a:rPr>
              <a:t>python</a:t>
            </a:r>
            <a:r>
              <a:rPr lang="zh-CN" altLang="en-US" sz="3200" dirty="0">
                <a:latin typeface="Microsoft Tai Le" panose="020B0502040204020203" charset="0"/>
                <a:ea typeface="宋体" panose="02010600030101010101" pitchFamily="2" charset="-122"/>
                <a:cs typeface="Microsoft Tai Le" panose="020B0502040204020203" charset="0"/>
                <a:sym typeface="宋体" panose="02010600030101010101" pitchFamily="2" charset="-122"/>
              </a:rPr>
              <a:t>正则表达式</a:t>
            </a:r>
            <a:endParaRPr lang="zh-CN" altLang="en-US" sz="3200" dirty="0">
              <a:latin typeface="Microsoft Tai Le" panose="020B0502040204020203" charset="0"/>
              <a:ea typeface="宋体" panose="02010600030101010101" pitchFamily="2" charset="-122"/>
              <a:cs typeface="Microsoft Tai Le" panose="020B0502040204020203" charset="0"/>
              <a:sym typeface="宋体" panose="02010600030101010101" pitchFamily="2" charset="-122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655320" y="1936750"/>
            <a:ext cx="7833360" cy="435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spcBef>
                <a:spcPts val="500"/>
              </a:spcBef>
              <a:defRPr sz="22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华文新魏" panose="02010800040101010101" charset="-122"/>
              </a:defRPr>
            </a:lvl1pPr>
          </a:lstStyle>
          <a:p>
            <a:pPr>
              <a:lnSpc>
                <a:spcPct val="16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1400"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正则表达式是一个特殊的字符序列，它能帮助你方便的检查一个字符串是否与某种模式匹配。</a:t>
            </a:r>
            <a:endParaRPr sz="1400">
              <a:latin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440" y="2372360"/>
            <a:ext cx="4166235" cy="3486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700" y="2372360"/>
            <a:ext cx="3576320" cy="34855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660400" y="803275"/>
            <a:ext cx="8290560" cy="11658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/>
            </a:pPr>
            <a:r>
              <a:rPr lang="en-US" altLang="zh-CN" sz="3200" dirty="0">
                <a:latin typeface="Microsoft Tai Le" panose="020B0502040204020203" charset="0"/>
                <a:ea typeface="宋体" panose="02010600030101010101" pitchFamily="2" charset="-122"/>
                <a:cs typeface="Microsoft Tai Le" panose="020B0502040204020203" charset="0"/>
                <a:sym typeface="宋体" panose="02010600030101010101" pitchFamily="2" charset="-122"/>
              </a:rPr>
              <a:t>python</a:t>
            </a:r>
            <a:r>
              <a:rPr lang="zh-CN" altLang="en-US" sz="3200" dirty="0">
                <a:latin typeface="Microsoft Tai Le" panose="020B0502040204020203" charset="0"/>
                <a:ea typeface="宋体" panose="02010600030101010101" pitchFamily="2" charset="-122"/>
                <a:cs typeface="Microsoft Tai Le" panose="020B0502040204020203" charset="0"/>
                <a:sym typeface="宋体" panose="02010600030101010101" pitchFamily="2" charset="-122"/>
              </a:rPr>
              <a:t>正则表达式</a:t>
            </a:r>
            <a:endParaRPr lang="zh-CN" altLang="en-US" sz="3200" dirty="0">
              <a:latin typeface="Microsoft Tai Le" panose="020B0502040204020203" charset="0"/>
              <a:ea typeface="宋体" panose="02010600030101010101" pitchFamily="2" charset="-122"/>
              <a:cs typeface="Microsoft Tai Le" panose="020B0502040204020203" charset="0"/>
              <a:sym typeface="宋体" panose="02010600030101010101" pitchFamily="2" charset="-122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655320" y="1936750"/>
            <a:ext cx="7833360" cy="7797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spcBef>
                <a:spcPts val="500"/>
              </a:spcBef>
              <a:defRPr sz="22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华文新魏" panose="02010800040101010101" charset="-122"/>
              </a:defRPr>
            </a:lvl1pPr>
          </a:lstStyle>
          <a:p>
            <a:pPr>
              <a:lnSpc>
                <a:spcPct val="16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1400"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Python 自1.5版本起增加了re 模块，它提供 Perl 风格的正则表达式模式。re 模块使 Python 语言拥有全部的正则表达式功能。</a:t>
            </a:r>
            <a:endParaRPr sz="1400">
              <a:latin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0895" y="2707640"/>
            <a:ext cx="6808470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#!/usr/bin/python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 re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line = "1955年10月9日"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match = re.search( r'(\d*)年(\d*)月(\d*)日', line)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match: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print("match.group() : ", match.group())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print ("match.group(1) : ", match.group(1))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print( "match.group(2) : ", match.group(2))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print ("match.group(3) : ", match.group (3))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else: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print ("No match!!")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660400" y="803275"/>
            <a:ext cx="77724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/>
            </a:pPr>
            <a:r>
              <a:rPr lang="zh-CN" altLang="en-US" b="1" dirty="0">
                <a:latin typeface="Microsoft Tai Le" panose="020B0502040204020203" charset="0"/>
                <a:ea typeface="宋体" panose="02010600030101010101" pitchFamily="2" charset="-122"/>
                <a:cs typeface="Microsoft Tai Le" panose="020B0502040204020203" charset="0"/>
                <a:sym typeface="+mn-ea"/>
              </a:rPr>
              <a:t>项目实战三：</a:t>
            </a:r>
            <a:r>
              <a:rPr lang="zh-CN" altLang="en-US" sz="3200" dirty="0">
                <a:latin typeface="Microsoft Tai Le" panose="020B0502040204020203" charset="0"/>
                <a:ea typeface="宋体" panose="02010600030101010101" pitchFamily="2" charset="-122"/>
                <a:cs typeface="Microsoft Tai Le" panose="020B0502040204020203" charset="0"/>
                <a:sym typeface="+mn-ea"/>
              </a:rPr>
              <a:t>文件操作-特殊复制</a:t>
            </a:r>
            <a:endParaRPr b="1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宋体" panose="02010600030101010101" pitchFamily="2" charset="-122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660400" y="2235200"/>
            <a:ext cx="7833360" cy="34023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spcBef>
                <a:spcPts val="500"/>
              </a:spcBef>
              <a:defRPr sz="22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华文新魏" panose="02010800040101010101" charset="-122"/>
              </a:defRPr>
            </a:lvl1pPr>
          </a:lstStyle>
          <a:p>
            <a:pPr>
              <a:lnSpc>
                <a:spcPct val="16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      </a:t>
            </a:r>
            <a:r>
              <a:rPr lang="zh-CN"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copyspecial.py 程序输入一个及以上路径为变量。如果文件名中含有__w__的结构（w是一个或者多个字符），那么称该文件为特殊文件。main 中已包含了处理 command line 变量的语句，但是你要自己完成剩下部分。按以要求完成以下函数，并让你的main 调用他们。</a:t>
            </a:r>
            <a:endParaRPr lang="zh-CN">
              <a:latin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16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>
              <a:latin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660400" y="803275"/>
            <a:ext cx="77724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/>
            </a:pPr>
            <a:r>
              <a:rPr lang="zh-CN" altLang="en-US" b="1" dirty="0">
                <a:latin typeface="Microsoft Tai Le" panose="020B0502040204020203" charset="0"/>
                <a:ea typeface="宋体" panose="02010600030101010101" pitchFamily="2" charset="-122"/>
                <a:cs typeface="Microsoft Tai Le" panose="020B0502040204020203" charset="0"/>
                <a:sym typeface="+mn-ea"/>
              </a:rPr>
              <a:t>项目实战三：</a:t>
            </a:r>
            <a:r>
              <a:rPr lang="zh-CN" altLang="en-US" sz="3200" dirty="0">
                <a:latin typeface="Microsoft Tai Le" panose="020B0502040204020203" charset="0"/>
                <a:ea typeface="宋体" panose="02010600030101010101" pitchFamily="2" charset="-122"/>
                <a:cs typeface="Microsoft Tai Le" panose="020B0502040204020203" charset="0"/>
                <a:sym typeface="+mn-ea"/>
              </a:rPr>
              <a:t>文件操作-特殊复制</a:t>
            </a:r>
            <a:endParaRPr b="1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宋体" panose="02010600030101010101" pitchFamily="2" charset="-122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655320" y="2174875"/>
            <a:ext cx="7833360" cy="40716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spcBef>
                <a:spcPts val="500"/>
              </a:spcBef>
              <a:defRPr sz="22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华文新魏" panose="02010800040101010101" charset="-122"/>
              </a:defRPr>
            </a:lvl1pPr>
          </a:lstStyle>
          <a:p>
            <a:pPr>
              <a:lnSpc>
                <a:spcPct val="16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以下为我们推荐的一些函数及功能：</a:t>
            </a:r>
            <a:endParaRPr>
              <a:latin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16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• get_special_paths(dir) – 返回一个包含指定文件夹下特殊文件绝对路径的列表</a:t>
            </a:r>
            <a:r>
              <a:rPr lang="zh-CN"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。</a:t>
            </a:r>
            <a:endParaRPr>
              <a:latin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16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• copy_to(paths, dir) – 把一个路径下的所有文件拷贝到另一个路径。</a:t>
            </a:r>
            <a:endParaRPr lang="zh-CN">
              <a:latin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lnSpc>
                <a:spcPct val="16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•zip_to(paths, zippath) – 把一个路径下的所有文件压缩打包到另一个路径。</a:t>
            </a:r>
            <a:endParaRPr lang="zh-CN">
              <a:latin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660400" y="803275"/>
            <a:ext cx="77724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/>
            </a:pPr>
            <a:r>
              <a:rPr lang="zh-CN" altLang="en-US" b="1" dirty="0">
                <a:latin typeface="Microsoft Tai Le" panose="020B0502040204020203" charset="0"/>
                <a:ea typeface="宋体" panose="02010600030101010101" pitchFamily="2" charset="-122"/>
                <a:cs typeface="Microsoft Tai Le" panose="020B0502040204020203" charset="0"/>
                <a:sym typeface="+mn-ea"/>
              </a:rPr>
              <a:t>项目实战四：</a:t>
            </a:r>
            <a:r>
              <a:rPr lang="zh-CN" altLang="en-US" sz="3200" dirty="0">
                <a:latin typeface="Microsoft Tai Le" panose="020B0502040204020203" charset="0"/>
                <a:ea typeface="宋体" panose="02010600030101010101" pitchFamily="2" charset="-122"/>
                <a:cs typeface="Microsoft Tai Le" panose="020B0502040204020203" charset="0"/>
                <a:sym typeface="+mn-ea"/>
              </a:rPr>
              <a:t>数据挖掘-日志之谜</a:t>
            </a:r>
            <a:endParaRPr lang="zh-CN" altLang="en-US" sz="3200" dirty="0">
              <a:latin typeface="Microsoft Tai Le" panose="020B0502040204020203" charset="0"/>
              <a:ea typeface="宋体" panose="02010600030101010101" pitchFamily="2" charset="-122"/>
              <a:cs typeface="Microsoft Tai Le" panose="020B0502040204020203" charset="0"/>
              <a:sym typeface="华文新魏" panose="02010800040101010101" charset="-122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660400" y="2277745"/>
            <a:ext cx="7364095" cy="26587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spcBef>
                <a:spcPts val="500"/>
              </a:spcBef>
              <a:defRPr sz="22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华文新魏" panose="02010800040101010101" charset="-122"/>
              </a:defRPr>
            </a:lvl1pPr>
          </a:lstStyle>
          <a:p>
            <a:pPr>
              <a:lnSpc>
                <a:spcPct val="16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       一副动物的图片被纵向切割为许多份图片切片藏与网络中，每一份对应一个 url。这些url 隐藏于服务器的日志文件中。你的任务是找出那些 url,下载图片切片并还原原始的图片。</a:t>
            </a:r>
            <a:endParaRPr lang="zh-CN" altLang="en-US">
              <a:latin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  <a:p>
            <a: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dirty="0">
              <a:latin typeface="Microsoft Tai Le" panose="020B0502040204020203" charset="0"/>
              <a:cs typeface="Microsoft Tai Le" panose="020B0502040204020203" charset="0"/>
              <a:sym typeface="华文新魏" panose="02010800040101010101" charset="-122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/>
            </a:pPr>
            <a:r>
              <a:rPr lang="zh-CN" altLang="en-US" b="1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</a:rPr>
              <a:t>感谢观看 </a:t>
            </a:r>
            <a:endParaRPr b="1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宋体" panose="02010600030101010101" pitchFamily="2" charset="-122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660400" y="2686050"/>
            <a:ext cx="5351463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sz="2400"/>
            </a:pPr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！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/>
            </a:pPr>
            <a:r>
              <a:rPr lang="zh-CN" altLang="en-US" b="1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</a:rPr>
              <a:t>第一次线下课程安排 </a:t>
            </a:r>
            <a:endParaRPr b="1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宋体" panose="02010600030101010101" pitchFamily="2" charset="-122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660400" y="2686050"/>
            <a:ext cx="5351463" cy="9861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zh-CN" sz="1800" dirty="0">
                <a:sym typeface="+mn-ea"/>
              </a:rPr>
              <a:t>Python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基础</a:t>
            </a:r>
            <a:r>
              <a:rPr lang="zh-CN" altLang="en-US" sz="1800" dirty="0"/>
              <a:t>回顾</a:t>
            </a:r>
            <a:endParaRPr lang="zh-CN" altLang="en-US" sz="1800" dirty="0"/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zh-CN" sz="1800" dirty="0"/>
              <a:t>Google Python</a:t>
            </a:r>
            <a:r>
              <a:rPr lang="zh-CN" altLang="zh-CN" sz="1800" dirty="0">
                <a:ea typeface="宋体" panose="02010600030101010101" pitchFamily="2" charset="-122"/>
              </a:rPr>
              <a:t>面试题</a:t>
            </a:r>
            <a:endParaRPr lang="zh-CN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600710" y="751840"/>
            <a:ext cx="77724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/>
            </a:pPr>
            <a:r>
              <a:rPr lang="en-US" altLang="zh-CN" b="1" dirty="0">
                <a:latin typeface="Microsoft Tai Le" panose="020B0502040204020203" charset="0"/>
                <a:ea typeface="Microsoft Tai Le" panose="020B0502040204020203" charset="0"/>
                <a:cs typeface="Microsoft Tai Le" panose="020B0502040204020203" charset="0"/>
                <a:sym typeface="+mn-ea"/>
              </a:rPr>
              <a:t>Python基础回顾</a:t>
            </a:r>
            <a:endParaRPr lang="en-US" altLang="zh-CN" b="1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宋体" panose="02010600030101010101" pitchFamily="2" charset="-122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660400" y="2686050"/>
            <a:ext cx="5351463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sz="2400"/>
            </a:pPr>
            <a:endParaRPr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660399" y="2286049"/>
            <a:ext cx="5894779" cy="3968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b="1" dirty="0"/>
              <a:t>目录</a:t>
            </a:r>
            <a:endParaRPr lang="zh-CN" altLang="en-US" b="1" dirty="0"/>
          </a:p>
          <a:p>
            <a:pPr>
              <a:buFont typeface="Arial" panose="020B0604020202020204" pitchFamily="34" charset="0"/>
            </a:pPr>
            <a:r>
              <a:rPr lang="zh-CN" altLang="en-US" dirty="0"/>
              <a:t>一、</a:t>
            </a:r>
            <a:r>
              <a:rPr lang="en-US" altLang="zh-CN" dirty="0"/>
              <a:t>P</a:t>
            </a:r>
            <a:r>
              <a:rPr lang="zh-CN" altLang="en-US" dirty="0"/>
              <a:t>ython几个重要的函数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</a:t>
            </a:r>
            <a:r>
              <a:rPr lang="zh-CN" altLang="en-US" dirty="0"/>
              <a:t>ambda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</a:t>
            </a:r>
            <a:r>
              <a:rPr lang="zh-CN" altLang="en-US" dirty="0"/>
              <a:t>ap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filter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</a:t>
            </a:r>
            <a:r>
              <a:rPr lang="zh-CN" altLang="en-US" dirty="0"/>
              <a:t>educe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yield</a:t>
            </a:r>
            <a:endParaRPr dirty="0"/>
          </a:p>
          <a:p>
            <a:pPr>
              <a:buFont typeface="Arial" panose="020B0604020202020204" pitchFamily="34" charset="0"/>
            </a:pPr>
            <a:r>
              <a:rPr lang="zh-CN" altLang="en-US" dirty="0">
                <a:ea typeface="宋体" panose="02010600030101010101" pitchFamily="2" charset="-122"/>
              </a:rPr>
              <a:t>二、Python常用数据结构</a:t>
            </a:r>
            <a:endParaRPr lang="zh-CN" altLang="en-US" dirty="0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list/dict/set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container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iterator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iterable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generator</a:t>
            </a:r>
            <a:endParaRPr dirty="0">
              <a:sym typeface="+mn-ea"/>
            </a:endParaRPr>
          </a:p>
          <a:p>
            <a:pPr>
              <a:buFont typeface="Arial" panose="020B0604020202020204" pitchFamily="34" charset="0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600710" y="1039495"/>
            <a:ext cx="7772400" cy="8458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/>
            </a:pPr>
            <a:r>
              <a:rPr lang="zh-CN" altLang="en-US" sz="3200" dirty="0">
                <a:sym typeface="+mn-ea"/>
              </a:rPr>
              <a:t>一、</a:t>
            </a:r>
            <a:r>
              <a:rPr lang="en-US" altLang="zh-CN" sz="3200" dirty="0">
                <a:sym typeface="+mn-ea"/>
              </a:rPr>
              <a:t>P</a:t>
            </a:r>
            <a:r>
              <a:rPr lang="zh-CN" altLang="en-US" sz="3200" dirty="0">
                <a:sym typeface="+mn-ea"/>
              </a:rPr>
              <a:t>ython几个重要的函数</a:t>
            </a:r>
            <a:endParaRPr lang="en-US" altLang="zh-CN" sz="3200" b="1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宋体" panose="02010600030101010101" pitchFamily="2" charset="-122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660400" y="2686050"/>
            <a:ext cx="5351463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sz="2400"/>
            </a:pPr>
            <a:endParaRPr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660400" y="2022475"/>
            <a:ext cx="8298815" cy="50761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>
                <a:solidFill>
                  <a:srgbClr val="FF0000"/>
                </a:solidFill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•  </a:t>
            </a:r>
            <a:r>
              <a:rPr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zh-CN" altLang="en-US" dirty="0">
                <a:solidFill>
                  <a:srgbClr val="FF0000"/>
                </a:solidFill>
              </a:rPr>
              <a:t>ambda</a:t>
            </a:r>
            <a:endParaRPr lang="zh-CN" altLang="en-US" dirty="0"/>
          </a:p>
          <a:p>
            <a:pPr>
              <a:buFont typeface="Arial" panose="020B0604020202020204" pitchFamily="34" charset="0"/>
            </a:pPr>
            <a:r>
              <a:rPr dirty="0"/>
              <a:t>lambda作为一个表达式，定义了一个匿名函数。</a:t>
            </a:r>
            <a:endParaRPr dirty="0"/>
          </a:p>
          <a:p>
            <a:pPr>
              <a:buFont typeface="Arial" panose="020B0604020202020204" pitchFamily="34" charset="0"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m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ap</a:t>
            </a:r>
            <a:endParaRPr lang="zh-CN" altLang="en-US" dirty="0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 dirty="0"/>
              <a:t>一种映射变换（在大数据部分叫做分发阶段）。</a:t>
            </a:r>
            <a:endParaRPr lang="zh-CN" altLang="en-US" dirty="0"/>
          </a:p>
          <a:p>
            <a:pPr>
              <a:buFont typeface="Arial" panose="020B0604020202020204" pitchFamily="34" charset="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dirty="0"/>
              <a:t>python3返回的结果是一个迭代器Filter，在Python2中map函数会返回一个list列表。</a:t>
            </a:r>
            <a:endParaRPr lang="zh-CN" altLang="en-US" dirty="0"/>
          </a:p>
          <a:p>
            <a:pPr>
              <a:buFont typeface="Arial" panose="020B0604020202020204" pitchFamily="34" charset="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dirty="0"/>
              <a:t>Map第一个参数为函数，第二个参数为可迭代对象。</a:t>
            </a:r>
            <a:endParaRPr lang="zh-CN" altLang="en-US" dirty="0"/>
          </a:p>
          <a:p>
            <a:pPr>
              <a:buFont typeface="Arial" panose="020B0604020202020204" pitchFamily="34" charset="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zh-CN" altLang="en-US" dirty="0"/>
              <a:t>list(map(lambda x,y:x*y, [1,2,3],[1,2,3])))。</a:t>
            </a:r>
            <a:endParaRPr lang="zh-CN" altLang="en-US" dirty="0"/>
          </a:p>
          <a:p>
            <a:pPr>
              <a:buFont typeface="Arial" panose="020B0604020202020204" pitchFamily="34" charset="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lang="zh-CN" altLang="en-US" dirty="0"/>
              <a:t>当seq多于一个时，map可以并行。</a:t>
            </a:r>
            <a:endParaRPr lang="zh-CN" altLang="en-US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r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educe</a:t>
            </a:r>
            <a:endParaRPr lang="zh-CN" altLang="en-US" dirty="0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 dirty="0"/>
              <a:t>一种聚合操作</a:t>
            </a:r>
            <a:endParaRPr lang="zh-CN" altLang="en-US" dirty="0"/>
          </a:p>
          <a:p>
            <a:pPr>
              <a:buFont typeface="Arial" panose="020B0604020202020204" pitchFamily="34" charset="0"/>
            </a:pPr>
            <a:endParaRPr dirty="0"/>
          </a:p>
          <a:p>
            <a:pPr>
              <a:buFont typeface="Arial" panose="020B0604020202020204" pitchFamily="34" charset="0"/>
            </a:pPr>
            <a:endParaRPr dirty="0"/>
          </a:p>
          <a:p>
            <a:pPr>
              <a:buFont typeface="Arial" panose="020B0604020202020204" pitchFamily="34" charset="0"/>
            </a:pPr>
            <a:endParaRPr dirty="0"/>
          </a:p>
          <a:p>
            <a:pPr>
              <a:buFont typeface="Arial" panose="020B0604020202020204" pitchFamily="34" charset="0"/>
            </a:pPr>
            <a:endParaRPr dirty="0">
              <a:sym typeface="+mn-ea"/>
            </a:endParaRPr>
          </a:p>
          <a:p>
            <a:pPr>
              <a:buFont typeface="Arial" panose="020B0604020202020204" pitchFamily="34" charset="0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600710" y="1039495"/>
            <a:ext cx="7772400" cy="8458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/>
            </a:pPr>
            <a:r>
              <a:rPr lang="zh-CN" altLang="en-US" sz="3200" dirty="0">
                <a:sym typeface="+mn-ea"/>
              </a:rPr>
              <a:t>一、</a:t>
            </a:r>
            <a:r>
              <a:rPr lang="en-US" altLang="zh-CN" sz="3200" dirty="0">
                <a:sym typeface="+mn-ea"/>
              </a:rPr>
              <a:t>P</a:t>
            </a:r>
            <a:r>
              <a:rPr lang="zh-CN" altLang="en-US" sz="3200" dirty="0">
                <a:sym typeface="+mn-ea"/>
              </a:rPr>
              <a:t>ython几个重要的函数</a:t>
            </a:r>
            <a:endParaRPr lang="en-US" altLang="zh-CN" sz="3200" b="1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宋体" panose="02010600030101010101" pitchFamily="2" charset="-122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660400" y="2686050"/>
            <a:ext cx="5351463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sz="2400"/>
            </a:pPr>
            <a:endParaRPr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660400" y="2022475"/>
            <a:ext cx="8669020" cy="4798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>
                <a:solidFill>
                  <a:srgbClr val="FF0000"/>
                </a:solidFill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•  </a:t>
            </a:r>
            <a:r>
              <a:rPr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 </a:t>
            </a:r>
            <a:r>
              <a:rPr dirty="0">
                <a:solidFill>
                  <a:srgbClr val="FF0000"/>
                </a:solidFill>
              </a:rPr>
              <a:t>yield</a:t>
            </a:r>
            <a:endParaRPr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</a:pPr>
            <a:r>
              <a:rPr dirty="0"/>
              <a:t>yield 是一个类似 return 的关键字，迭代一次遇到yield时就返回yield后面(右边)的值</a:t>
            </a:r>
            <a:r>
              <a:rPr lang="zh-CN" dirty="0">
                <a:ea typeface="宋体" panose="02010600030101010101" pitchFamily="2" charset="-122"/>
              </a:rPr>
              <a:t>。</a:t>
            </a:r>
            <a:endParaRPr dirty="0"/>
          </a:p>
          <a:p>
            <a:pPr>
              <a:buFont typeface="Arial" panose="020B0604020202020204" pitchFamily="34" charset="0"/>
            </a:pPr>
            <a:r>
              <a:rPr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dirty="0"/>
              <a:t>yield 的作用就是把一个函数变成一个 generator，带有 yield 的函数不再是一个普通函数，Python 解释器会将其视为一个 generator。</a:t>
            </a:r>
            <a:endParaRPr dirty="0"/>
          </a:p>
          <a:p>
            <a:pPr>
              <a:buFont typeface="Arial" panose="020B0604020202020204" pitchFamily="34" charset="0"/>
            </a:pPr>
            <a:r>
              <a:rPr dirty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dirty="0"/>
              <a:t>生成器一定是迭代器</a:t>
            </a:r>
            <a:r>
              <a:rPr lang="zh-CN" dirty="0">
                <a:ea typeface="宋体" panose="02010600030101010101" pitchFamily="2" charset="-122"/>
              </a:rPr>
              <a:t>，而迭代器就像一个懒加载的工厂，等到有需要的时候返回生成值，没有调用的时候处于休眠状态，所以</a:t>
            </a:r>
            <a:r>
              <a:rPr dirty="0">
                <a:sym typeface="+mn-ea"/>
              </a:rPr>
              <a:t>生成器</a:t>
            </a:r>
            <a:r>
              <a:rPr lang="zh-CN" dirty="0">
                <a:ea typeface="宋体" panose="02010600030101010101" pitchFamily="2" charset="-122"/>
                <a:sym typeface="+mn-ea"/>
              </a:rPr>
              <a:t>不会一次性把数据加载待内存，而是需要的时候才加载。</a:t>
            </a:r>
            <a:endParaRPr lang="zh-CN" dirty="0">
              <a:ea typeface="宋体" panose="02010600030101010101" pitchFamily="2" charset="-122"/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③yield语句一次返回一个结果，在每个结果中间，挂起函数的状态，以便下次重它离开的地方继续执行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olidFill>
                  <a:srgbClr val="FF0000"/>
                </a:solidFill>
                <a:sym typeface="+mn-ea"/>
              </a:rPr>
              <a:t>itertools </a:t>
            </a:r>
            <a:endParaRPr dirty="0">
              <a:solidFill>
                <a:srgbClr val="FF0000"/>
              </a:solidFill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 dirty="0"/>
              <a:t>itertools 模块包含了一系列用来产生不同类型迭代器的函数或类。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>
              <a:buFont typeface="Arial" panose="020B0604020202020204" pitchFamily="34" charset="0"/>
            </a:pPr>
            <a:endParaRPr dirty="0"/>
          </a:p>
          <a:p>
            <a:pPr>
              <a:buFont typeface="Arial" panose="020B0604020202020204" pitchFamily="34" charset="0"/>
            </a:pPr>
            <a:endParaRPr dirty="0"/>
          </a:p>
          <a:p>
            <a:pPr>
              <a:buFont typeface="Arial" panose="020B0604020202020204" pitchFamily="34" charset="0"/>
            </a:pPr>
            <a:endParaRPr dirty="0"/>
          </a:p>
          <a:p>
            <a:pPr>
              <a:buFont typeface="Arial" panose="020B0604020202020204" pitchFamily="34" charset="0"/>
            </a:pPr>
            <a:endParaRPr dirty="0">
              <a:sym typeface="+mn-ea"/>
            </a:endParaRPr>
          </a:p>
          <a:p>
            <a:pPr>
              <a:buFont typeface="Arial" panose="020B0604020202020204" pitchFamily="34" charset="0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600710" y="1039495"/>
            <a:ext cx="7772400" cy="8458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/>
            </a:pPr>
            <a:r>
              <a:rPr lang="zh-CN" altLang="en-US" sz="3200" dirty="0">
                <a:sym typeface="+mn-ea"/>
              </a:rPr>
              <a:t>二、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Python常用数据结构</a:t>
            </a:r>
            <a:endParaRPr lang="en-US" altLang="zh-CN" sz="3200" b="1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宋体" panose="02010600030101010101" pitchFamily="2" charset="-122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660400" y="2686050"/>
            <a:ext cx="5351463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sz="2400"/>
            </a:pPr>
            <a:endParaRPr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660400" y="2022475"/>
            <a:ext cx="8298815" cy="3968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>
                <a:solidFill>
                  <a:srgbClr val="FF0000"/>
                </a:solidFill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•  </a:t>
            </a:r>
            <a:r>
              <a:rPr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list/dict/set</a:t>
            </a:r>
            <a:endParaRPr lang="zh-CN" altLang="en-US" dirty="0"/>
          </a:p>
          <a:p>
            <a:pPr>
              <a:buFont typeface="Arial" panose="020B0604020202020204" pitchFamily="34" charset="0"/>
            </a:pPr>
            <a:r>
              <a:rPr dirty="0"/>
              <a:t>lambda作为一个表达式，定义了一个匿名函数。</a:t>
            </a:r>
            <a:endParaRPr dirty="0"/>
          </a:p>
          <a:p>
            <a:pPr>
              <a:buFont typeface="Arial" panose="020B0604020202020204" pitchFamily="34" charset="0"/>
            </a:pPr>
            <a:r>
              <a:rPr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dirty="0"/>
              <a:t>列表（List）：可重复，类型可不同，类型不同也是跟数组最本质的区别。</a:t>
            </a:r>
            <a:endParaRPr dirty="0"/>
          </a:p>
          <a:p>
            <a:pPr>
              <a:buFont typeface="Arial" panose="020B0604020202020204" pitchFamily="34" charset="0"/>
            </a:pPr>
            <a:r>
              <a:rPr dirty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dirty="0"/>
              <a:t>元组(Tuple)：元组和列表在结构上没有什么区别，唯一的差异在于元组是只读的，不能修改。元组用“()”表示。</a:t>
            </a:r>
            <a:endParaRPr dirty="0"/>
          </a:p>
          <a:p>
            <a:pPr>
              <a:buFont typeface="Arial" panose="020B0604020202020204" pitchFamily="34" charset="0"/>
            </a:pPr>
            <a:r>
              <a:rPr dirty="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dirty="0"/>
              <a:t>字典(Dict)：字典定义了键和值之间一对一的关系，定义 Dictionary 使用一对大(花)括号” { } “，值可以取任何数据类型，但键必须是不可变的，如字符串，数字或元组，用列表就不行。不允许同一个键出现两次，创建时如果同一个键被赋值两次，后一个值会被记住。</a:t>
            </a:r>
            <a:endParaRPr dirty="0"/>
          </a:p>
          <a:p>
            <a:pPr>
              <a:buFont typeface="Arial" panose="020B0604020202020204" pitchFamily="34" charset="0"/>
            </a:pPr>
            <a:r>
              <a:rPr dirty="0"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dirty="0"/>
              <a:t>集合（Set）：一个无序不重复元素集，集合对象还支持union(联合), intersection(交), difference(差)和sysmmetric difference(对称差集)等数学运算，可以通过一个set函数将list、tuple转换成集合。</a:t>
            </a:r>
            <a:endParaRPr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pPr>
              <a:buFont typeface="Arial" panose="020B0604020202020204" pitchFamily="34" charset="0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600710" y="1039495"/>
            <a:ext cx="7772400" cy="8458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/>
            </a:pPr>
            <a:r>
              <a:rPr lang="zh-CN" altLang="en-US" sz="3200" dirty="0">
                <a:sym typeface="+mn-ea"/>
              </a:rPr>
              <a:t>二、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Python常用数据结构</a:t>
            </a:r>
            <a:endParaRPr lang="en-US" altLang="zh-CN" sz="3200" b="1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宋体" panose="02010600030101010101" pitchFamily="2" charset="-122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660400" y="2686050"/>
            <a:ext cx="5351463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sz="2400"/>
            </a:pPr>
            <a:endParaRPr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660400" y="2022475"/>
            <a:ext cx="8298815" cy="3136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>
                <a:solidFill>
                  <a:srgbClr val="FF0000"/>
                </a:solidFill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•  </a:t>
            </a:r>
            <a:r>
              <a:rPr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container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容器就是一种把多个元素组合在一起的数据结构，容器的元素可以逐个迭代地获取，可以用in、not in等关键词判定在不在容器内。通常情况下，容器的所有元素都存储在内存中。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* list, deque, ...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* set, fronzensets ...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* dict, OrderedDict, Counter, ...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* tuple, namedtuple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* str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一类为列表类，也就是可变长数组；另一类为集合类，里面的元素无序，不允许重复，相当于Java中的HashSet；另外还有一个字典类，元素包含</a:t>
            </a:r>
            <a:r>
              <a:rPr lang="en-US" altLang="zh-CN" dirty="0">
                <a:ea typeface="宋体" panose="02010600030101010101" pitchFamily="2" charset="-122"/>
              </a:rPr>
              <a:t>key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value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600710" y="1039495"/>
            <a:ext cx="7772400" cy="8458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/>
            </a:pPr>
            <a:r>
              <a:rPr lang="zh-CN" altLang="en-US" sz="3200" dirty="0">
                <a:sym typeface="+mn-ea"/>
              </a:rPr>
              <a:t>二、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Python常用数据结构</a:t>
            </a:r>
            <a:endParaRPr lang="en-US" altLang="zh-CN" sz="3200" b="1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宋体" panose="02010600030101010101" pitchFamily="2" charset="-122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660400" y="2686050"/>
            <a:ext cx="5351463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sz="2400"/>
            </a:pPr>
            <a:endParaRPr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660400" y="2022475"/>
            <a:ext cx="8298815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>
                <a:solidFill>
                  <a:srgbClr val="FF0000"/>
                </a:solidFill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•  </a:t>
            </a:r>
            <a:r>
              <a:rPr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iterator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迭代器是一个带状态的对象，能在调用next()的时候返回下一个值，一般使用了__iter__和__next__()这两个方法，一个返回自身，一个返回下一个值，实现了迭代器协议。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迭代器就像一个懒加载的工厂，等到有需要的时候返回生成值，没有调用的时候处于休眠状态。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r>
              <a:rPr>
                <a:solidFill>
                  <a:srgbClr val="FF0000"/>
                </a:solidFill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•  </a:t>
            </a:r>
            <a:r>
              <a:rPr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iterable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凡是可以返回一个迭代器的对象都可以叫做可迭代对象，或者说该对象是可迭代的（iterable），如list包含__iter__方法返回一个迭代器。很多容器都是可迭代对象，除掉容器，有很多对象实际上也是可迭代对象，比如打开状态的files，sockets等等。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600710" y="1039495"/>
            <a:ext cx="7772400" cy="8458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/>
            </a:pPr>
            <a:r>
              <a:rPr lang="zh-CN" altLang="en-US" sz="3200" dirty="0">
                <a:sym typeface="+mn-ea"/>
              </a:rPr>
              <a:t>二、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Python常用数据结构</a:t>
            </a:r>
            <a:endParaRPr lang="en-US" altLang="zh-CN" sz="3200" b="1" dirty="0">
              <a:latin typeface="Microsoft Tai Le" panose="020B0502040204020203" charset="0"/>
              <a:ea typeface="Microsoft Tai Le" panose="020B0502040204020203" charset="0"/>
              <a:cs typeface="Microsoft Tai Le" panose="020B0502040204020203" charset="0"/>
              <a:sym typeface="宋体" panose="02010600030101010101" pitchFamily="2" charset="-122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660400" y="2686050"/>
            <a:ext cx="5351463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sz="2400"/>
            </a:pPr>
            <a:endParaRPr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660400" y="2022475"/>
            <a:ext cx="8298815" cy="2583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>
                <a:solidFill>
                  <a:srgbClr val="FF0000"/>
                </a:solidFill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•  </a:t>
            </a:r>
            <a:r>
              <a:rPr>
                <a:latin typeface="Microsoft Tai Le" panose="020B0502040204020203" charset="0"/>
                <a:cs typeface="Microsoft Tai Le" panose="020B0502040204020203" charset="0"/>
                <a:sym typeface="华文新魏" panose="02010800040101010101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generator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生成器通常是由yield关键词返回结果得到的对象，生成器一定是迭代器，反之不一定成立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补充：在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python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中直接作用于for循环的数据类型，必须是可迭代的，因为循环本身就是通过迭代器遍历数据，所以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作用于for循环的数据类型要么是可迭代的，如list、dict、str等；或者是迭代器，如生成器等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_Profile">
  <a:themeElements>
    <a:clrScheme name="3_Profi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3B2C1"/>
      </a:accent1>
      <a:accent2>
        <a:srgbClr val="C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3_Profil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3_Profi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Profile">
  <a:themeElements>
    <a:clrScheme name="3_Profi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3B2C1"/>
      </a:accent1>
      <a:accent2>
        <a:srgbClr val="C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3_Profil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3_Profi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3114</Words>
  <Application>WPS 演示</Application>
  <PresentationFormat>全屏显示(4:3)</PresentationFormat>
  <Paragraphs>163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Verdana</vt:lpstr>
      <vt:lpstr>PingFang SC Regular</vt:lpstr>
      <vt:lpstr>等线</vt:lpstr>
      <vt:lpstr>Wingdings</vt:lpstr>
      <vt:lpstr>Arial</vt:lpstr>
      <vt:lpstr>Microsoft Tai Le</vt:lpstr>
      <vt:lpstr>华文新魏</vt:lpstr>
      <vt:lpstr>微软雅黑</vt:lpstr>
      <vt:lpstr>Arial Unicode MS</vt:lpstr>
      <vt:lpstr>3_Profile</vt:lpstr>
      <vt:lpstr>PowerPoint 演示文稿</vt:lpstr>
      <vt:lpstr>第一次线下课程安排 </vt:lpstr>
      <vt:lpstr>Python基础回顾</vt:lpstr>
      <vt:lpstr>一、Python几个重要的函数</vt:lpstr>
      <vt:lpstr>一、Python几个重要的函数</vt:lpstr>
      <vt:lpstr>二、Python常用数据结构</vt:lpstr>
      <vt:lpstr>二、Python常用数据结构</vt:lpstr>
      <vt:lpstr>二、Python常用数据结构</vt:lpstr>
      <vt:lpstr>二、Python常用数据结构</vt:lpstr>
      <vt:lpstr>Google Python面试题</vt:lpstr>
      <vt:lpstr>项目实战一：常用数据结构练习</vt:lpstr>
      <vt:lpstr>项目实战二：数据挖掘-最受欢迎婴儿名字</vt:lpstr>
      <vt:lpstr>python正则表达式</vt:lpstr>
      <vt:lpstr>python正则表达式</vt:lpstr>
      <vt:lpstr>项目实战三：文件操作-特殊复制</vt:lpstr>
      <vt:lpstr>项目实战三：文件操作-特殊复制</vt:lpstr>
      <vt:lpstr>项目实战四：数据挖掘-日志之谜</vt:lpstr>
      <vt:lpstr>感谢观看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Python入门</dc:title>
  <dc:creator>xinyu</dc:creator>
  <cp:lastModifiedBy>麒麟</cp:lastModifiedBy>
  <cp:revision>523</cp:revision>
  <dcterms:created xsi:type="dcterms:W3CDTF">2016-11-08T09:12:00Z</dcterms:created>
  <dcterms:modified xsi:type="dcterms:W3CDTF">2018-08-04T05:34:31Z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