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32918400" cx="21945600"/>
  <p:notesSz cx="6858000" cy="9144000"/>
  <p:embeddedFontLs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368">
          <p15:clr>
            <a:srgbClr val="747775"/>
          </p15:clr>
        </p15:guide>
        <p15:guide id="2" pos="6912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DA73B1-0BFC-4C28-B746-0E73B60AF105}">
  <a:tblStyle styleId="{C1DA73B1-0BFC-4C28-B746-0E73B60AF1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368" orient="horz"/>
        <p:guide pos="691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font" Target="fonts/Oswald-regular.fntdata"/><Relationship Id="rId10" Type="http://schemas.openxmlformats.org/officeDocument/2006/relationships/slide" Target="slides/slide4.xml"/><Relationship Id="rId12" Type="http://schemas.openxmlformats.org/officeDocument/2006/relationships/font" Target="fonts/Oswald-bold.fnt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86308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86308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SLIDES_API700298276_0:notes"/>
          <p:cNvSpPr/>
          <p:nvPr>
            <p:ph idx="2" type="sldImg"/>
          </p:nvPr>
        </p:nvSpPr>
        <p:spPr>
          <a:xfrm>
            <a:off x="2286308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SLIDES_API70029827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20bc5ef2b_0_0:notes"/>
          <p:cNvSpPr/>
          <p:nvPr>
            <p:ph idx="2" type="sldImg"/>
          </p:nvPr>
        </p:nvSpPr>
        <p:spPr>
          <a:xfrm>
            <a:off x="2286308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20bc5ef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SLIDES_API967004514_0:notes"/>
          <p:cNvSpPr/>
          <p:nvPr>
            <p:ph idx="2" type="sldImg"/>
          </p:nvPr>
        </p:nvSpPr>
        <p:spPr>
          <a:xfrm>
            <a:off x="2286308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SLIDES_API9670045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48100" y="4765280"/>
            <a:ext cx="20450100" cy="13136700"/>
          </a:xfrm>
          <a:prstGeom prst="rect">
            <a:avLst/>
          </a:prstGeom>
        </p:spPr>
        <p:txBody>
          <a:bodyPr anchorCtr="0" anchor="b" bIns="153075" lIns="153075" spcFirstLastPara="1" rIns="153075" wrap="square" tIns="1530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1pPr>
            <a:lvl2pPr lvl="1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2pPr>
            <a:lvl3pPr lvl="2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3pPr>
            <a:lvl4pPr lvl="3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4pPr>
            <a:lvl5pPr lvl="4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5pPr>
            <a:lvl6pPr lvl="5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6pPr>
            <a:lvl7pPr lvl="6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7pPr>
            <a:lvl8pPr lvl="7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8pPr>
            <a:lvl9pPr lvl="8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48080" y="18138400"/>
            <a:ext cx="20450100" cy="5072400"/>
          </a:xfrm>
          <a:prstGeom prst="rect">
            <a:avLst/>
          </a:prstGeom>
        </p:spPr>
        <p:txBody>
          <a:bodyPr anchorCtr="0" anchor="t" bIns="153075" lIns="153075" spcFirstLastPara="1" rIns="153075" wrap="square" tIns="1530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20333899" y="29844587"/>
            <a:ext cx="1317300" cy="2518200"/>
          </a:xfrm>
          <a:prstGeom prst="rect">
            <a:avLst/>
          </a:prstGeom>
        </p:spPr>
        <p:txBody>
          <a:bodyPr anchorCtr="0" anchor="ctr" bIns="153075" lIns="153075" spcFirstLastPara="1" rIns="153075" wrap="square" tIns="1530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748080" y="7079200"/>
            <a:ext cx="20450100" cy="12567300"/>
          </a:xfrm>
          <a:prstGeom prst="rect">
            <a:avLst/>
          </a:prstGeom>
        </p:spPr>
        <p:txBody>
          <a:bodyPr anchorCtr="0" anchor="b" bIns="153075" lIns="153075" spcFirstLastPara="1" rIns="153075" wrap="square" tIns="1530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100"/>
              <a:buNone/>
              <a:defRPr sz="20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100"/>
              <a:buNone/>
              <a:defRPr sz="20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100"/>
              <a:buNone/>
              <a:defRPr sz="20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100"/>
              <a:buNone/>
              <a:defRPr sz="20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100"/>
              <a:buNone/>
              <a:defRPr sz="20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100"/>
              <a:buNone/>
              <a:defRPr sz="20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100"/>
              <a:buNone/>
              <a:defRPr sz="20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100"/>
              <a:buNone/>
              <a:defRPr sz="20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100"/>
              <a:buNone/>
              <a:defRPr sz="201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748080" y="20174240"/>
            <a:ext cx="20450100" cy="8325000"/>
          </a:xfrm>
          <a:prstGeom prst="rect">
            <a:avLst/>
          </a:prstGeom>
        </p:spPr>
        <p:txBody>
          <a:bodyPr anchorCtr="0" anchor="t" bIns="153075" lIns="153075" spcFirstLastPara="1" rIns="153075" wrap="square" tIns="153075">
            <a:normAutofit/>
          </a:bodyPr>
          <a:lstStyle>
            <a:lvl1pPr indent="-419100" lvl="0" marL="45720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indent="-374650" lvl="1" marL="914400" algn="ctr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 algn="ctr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 algn="ctr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 algn="ctr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 algn="ctr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 algn="ctr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20333899" y="29844587"/>
            <a:ext cx="1317300" cy="2518200"/>
          </a:xfrm>
          <a:prstGeom prst="rect">
            <a:avLst/>
          </a:prstGeom>
        </p:spPr>
        <p:txBody>
          <a:bodyPr anchorCtr="0" anchor="ctr" bIns="153075" lIns="153075" spcFirstLastPara="1" rIns="153075" wrap="square" tIns="1530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20333899" y="29844587"/>
            <a:ext cx="1317300" cy="2518200"/>
          </a:xfrm>
          <a:prstGeom prst="rect">
            <a:avLst/>
          </a:prstGeom>
        </p:spPr>
        <p:txBody>
          <a:bodyPr anchorCtr="0" anchor="ctr" bIns="153075" lIns="153075" spcFirstLastPara="1" rIns="153075" wrap="square" tIns="1530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48080" y="13765440"/>
            <a:ext cx="20450100" cy="5387400"/>
          </a:xfrm>
          <a:prstGeom prst="rect">
            <a:avLst/>
          </a:prstGeom>
        </p:spPr>
        <p:txBody>
          <a:bodyPr anchorCtr="0" anchor="ctr" bIns="153075" lIns="153075" spcFirstLastPara="1" rIns="153075" wrap="square" tIns="1530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20333899" y="29844587"/>
            <a:ext cx="1317300" cy="2518200"/>
          </a:xfrm>
          <a:prstGeom prst="rect">
            <a:avLst/>
          </a:prstGeom>
        </p:spPr>
        <p:txBody>
          <a:bodyPr anchorCtr="0" anchor="ctr" bIns="153075" lIns="153075" spcFirstLastPara="1" rIns="153075" wrap="square" tIns="1530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48080" y="2848160"/>
            <a:ext cx="20450100" cy="3665100"/>
          </a:xfrm>
          <a:prstGeom prst="rect">
            <a:avLst/>
          </a:prstGeom>
        </p:spPr>
        <p:txBody>
          <a:bodyPr anchorCtr="0" anchor="t" bIns="153075" lIns="153075" spcFirstLastPara="1" rIns="153075" wrap="square" tIns="1530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48080" y="7375840"/>
            <a:ext cx="20450100" cy="21864900"/>
          </a:xfrm>
          <a:prstGeom prst="rect">
            <a:avLst/>
          </a:prstGeom>
        </p:spPr>
        <p:txBody>
          <a:bodyPr anchorCtr="0" anchor="t" bIns="153075" lIns="153075" spcFirstLastPara="1" rIns="153075" wrap="square" tIns="153075">
            <a:norm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indent="-374650" lvl="1" marL="914400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20333899" y="29844587"/>
            <a:ext cx="1317300" cy="2518200"/>
          </a:xfrm>
          <a:prstGeom prst="rect">
            <a:avLst/>
          </a:prstGeom>
        </p:spPr>
        <p:txBody>
          <a:bodyPr anchorCtr="0" anchor="ctr" bIns="153075" lIns="153075" spcFirstLastPara="1" rIns="153075" wrap="square" tIns="1530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48080" y="2848160"/>
            <a:ext cx="20450100" cy="3665100"/>
          </a:xfrm>
          <a:prstGeom prst="rect">
            <a:avLst/>
          </a:prstGeom>
        </p:spPr>
        <p:txBody>
          <a:bodyPr anchorCtr="0" anchor="t" bIns="153075" lIns="153075" spcFirstLastPara="1" rIns="153075" wrap="square" tIns="1530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748080" y="7375840"/>
            <a:ext cx="9599700" cy="21864900"/>
          </a:xfrm>
          <a:prstGeom prst="rect">
            <a:avLst/>
          </a:prstGeom>
        </p:spPr>
        <p:txBody>
          <a:bodyPr anchorCtr="0" anchor="t" bIns="153075" lIns="153075" spcFirstLastPara="1" rIns="153075" wrap="square" tIns="153075">
            <a:norm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1597760" y="7375840"/>
            <a:ext cx="9599700" cy="21864900"/>
          </a:xfrm>
          <a:prstGeom prst="rect">
            <a:avLst/>
          </a:prstGeom>
        </p:spPr>
        <p:txBody>
          <a:bodyPr anchorCtr="0" anchor="t" bIns="153075" lIns="153075" spcFirstLastPara="1" rIns="153075" wrap="square" tIns="153075">
            <a:norm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20333899" y="29844587"/>
            <a:ext cx="1317300" cy="2518200"/>
          </a:xfrm>
          <a:prstGeom prst="rect">
            <a:avLst/>
          </a:prstGeom>
        </p:spPr>
        <p:txBody>
          <a:bodyPr anchorCtr="0" anchor="ctr" bIns="153075" lIns="153075" spcFirstLastPara="1" rIns="153075" wrap="square" tIns="1530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748080" y="2848160"/>
            <a:ext cx="20450100" cy="3665100"/>
          </a:xfrm>
          <a:prstGeom prst="rect">
            <a:avLst/>
          </a:prstGeom>
        </p:spPr>
        <p:txBody>
          <a:bodyPr anchorCtr="0" anchor="t" bIns="153075" lIns="153075" spcFirstLastPara="1" rIns="153075" wrap="square" tIns="1530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20333899" y="29844587"/>
            <a:ext cx="1317300" cy="2518200"/>
          </a:xfrm>
          <a:prstGeom prst="rect">
            <a:avLst/>
          </a:prstGeom>
        </p:spPr>
        <p:txBody>
          <a:bodyPr anchorCtr="0" anchor="ctr" bIns="153075" lIns="153075" spcFirstLastPara="1" rIns="153075" wrap="square" tIns="1530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748080" y="3555840"/>
            <a:ext cx="6739200" cy="4837200"/>
          </a:xfrm>
          <a:prstGeom prst="rect">
            <a:avLst/>
          </a:prstGeom>
        </p:spPr>
        <p:txBody>
          <a:bodyPr anchorCtr="0" anchor="b" bIns="153075" lIns="153075" spcFirstLastPara="1" rIns="153075" wrap="square" tIns="1530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748080" y="8893440"/>
            <a:ext cx="6739200" cy="20348400"/>
          </a:xfrm>
          <a:prstGeom prst="rect">
            <a:avLst/>
          </a:prstGeom>
        </p:spPr>
        <p:txBody>
          <a:bodyPr anchorCtr="0" anchor="t" bIns="153075" lIns="153075" spcFirstLastPara="1" rIns="153075" wrap="square" tIns="153075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20333899" y="29844587"/>
            <a:ext cx="1317300" cy="2518200"/>
          </a:xfrm>
          <a:prstGeom prst="rect">
            <a:avLst/>
          </a:prstGeom>
        </p:spPr>
        <p:txBody>
          <a:bodyPr anchorCtr="0" anchor="ctr" bIns="153075" lIns="153075" spcFirstLastPara="1" rIns="153075" wrap="square" tIns="1530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176600" y="2880960"/>
            <a:ext cx="15282300" cy="26180400"/>
          </a:xfrm>
          <a:prstGeom prst="rect">
            <a:avLst/>
          </a:prstGeom>
        </p:spPr>
        <p:txBody>
          <a:bodyPr anchorCtr="0" anchor="ctr" bIns="153075" lIns="153075" spcFirstLastPara="1" rIns="153075" wrap="square" tIns="1530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20333899" y="29844587"/>
            <a:ext cx="1317300" cy="2518200"/>
          </a:xfrm>
          <a:prstGeom prst="rect">
            <a:avLst/>
          </a:prstGeom>
        </p:spPr>
        <p:txBody>
          <a:bodyPr anchorCtr="0" anchor="ctr" bIns="153075" lIns="153075" spcFirstLastPara="1" rIns="153075" wrap="square" tIns="1530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0972800" y="-800"/>
            <a:ext cx="10972800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53075" lIns="153075" spcFirstLastPara="1" rIns="153075" wrap="square" tIns="153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637200" y="7892320"/>
            <a:ext cx="9708000" cy="9486300"/>
          </a:xfrm>
          <a:prstGeom prst="rect">
            <a:avLst/>
          </a:prstGeom>
        </p:spPr>
        <p:txBody>
          <a:bodyPr anchorCtr="0" anchor="b" bIns="153075" lIns="153075" spcFirstLastPara="1" rIns="153075" wrap="square" tIns="1530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637200" y="17939680"/>
            <a:ext cx="9708000" cy="7904400"/>
          </a:xfrm>
          <a:prstGeom prst="rect">
            <a:avLst/>
          </a:prstGeom>
        </p:spPr>
        <p:txBody>
          <a:bodyPr anchorCtr="0" anchor="t" bIns="153075" lIns="153075" spcFirstLastPara="1" rIns="153075" wrap="square" tIns="1530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1854800" y="4634080"/>
            <a:ext cx="9208500" cy="23648400"/>
          </a:xfrm>
          <a:prstGeom prst="rect">
            <a:avLst/>
          </a:prstGeom>
        </p:spPr>
        <p:txBody>
          <a:bodyPr anchorCtr="0" anchor="ctr" bIns="153075" lIns="153075" spcFirstLastPara="1" rIns="153075" wrap="square" tIns="153075">
            <a:norm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indent="-374650" lvl="1" marL="914400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20333899" y="29844587"/>
            <a:ext cx="1317300" cy="2518200"/>
          </a:xfrm>
          <a:prstGeom prst="rect">
            <a:avLst/>
          </a:prstGeom>
        </p:spPr>
        <p:txBody>
          <a:bodyPr anchorCtr="0" anchor="ctr" bIns="153075" lIns="153075" spcFirstLastPara="1" rIns="153075" wrap="square" tIns="1530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748080" y="27075680"/>
            <a:ext cx="14397600" cy="3872100"/>
          </a:xfrm>
          <a:prstGeom prst="rect">
            <a:avLst/>
          </a:prstGeom>
        </p:spPr>
        <p:txBody>
          <a:bodyPr anchorCtr="0" anchor="ctr" bIns="153075" lIns="153075" spcFirstLastPara="1" rIns="153075" wrap="square" tIns="1530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20333899" y="29844587"/>
            <a:ext cx="1317300" cy="2518200"/>
          </a:xfrm>
          <a:prstGeom prst="rect">
            <a:avLst/>
          </a:prstGeom>
        </p:spPr>
        <p:txBody>
          <a:bodyPr anchorCtr="0" anchor="ctr" bIns="153075" lIns="153075" spcFirstLastPara="1" rIns="153075" wrap="square" tIns="1530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48080" y="2848160"/>
            <a:ext cx="204501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53075" lIns="153075" spcFirstLastPara="1" rIns="153075" wrap="square" tIns="1530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48080" y="7375840"/>
            <a:ext cx="20450100" cy="21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53075" lIns="153075" spcFirstLastPara="1" rIns="153075" wrap="square" tIns="153075">
            <a:normAutofit/>
          </a:bodyPr>
          <a:lstStyle>
            <a:lvl1pPr indent="-419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>
                <a:solidFill>
                  <a:schemeClr val="dk2"/>
                </a:solidFill>
              </a:defRPr>
            </a:lvl1pPr>
            <a:lvl2pPr indent="-3746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  <a:defRPr sz="2300">
                <a:solidFill>
                  <a:schemeClr val="dk2"/>
                </a:solidFill>
              </a:defRPr>
            </a:lvl2pPr>
            <a:lvl3pPr indent="-3746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■"/>
              <a:defRPr sz="2300">
                <a:solidFill>
                  <a:schemeClr val="dk2"/>
                </a:solidFill>
              </a:defRPr>
            </a:lvl3pPr>
            <a:lvl4pPr indent="-3746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4pPr>
            <a:lvl5pPr indent="-3746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  <a:defRPr sz="2300">
                <a:solidFill>
                  <a:schemeClr val="dk2"/>
                </a:solidFill>
              </a:defRPr>
            </a:lvl5pPr>
            <a:lvl6pPr indent="-3746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■"/>
              <a:defRPr sz="2300">
                <a:solidFill>
                  <a:schemeClr val="dk2"/>
                </a:solidFill>
              </a:defRPr>
            </a:lvl6pPr>
            <a:lvl7pPr indent="-3746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7pPr>
            <a:lvl8pPr indent="-3746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  <a:defRPr sz="2300">
                <a:solidFill>
                  <a:schemeClr val="dk2"/>
                </a:solidFill>
              </a:defRPr>
            </a:lvl8pPr>
            <a:lvl9pPr indent="-3746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■"/>
              <a:defRPr sz="2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0333899" y="29844587"/>
            <a:ext cx="1317300" cy="25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3075" lIns="153075" spcFirstLastPara="1" rIns="153075" wrap="square" tIns="153075">
            <a:normAutofit/>
          </a:bodyPr>
          <a:lstStyle>
            <a:lvl1pPr lvl="0" algn="r">
              <a:buNone/>
              <a:defRPr sz="1700">
                <a:solidFill>
                  <a:schemeClr val="dk2"/>
                </a:solidFill>
              </a:defRPr>
            </a:lvl1pPr>
            <a:lvl2pPr lvl="1" algn="r">
              <a:buNone/>
              <a:defRPr sz="1700">
                <a:solidFill>
                  <a:schemeClr val="dk2"/>
                </a:solidFill>
              </a:defRPr>
            </a:lvl2pPr>
            <a:lvl3pPr lvl="2" algn="r">
              <a:buNone/>
              <a:defRPr sz="1700">
                <a:solidFill>
                  <a:schemeClr val="dk2"/>
                </a:solidFill>
              </a:defRPr>
            </a:lvl3pPr>
            <a:lvl4pPr lvl="3" algn="r">
              <a:buNone/>
              <a:defRPr sz="1700">
                <a:solidFill>
                  <a:schemeClr val="dk2"/>
                </a:solidFill>
              </a:defRPr>
            </a:lvl4pPr>
            <a:lvl5pPr lvl="4" algn="r">
              <a:buNone/>
              <a:defRPr sz="1700">
                <a:solidFill>
                  <a:schemeClr val="dk2"/>
                </a:solidFill>
              </a:defRPr>
            </a:lvl5pPr>
            <a:lvl6pPr lvl="5" algn="r">
              <a:buNone/>
              <a:defRPr sz="1700">
                <a:solidFill>
                  <a:schemeClr val="dk2"/>
                </a:solidFill>
              </a:defRPr>
            </a:lvl6pPr>
            <a:lvl7pPr lvl="6" algn="r">
              <a:buNone/>
              <a:defRPr sz="1700">
                <a:solidFill>
                  <a:schemeClr val="dk2"/>
                </a:solidFill>
              </a:defRPr>
            </a:lvl7pPr>
            <a:lvl8pPr lvl="7" algn="r">
              <a:buNone/>
              <a:defRPr sz="1700">
                <a:solidFill>
                  <a:schemeClr val="dk2"/>
                </a:solidFill>
              </a:defRPr>
            </a:lvl8pPr>
            <a:lvl9pPr lvl="8" algn="r">
              <a:buNone/>
              <a:defRPr sz="17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overlapping-white-grey-gradient-circles-background-vecto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1945595" cy="32918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 title="Screenshot_2025-03-23_175407-removebg-previe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660" y="91399"/>
            <a:ext cx="3666375" cy="29847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132149" y="-156611"/>
            <a:ext cx="15681300" cy="4062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st="38100">
              <a:srgbClr val="BE9E66"/>
            </a:outerShdw>
          </a:effectLst>
        </p:spPr>
        <p:txBody>
          <a:bodyPr anchorCtr="0" anchor="t" bIns="153075" lIns="153075" spcFirstLastPara="1" rIns="153075" wrap="square" tIns="153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0">
                <a:solidFill>
                  <a:srgbClr val="161F39"/>
                </a:solidFill>
                <a:latin typeface="Oswald"/>
                <a:ea typeface="Oswald"/>
                <a:cs typeface="Oswald"/>
                <a:sym typeface="Oswald"/>
              </a:rPr>
              <a:t>{{Player}}</a:t>
            </a:r>
            <a:endParaRPr sz="18000">
              <a:solidFill>
                <a:srgbClr val="161F3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132149" y="2314113"/>
            <a:ext cx="15681300" cy="4062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st="38100">
              <a:srgbClr val="BE9E66"/>
            </a:outerShdw>
          </a:effectLst>
        </p:spPr>
        <p:txBody>
          <a:bodyPr anchorCtr="0" anchor="t" bIns="153075" lIns="153075" spcFirstLastPara="1" rIns="153075" wrap="square" tIns="153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>
                <a:solidFill>
                  <a:srgbClr val="161F39"/>
                </a:solidFill>
                <a:latin typeface="Oswald"/>
                <a:ea typeface="Oswald"/>
                <a:cs typeface="Oswald"/>
                <a:sym typeface="Oswald"/>
              </a:rPr>
              <a:t>SCREENING REPORT</a:t>
            </a:r>
            <a:endParaRPr sz="8200">
              <a:solidFill>
                <a:srgbClr val="161F3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58" name="Google Shape;58;p13"/>
          <p:cNvGraphicFramePr/>
          <p:nvPr/>
        </p:nvGraphicFramePr>
        <p:xfrm>
          <a:off x="193090" y="13869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{C1DA73B1-0BFC-4C28-B746-0E73B60AF105}</a:tableStyleId>
              </a:tblPr>
              <a:tblGrid>
                <a:gridCol w="8654475"/>
                <a:gridCol w="6741375"/>
                <a:gridCol w="6163575"/>
              </a:tblGrid>
              <a:tr h="71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STRENGTH</a:t>
                      </a:r>
                      <a:endParaRPr sz="24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61F3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1F3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PRE</a:t>
                      </a:r>
                      <a:endParaRPr sz="24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>
                    <a:lnL cap="flat" cmpd="sng" w="9525">
                      <a:solidFill>
                        <a:srgbClr val="161F3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61F3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1F3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ELITE</a:t>
                      </a:r>
                      <a:endParaRPr sz="24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>
                    <a:lnL cap="flat" cmpd="sng" w="9525">
                      <a:solidFill>
                        <a:srgbClr val="161F3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1F39"/>
                    </a:solidFill>
                  </a:tcPr>
                </a:tc>
              </a:tr>
              <a:tr h="1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Squat</a:t>
                      </a: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 (5RM)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{{Squat}}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315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Trap Bar Deadlift</a:t>
                      </a: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(5RM)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{{Trap Bar Deadlift}}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365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6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Dumbbell Bench Press</a:t>
                      </a: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 (5RM)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{{Dumbbell Bench Press}}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75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4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Dumbbell Row</a:t>
                      </a: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 (5RM)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{{Dumbbell Row}}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85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Pull-Ups</a:t>
                      </a: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 (BW)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{{Pull-Ups}}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16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Google Shape;59;p13"/>
          <p:cNvGraphicFramePr/>
          <p:nvPr/>
        </p:nvGraphicFramePr>
        <p:xfrm>
          <a:off x="193365" y="200918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{C1DA73B1-0BFC-4C28-B746-0E73B60AF105}</a:tableStyleId>
              </a:tblPr>
              <a:tblGrid>
                <a:gridCol w="8654475"/>
                <a:gridCol w="6741375"/>
                <a:gridCol w="6163575"/>
              </a:tblGrid>
              <a:tr h="94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POWER</a:t>
                      </a:r>
                      <a:endParaRPr sz="24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61F3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1F3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PRE</a:t>
                      </a:r>
                      <a:endParaRPr sz="24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>
                    <a:lnL cap="flat" cmpd="sng" w="9525">
                      <a:solidFill>
                        <a:srgbClr val="161F3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61F3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1F3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ELITE</a:t>
                      </a:r>
                      <a:endParaRPr sz="24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>
                    <a:lnL cap="flat" cmpd="sng" w="9525">
                      <a:solidFill>
                        <a:srgbClr val="161F3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1F39"/>
                    </a:solidFill>
                  </a:tcPr>
                </a:tc>
              </a:tr>
              <a:tr h="94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Lateral Jump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{{Lateral Jump}</a:t>
                      </a: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}in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86in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4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Broad Jump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{</a:t>
                      </a: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{Broad Jump}}</a:t>
                      </a: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in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116in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4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Vertical Jump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{{Vertical Jump}}</a:t>
                      </a: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in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32in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4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Pause Jump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{{Pause Jump}</a:t>
                      </a: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}in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32in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4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Reactive Jump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{{Reactive Jump}}</a:t>
                      </a: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in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32in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4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Medball Reverse Throw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{{Medball Reverse Throw}}</a:t>
                      </a: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ft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63ft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4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Medball Shotput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{{Medball Shotput}}</a:t>
                      </a: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ft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58ft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60" name="Google Shape;60;p13" title="Screenshot_2025-03-23_175407-removebg-previe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03035" y="91399"/>
            <a:ext cx="3666375" cy="29847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-1164750" y="4304553"/>
            <a:ext cx="9030900" cy="23487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st="38100">
              <a:srgbClr val="BE9E66"/>
            </a:outerShdw>
          </a:effectLst>
        </p:spPr>
        <p:txBody>
          <a:bodyPr anchorCtr="0" anchor="t" bIns="153075" lIns="153075" spcFirstLastPara="1" rIns="153075" wrap="square" tIns="153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161F39"/>
                </a:solidFill>
                <a:latin typeface="Oswald"/>
                <a:ea typeface="Oswald"/>
                <a:cs typeface="Oswald"/>
                <a:sym typeface="Oswald"/>
              </a:rPr>
              <a:t>CURRENTLY A</a:t>
            </a:r>
            <a:endParaRPr sz="10800">
              <a:solidFill>
                <a:srgbClr val="161F3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9677400" y="4304550"/>
            <a:ext cx="13334700" cy="23487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st="38100">
              <a:srgbClr val="BE9E66"/>
            </a:outerShdw>
          </a:effectLst>
        </p:spPr>
        <p:txBody>
          <a:bodyPr anchorCtr="0" anchor="t" bIns="153075" lIns="153075" spcFirstLastPara="1" rIns="153075" wrap="square" tIns="153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161F39"/>
                </a:solidFill>
                <a:latin typeface="Oswald"/>
                <a:ea typeface="Oswald"/>
                <a:cs typeface="Oswald"/>
                <a:sym typeface="Oswald"/>
              </a:rPr>
              <a:t>PERCENTILE HS </a:t>
            </a:r>
            <a:endParaRPr sz="10000">
              <a:solidFill>
                <a:srgbClr val="161F3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257650" y="3906000"/>
            <a:ext cx="14531400" cy="5294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st="38100">
              <a:srgbClr val="BE9E66"/>
            </a:outerShdw>
          </a:effectLst>
        </p:spPr>
        <p:txBody>
          <a:bodyPr anchorCtr="0" anchor="t" bIns="153075" lIns="153075" spcFirstLastPara="1" rIns="153075" wrap="square" tIns="153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161F39"/>
                </a:solidFill>
                <a:latin typeface="Oswald"/>
                <a:ea typeface="Oswald"/>
                <a:cs typeface="Oswald"/>
                <a:sym typeface="Oswald"/>
              </a:rPr>
              <a:t>{{</a:t>
            </a:r>
            <a:r>
              <a:rPr lang="en" sz="5000">
                <a:solidFill>
                  <a:srgbClr val="161F39"/>
                </a:solidFill>
                <a:latin typeface="Oswald"/>
                <a:ea typeface="Oswald"/>
                <a:cs typeface="Oswald"/>
                <a:sym typeface="Oswald"/>
              </a:rPr>
              <a:t>Total Percentile}}</a:t>
            </a:r>
            <a:endParaRPr sz="5000">
              <a:solidFill>
                <a:srgbClr val="161F3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64" name="Google Shape;64;p13"/>
          <p:cNvGraphicFramePr/>
          <p:nvPr/>
        </p:nvGraphicFramePr>
        <p:xfrm>
          <a:off x="130653" y="66624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{C1DA73B1-0BFC-4C28-B746-0E73B60AF105}</a:tableStyleId>
              </a:tblPr>
              <a:tblGrid>
                <a:gridCol w="8654475"/>
                <a:gridCol w="6741375"/>
                <a:gridCol w="6163575"/>
              </a:tblGrid>
              <a:tr h="71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CATEGORY</a:t>
                      </a:r>
                      <a:endParaRPr sz="24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61F3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1F3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SCORE</a:t>
                      </a:r>
                      <a:endParaRPr sz="24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>
                    <a:lnL cap="flat" cmpd="sng" w="9525">
                      <a:solidFill>
                        <a:srgbClr val="161F3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61F3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1F3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TOTAL</a:t>
                      </a:r>
                      <a:endParaRPr sz="24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>
                    <a:lnL cap="flat" cmpd="sng" w="9525">
                      <a:solidFill>
                        <a:srgbClr val="161F3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1F39"/>
                    </a:solidFill>
                  </a:tcPr>
                </a:tc>
              </a:tr>
              <a:tr h="1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Mobility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{{Mobility Score}}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Strength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{{Strength Score}}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25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6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Power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{{Power Score}}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24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4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Rotational Power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{{Rotational Score}}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18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Arm Strength &amp; Health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E9E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{{Arm Strength and Health Score}}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E9E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E9E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Your Score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E9E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{{Total Score}}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E9E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107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E9E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5" name="Google Shape;65;p13"/>
          <p:cNvSpPr txBox="1"/>
          <p:nvPr/>
        </p:nvSpPr>
        <p:spPr>
          <a:xfrm>
            <a:off x="96450" y="28973725"/>
            <a:ext cx="21752700" cy="28017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st="38100">
              <a:srgbClr val="BE9E66"/>
            </a:outerShdw>
          </a:effectLst>
        </p:spPr>
        <p:txBody>
          <a:bodyPr anchorCtr="0" anchor="t" bIns="153075" lIns="153075" spcFirstLastPara="1" rIns="153075" wrap="square" tIns="153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300">
                <a:solidFill>
                  <a:srgbClr val="161F39"/>
                </a:solidFill>
                <a:latin typeface="Oswald"/>
                <a:ea typeface="Oswald"/>
                <a:cs typeface="Oswald"/>
                <a:sym typeface="Oswald"/>
              </a:rPr>
              <a:t>{{</a:t>
            </a:r>
            <a:r>
              <a:rPr lang="en" sz="17300">
                <a:solidFill>
                  <a:srgbClr val="161F39"/>
                </a:solidFill>
                <a:latin typeface="Oswald"/>
                <a:ea typeface="Oswald"/>
                <a:cs typeface="Oswald"/>
                <a:sym typeface="Oswald"/>
              </a:rPr>
              <a:t>Force Relation}}</a:t>
            </a:r>
            <a:endParaRPr sz="17300">
              <a:solidFill>
                <a:srgbClr val="161F3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 title="overlapping-white-grey-gradient-circles-background-vecto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1945595" cy="32918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 title="Screenshot_2025-03-23_175407-removebg-previe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660" y="91399"/>
            <a:ext cx="3666375" cy="29847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3132149" y="-156611"/>
            <a:ext cx="15681300" cy="4062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st="38100">
              <a:srgbClr val="BE9E66"/>
            </a:outerShdw>
          </a:effectLst>
        </p:spPr>
        <p:txBody>
          <a:bodyPr anchorCtr="0" anchor="t" bIns="153075" lIns="153075" spcFirstLastPara="1" rIns="153075" wrap="square" tIns="153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0">
                <a:solidFill>
                  <a:srgbClr val="161F39"/>
                </a:solidFill>
                <a:latin typeface="Oswald"/>
                <a:ea typeface="Oswald"/>
                <a:cs typeface="Oswald"/>
                <a:sym typeface="Oswald"/>
              </a:rPr>
              <a:t>Player 1</a:t>
            </a:r>
            <a:endParaRPr sz="18000">
              <a:solidFill>
                <a:srgbClr val="161F3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132149" y="2314113"/>
            <a:ext cx="15681300" cy="4062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st="38100">
              <a:srgbClr val="BE9E66"/>
            </a:outerShdw>
          </a:effectLst>
        </p:spPr>
        <p:txBody>
          <a:bodyPr anchorCtr="0" anchor="t" bIns="153075" lIns="153075" spcFirstLastPara="1" rIns="153075" wrap="square" tIns="153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>
                <a:solidFill>
                  <a:srgbClr val="161F39"/>
                </a:solidFill>
                <a:latin typeface="Oswald"/>
                <a:ea typeface="Oswald"/>
                <a:cs typeface="Oswald"/>
                <a:sym typeface="Oswald"/>
              </a:rPr>
              <a:t>SCREENING REPORT</a:t>
            </a:r>
            <a:endParaRPr sz="8200">
              <a:solidFill>
                <a:srgbClr val="161F3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74" name="Google Shape;74;p14"/>
          <p:cNvGraphicFramePr/>
          <p:nvPr/>
        </p:nvGraphicFramePr>
        <p:xfrm>
          <a:off x="193090" y="13869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{C1DA73B1-0BFC-4C28-B746-0E73B60AF105}</a:tableStyleId>
              </a:tblPr>
              <a:tblGrid>
                <a:gridCol w="8654475"/>
                <a:gridCol w="6741375"/>
                <a:gridCol w="6163575"/>
              </a:tblGrid>
              <a:tr h="71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STRENGTH</a:t>
                      </a:r>
                      <a:endParaRPr sz="24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61F3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1F3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PRE</a:t>
                      </a:r>
                      <a:endParaRPr sz="24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>
                    <a:lnL cap="flat" cmpd="sng" w="9525">
                      <a:solidFill>
                        <a:srgbClr val="161F3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61F3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1F3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ELITE</a:t>
                      </a:r>
                      <a:endParaRPr sz="24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>
                    <a:lnL cap="flat" cmpd="sng" w="9525">
                      <a:solidFill>
                        <a:srgbClr val="161F3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1F39"/>
                    </a:solidFill>
                  </a:tcPr>
                </a:tc>
              </a:tr>
              <a:tr h="1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Squat (5RM)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180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315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Trap Bar Deadlift(5RM)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125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365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6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Dumbbell Bench Press (5RM)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110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75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4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Dumbbell Row (5RM)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100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85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Pull-Ups (BW)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16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Google Shape;75;p14"/>
          <p:cNvGraphicFramePr/>
          <p:nvPr/>
        </p:nvGraphicFramePr>
        <p:xfrm>
          <a:off x="193365" y="200918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{C1DA73B1-0BFC-4C28-B746-0E73B60AF105}</a:tableStyleId>
              </a:tblPr>
              <a:tblGrid>
                <a:gridCol w="8654475"/>
                <a:gridCol w="6741375"/>
                <a:gridCol w="6163575"/>
              </a:tblGrid>
              <a:tr h="94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POWER</a:t>
                      </a:r>
                      <a:endParaRPr sz="24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61F3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1F3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PRE</a:t>
                      </a:r>
                      <a:endParaRPr sz="24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>
                    <a:lnL cap="flat" cmpd="sng" w="9525">
                      <a:solidFill>
                        <a:srgbClr val="161F3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61F3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1F3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ELITE</a:t>
                      </a:r>
                      <a:endParaRPr sz="24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>
                    <a:lnL cap="flat" cmpd="sng" w="9525">
                      <a:solidFill>
                        <a:srgbClr val="161F3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1F39"/>
                    </a:solidFill>
                  </a:tcPr>
                </a:tc>
              </a:tr>
              <a:tr h="94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Lateral Jump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50</a:t>
                      </a: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in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86in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4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Broad Jump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35</a:t>
                      </a: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in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116in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4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Vertical Jump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40</a:t>
                      </a: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in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32in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4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Pause Jump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15</a:t>
                      </a: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in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32in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4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Reactive Jump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</a:t>
                      </a: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in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32in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4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Medball Reverse Throw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30</a:t>
                      </a: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ft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63ft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4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Medball Shotput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50</a:t>
                      </a: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ft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58ft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76" name="Google Shape;76;p14" title="Screenshot_2025-03-23_175407-removebg-previe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03035" y="91399"/>
            <a:ext cx="3666375" cy="29847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-1164750" y="4304553"/>
            <a:ext cx="9030900" cy="23487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st="38100">
              <a:srgbClr val="BE9E66"/>
            </a:outerShdw>
          </a:effectLst>
        </p:spPr>
        <p:txBody>
          <a:bodyPr anchorCtr="0" anchor="t" bIns="153075" lIns="153075" spcFirstLastPara="1" rIns="153075" wrap="square" tIns="153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161F39"/>
                </a:solidFill>
                <a:latin typeface="Oswald"/>
                <a:ea typeface="Oswald"/>
                <a:cs typeface="Oswald"/>
                <a:sym typeface="Oswald"/>
              </a:rPr>
              <a:t>CURRENTLY A</a:t>
            </a:r>
            <a:endParaRPr sz="10800">
              <a:solidFill>
                <a:srgbClr val="161F3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9677400" y="4304550"/>
            <a:ext cx="13334700" cy="23487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st="38100">
              <a:srgbClr val="BE9E66"/>
            </a:outerShdw>
          </a:effectLst>
        </p:spPr>
        <p:txBody>
          <a:bodyPr anchorCtr="0" anchor="t" bIns="153075" lIns="153075" spcFirstLastPara="1" rIns="153075" wrap="square" tIns="153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161F39"/>
                </a:solidFill>
                <a:latin typeface="Oswald"/>
                <a:ea typeface="Oswald"/>
                <a:cs typeface="Oswald"/>
                <a:sym typeface="Oswald"/>
              </a:rPr>
              <a:t>PERCENTILE HS </a:t>
            </a:r>
            <a:endParaRPr sz="10000">
              <a:solidFill>
                <a:srgbClr val="161F3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2257650" y="3906000"/>
            <a:ext cx="14531400" cy="5294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st="38100">
              <a:srgbClr val="BE9E66"/>
            </a:outerShdw>
          </a:effectLst>
        </p:spPr>
        <p:txBody>
          <a:bodyPr anchorCtr="0" anchor="t" bIns="153075" lIns="153075" spcFirstLastPara="1" rIns="153075" wrap="square" tIns="153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161F39"/>
                </a:solidFill>
                <a:latin typeface="Oswald"/>
                <a:ea typeface="Oswald"/>
                <a:cs typeface="Oswald"/>
                <a:sym typeface="Oswald"/>
              </a:rPr>
              <a:t>{{Total Percentile}}</a:t>
            </a:r>
            <a:endParaRPr sz="5000">
              <a:solidFill>
                <a:srgbClr val="161F3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80" name="Google Shape;80;p14"/>
          <p:cNvGraphicFramePr/>
          <p:nvPr/>
        </p:nvGraphicFramePr>
        <p:xfrm>
          <a:off x="130653" y="66624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{C1DA73B1-0BFC-4C28-B746-0E73B60AF105}</a:tableStyleId>
              </a:tblPr>
              <a:tblGrid>
                <a:gridCol w="8654475"/>
                <a:gridCol w="6741375"/>
                <a:gridCol w="6163575"/>
              </a:tblGrid>
              <a:tr h="71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CATEGORY</a:t>
                      </a:r>
                      <a:endParaRPr sz="24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61F3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1F3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SCORE</a:t>
                      </a:r>
                      <a:endParaRPr sz="24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>
                    <a:lnL cap="flat" cmpd="sng" w="9525">
                      <a:solidFill>
                        <a:srgbClr val="161F3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61F3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1F3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TOTAL</a:t>
                      </a:r>
                      <a:endParaRPr sz="24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>
                    <a:lnL cap="flat" cmpd="sng" w="9525">
                      <a:solidFill>
                        <a:srgbClr val="161F3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1F39"/>
                    </a:solidFill>
                  </a:tcPr>
                </a:tc>
              </a:tr>
              <a:tr h="1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Mobility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13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Strength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22.5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25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6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Power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24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4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Rotational Power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18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Arm Strength &amp; Health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E9E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13.5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E9E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E9E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Your Score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E9E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71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E9E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107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E9E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1" name="Google Shape;81;p14"/>
          <p:cNvSpPr txBox="1"/>
          <p:nvPr/>
        </p:nvSpPr>
        <p:spPr>
          <a:xfrm>
            <a:off x="96450" y="28973725"/>
            <a:ext cx="21752700" cy="28017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st="38100">
              <a:srgbClr val="BE9E66"/>
            </a:outerShdw>
          </a:effectLst>
        </p:spPr>
        <p:txBody>
          <a:bodyPr anchorCtr="0" anchor="t" bIns="153075" lIns="153075" spcFirstLastPara="1" rIns="153075" wrap="square" tIns="153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300">
                <a:solidFill>
                  <a:srgbClr val="161F39"/>
                </a:solidFill>
                <a:latin typeface="Oswald"/>
                <a:ea typeface="Oswald"/>
                <a:cs typeface="Oswald"/>
                <a:sym typeface="Oswald"/>
              </a:rPr>
              <a:t>{{Force Relation}}</a:t>
            </a:r>
            <a:endParaRPr sz="17300">
              <a:solidFill>
                <a:srgbClr val="161F3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 title="overlapping-white-grey-gradient-circles-background-vecto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1945595" cy="32918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 title="Screenshot_2025-03-23_175407-removebg-previe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660" y="91399"/>
            <a:ext cx="3666375" cy="29847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3132149" y="-156611"/>
            <a:ext cx="15681300" cy="4062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st="38100">
              <a:srgbClr val="BE9E66"/>
            </a:outerShdw>
          </a:effectLst>
        </p:spPr>
        <p:txBody>
          <a:bodyPr anchorCtr="0" anchor="t" bIns="153075" lIns="153075" spcFirstLastPara="1" rIns="153075" wrap="square" tIns="153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0">
                <a:solidFill>
                  <a:srgbClr val="161F39"/>
                </a:solidFill>
                <a:latin typeface="Oswald"/>
                <a:ea typeface="Oswald"/>
                <a:cs typeface="Oswald"/>
                <a:sym typeface="Oswald"/>
              </a:rPr>
              <a:t>{{Player}}</a:t>
            </a:r>
            <a:endParaRPr sz="18000">
              <a:solidFill>
                <a:srgbClr val="161F3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3132149" y="2314113"/>
            <a:ext cx="15681300" cy="4062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st="38100">
              <a:srgbClr val="BE9E66"/>
            </a:outerShdw>
          </a:effectLst>
        </p:spPr>
        <p:txBody>
          <a:bodyPr anchorCtr="0" anchor="t" bIns="153075" lIns="153075" spcFirstLastPara="1" rIns="153075" wrap="square" tIns="153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>
                <a:solidFill>
                  <a:srgbClr val="161F39"/>
                </a:solidFill>
                <a:latin typeface="Oswald"/>
                <a:ea typeface="Oswald"/>
                <a:cs typeface="Oswald"/>
                <a:sym typeface="Oswald"/>
              </a:rPr>
              <a:t>SCREENING REPORT</a:t>
            </a:r>
            <a:endParaRPr sz="8200">
              <a:solidFill>
                <a:srgbClr val="161F3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90" name="Google Shape;90;p15"/>
          <p:cNvGraphicFramePr/>
          <p:nvPr/>
        </p:nvGraphicFramePr>
        <p:xfrm>
          <a:off x="193090" y="13869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{C1DA73B1-0BFC-4C28-B746-0E73B60AF105}</a:tableStyleId>
              </a:tblPr>
              <a:tblGrid>
                <a:gridCol w="8654475"/>
                <a:gridCol w="6741375"/>
                <a:gridCol w="6163575"/>
              </a:tblGrid>
              <a:tr h="71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STRENGTH</a:t>
                      </a:r>
                      <a:endParaRPr sz="24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61F3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1F3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PRE</a:t>
                      </a:r>
                      <a:endParaRPr sz="24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>
                    <a:lnL cap="flat" cmpd="sng" w="9525">
                      <a:solidFill>
                        <a:srgbClr val="161F3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61F3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1F3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ELITE</a:t>
                      </a:r>
                      <a:endParaRPr sz="24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>
                    <a:lnL cap="flat" cmpd="sng" w="9525">
                      <a:solidFill>
                        <a:srgbClr val="161F3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1F39"/>
                    </a:solidFill>
                  </a:tcPr>
                </a:tc>
              </a:tr>
              <a:tr h="1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Squat (5RM)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{{Squat}}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315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Trap Bar Deadlift(5RM)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{{Trap Bar Deadlift}}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365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6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Dumbbell Bench Press (5RM)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{{Dumbbell Bench Press}}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75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4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Dumbbell Row (5RM)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{{Dumbbell Row}}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85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Pull-Ups (BW)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{{Pull-Ups}}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16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Google Shape;91;p15"/>
          <p:cNvGraphicFramePr/>
          <p:nvPr/>
        </p:nvGraphicFramePr>
        <p:xfrm>
          <a:off x="193365" y="200918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{C1DA73B1-0BFC-4C28-B746-0E73B60AF105}</a:tableStyleId>
              </a:tblPr>
              <a:tblGrid>
                <a:gridCol w="8654475"/>
                <a:gridCol w="6741375"/>
                <a:gridCol w="6163575"/>
              </a:tblGrid>
              <a:tr h="94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POWER</a:t>
                      </a:r>
                      <a:endParaRPr sz="24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61F3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1F3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PRE</a:t>
                      </a:r>
                      <a:endParaRPr sz="24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>
                    <a:lnL cap="flat" cmpd="sng" w="9525">
                      <a:solidFill>
                        <a:srgbClr val="161F3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61F3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1F3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ELITE</a:t>
                      </a:r>
                      <a:endParaRPr sz="24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>
                    <a:lnL cap="flat" cmpd="sng" w="9525">
                      <a:solidFill>
                        <a:srgbClr val="161F3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1F39"/>
                    </a:solidFill>
                  </a:tcPr>
                </a:tc>
              </a:tr>
              <a:tr h="94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Lateral Jump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{{Lateral Jump}}in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86in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4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Broad Jump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{{Broad Jump}}in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116in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4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Vertical Jump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{{Vertical Jump}}in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32in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4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Pause Jump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{{Pause Jump}}in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32in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4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Reactive Jump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{{Reactive Jump}}in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32in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4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Medball Reverse Throw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{{Medball Reverse Throw}}ft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63ft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4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Medball Shotput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{{Medball Shotput}}ft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58ft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92" name="Google Shape;92;p15" title="Screenshot_2025-03-23_175407-removebg-previe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03035" y="91399"/>
            <a:ext cx="3666375" cy="29847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-1164750" y="4304553"/>
            <a:ext cx="9030900" cy="23487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st="38100">
              <a:srgbClr val="BE9E66"/>
            </a:outerShdw>
          </a:effectLst>
        </p:spPr>
        <p:txBody>
          <a:bodyPr anchorCtr="0" anchor="t" bIns="153075" lIns="153075" spcFirstLastPara="1" rIns="153075" wrap="square" tIns="153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161F39"/>
                </a:solidFill>
                <a:latin typeface="Oswald"/>
                <a:ea typeface="Oswald"/>
                <a:cs typeface="Oswald"/>
                <a:sym typeface="Oswald"/>
              </a:rPr>
              <a:t>CURRENTLY A</a:t>
            </a:r>
            <a:endParaRPr sz="10800">
              <a:solidFill>
                <a:srgbClr val="161F3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9677400" y="4304550"/>
            <a:ext cx="13334700" cy="23487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st="38100">
              <a:srgbClr val="BE9E66"/>
            </a:outerShdw>
          </a:effectLst>
        </p:spPr>
        <p:txBody>
          <a:bodyPr anchorCtr="0" anchor="t" bIns="153075" lIns="153075" spcFirstLastPara="1" rIns="153075" wrap="square" tIns="153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161F39"/>
                </a:solidFill>
                <a:latin typeface="Oswald"/>
                <a:ea typeface="Oswald"/>
                <a:cs typeface="Oswald"/>
                <a:sym typeface="Oswald"/>
              </a:rPr>
              <a:t>PERCENTILE College</a:t>
            </a:r>
            <a:endParaRPr sz="10000">
              <a:solidFill>
                <a:srgbClr val="161F3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2257650" y="3906000"/>
            <a:ext cx="14531400" cy="5294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st="38100">
              <a:srgbClr val="BE9E66"/>
            </a:outerShdw>
          </a:effectLst>
        </p:spPr>
        <p:txBody>
          <a:bodyPr anchorCtr="0" anchor="t" bIns="153075" lIns="153075" spcFirstLastPara="1" rIns="153075" wrap="square" tIns="153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161F39"/>
                </a:solidFill>
                <a:latin typeface="Oswald"/>
                <a:ea typeface="Oswald"/>
                <a:cs typeface="Oswald"/>
                <a:sym typeface="Oswald"/>
              </a:rPr>
              <a:t>{{Total Percentile}}</a:t>
            </a:r>
            <a:endParaRPr sz="5000">
              <a:solidFill>
                <a:srgbClr val="161F3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96" name="Google Shape;96;p15"/>
          <p:cNvGraphicFramePr/>
          <p:nvPr/>
        </p:nvGraphicFramePr>
        <p:xfrm>
          <a:off x="130653" y="66624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{C1DA73B1-0BFC-4C28-B746-0E73B60AF105}</a:tableStyleId>
              </a:tblPr>
              <a:tblGrid>
                <a:gridCol w="8654475"/>
                <a:gridCol w="6741375"/>
                <a:gridCol w="6163575"/>
              </a:tblGrid>
              <a:tr h="71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CATEGORY</a:t>
                      </a:r>
                      <a:endParaRPr sz="24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61F3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1F3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SCORE</a:t>
                      </a:r>
                      <a:endParaRPr sz="24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>
                    <a:lnL cap="flat" cmpd="sng" w="9525">
                      <a:solidFill>
                        <a:srgbClr val="161F3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61F3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1F3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TOTAL</a:t>
                      </a:r>
                      <a:endParaRPr sz="24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>
                    <a:lnL cap="flat" cmpd="sng" w="9525">
                      <a:solidFill>
                        <a:srgbClr val="161F3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1F39"/>
                    </a:solidFill>
                  </a:tcPr>
                </a:tc>
              </a:tr>
              <a:tr h="1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Mobility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{{Mobility Score}}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Strength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{{Strength Score}}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25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6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Power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{{Power Score}}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24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4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Rotational Power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{{Rotational Score}}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18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Arm Strength &amp; Health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E9E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{{Arm Strength and Health Score}}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E9E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E9E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Your Score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E9E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{{Total Score}}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E9E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107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E9E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7" name="Google Shape;97;p15"/>
          <p:cNvSpPr txBox="1"/>
          <p:nvPr/>
        </p:nvSpPr>
        <p:spPr>
          <a:xfrm>
            <a:off x="96450" y="28973725"/>
            <a:ext cx="21752700" cy="28017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st="38100">
              <a:srgbClr val="BE9E66"/>
            </a:outerShdw>
          </a:effectLst>
        </p:spPr>
        <p:txBody>
          <a:bodyPr anchorCtr="0" anchor="t" bIns="153075" lIns="153075" spcFirstLastPara="1" rIns="153075" wrap="square" tIns="153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300">
                <a:solidFill>
                  <a:srgbClr val="161F39"/>
                </a:solidFill>
                <a:latin typeface="Oswald"/>
                <a:ea typeface="Oswald"/>
                <a:cs typeface="Oswald"/>
                <a:sym typeface="Oswald"/>
              </a:rPr>
              <a:t>{{Force Relation}}</a:t>
            </a:r>
            <a:endParaRPr sz="17300">
              <a:solidFill>
                <a:srgbClr val="161F3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 title="overlapping-white-grey-gradient-circles-background-vecto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1945595" cy="32918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 title="Screenshot_2025-03-23_175407-removebg-previe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660" y="91399"/>
            <a:ext cx="3666375" cy="298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3132149" y="-156611"/>
            <a:ext cx="15681300" cy="4062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st="38100">
              <a:srgbClr val="BE9E66"/>
            </a:outerShdw>
          </a:effectLst>
        </p:spPr>
        <p:txBody>
          <a:bodyPr anchorCtr="0" anchor="t" bIns="153075" lIns="153075" spcFirstLastPara="1" rIns="153075" wrap="square" tIns="153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0">
                <a:solidFill>
                  <a:srgbClr val="161F39"/>
                </a:solidFill>
                <a:latin typeface="Oswald"/>
                <a:ea typeface="Oswald"/>
                <a:cs typeface="Oswald"/>
                <a:sym typeface="Oswald"/>
              </a:rPr>
              <a:t>Test Player</a:t>
            </a:r>
            <a:endParaRPr sz="18000">
              <a:solidFill>
                <a:srgbClr val="161F3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3132149" y="2314113"/>
            <a:ext cx="15681300" cy="4062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st="38100">
              <a:srgbClr val="BE9E66"/>
            </a:outerShdw>
          </a:effectLst>
        </p:spPr>
        <p:txBody>
          <a:bodyPr anchorCtr="0" anchor="t" bIns="153075" lIns="153075" spcFirstLastPara="1" rIns="153075" wrap="square" tIns="153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>
                <a:solidFill>
                  <a:srgbClr val="161F39"/>
                </a:solidFill>
                <a:latin typeface="Oswald"/>
                <a:ea typeface="Oswald"/>
                <a:cs typeface="Oswald"/>
                <a:sym typeface="Oswald"/>
              </a:rPr>
              <a:t>SCREENING REPORT</a:t>
            </a:r>
            <a:endParaRPr sz="8200">
              <a:solidFill>
                <a:srgbClr val="161F3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06" name="Google Shape;106;p16"/>
          <p:cNvGraphicFramePr/>
          <p:nvPr/>
        </p:nvGraphicFramePr>
        <p:xfrm>
          <a:off x="193090" y="13869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{C1DA73B1-0BFC-4C28-B746-0E73B60AF105}</a:tableStyleId>
              </a:tblPr>
              <a:tblGrid>
                <a:gridCol w="8654475"/>
                <a:gridCol w="6741375"/>
                <a:gridCol w="6163575"/>
              </a:tblGrid>
              <a:tr h="71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STRENGTH</a:t>
                      </a:r>
                      <a:endParaRPr sz="24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61F3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1F3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PRE</a:t>
                      </a:r>
                      <a:endParaRPr sz="24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>
                    <a:lnL cap="flat" cmpd="sng" w="9525">
                      <a:solidFill>
                        <a:srgbClr val="161F3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61F3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1F3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ELITE</a:t>
                      </a:r>
                      <a:endParaRPr sz="24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>
                    <a:lnL cap="flat" cmpd="sng" w="9525">
                      <a:solidFill>
                        <a:srgbClr val="161F3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1F39"/>
                    </a:solidFill>
                  </a:tcPr>
                </a:tc>
              </a:tr>
              <a:tr h="1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Squat (5RM)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180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315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Trap Bar Deadlift(5RM)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125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365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6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Dumbbell Bench Press (5RM)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110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75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4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Dumbbell Row (5RM)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100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85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Pull-Ups (BW)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16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" name="Google Shape;107;p16"/>
          <p:cNvGraphicFramePr/>
          <p:nvPr/>
        </p:nvGraphicFramePr>
        <p:xfrm>
          <a:off x="193365" y="200918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{C1DA73B1-0BFC-4C28-B746-0E73B60AF105}</a:tableStyleId>
              </a:tblPr>
              <a:tblGrid>
                <a:gridCol w="8654475"/>
                <a:gridCol w="6741375"/>
                <a:gridCol w="6163575"/>
              </a:tblGrid>
              <a:tr h="94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POWER</a:t>
                      </a:r>
                      <a:endParaRPr sz="24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61F3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1F3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PRE</a:t>
                      </a:r>
                      <a:endParaRPr sz="24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>
                    <a:lnL cap="flat" cmpd="sng" w="9525">
                      <a:solidFill>
                        <a:srgbClr val="161F3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61F3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1F3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ELITE</a:t>
                      </a:r>
                      <a:endParaRPr sz="24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>
                    <a:lnL cap="flat" cmpd="sng" w="9525">
                      <a:solidFill>
                        <a:srgbClr val="161F3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1F39"/>
                    </a:solidFill>
                  </a:tcPr>
                </a:tc>
              </a:tr>
              <a:tr h="94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Lateral Jump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50</a:t>
                      </a: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in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86in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4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Broad Jump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35</a:t>
                      </a: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in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116in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4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Vertical Jump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40</a:t>
                      </a: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in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32in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4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Pause Jump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15</a:t>
                      </a: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in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32in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4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Reactive Jump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</a:t>
                      </a: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in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32in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4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Medball Reverse Throw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30</a:t>
                      </a: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ft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63ft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4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Medball Shotput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50</a:t>
                      </a: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ft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58ft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08" name="Google Shape;108;p16" title="Screenshot_2025-03-23_175407-removebg-previe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03035" y="91399"/>
            <a:ext cx="3666375" cy="298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-1164750" y="4304553"/>
            <a:ext cx="9030900" cy="23487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st="38100">
              <a:srgbClr val="BE9E66"/>
            </a:outerShdw>
          </a:effectLst>
        </p:spPr>
        <p:txBody>
          <a:bodyPr anchorCtr="0" anchor="t" bIns="153075" lIns="153075" spcFirstLastPara="1" rIns="153075" wrap="square" tIns="153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161F39"/>
                </a:solidFill>
                <a:latin typeface="Oswald"/>
                <a:ea typeface="Oswald"/>
                <a:cs typeface="Oswald"/>
                <a:sym typeface="Oswald"/>
              </a:rPr>
              <a:t>CURRENTLY A</a:t>
            </a:r>
            <a:endParaRPr sz="10800">
              <a:solidFill>
                <a:srgbClr val="161F3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9677400" y="4304550"/>
            <a:ext cx="13334700" cy="23487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st="38100">
              <a:srgbClr val="BE9E66"/>
            </a:outerShdw>
          </a:effectLst>
        </p:spPr>
        <p:txBody>
          <a:bodyPr anchorCtr="0" anchor="t" bIns="153075" lIns="153075" spcFirstLastPara="1" rIns="153075" wrap="square" tIns="153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161F39"/>
                </a:solidFill>
                <a:latin typeface="Oswald"/>
                <a:ea typeface="Oswald"/>
                <a:cs typeface="Oswald"/>
                <a:sym typeface="Oswald"/>
              </a:rPr>
              <a:t>PERCENTILE HS </a:t>
            </a:r>
            <a:endParaRPr sz="10000">
              <a:solidFill>
                <a:srgbClr val="161F3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2257650" y="3906000"/>
            <a:ext cx="14531400" cy="5294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st="38100">
              <a:srgbClr val="BE9E66"/>
            </a:outerShdw>
          </a:effectLst>
        </p:spPr>
        <p:txBody>
          <a:bodyPr anchorCtr="0" anchor="t" bIns="153075" lIns="153075" spcFirstLastPara="1" rIns="153075" wrap="square" tIns="153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161F39"/>
                </a:solidFill>
                <a:latin typeface="Oswald"/>
                <a:ea typeface="Oswald"/>
                <a:cs typeface="Oswald"/>
                <a:sym typeface="Oswald"/>
              </a:rPr>
              <a:t>{{Total Percentile}}</a:t>
            </a:r>
            <a:endParaRPr sz="5000">
              <a:solidFill>
                <a:srgbClr val="161F3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12" name="Google Shape;112;p16"/>
          <p:cNvGraphicFramePr/>
          <p:nvPr/>
        </p:nvGraphicFramePr>
        <p:xfrm>
          <a:off x="130653" y="66624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{C1DA73B1-0BFC-4C28-B746-0E73B60AF105}</a:tableStyleId>
              </a:tblPr>
              <a:tblGrid>
                <a:gridCol w="8654475"/>
                <a:gridCol w="6741375"/>
                <a:gridCol w="6163575"/>
              </a:tblGrid>
              <a:tr h="71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CATEGORY</a:t>
                      </a:r>
                      <a:endParaRPr sz="24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61F3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1F3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SCORE</a:t>
                      </a:r>
                      <a:endParaRPr sz="24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>
                    <a:lnL cap="flat" cmpd="sng" w="9525">
                      <a:solidFill>
                        <a:srgbClr val="161F3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61F3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1F3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TOTAL</a:t>
                      </a:r>
                      <a:endParaRPr sz="24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>
                    <a:lnL cap="flat" cmpd="sng" w="9525">
                      <a:solidFill>
                        <a:srgbClr val="161F3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1F39"/>
                    </a:solidFill>
                  </a:tcPr>
                </a:tc>
              </a:tr>
              <a:tr h="1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Mobility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13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Strength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22.5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25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6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Power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24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4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Rotational Power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18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Arm Strength &amp; Health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E9E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13.5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E9E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E9E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Your Score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E9E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71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E9E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107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299225" marB="299225" marR="150600" marL="1506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E9E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9E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3" name="Google Shape;113;p16"/>
          <p:cNvSpPr txBox="1"/>
          <p:nvPr/>
        </p:nvSpPr>
        <p:spPr>
          <a:xfrm>
            <a:off x="96450" y="28973725"/>
            <a:ext cx="21752700" cy="28017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st="38100">
              <a:srgbClr val="BE9E66"/>
            </a:outerShdw>
          </a:effectLst>
        </p:spPr>
        <p:txBody>
          <a:bodyPr anchorCtr="0" anchor="t" bIns="153075" lIns="153075" spcFirstLastPara="1" rIns="153075" wrap="square" tIns="153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300">
                <a:solidFill>
                  <a:srgbClr val="161F39"/>
                </a:solidFill>
                <a:latin typeface="Oswald"/>
                <a:ea typeface="Oswald"/>
                <a:cs typeface="Oswald"/>
                <a:sym typeface="Oswald"/>
              </a:rPr>
              <a:t>{{Force Relation}}</a:t>
            </a:r>
            <a:endParaRPr sz="17300">
              <a:solidFill>
                <a:srgbClr val="161F3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