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856" r:id="rId2"/>
    <p:sldId id="851" r:id="rId3"/>
    <p:sldId id="1007" r:id="rId4"/>
    <p:sldId id="1008" r:id="rId5"/>
    <p:sldId id="1009" r:id="rId6"/>
    <p:sldId id="1000" r:id="rId7"/>
    <p:sldId id="1028" r:id="rId8"/>
    <p:sldId id="884" r:id="rId9"/>
    <p:sldId id="943" r:id="rId10"/>
    <p:sldId id="886" r:id="rId11"/>
    <p:sldId id="901" r:id="rId12"/>
    <p:sldId id="889" r:id="rId13"/>
    <p:sldId id="1010" r:id="rId14"/>
    <p:sldId id="971" r:id="rId15"/>
    <p:sldId id="1013" r:id="rId16"/>
    <p:sldId id="1012" r:id="rId17"/>
    <p:sldId id="1005" r:id="rId18"/>
    <p:sldId id="1014" r:id="rId19"/>
    <p:sldId id="1015" r:id="rId20"/>
    <p:sldId id="1016" r:id="rId21"/>
    <p:sldId id="1034" r:id="rId22"/>
    <p:sldId id="1018" r:id="rId23"/>
    <p:sldId id="1019" r:id="rId24"/>
    <p:sldId id="1020" r:id="rId25"/>
    <p:sldId id="1021" r:id="rId26"/>
    <p:sldId id="1022" r:id="rId27"/>
    <p:sldId id="1023" r:id="rId28"/>
    <p:sldId id="1025" r:id="rId29"/>
    <p:sldId id="1033" r:id="rId30"/>
    <p:sldId id="976" r:id="rId31"/>
    <p:sldId id="979" r:id="rId32"/>
    <p:sldId id="986" r:id="rId33"/>
    <p:sldId id="988" r:id="rId34"/>
    <p:sldId id="1032" r:id="rId35"/>
    <p:sldId id="977" r:id="rId36"/>
    <p:sldId id="978" r:id="rId37"/>
    <p:sldId id="987" r:id="rId38"/>
    <p:sldId id="970" r:id="rId39"/>
    <p:sldId id="103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EE581-519F-4415-8BD1-80883582929C}" v="669" dt="2024-03-06T02:57:28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6" autoAdjust="0"/>
    <p:restoredTop sz="96327"/>
  </p:normalViewPr>
  <p:slideViewPr>
    <p:cSldViewPr snapToGrid="0">
      <p:cViewPr varScale="1">
        <p:scale>
          <a:sx n="84" d="100"/>
          <a:sy n="84" d="100"/>
        </p:scale>
        <p:origin x="3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Bieschke" clId="Web-{7E6EE581-519F-4415-8BD1-80883582929C}"/>
    <pc:docChg chg="addSld delSld modSld">
      <pc:chgData name="Victoria Bieschke" userId="" providerId="" clId="Web-{7E6EE581-519F-4415-8BD1-80883582929C}" dt="2024-03-06T02:57:23.523" v="365"/>
      <pc:docMkLst>
        <pc:docMk/>
      </pc:docMkLst>
      <pc:sldChg chg="addSp delSp modSp">
        <pc:chgData name="Victoria Bieschke" userId="" providerId="" clId="Web-{7E6EE581-519F-4415-8BD1-80883582929C}" dt="2024-03-06T02:57:23.523" v="365"/>
        <pc:sldMkLst>
          <pc:docMk/>
          <pc:sldMk cId="2153454413" sldId="886"/>
        </pc:sldMkLst>
        <pc:graphicFrameChg chg="del">
          <ac:chgData name="Victoria Bieschke" userId="" providerId="" clId="Web-{7E6EE581-519F-4415-8BD1-80883582929C}" dt="2024-03-06T02:51:16.887" v="160"/>
          <ac:graphicFrameMkLst>
            <pc:docMk/>
            <pc:sldMk cId="2153454413" sldId="886"/>
            <ac:graphicFrameMk id="4" creationId="{AC5F04C2-6F7A-44BF-8E95-E16FE3F2C171}"/>
          </ac:graphicFrameMkLst>
        </pc:graphicFrameChg>
        <pc:graphicFrameChg chg="add mod modGraphic">
          <ac:chgData name="Victoria Bieschke" userId="" providerId="" clId="Web-{7E6EE581-519F-4415-8BD1-80883582929C}" dt="2024-03-06T02:57:23.523" v="365"/>
          <ac:graphicFrameMkLst>
            <pc:docMk/>
            <pc:sldMk cId="2153454413" sldId="886"/>
            <ac:graphicFrameMk id="6" creationId="{8FB00A4D-3E6F-E22E-B662-5D2FCD236364}"/>
          </ac:graphicFrameMkLst>
        </pc:graphicFrameChg>
      </pc:sldChg>
      <pc:sldChg chg="modSp">
        <pc:chgData name="Victoria Bieschke" userId="" providerId="" clId="Web-{7E6EE581-519F-4415-8BD1-80883582929C}" dt="2024-03-06T02:54:41.347" v="255"/>
        <pc:sldMkLst>
          <pc:docMk/>
          <pc:sldMk cId="3725405697" sldId="943"/>
        </pc:sldMkLst>
        <pc:graphicFrameChg chg="mod modGraphic">
          <ac:chgData name="Victoria Bieschke" userId="" providerId="" clId="Web-{7E6EE581-519F-4415-8BD1-80883582929C}" dt="2024-03-06T02:54:41.347" v="255"/>
          <ac:graphicFrameMkLst>
            <pc:docMk/>
            <pc:sldMk cId="3725405697" sldId="943"/>
            <ac:graphicFrameMk id="2" creationId="{73551D55-31A0-8FDD-24C8-C22143969ECA}"/>
          </ac:graphicFrameMkLst>
        </pc:graphicFrameChg>
      </pc:sldChg>
      <pc:sldChg chg="modSp">
        <pc:chgData name="Victoria Bieschke" userId="" providerId="" clId="Web-{7E6EE581-519F-4415-8BD1-80883582929C}" dt="2024-03-06T02:50:31.683" v="159"/>
        <pc:sldMkLst>
          <pc:docMk/>
          <pc:sldMk cId="518808585" sldId="1005"/>
        </pc:sldMkLst>
        <pc:spChg chg="mod">
          <ac:chgData name="Victoria Bieschke" userId="" providerId="" clId="Web-{7E6EE581-519F-4415-8BD1-80883582929C}" dt="2024-03-06T02:47:06.099" v="59" actId="20577"/>
          <ac:spMkLst>
            <pc:docMk/>
            <pc:sldMk cId="518808585" sldId="1005"/>
            <ac:spMk id="3" creationId="{E9583CBE-C337-CCAD-9BD6-DDC5182DEA23}"/>
          </ac:spMkLst>
        </pc:spChg>
        <pc:graphicFrameChg chg="mod modGraphic">
          <ac:chgData name="Victoria Bieschke" userId="" providerId="" clId="Web-{7E6EE581-519F-4415-8BD1-80883582929C}" dt="2024-03-06T02:50:31.683" v="159"/>
          <ac:graphicFrameMkLst>
            <pc:docMk/>
            <pc:sldMk cId="518808585" sldId="1005"/>
            <ac:graphicFrameMk id="5" creationId="{A55C1D10-DD8B-7913-C54C-30028605E7A2}"/>
          </ac:graphicFrameMkLst>
        </pc:graphicFrameChg>
        <pc:graphicFrameChg chg="mod modGraphic">
          <ac:chgData name="Victoria Bieschke" userId="" providerId="" clId="Web-{7E6EE581-519F-4415-8BD1-80883582929C}" dt="2024-03-06T02:46:30.582" v="49"/>
          <ac:graphicFrameMkLst>
            <pc:docMk/>
            <pc:sldMk cId="518808585" sldId="1005"/>
            <ac:graphicFrameMk id="6" creationId="{A46217F4-FF83-4CBB-7A21-DE816CD72798}"/>
          </ac:graphicFrameMkLst>
        </pc:graphicFrameChg>
      </pc:sldChg>
      <pc:sldChg chg="addSp delSp modSp">
        <pc:chgData name="Victoria Bieschke" userId="" providerId="" clId="Web-{7E6EE581-519F-4415-8BD1-80883582929C}" dt="2024-03-06T02:50:20.761" v="156"/>
        <pc:sldMkLst>
          <pc:docMk/>
          <pc:sldMk cId="4079665815" sldId="1021"/>
        </pc:sldMkLst>
        <pc:spChg chg="del">
          <ac:chgData name="Victoria Bieschke" userId="" providerId="" clId="Web-{7E6EE581-519F-4415-8BD1-80883582929C}" dt="2024-03-06T02:47:54.647" v="82"/>
          <ac:spMkLst>
            <pc:docMk/>
            <pc:sldMk cId="4079665815" sldId="1021"/>
            <ac:spMk id="7" creationId="{AE0C997C-BB82-BE5B-A3FE-96FCD917638C}"/>
          </ac:spMkLst>
        </pc:spChg>
        <pc:spChg chg="add">
          <ac:chgData name="Victoria Bieschke" userId="" providerId="" clId="Web-{7E6EE581-519F-4415-8BD1-80883582929C}" dt="2024-03-06T02:47:56.335" v="83"/>
          <ac:spMkLst>
            <pc:docMk/>
            <pc:sldMk cId="4079665815" sldId="1021"/>
            <ac:spMk id="8" creationId="{28079615-82E0-F29F-1320-31179B338968}"/>
          </ac:spMkLst>
        </pc:spChg>
        <pc:graphicFrameChg chg="mod modGraphic">
          <ac:chgData name="Victoria Bieschke" userId="" providerId="" clId="Web-{7E6EE581-519F-4415-8BD1-80883582929C}" dt="2024-03-06T02:50:20.761" v="156"/>
          <ac:graphicFrameMkLst>
            <pc:docMk/>
            <pc:sldMk cId="4079665815" sldId="1021"/>
            <ac:graphicFrameMk id="3" creationId="{13465C0E-DBE6-B0CE-44C6-1659A7DBEC00}"/>
          </ac:graphicFrameMkLst>
        </pc:graphicFrameChg>
        <pc:graphicFrameChg chg="mod modGraphic">
          <ac:chgData name="Victoria Bieschke" userId="" providerId="" clId="Web-{7E6EE581-519F-4415-8BD1-80883582929C}" dt="2024-03-06T02:48:25.429" v="129"/>
          <ac:graphicFrameMkLst>
            <pc:docMk/>
            <pc:sldMk cId="4079665815" sldId="1021"/>
            <ac:graphicFrameMk id="6" creationId="{D1753583-5041-A212-D07E-9C681886C1CC}"/>
          </ac:graphicFrameMkLst>
        </pc:graphicFrameChg>
      </pc:sldChg>
      <pc:sldChg chg="addSp delSp modSp">
        <pc:chgData name="Victoria Bieschke" userId="" providerId="" clId="Web-{7E6EE581-519F-4415-8BD1-80883582929C}" dt="2024-03-06T02:47:20.162" v="61"/>
        <pc:sldMkLst>
          <pc:docMk/>
          <pc:sldMk cId="1572996020" sldId="1028"/>
        </pc:sldMkLst>
        <pc:spChg chg="del">
          <ac:chgData name="Victoria Bieschke" userId="" providerId="" clId="Web-{7E6EE581-519F-4415-8BD1-80883582929C}" dt="2024-03-06T02:47:19.271" v="60"/>
          <ac:spMkLst>
            <pc:docMk/>
            <pc:sldMk cId="1572996020" sldId="1028"/>
            <ac:spMk id="5" creationId="{C70DF0B9-D251-1179-8574-09AD77378C14}"/>
          </ac:spMkLst>
        </pc:spChg>
        <pc:spChg chg="add">
          <ac:chgData name="Victoria Bieschke" userId="" providerId="" clId="Web-{7E6EE581-519F-4415-8BD1-80883582929C}" dt="2024-03-06T02:47:20.162" v="61"/>
          <ac:spMkLst>
            <pc:docMk/>
            <pc:sldMk cId="1572996020" sldId="1028"/>
            <ac:spMk id="7" creationId="{B2A312F5-AFE9-08D1-9CF6-F93B2E70DADB}"/>
          </ac:spMkLst>
        </pc:spChg>
        <pc:graphicFrameChg chg="mod modGraphic">
          <ac:chgData name="Victoria Bieschke" userId="" providerId="" clId="Web-{7E6EE581-519F-4415-8BD1-80883582929C}" dt="2024-03-06T02:45:57.784" v="23"/>
          <ac:graphicFrameMkLst>
            <pc:docMk/>
            <pc:sldMk cId="1572996020" sldId="1028"/>
            <ac:graphicFrameMk id="6" creationId="{769662B1-207F-05C1-5C4C-5458AD97157B}"/>
          </ac:graphicFrameMkLst>
        </pc:graphicFrameChg>
      </pc:sldChg>
      <pc:sldChg chg="addSp delSp modSp">
        <pc:chgData name="Victoria Bieschke" userId="" providerId="" clId="Web-{7E6EE581-519F-4415-8BD1-80883582929C}" dt="2024-03-06T02:49:13.837" v="150"/>
        <pc:sldMkLst>
          <pc:docMk/>
          <pc:sldMk cId="3919415729" sldId="1030"/>
        </pc:sldMkLst>
        <pc:spChg chg="add">
          <ac:chgData name="Victoria Bieschke" userId="" providerId="" clId="Web-{7E6EE581-519F-4415-8BD1-80883582929C}" dt="2024-03-06T02:49:13.837" v="150"/>
          <ac:spMkLst>
            <pc:docMk/>
            <pc:sldMk cId="3919415729" sldId="1030"/>
            <ac:spMk id="3" creationId="{06422704-B8C8-AC51-5F8F-8CFF2C86FE02}"/>
          </ac:spMkLst>
        </pc:spChg>
        <pc:spChg chg="del">
          <ac:chgData name="Victoria Bieschke" userId="" providerId="" clId="Web-{7E6EE581-519F-4415-8BD1-80883582929C}" dt="2024-03-06T02:48:35.492" v="130"/>
          <ac:spMkLst>
            <pc:docMk/>
            <pc:sldMk cId="3919415729" sldId="1030"/>
            <ac:spMk id="12" creationId="{28F018F0-98FF-9827-48F4-9F106306A7DC}"/>
          </ac:spMkLst>
        </pc:spChg>
        <pc:graphicFrameChg chg="mod modGraphic">
          <ac:chgData name="Victoria Bieschke" userId="" providerId="" clId="Web-{7E6EE581-519F-4415-8BD1-80883582929C}" dt="2024-03-06T02:48:58.102" v="148"/>
          <ac:graphicFrameMkLst>
            <pc:docMk/>
            <pc:sldMk cId="3919415729" sldId="1030"/>
            <ac:graphicFrameMk id="5" creationId="{C52476AB-96EB-E50F-B0E2-90C5E9D78636}"/>
          </ac:graphicFrameMkLst>
        </pc:graphicFrameChg>
      </pc:sldChg>
      <pc:sldChg chg="modSp">
        <pc:chgData name="Victoria Bieschke" userId="" providerId="" clId="Web-{7E6EE581-519F-4415-8BD1-80883582929C}" dt="2024-03-06T02:50:01.901" v="154"/>
        <pc:sldMkLst>
          <pc:docMk/>
          <pc:sldMk cId="1921350089" sldId="1032"/>
        </pc:sldMkLst>
        <pc:graphicFrameChg chg="mod modGraphic">
          <ac:chgData name="Victoria Bieschke" userId="" providerId="" clId="Web-{7E6EE581-519F-4415-8BD1-80883582929C}" dt="2024-03-06T02:50:01.901" v="154"/>
          <ac:graphicFrameMkLst>
            <pc:docMk/>
            <pc:sldMk cId="1921350089" sldId="1032"/>
            <ac:graphicFrameMk id="2" creationId="{BBD12470-61F1-1672-C98E-41638CF5D81E}"/>
          </ac:graphicFrameMkLst>
        </pc:graphicFrameChg>
        <pc:graphicFrameChg chg="modGraphic">
          <ac:chgData name="Victoria Bieschke" userId="" providerId="" clId="Web-{7E6EE581-519F-4415-8BD1-80883582929C}" dt="2024-03-06T02:49:56.635" v="153"/>
          <ac:graphicFrameMkLst>
            <pc:docMk/>
            <pc:sldMk cId="1921350089" sldId="1032"/>
            <ac:graphicFrameMk id="3" creationId="{A2D4C7F3-4CED-03BE-E437-47CC416C9525}"/>
          </ac:graphicFrameMkLst>
        </pc:graphicFrameChg>
      </pc:sldChg>
      <pc:sldChg chg="addSp delSp modSp">
        <pc:chgData name="Victoria Bieschke" userId="" providerId="" clId="Web-{7E6EE581-519F-4415-8BD1-80883582929C}" dt="2024-03-06T02:50:13.104" v="155"/>
        <pc:sldMkLst>
          <pc:docMk/>
          <pc:sldMk cId="2572637169" sldId="1033"/>
        </pc:sldMkLst>
        <pc:spChg chg="add">
          <ac:chgData name="Victoria Bieschke" userId="" providerId="" clId="Web-{7E6EE581-519F-4415-8BD1-80883582929C}" dt="2024-03-06T02:48:04.351" v="85"/>
          <ac:spMkLst>
            <pc:docMk/>
            <pc:sldMk cId="2572637169" sldId="1033"/>
            <ac:spMk id="5" creationId="{74266206-FB72-2716-3855-4DDA318B2873}"/>
          </ac:spMkLst>
        </pc:spChg>
        <pc:spChg chg="del">
          <ac:chgData name="Victoria Bieschke" userId="" providerId="" clId="Web-{7E6EE581-519F-4415-8BD1-80883582929C}" dt="2024-03-06T02:48:02.663" v="84"/>
          <ac:spMkLst>
            <pc:docMk/>
            <pc:sldMk cId="2572637169" sldId="1033"/>
            <ac:spMk id="12" creationId="{FB90E211-C2D4-BD00-29F5-3D4C8C20553F}"/>
          </ac:spMkLst>
        </pc:spChg>
        <pc:graphicFrameChg chg="mod modGraphic">
          <ac:chgData name="Victoria Bieschke" userId="" providerId="" clId="Web-{7E6EE581-519F-4415-8BD1-80883582929C}" dt="2024-03-06T02:50:13.104" v="155"/>
          <ac:graphicFrameMkLst>
            <pc:docMk/>
            <pc:sldMk cId="2572637169" sldId="1033"/>
            <ac:graphicFrameMk id="2" creationId="{8E76F7A5-D5DE-371F-697A-240171CCA4EF}"/>
          </ac:graphicFrameMkLst>
        </pc:graphicFrameChg>
        <pc:graphicFrameChg chg="mod modGraphic">
          <ac:chgData name="Victoria Bieschke" userId="" providerId="" clId="Web-{7E6EE581-519F-4415-8BD1-80883582929C}" dt="2024-03-06T02:48:14.585" v="107"/>
          <ac:graphicFrameMkLst>
            <pc:docMk/>
            <pc:sldMk cId="2572637169" sldId="1033"/>
            <ac:graphicFrameMk id="8" creationId="{8035A49F-DA5F-22D2-07FF-47DF57581C80}"/>
          </ac:graphicFrameMkLst>
        </pc:graphicFrameChg>
      </pc:sldChg>
      <pc:sldChg chg="addSp delSp modSp">
        <pc:chgData name="Victoria Bieschke" userId="" providerId="" clId="Web-{7E6EE581-519F-4415-8BD1-80883582929C}" dt="2024-03-06T02:50:25.667" v="157"/>
        <pc:sldMkLst>
          <pc:docMk/>
          <pc:sldMk cId="2307184957" sldId="1034"/>
        </pc:sldMkLst>
        <pc:spChg chg="add">
          <ac:chgData name="Victoria Bieschke" userId="" providerId="" clId="Web-{7E6EE581-519F-4415-8BD1-80883582929C}" dt="2024-03-06T02:47:34.459" v="63"/>
          <ac:spMkLst>
            <pc:docMk/>
            <pc:sldMk cId="2307184957" sldId="1034"/>
            <ac:spMk id="6" creationId="{094A27AC-CF92-9DD9-EE2D-F8DEB1B3BDEC}"/>
          </ac:spMkLst>
        </pc:spChg>
        <pc:spChg chg="del">
          <ac:chgData name="Victoria Bieschke" userId="" providerId="" clId="Web-{7E6EE581-519F-4415-8BD1-80883582929C}" dt="2024-03-06T02:47:33.209" v="62"/>
          <ac:spMkLst>
            <pc:docMk/>
            <pc:sldMk cId="2307184957" sldId="1034"/>
            <ac:spMk id="7" creationId="{1B34B38D-54AB-B113-0026-E91DB0E6793B}"/>
          </ac:spMkLst>
        </pc:spChg>
        <pc:graphicFrameChg chg="mod modGraphic">
          <ac:chgData name="Victoria Bieschke" userId="" providerId="" clId="Web-{7E6EE581-519F-4415-8BD1-80883582929C}" dt="2024-03-06T02:50:25.667" v="157"/>
          <ac:graphicFrameMkLst>
            <pc:docMk/>
            <pc:sldMk cId="2307184957" sldId="1034"/>
            <ac:graphicFrameMk id="3" creationId="{503CD1C6-C921-FF20-9AD1-6B439F7B1F8B}"/>
          </ac:graphicFrameMkLst>
        </pc:graphicFrameChg>
        <pc:graphicFrameChg chg="mod modGraphic">
          <ac:chgData name="Victoria Bieschke" userId="" providerId="" clId="Web-{7E6EE581-519F-4415-8BD1-80883582929C}" dt="2024-03-06T02:47:46.959" v="81"/>
          <ac:graphicFrameMkLst>
            <pc:docMk/>
            <pc:sldMk cId="2307184957" sldId="1034"/>
            <ac:graphicFrameMk id="8" creationId="{04A83F78-742C-193D-9B7E-215B19AF5D4E}"/>
          </ac:graphicFrameMkLst>
        </pc:graphicFrameChg>
      </pc:sldChg>
      <pc:sldChg chg="add del replId">
        <pc:chgData name="Victoria Bieschke" userId="" providerId="" clId="Web-{7E6EE581-519F-4415-8BD1-80883582929C}" dt="2024-03-06T02:49:32.994" v="151"/>
        <pc:sldMkLst>
          <pc:docMk/>
          <pc:sldMk cId="4265481405" sldId="1035"/>
        </pc:sldMkLst>
      </pc:sldChg>
    </pc:docChg>
  </pc:docChgLst>
  <pc:docChgLst>
    <pc:chgData name="Victoria Bieschke" clId="Web-{DDA891FF-B962-4FF4-A2A5-933D11BA9BEB}"/>
    <pc:docChg chg="addSld delSld modSld sldOrd">
      <pc:chgData name="Victoria Bieschke" userId="" providerId="" clId="Web-{DDA891FF-B962-4FF4-A2A5-933D11BA9BEB}" dt="2024-03-03T20:25:35.764" v="152"/>
      <pc:docMkLst>
        <pc:docMk/>
      </pc:docMkLst>
      <pc:sldChg chg="addSp delSp">
        <pc:chgData name="Victoria Bieschke" userId="" providerId="" clId="Web-{DDA891FF-B962-4FF4-A2A5-933D11BA9BEB}" dt="2024-03-03T20:04:34.083" v="45"/>
        <pc:sldMkLst>
          <pc:docMk/>
          <pc:sldMk cId="2781405178" sldId="851"/>
        </pc:sldMkLst>
        <pc:spChg chg="add">
          <ac:chgData name="Victoria Bieschke" userId="" providerId="" clId="Web-{DDA891FF-B962-4FF4-A2A5-933D11BA9BEB}" dt="2024-03-03T20:04:34.083" v="45"/>
          <ac:spMkLst>
            <pc:docMk/>
            <pc:sldMk cId="2781405178" sldId="851"/>
            <ac:spMk id="4" creationId="{EFCD89DE-76F6-7E96-C2F3-4E206E5C844C}"/>
          </ac:spMkLst>
        </pc:spChg>
        <pc:spChg chg="del">
          <ac:chgData name="Victoria Bieschke" userId="" providerId="" clId="Web-{DDA891FF-B962-4FF4-A2A5-933D11BA9BEB}" dt="2024-03-03T20:04:33.802" v="44"/>
          <ac:spMkLst>
            <pc:docMk/>
            <pc:sldMk cId="2781405178" sldId="851"/>
            <ac:spMk id="8" creationId="{DF02E8FA-02B3-E0C5-A5E9-DBA7C2358B0E}"/>
          </ac:spMkLst>
        </pc:spChg>
      </pc:sldChg>
      <pc:sldChg chg="ord">
        <pc:chgData name="Victoria Bieschke" userId="" providerId="" clId="Web-{DDA891FF-B962-4FF4-A2A5-933D11BA9BEB}" dt="2024-03-03T19:47:58.312" v="10"/>
        <pc:sldMkLst>
          <pc:docMk/>
          <pc:sldMk cId="3485730167" sldId="856"/>
        </pc:sldMkLst>
      </pc:sldChg>
      <pc:sldChg chg="addSp delSp">
        <pc:chgData name="Victoria Bieschke" userId="" providerId="" clId="Web-{DDA891FF-B962-4FF4-A2A5-933D11BA9BEB}" dt="2024-03-03T20:04:29.505" v="43"/>
        <pc:sldMkLst>
          <pc:docMk/>
          <pc:sldMk cId="1078980983" sldId="884"/>
        </pc:sldMkLst>
        <pc:spChg chg="del">
          <ac:chgData name="Victoria Bieschke" userId="" providerId="" clId="Web-{DDA891FF-B962-4FF4-A2A5-933D11BA9BEB}" dt="2024-03-03T20:04:29.208" v="42"/>
          <ac:spMkLst>
            <pc:docMk/>
            <pc:sldMk cId="1078980983" sldId="884"/>
            <ac:spMk id="2" creationId="{FC2749B5-667E-72BB-C0A1-CE3A819C7B33}"/>
          </ac:spMkLst>
        </pc:spChg>
        <pc:spChg chg="add">
          <ac:chgData name="Victoria Bieschke" userId="" providerId="" clId="Web-{DDA891FF-B962-4FF4-A2A5-933D11BA9BEB}" dt="2024-03-03T20:04:29.505" v="43"/>
          <ac:spMkLst>
            <pc:docMk/>
            <pc:sldMk cId="1078980983" sldId="884"/>
            <ac:spMk id="4" creationId="{29E37B90-6E9F-7ADC-7188-FAF60FDCDF6F}"/>
          </ac:spMkLst>
        </pc:spChg>
      </pc:sldChg>
      <pc:sldChg chg="addSp delSp modSp">
        <pc:chgData name="Victoria Bieschke" userId="" providerId="" clId="Web-{DDA891FF-B962-4FF4-A2A5-933D11BA9BEB}" dt="2024-03-03T19:50:09.801" v="17" actId="20577"/>
        <pc:sldMkLst>
          <pc:docMk/>
          <pc:sldMk cId="1998078263" sldId="970"/>
        </pc:sldMkLst>
        <pc:spChg chg="add">
          <ac:chgData name="Victoria Bieschke" userId="" providerId="" clId="Web-{DDA891FF-B962-4FF4-A2A5-933D11BA9BEB}" dt="2024-03-03T19:46:23.262" v="5"/>
          <ac:spMkLst>
            <pc:docMk/>
            <pc:sldMk cId="1998078263" sldId="970"/>
            <ac:spMk id="4" creationId="{98018B5C-9886-8D74-2825-4B12A1CDD84B}"/>
          </ac:spMkLst>
        </pc:spChg>
        <pc:spChg chg="del">
          <ac:chgData name="Victoria Bieschke" userId="" providerId="" clId="Web-{DDA891FF-B962-4FF4-A2A5-933D11BA9BEB}" dt="2024-03-03T19:46:22.731" v="4"/>
          <ac:spMkLst>
            <pc:docMk/>
            <pc:sldMk cId="1998078263" sldId="970"/>
            <ac:spMk id="8" creationId="{86D3D805-CE09-F23A-F17F-2157A23A5EC8}"/>
          </ac:spMkLst>
        </pc:spChg>
        <pc:spChg chg="mod">
          <ac:chgData name="Victoria Bieschke" userId="" providerId="" clId="Web-{DDA891FF-B962-4FF4-A2A5-933D11BA9BEB}" dt="2024-03-03T19:50:09.801" v="17" actId="20577"/>
          <ac:spMkLst>
            <pc:docMk/>
            <pc:sldMk cId="1998078263" sldId="970"/>
            <ac:spMk id="13" creationId="{BDB81180-80C2-DAE5-1ED3-EE3549F61DA5}"/>
          </ac:spMkLst>
        </pc:spChg>
      </pc:sldChg>
      <pc:sldChg chg="addSp delSp">
        <pc:chgData name="Victoria Bieschke" userId="" providerId="" clId="Web-{DDA891FF-B962-4FF4-A2A5-933D11BA9BEB}" dt="2024-03-03T20:04:23.786" v="41"/>
        <pc:sldMkLst>
          <pc:docMk/>
          <pc:sldMk cId="879438361" sldId="971"/>
        </pc:sldMkLst>
        <pc:spChg chg="add">
          <ac:chgData name="Victoria Bieschke" userId="" providerId="" clId="Web-{DDA891FF-B962-4FF4-A2A5-933D11BA9BEB}" dt="2024-03-03T20:04:23.786" v="41"/>
          <ac:spMkLst>
            <pc:docMk/>
            <pc:sldMk cId="879438361" sldId="971"/>
            <ac:spMk id="4" creationId="{745C2165-51C3-A394-4425-D5E332D1411F}"/>
          </ac:spMkLst>
        </pc:spChg>
        <pc:spChg chg="del">
          <ac:chgData name="Victoria Bieschke" userId="" providerId="" clId="Web-{DDA891FF-B962-4FF4-A2A5-933D11BA9BEB}" dt="2024-03-03T20:04:23.161" v="40"/>
          <ac:spMkLst>
            <pc:docMk/>
            <pc:sldMk cId="879438361" sldId="971"/>
            <ac:spMk id="5" creationId="{7F0E5661-4425-9D42-CBD1-86518EC3A2C5}"/>
          </ac:spMkLst>
        </pc:spChg>
      </pc:sldChg>
      <pc:sldChg chg="addSp delSp">
        <pc:chgData name="Victoria Bieschke" userId="" providerId="" clId="Web-{DDA891FF-B962-4FF4-A2A5-933D11BA9BEB}" dt="2024-03-03T20:04:55.271" v="51"/>
        <pc:sldMkLst>
          <pc:docMk/>
          <pc:sldMk cId="66961582" sldId="976"/>
        </pc:sldMkLst>
        <pc:spChg chg="del">
          <ac:chgData name="Victoria Bieschke" userId="" providerId="" clId="Web-{DDA891FF-B962-4FF4-A2A5-933D11BA9BEB}" dt="2024-03-03T20:04:55.037" v="50"/>
          <ac:spMkLst>
            <pc:docMk/>
            <pc:sldMk cId="66961582" sldId="976"/>
            <ac:spMk id="5" creationId="{508DE13B-1F42-429C-3F4A-D7C5A39F3520}"/>
          </ac:spMkLst>
        </pc:spChg>
        <pc:spChg chg="add">
          <ac:chgData name="Victoria Bieschke" userId="" providerId="" clId="Web-{DDA891FF-B962-4FF4-A2A5-933D11BA9BEB}" dt="2024-03-03T20:04:55.271" v="51"/>
          <ac:spMkLst>
            <pc:docMk/>
            <pc:sldMk cId="66961582" sldId="976"/>
            <ac:spMk id="6" creationId="{1DE3CEA2-D75A-BAB4-577F-4F3FFDE388D4}"/>
          </ac:spMkLst>
        </pc:spChg>
      </pc:sldChg>
      <pc:sldChg chg="addSp delSp">
        <pc:chgData name="Victoria Bieschke" userId="" providerId="" clId="Web-{DDA891FF-B962-4FF4-A2A5-933D11BA9BEB}" dt="2024-03-03T20:04:58.693" v="53"/>
        <pc:sldMkLst>
          <pc:docMk/>
          <pc:sldMk cId="3518240356" sldId="977"/>
        </pc:sldMkLst>
        <pc:spChg chg="del">
          <ac:chgData name="Victoria Bieschke" userId="" providerId="" clId="Web-{DDA891FF-B962-4FF4-A2A5-933D11BA9BEB}" dt="2024-03-03T20:04:58.506" v="52"/>
          <ac:spMkLst>
            <pc:docMk/>
            <pc:sldMk cId="3518240356" sldId="977"/>
            <ac:spMk id="4" creationId="{AE3981F4-9D79-0438-D353-E4E233C200FD}"/>
          </ac:spMkLst>
        </pc:spChg>
        <pc:spChg chg="add">
          <ac:chgData name="Victoria Bieschke" userId="" providerId="" clId="Web-{DDA891FF-B962-4FF4-A2A5-933D11BA9BEB}" dt="2024-03-03T20:04:58.693" v="53"/>
          <ac:spMkLst>
            <pc:docMk/>
            <pc:sldMk cId="3518240356" sldId="977"/>
            <ac:spMk id="5" creationId="{DC8982B0-183B-4143-2836-229B0FB918F1}"/>
          </ac:spMkLst>
        </pc:spChg>
      </pc:sldChg>
      <pc:sldChg chg="addSp delSp modSp ord">
        <pc:chgData name="Victoria Bieschke" userId="" providerId="" clId="Web-{DDA891FF-B962-4FF4-A2A5-933D11BA9BEB}" dt="2024-03-03T20:23:55.932" v="119"/>
        <pc:sldMkLst>
          <pc:docMk/>
          <pc:sldMk cId="595617587" sldId="978"/>
        </pc:sldMkLst>
        <pc:spChg chg="mod">
          <ac:chgData name="Victoria Bieschke" userId="" providerId="" clId="Web-{DDA891FF-B962-4FF4-A2A5-933D11BA9BEB}" dt="2024-03-03T19:49:58.551" v="15" actId="20577"/>
          <ac:spMkLst>
            <pc:docMk/>
            <pc:sldMk cId="595617587" sldId="978"/>
            <ac:spMk id="2" creationId="{C64DF57A-C6D9-62B1-4141-452B7432892C}"/>
          </ac:spMkLst>
        </pc:spChg>
        <pc:graphicFrameChg chg="del">
          <ac:chgData name="Victoria Bieschke" userId="" providerId="" clId="Web-{DDA891FF-B962-4FF4-A2A5-933D11BA9BEB}" dt="2024-03-03T20:23:28.337" v="108"/>
          <ac:graphicFrameMkLst>
            <pc:docMk/>
            <pc:sldMk cId="595617587" sldId="978"/>
            <ac:graphicFrameMk id="3" creationId="{9C00F208-0293-E159-7D85-71DBAF373148}"/>
          </ac:graphicFrameMkLst>
        </pc:graphicFrameChg>
        <pc:graphicFrameChg chg="add mod modGraphic">
          <ac:chgData name="Victoria Bieschke" userId="" providerId="" clId="Web-{DDA891FF-B962-4FF4-A2A5-933D11BA9BEB}" dt="2024-03-03T20:23:55.932" v="119"/>
          <ac:graphicFrameMkLst>
            <pc:docMk/>
            <pc:sldMk cId="595617587" sldId="978"/>
            <ac:graphicFrameMk id="8" creationId="{933CC53C-CBF1-C05A-EACC-86C526F7F7A7}"/>
          </ac:graphicFrameMkLst>
        </pc:graphicFrameChg>
      </pc:sldChg>
      <pc:sldChg chg="addSp delSp modSp">
        <pc:chgData name="Victoria Bieschke" userId="" providerId="" clId="Web-{DDA891FF-B962-4FF4-A2A5-933D11BA9BEB}" dt="2024-03-03T20:24:35.574" v="131"/>
        <pc:sldMkLst>
          <pc:docMk/>
          <pc:sldMk cId="1581949574" sldId="979"/>
        </pc:sldMkLst>
        <pc:graphicFrameChg chg="del mod modGraphic">
          <ac:chgData name="Victoria Bieschke" userId="" providerId="" clId="Web-{DDA891FF-B962-4FF4-A2A5-933D11BA9BEB}" dt="2024-03-03T20:22:52.055" v="98"/>
          <ac:graphicFrameMkLst>
            <pc:docMk/>
            <pc:sldMk cId="1581949574" sldId="979"/>
            <ac:graphicFrameMk id="5" creationId="{4C003718-F517-2DB9-B09D-0644325DCF01}"/>
          </ac:graphicFrameMkLst>
        </pc:graphicFrameChg>
        <pc:graphicFrameChg chg="add del mod modGraphic">
          <ac:chgData name="Victoria Bieschke" userId="" providerId="" clId="Web-{DDA891FF-B962-4FF4-A2A5-933D11BA9BEB}" dt="2024-03-03T20:24:26.292" v="127"/>
          <ac:graphicFrameMkLst>
            <pc:docMk/>
            <pc:sldMk cId="1581949574" sldId="979"/>
            <ac:graphicFrameMk id="6" creationId="{0E1B6D4A-1132-6DD4-F686-FB532AB49F21}"/>
          </ac:graphicFrameMkLst>
        </pc:graphicFrameChg>
        <pc:graphicFrameChg chg="add mod modGraphic">
          <ac:chgData name="Victoria Bieschke" userId="" providerId="" clId="Web-{DDA891FF-B962-4FF4-A2A5-933D11BA9BEB}" dt="2024-03-03T20:24:35.574" v="131"/>
          <ac:graphicFrameMkLst>
            <pc:docMk/>
            <pc:sldMk cId="1581949574" sldId="979"/>
            <ac:graphicFrameMk id="10" creationId="{D7B5DBE8-6FDA-5E6A-35E0-C455888566E6}"/>
          </ac:graphicFrameMkLst>
        </pc:graphicFrameChg>
      </pc:sldChg>
      <pc:sldChg chg="addSp delSp modSp">
        <pc:chgData name="Victoria Bieschke" userId="" providerId="" clId="Web-{DDA891FF-B962-4FF4-A2A5-933D11BA9BEB}" dt="2024-03-03T19:50:03.411" v="16" actId="20577"/>
        <pc:sldMkLst>
          <pc:docMk/>
          <pc:sldMk cId="2070404934" sldId="987"/>
        </pc:sldMkLst>
        <pc:spChg chg="add">
          <ac:chgData name="Victoria Bieschke" userId="" providerId="" clId="Web-{DDA891FF-B962-4FF4-A2A5-933D11BA9BEB}" dt="2024-03-03T19:46:19.074" v="3"/>
          <ac:spMkLst>
            <pc:docMk/>
            <pc:sldMk cId="2070404934" sldId="987"/>
            <ac:spMk id="5" creationId="{33923F84-905E-DD78-FF52-60F38143C244}"/>
          </ac:spMkLst>
        </pc:spChg>
        <pc:spChg chg="del">
          <ac:chgData name="Victoria Bieschke" userId="" providerId="" clId="Web-{DDA891FF-B962-4FF4-A2A5-933D11BA9BEB}" dt="2024-03-03T19:46:18.698" v="2"/>
          <ac:spMkLst>
            <pc:docMk/>
            <pc:sldMk cId="2070404934" sldId="987"/>
            <ac:spMk id="8" creationId="{B53E8BF9-C8C1-05D8-0FDD-EA7FEA274DCF}"/>
          </ac:spMkLst>
        </pc:spChg>
        <pc:spChg chg="mod">
          <ac:chgData name="Victoria Bieschke" userId="" providerId="" clId="Web-{DDA891FF-B962-4FF4-A2A5-933D11BA9BEB}" dt="2024-03-03T19:50:03.411" v="16" actId="20577"/>
          <ac:spMkLst>
            <pc:docMk/>
            <pc:sldMk cId="2070404934" sldId="987"/>
            <ac:spMk id="21" creationId="{97A99211-6E77-1AAA-D953-7728998F0E3C}"/>
          </ac:spMkLst>
        </pc:spChg>
      </pc:sldChg>
      <pc:sldChg chg="addSp delSp modSp">
        <pc:chgData name="Victoria Bieschke" userId="" providerId="" clId="Web-{DDA891FF-B962-4FF4-A2A5-933D11BA9BEB}" dt="2024-03-03T20:25:35.764" v="152"/>
        <pc:sldMkLst>
          <pc:docMk/>
          <pc:sldMk cId="1594274750" sldId="1007"/>
        </pc:sldMkLst>
        <pc:graphicFrameChg chg="del mod modGraphic">
          <ac:chgData name="Victoria Bieschke" userId="" providerId="" clId="Web-{DDA891FF-B962-4FF4-A2A5-933D11BA9BEB}" dt="2024-03-03T20:25:12.763" v="141"/>
          <ac:graphicFrameMkLst>
            <pc:docMk/>
            <pc:sldMk cId="1594274750" sldId="1007"/>
            <ac:graphicFrameMk id="4" creationId="{7E27CD09-A93C-BFF4-4059-79DFC382E941}"/>
          </ac:graphicFrameMkLst>
        </pc:graphicFrameChg>
        <pc:graphicFrameChg chg="add mod modGraphic">
          <ac:chgData name="Victoria Bieschke" userId="" providerId="" clId="Web-{DDA891FF-B962-4FF4-A2A5-933D11BA9BEB}" dt="2024-03-03T20:25:22.623" v="145"/>
          <ac:graphicFrameMkLst>
            <pc:docMk/>
            <pc:sldMk cId="1594274750" sldId="1007"/>
            <ac:graphicFrameMk id="7" creationId="{085D01EF-3AF5-B313-9F64-EE37A60BBA50}"/>
          </ac:graphicFrameMkLst>
        </pc:graphicFrameChg>
        <pc:graphicFrameChg chg="mod modGraphic">
          <ac:chgData name="Victoria Bieschke" userId="" providerId="" clId="Web-{DDA891FF-B962-4FF4-A2A5-933D11BA9BEB}" dt="2024-03-03T20:25:35.764" v="152"/>
          <ac:graphicFrameMkLst>
            <pc:docMk/>
            <pc:sldMk cId="1594274750" sldId="1007"/>
            <ac:graphicFrameMk id="16" creationId="{2E328909-082F-9928-076C-FA155E1E5664}"/>
          </ac:graphicFrameMkLst>
        </pc:graphicFrameChg>
        <pc:graphicFrameChg chg="mod modGraphic">
          <ac:chgData name="Victoria Bieschke" userId="" providerId="" clId="Web-{DDA891FF-B962-4FF4-A2A5-933D11BA9BEB}" dt="2024-03-03T20:25:31.029" v="150"/>
          <ac:graphicFrameMkLst>
            <pc:docMk/>
            <pc:sldMk cId="1594274750" sldId="1007"/>
            <ac:graphicFrameMk id="20" creationId="{84B7D909-F04A-473D-BABE-4F437581B5DA}"/>
          </ac:graphicFrameMkLst>
        </pc:graphicFrameChg>
      </pc:sldChg>
      <pc:sldChg chg="addSp delSp modSp">
        <pc:chgData name="Victoria Bieschke" userId="" providerId="" clId="Web-{DDA891FF-B962-4FF4-A2A5-933D11BA9BEB}" dt="2024-03-03T20:25:06.560" v="140"/>
        <pc:sldMkLst>
          <pc:docMk/>
          <pc:sldMk cId="3408560201" sldId="1010"/>
        </pc:sldMkLst>
        <pc:graphicFrameChg chg="del">
          <ac:chgData name="Victoria Bieschke" userId="" providerId="" clId="Web-{DDA891FF-B962-4FF4-A2A5-933D11BA9BEB}" dt="2024-03-03T20:22:22.022" v="90"/>
          <ac:graphicFrameMkLst>
            <pc:docMk/>
            <pc:sldMk cId="3408560201" sldId="1010"/>
            <ac:graphicFrameMk id="3" creationId="{6FFF5E03-8B87-1895-75CF-06A88A7B3177}"/>
          </ac:graphicFrameMkLst>
        </pc:graphicFrameChg>
        <pc:graphicFrameChg chg="add del mod modGraphic">
          <ac:chgData name="Victoria Bieschke" userId="" providerId="" clId="Web-{DDA891FF-B962-4FF4-A2A5-933D11BA9BEB}" dt="2024-03-03T20:24:44.809" v="132"/>
          <ac:graphicFrameMkLst>
            <pc:docMk/>
            <pc:sldMk cId="3408560201" sldId="1010"/>
            <ac:graphicFrameMk id="8" creationId="{A9B4BC07-8447-DF0D-F398-6D6ADD07E4AB}"/>
          </ac:graphicFrameMkLst>
        </pc:graphicFrameChg>
        <pc:graphicFrameChg chg="add mod modGraphic">
          <ac:chgData name="Victoria Bieschke" userId="" providerId="" clId="Web-{DDA891FF-B962-4FF4-A2A5-933D11BA9BEB}" dt="2024-03-03T20:24:51.450" v="134"/>
          <ac:graphicFrameMkLst>
            <pc:docMk/>
            <pc:sldMk cId="3408560201" sldId="1010"/>
            <ac:graphicFrameMk id="10" creationId="{96AA05F8-950D-E147-3493-B8A963F08D11}"/>
          </ac:graphicFrameMkLst>
        </pc:graphicFrameChg>
        <pc:graphicFrameChg chg="mod modGraphic">
          <ac:chgData name="Victoria Bieschke" userId="" providerId="" clId="Web-{DDA891FF-B962-4FF4-A2A5-933D11BA9BEB}" dt="2024-03-03T20:25:06.560" v="140"/>
          <ac:graphicFrameMkLst>
            <pc:docMk/>
            <pc:sldMk cId="3408560201" sldId="1010"/>
            <ac:graphicFrameMk id="16" creationId="{303A1D7A-C798-9A2A-5493-E645DEB43DCE}"/>
          </ac:graphicFrameMkLst>
        </pc:graphicFrameChg>
        <pc:graphicFrameChg chg="mod modGraphic">
          <ac:chgData name="Victoria Bieschke" userId="" providerId="" clId="Web-{DDA891FF-B962-4FF4-A2A5-933D11BA9BEB}" dt="2024-03-03T20:24:55.981" v="136"/>
          <ac:graphicFrameMkLst>
            <pc:docMk/>
            <pc:sldMk cId="3408560201" sldId="1010"/>
            <ac:graphicFrameMk id="17" creationId="{1F72E959-E904-0944-E1A0-954CDFA0B0B4}"/>
          </ac:graphicFrameMkLst>
        </pc:graphicFrameChg>
      </pc:sldChg>
      <pc:sldChg chg="modSp">
        <pc:chgData name="Victoria Bieschke" userId="" providerId="" clId="Web-{DDA891FF-B962-4FF4-A2A5-933D11BA9BEB}" dt="2024-03-03T20:04:16.332" v="39" actId="20577"/>
        <pc:sldMkLst>
          <pc:docMk/>
          <pc:sldMk cId="3582995441" sldId="1014"/>
        </pc:sldMkLst>
        <pc:spChg chg="mod">
          <ac:chgData name="Victoria Bieschke" userId="" providerId="" clId="Web-{DDA891FF-B962-4FF4-A2A5-933D11BA9BEB}" dt="2024-03-03T20:04:16.332" v="39" actId="20577"/>
          <ac:spMkLst>
            <pc:docMk/>
            <pc:sldMk cId="3582995441" sldId="1014"/>
            <ac:spMk id="4" creationId="{13D4B642-4A24-8A6A-E259-9C1483A7E268}"/>
          </ac:spMkLst>
        </pc:spChg>
      </pc:sldChg>
      <pc:sldChg chg="addSp delSp">
        <pc:chgData name="Victoria Bieschke" userId="" providerId="" clId="Web-{DDA891FF-B962-4FF4-A2A5-933D11BA9BEB}" dt="2024-03-03T20:04:41.552" v="47"/>
        <pc:sldMkLst>
          <pc:docMk/>
          <pc:sldMk cId="635853448" sldId="1018"/>
        </pc:sldMkLst>
        <pc:spChg chg="del">
          <ac:chgData name="Victoria Bieschke" userId="" providerId="" clId="Web-{DDA891FF-B962-4FF4-A2A5-933D11BA9BEB}" dt="2024-03-03T20:04:41.255" v="46"/>
          <ac:spMkLst>
            <pc:docMk/>
            <pc:sldMk cId="635853448" sldId="1018"/>
            <ac:spMk id="4" creationId="{AE9D7378-4420-7E46-3070-3B50369E41C1}"/>
          </ac:spMkLst>
        </pc:spChg>
        <pc:spChg chg="add">
          <ac:chgData name="Victoria Bieschke" userId="" providerId="" clId="Web-{DDA891FF-B962-4FF4-A2A5-933D11BA9BEB}" dt="2024-03-03T20:04:41.552" v="47"/>
          <ac:spMkLst>
            <pc:docMk/>
            <pc:sldMk cId="635853448" sldId="1018"/>
            <ac:spMk id="5" creationId="{AE410A7C-6BA1-FB2A-3F97-B663345B9BE3}"/>
          </ac:spMkLst>
        </pc:spChg>
      </pc:sldChg>
      <pc:sldChg chg="addSp delSp">
        <pc:chgData name="Victoria Bieschke" userId="" providerId="" clId="Web-{DDA891FF-B962-4FF4-A2A5-933D11BA9BEB}" dt="2024-03-03T20:04:50.584" v="49"/>
        <pc:sldMkLst>
          <pc:docMk/>
          <pc:sldMk cId="1620410044" sldId="1022"/>
        </pc:sldMkLst>
        <pc:spChg chg="del">
          <ac:chgData name="Victoria Bieschke" userId="" providerId="" clId="Web-{DDA891FF-B962-4FF4-A2A5-933D11BA9BEB}" dt="2024-03-03T20:04:50.255" v="48"/>
          <ac:spMkLst>
            <pc:docMk/>
            <pc:sldMk cId="1620410044" sldId="1022"/>
            <ac:spMk id="4" creationId="{F8830783-0954-AA9C-7EE4-7EC395D0F145}"/>
          </ac:spMkLst>
        </pc:spChg>
        <pc:spChg chg="add">
          <ac:chgData name="Victoria Bieschke" userId="" providerId="" clId="Web-{DDA891FF-B962-4FF4-A2A5-933D11BA9BEB}" dt="2024-03-03T20:04:50.584" v="49"/>
          <ac:spMkLst>
            <pc:docMk/>
            <pc:sldMk cId="1620410044" sldId="1022"/>
            <ac:spMk id="5" creationId="{7E304ADB-63ED-01E1-402D-86FC675F1FFF}"/>
          </ac:spMkLst>
        </pc:spChg>
      </pc:sldChg>
      <pc:sldChg chg="addSp delSp">
        <pc:chgData name="Victoria Bieschke" userId="" providerId="" clId="Web-{DDA891FF-B962-4FF4-A2A5-933D11BA9BEB}" dt="2024-03-03T19:46:28.731" v="7"/>
        <pc:sldMkLst>
          <pc:docMk/>
          <pc:sldMk cId="3919415729" sldId="1030"/>
        </pc:sldMkLst>
        <pc:spChg chg="add del">
          <ac:chgData name="Victoria Bieschke" userId="" providerId="" clId="Web-{DDA891FF-B962-4FF4-A2A5-933D11BA9BEB}" dt="2024-03-03T19:46:28.215" v="6"/>
          <ac:spMkLst>
            <pc:docMk/>
            <pc:sldMk cId="3919415729" sldId="1030"/>
            <ac:spMk id="3" creationId="{FB95939A-EDB7-DB08-6CD5-A0AA47F31B36}"/>
          </ac:spMkLst>
        </pc:spChg>
        <pc:spChg chg="del">
          <ac:chgData name="Victoria Bieschke" userId="" providerId="" clId="Web-{DDA891FF-B962-4FF4-A2A5-933D11BA9BEB}" dt="2024-03-03T19:46:02.853" v="0"/>
          <ac:spMkLst>
            <pc:docMk/>
            <pc:sldMk cId="3919415729" sldId="1030"/>
            <ac:spMk id="7" creationId="{E6A2B645-E6D2-30FB-BB3C-B2D2828727F3}"/>
          </ac:spMkLst>
        </pc:spChg>
        <pc:spChg chg="add">
          <ac:chgData name="Victoria Bieschke" userId="" providerId="" clId="Web-{DDA891FF-B962-4FF4-A2A5-933D11BA9BEB}" dt="2024-03-03T19:46:28.731" v="7"/>
          <ac:spMkLst>
            <pc:docMk/>
            <pc:sldMk cId="3919415729" sldId="1030"/>
            <ac:spMk id="8" creationId="{FEABDB3C-F247-F3AA-D11E-B8CA05301499}"/>
          </ac:spMkLst>
        </pc:spChg>
      </pc:sldChg>
      <pc:sldChg chg="add del">
        <pc:chgData name="Victoria Bieschke" userId="" providerId="" clId="Web-{DDA891FF-B962-4FF4-A2A5-933D11BA9BEB}" dt="2024-03-03T19:52:13.353" v="37"/>
        <pc:sldMkLst>
          <pc:docMk/>
          <pc:sldMk cId="1541389564" sldId="1035"/>
        </pc:sldMkLst>
      </pc:sldChg>
      <pc:sldChg chg="add del">
        <pc:chgData name="Victoria Bieschke" userId="" providerId="" clId="Web-{DDA891FF-B962-4FF4-A2A5-933D11BA9BEB}" dt="2024-03-03T19:52:13.337" v="36"/>
        <pc:sldMkLst>
          <pc:docMk/>
          <pc:sldMk cId="4048216781" sldId="1036"/>
        </pc:sldMkLst>
      </pc:sldChg>
      <pc:sldChg chg="add del">
        <pc:chgData name="Victoria Bieschke" userId="" providerId="" clId="Web-{DDA891FF-B962-4FF4-A2A5-933D11BA9BEB}" dt="2024-03-03T19:52:13.337" v="35"/>
        <pc:sldMkLst>
          <pc:docMk/>
          <pc:sldMk cId="341198910" sldId="1037"/>
        </pc:sldMkLst>
      </pc:sldChg>
      <pc:sldChg chg="add del">
        <pc:chgData name="Victoria Bieschke" userId="" providerId="" clId="Web-{DDA891FF-B962-4FF4-A2A5-933D11BA9BEB}" dt="2024-03-03T19:52:13.337" v="34"/>
        <pc:sldMkLst>
          <pc:docMk/>
          <pc:sldMk cId="2707992945" sldId="1038"/>
        </pc:sldMkLst>
      </pc:sldChg>
      <pc:sldChg chg="add del">
        <pc:chgData name="Victoria Bieschke" userId="" providerId="" clId="Web-{DDA891FF-B962-4FF4-A2A5-933D11BA9BEB}" dt="2024-03-03T19:52:13.322" v="33"/>
        <pc:sldMkLst>
          <pc:docMk/>
          <pc:sldMk cId="4183601804" sldId="1039"/>
        </pc:sldMkLst>
      </pc:sldChg>
    </pc:docChg>
  </pc:docChgLst>
  <pc:docChgLst>
    <pc:chgData name="Victoria Bieschke" clId="Web-{FB0F127A-0F4C-43D4-986E-DAD609950AAF}"/>
    <pc:docChg chg="modSld">
      <pc:chgData name="Victoria Bieschke" userId="" providerId="" clId="Web-{FB0F127A-0F4C-43D4-986E-DAD609950AAF}" dt="2024-03-03T22:25:18.147" v="21"/>
      <pc:docMkLst>
        <pc:docMk/>
      </pc:docMkLst>
      <pc:sldChg chg="modSp">
        <pc:chgData name="Victoria Bieschke" userId="" providerId="" clId="Web-{FB0F127A-0F4C-43D4-986E-DAD609950AAF}" dt="2024-03-03T22:25:18.147" v="21"/>
        <pc:sldMkLst>
          <pc:docMk/>
          <pc:sldMk cId="3725405697" sldId="943"/>
        </pc:sldMkLst>
        <pc:graphicFrameChg chg="mod modGraphic">
          <ac:chgData name="Victoria Bieschke" userId="" providerId="" clId="Web-{FB0F127A-0F4C-43D4-986E-DAD609950AAF}" dt="2024-03-03T22:25:18.147" v="21"/>
          <ac:graphicFrameMkLst>
            <pc:docMk/>
            <pc:sldMk cId="3725405697" sldId="943"/>
            <ac:graphicFrameMk id="9" creationId="{35E0BE80-1172-3580-F93D-D457279BAB6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0D001-73BF-4EC6-B4C0-B6EC5C88ECE2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AA076-E835-460F-AAE0-A8E4E16F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Location of information per slide on </a:t>
            </a:r>
            <a:r>
              <a:rPr lang="en-US" dirty="0" err="1"/>
              <a:t>DropBox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QNP https://www.dropbox.com/scl/fo/lcltm22eqbggxxzl909kf/h?rlkey=0gvm78wxfmfr9eu7pobmokb7r&amp;dl=0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Timepoint 0 Folder -&gt; Neurophysiology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A18E-016F-4391-B5DE-E16E1BB585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Location of information per slide on </a:t>
            </a:r>
            <a:r>
              <a:rPr lang="en-US" dirty="0" err="1"/>
              <a:t>DropBox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QNP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Timepoint 2 Folder -&gt; Neurophysiology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A18E-016F-4391-B5DE-E16E1BB585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Location of information per slide on </a:t>
            </a:r>
            <a:r>
              <a:rPr lang="en-US" dirty="0" err="1"/>
              <a:t>DropBox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QNP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Timepoint 3 Folder -&gt; Neurophysiology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A18E-016F-4391-B5DE-E16E1BB585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Location of information per slide on </a:t>
            </a:r>
            <a:r>
              <a:rPr lang="en-US" dirty="0" err="1"/>
              <a:t>DropBox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QNP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Timepoint 4 Folder -&gt; Neurophysiology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A18E-016F-4391-B5DE-E16E1BB585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0B66F-96B9-8979-A6F1-D475008F5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5BCC4F-6945-E582-77D9-E5567ABA2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0E8B1-736D-C395-5BB0-C30ED98CB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Location of information per slide on </a:t>
            </a:r>
            <a:r>
              <a:rPr lang="en-US" dirty="0" err="1"/>
              <a:t>DropBox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QNP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Timepoint 6 Folder -&gt; Neurophysiology Folder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79EAD-A6B2-81BA-9707-518E35C7F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A18E-016F-4391-B5DE-E16E1BB585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04713-C120-CE20-5321-BE31AB1D5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9F5A3A-082D-2028-219F-16CD7D175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C2554-FEB4-34DF-8A0D-ABF9F1C99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Location of information per slide on </a:t>
            </a:r>
            <a:r>
              <a:rPr lang="en-US" dirty="0" err="1"/>
              <a:t>DropBox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QNP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Timepoint 6 Folder -&gt; Neurophysiology Folder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EE85D-40BC-3933-D4CB-E604F8A96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A18E-016F-4391-B5DE-E16E1BB585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5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Location of information per slide on </a:t>
            </a:r>
            <a:r>
              <a:rPr lang="en-US" dirty="0" err="1"/>
              <a:t>DropBox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QNP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Timepoint 6 Folder -&gt; Neurophysiology Folder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A18E-016F-4391-B5DE-E16E1BB585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E4C-9EBD-CC2E-2125-274BD289C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DEF3-A0FF-8B2E-554D-C19C38F2B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DD4A-01D9-3C5B-BB46-BD71A1D9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59DD-C6C6-5032-7F70-453081C0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A828-B8D3-11E4-4569-F79D8B3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370D-5C80-0CB8-3F55-17E4391B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9CF41-3C00-3B5A-3B01-926B17249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68AC-D11B-D2E2-5DE6-35195037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9E82-93E2-2378-5865-48AF17DD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BF8B-9CAC-381E-2986-5C6B2158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8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4B1F4-6DD3-3BA1-3169-D5E6DF279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299D3-D8C4-C8AF-0B21-EEAE0BD5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30C9-F9CF-DB14-7864-847ADBCB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D0C0-B611-5A60-CAF4-63E87C0A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022B-1C13-5A48-920B-503E860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B5B4-5881-3757-4B2D-7791CDB0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8D8F-F39B-A840-DF02-4DF56C6C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968C-BC96-5340-2D76-891C276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A721-303C-0B17-1B49-CA33EFBA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4074-A236-8E49-53AC-C21C4B39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1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3320-53DF-D9EE-517D-9B1F1257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05CAE-9397-A533-8F47-5F110782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C237-71D6-B7DA-C7CC-6770255E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5C4C-BE56-204B-A5E4-E87BF2E7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BF3C-AB03-7156-D43C-DC9679AA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8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AC12-A453-745B-569D-40E67626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F573-75FB-2688-B3D4-38946AFF8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29F48-E1C0-4ED4-A388-49B23D25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84EE-C2A6-0180-DB83-687F0634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45787-220F-4368-AD02-2AB020CA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BED4-C8BB-66BB-A35D-367AF0D6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1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C565-759E-C4F2-5592-209520A0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E1ED0-B1F5-6639-3AF4-482F9A21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1A3C5-B008-F18D-9FFF-5D9ACBBD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3DA51-83E2-6649-B9E4-592C469E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947FB-31F6-442A-028A-077FCD7A1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AC172-C589-FDA0-782E-35CB2144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9AAF7-F05B-1E66-B756-B4976D6F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8EF0C-811A-0E17-225C-3CE209CF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6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5150-9F39-8B04-AEFF-446844E2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724E9-2E41-84A0-8FDB-A370297D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4D566-D640-A276-5EE8-D12FF6FA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9B25E-162E-497C-BE6F-489111E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2A24F-2A25-F140-7281-3CB1F530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9CB13-A388-7FB4-AA95-57255D21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9721F-97F6-540F-39F0-F69AF622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9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96BC-B14E-7570-F787-806A590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7531-10CD-5E85-4B54-EDE504C9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0D89-5662-A33B-592C-E794C67B9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351E-3133-9BF5-3CA8-EFEF2849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C0A23-33E1-A3F5-6004-A26FC88D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C98F-4335-EC8C-4061-086F84F2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9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718B-86BC-5AA5-A357-73AFD79B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A96F5-F194-FE22-4D9B-96AC593D0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149BA-2385-3B7A-07CB-5DF55262B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F5A92-3BC9-5E6B-20DC-AB0BF4E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89B6F-4B9D-1F09-3943-14F7C69E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07682-C508-294D-6670-49754A87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0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6360B-0956-420D-5FE9-95E2BB56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E53B-E90E-4593-DA66-42E64CE6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A6F4-2DE3-82B8-C187-6AC55C219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1DA6-E31F-A64C-A382-253C6FB8FE9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E6F9-21B9-74E0-B12C-E60A680E1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E9F4-D317-ACF9-09FC-ED0D512CE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2384-F141-8F4A-A3EE-7D0C95C9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D01535-8430-6BCF-82B9-D90981F09347}"/>
              </a:ext>
            </a:extLst>
          </p:cNvPr>
          <p:cNvSpPr txBox="1"/>
          <p:nvPr/>
        </p:nvSpPr>
        <p:spPr>
          <a:xfrm>
            <a:off x="1827844" y="1028343"/>
            <a:ext cx="85363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9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24B2B-2CAE-1A1C-F93C-5B942B46E170}"/>
              </a:ext>
            </a:extLst>
          </p:cNvPr>
          <p:cNvSpPr txBox="1"/>
          <p:nvPr/>
        </p:nvSpPr>
        <p:spPr>
          <a:xfrm>
            <a:off x="3719822" y="4646448"/>
            <a:ext cx="498007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Surgery </a:t>
            </a:r>
            <a:r>
              <a:rPr lang="en-US" sz="4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endParaRPr lang="en-US" sz="44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91A31-5609-8084-BCC5-882099402A0F}"/>
              </a:ext>
            </a:extLst>
          </p:cNvPr>
          <p:cNvSpPr txBox="1"/>
          <p:nvPr/>
        </p:nvSpPr>
        <p:spPr>
          <a:xfrm>
            <a:off x="0" y="2659559"/>
            <a:ext cx="121920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4400" dirty="0">
                <a:latin typeface="Times New Roman"/>
                <a:cs typeface="Times New Roman"/>
              </a:rPr>
              <a:t> Arm: Supinator to PIN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890189-12BB-42B3-DEE7-7AF2416A5D4D}"/>
              </a:ext>
            </a:extLst>
          </p:cNvPr>
          <p:cNvSpPr txBox="1"/>
          <p:nvPr/>
        </p:nvSpPr>
        <p:spPr>
          <a:xfrm>
            <a:off x="3022241" y="3851187"/>
            <a:ext cx="63837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Times New Roman"/>
                <a:cs typeface="Calibri"/>
              </a:rPr>
              <a:t>Date of Injury </a:t>
            </a:r>
            <a:r>
              <a:rPr lang="en-US" sz="44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4400" dirty="0">
              <a:highlight>
                <a:srgbClr val="FFFF00"/>
              </a:highlight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73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922C2E8-49B5-FF45-77AD-E6F2BB7F586C}"/>
              </a:ext>
            </a:extLst>
          </p:cNvPr>
          <p:cNvSpPr txBox="1"/>
          <p:nvPr/>
        </p:nvSpPr>
        <p:spPr>
          <a:xfrm>
            <a:off x="0" y="11928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Nerve Biospecimens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141B9-D424-E4E6-0944-FDB7C62CC794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2BCAB-7A8E-8844-6C68-F1410E944B2C}"/>
              </a:ext>
            </a:extLst>
          </p:cNvPr>
          <p:cNvSpPr txBox="1"/>
          <p:nvPr/>
        </p:nvSpPr>
        <p:spPr>
          <a:xfrm>
            <a:off x="7247036" y="0"/>
            <a:ext cx="494496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Surgery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Injury: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Injury to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B00A4D-3E6F-E22E-B662-5D2FCD236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7240"/>
              </p:ext>
            </p:extLst>
          </p:nvPr>
        </p:nvGraphicFramePr>
        <p:xfrm>
          <a:off x="298450" y="940667"/>
          <a:ext cx="11592979" cy="579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032">
                  <a:extLst>
                    <a:ext uri="{9D8B030D-6E8A-4147-A177-3AD203B41FA5}">
                      <a16:colId xmlns:a16="http://schemas.microsoft.com/office/drawing/2014/main" val="2619827643"/>
                    </a:ext>
                  </a:extLst>
                </a:gridCol>
                <a:gridCol w="3865032">
                  <a:extLst>
                    <a:ext uri="{9D8B030D-6E8A-4147-A177-3AD203B41FA5}">
                      <a16:colId xmlns:a16="http://schemas.microsoft.com/office/drawing/2014/main" val="3292115317"/>
                    </a:ext>
                  </a:extLst>
                </a:gridCol>
                <a:gridCol w="1238249">
                  <a:extLst>
                    <a:ext uri="{9D8B030D-6E8A-4147-A177-3AD203B41FA5}">
                      <a16:colId xmlns:a16="http://schemas.microsoft.com/office/drawing/2014/main" val="1453811430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519430908"/>
                    </a:ext>
                  </a:extLst>
                </a:gridCol>
              </a:tblGrid>
              <a:tr h="360755"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/>
                          <a:cs typeface="Calibri"/>
                        </a:rPr>
                        <a:t>Supinator Nerve Under Scope</a:t>
                      </a:r>
                      <a:endParaRPr lang="en-US" sz="1800" b="0" i="0" u="none" strike="noStrike" dirty="0">
                        <a:effectLst/>
                        <a:highlight>
                          <a:srgbClr val="D0CECE"/>
                        </a:highlight>
                        <a:latin typeface="Times New Roman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/>
                          <a:cs typeface="Calibri"/>
                        </a:rPr>
                        <a:t>PIN Nerve Under Scope</a:t>
                      </a:r>
                      <a:endParaRPr lang="en-US" sz="1800" b="0" i="0" u="none" strike="noStrike" dirty="0">
                        <a:effectLst/>
                        <a:highlight>
                          <a:srgbClr val="D0CECE"/>
                        </a:highlight>
                        <a:latin typeface="Times New Roman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/>
                          <a:cs typeface="Calibri"/>
                        </a:rPr>
                        <a:t>Repair</a:t>
                      </a:r>
                      <a:endParaRPr lang="en-US" sz="1800" b="0" i="0" u="none" strike="noStrike" dirty="0">
                        <a:effectLst/>
                        <a:highlight>
                          <a:srgbClr val="D0CECE"/>
                        </a:highlight>
                        <a:latin typeface="Times New Roman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highlight>
                          <a:srgbClr val="D0CECE"/>
                        </a:highlight>
                        <a:latin typeface="Times New Roman"/>
                        <a:cs typeface="Calibri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099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114412"/>
                  </a:ext>
                </a:extLst>
              </a:tr>
              <a:tr h="2550583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image of supinator under scope</a:t>
                      </a:r>
                      <a:endParaRPr lang="en-US" sz="1800" b="0" i="0" u="none" strike="noStrike" dirty="0">
                        <a:effectLst/>
                        <a:highlight>
                          <a:srgbClr val="E9EBF5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(pending)</a:t>
                      </a:r>
                      <a:endParaRPr lang="en-US" sz="1800" b="0" i="0" u="none" strike="noStrike" dirty="0">
                        <a:effectLst/>
                        <a:highlight>
                          <a:srgbClr val="E9EBF5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image of PIN under scope</a:t>
                      </a:r>
                      <a:endParaRPr lang="en-US" sz="1800" b="0" i="0" u="none" strike="noStrike" dirty="0">
                        <a:effectLst/>
                        <a:highlight>
                          <a:srgbClr val="CFD5EA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(pending)</a:t>
                      </a:r>
                      <a:endParaRPr lang="en-US" sz="1800" b="0" i="0" u="none" strike="noStrike" dirty="0">
                        <a:effectLst/>
                        <a:highlight>
                          <a:srgbClr val="CFD5EA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dirty="0">
                        <a:effectLst/>
                        <a:highlight>
                          <a:srgbClr val="E9EBF5"/>
                        </a:highlight>
                        <a:latin typeface="Arial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dirty="0">
                        <a:effectLst/>
                        <a:highlight>
                          <a:srgbClr val="E9EBF5"/>
                        </a:highlight>
                        <a:latin typeface="Arial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dirty="0">
                        <a:effectLst/>
                        <a:highlight>
                          <a:srgbClr val="E9EBF5"/>
                        </a:highlight>
                        <a:latin typeface="Arial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dirty="0">
                        <a:effectLst/>
                        <a:highlight>
                          <a:srgbClr val="E9EBF5"/>
                        </a:highlight>
                        <a:latin typeface="Arial"/>
                      </a:endParaRPr>
                    </a:p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image of supinator to PIN repair </a:t>
                      </a: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(pending)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>
                        <a:effectLst/>
                        <a:highlight>
                          <a:srgbClr val="D0CECE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099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59626"/>
                  </a:ext>
                </a:extLst>
              </a:tr>
              <a:tr h="4021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/>
                          <a:cs typeface="Calibri"/>
                        </a:rPr>
                        <a:t>Supinator Nerve Specimen for Histology</a:t>
                      </a:r>
                      <a:endParaRPr lang="en-US" sz="1800" b="0" i="0" u="none" strike="noStrike">
                        <a:effectLst/>
                        <a:highlight>
                          <a:srgbClr val="D0CECE"/>
                        </a:highlight>
                        <a:latin typeface="Times New Roman"/>
                        <a:cs typeface="Calibri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D0CECE"/>
                          </a:highlight>
                          <a:latin typeface="Times New Roman"/>
                          <a:cs typeface="Calibri"/>
                        </a:rPr>
                        <a:t>PIN Nerve Specimen for Histology</a:t>
                      </a:r>
                      <a:endParaRPr lang="en-US" sz="1800" b="0" i="0" u="none" strike="noStrike">
                        <a:effectLst/>
                        <a:highlight>
                          <a:srgbClr val="D0CECE"/>
                        </a:highlight>
                        <a:latin typeface="Times New Roman"/>
                        <a:cs typeface="Calibri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D0CECE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89949"/>
                  </a:ext>
                </a:extLst>
              </a:tr>
              <a:tr h="301625">
                <a:tc rowSpan="4"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dirty="0">
                        <a:effectLst/>
                        <a:highlight>
                          <a:srgbClr val="E9EBF5"/>
                        </a:highlight>
                        <a:latin typeface="Arial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dirty="0">
                        <a:effectLst/>
                        <a:highlight>
                          <a:srgbClr val="E9EBF5"/>
                        </a:highlight>
                        <a:latin typeface="Arial"/>
                      </a:endParaRPr>
                    </a:p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image of supinator</a:t>
                      </a: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on </a:t>
                      </a: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telfa</a:t>
                      </a: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dirty="0">
                        <a:effectLst/>
                        <a:highlight>
                          <a:srgbClr val="CFD5EA"/>
                        </a:highlight>
                        <a:latin typeface="Arial"/>
                      </a:endParaRPr>
                    </a:p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dirty="0">
                        <a:effectLst/>
                        <a:highlight>
                          <a:srgbClr val="CFD5EA"/>
                        </a:highlight>
                        <a:latin typeface="Arial"/>
                      </a:endParaRPr>
                    </a:p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image of PIN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on </a:t>
                      </a: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telfa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Comments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78400"/>
                  </a:ext>
                </a:extLst>
              </a:tr>
              <a:tr h="656166">
                <a:tc vMerge="1"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Sup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</a:rPr>
                        <a:t>Comments […]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964472"/>
                  </a:ext>
                </a:extLst>
              </a:tr>
              <a:tr h="889000">
                <a:tc vMerge="1"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PIN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</a:rPr>
                        <a:t>Comments […]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906729"/>
                  </a:ext>
                </a:extLst>
              </a:tr>
              <a:tr h="635000">
                <a:tc vMerge="1"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Misc.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</a:rPr>
                        <a:t>Comments […]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95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5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101CEC5-FE94-D79E-EA4E-5B01486C0E3C}"/>
              </a:ext>
            </a:extLst>
          </p:cNvPr>
          <p:cNvSpPr txBox="1"/>
          <p:nvPr/>
        </p:nvSpPr>
        <p:spPr>
          <a:xfrm>
            <a:off x="3847263" y="123111"/>
            <a:ext cx="384349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Histology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ADADB-B129-48C3-8932-578FB749CACB}"/>
              </a:ext>
            </a:extLst>
          </p:cNvPr>
          <p:cNvSpPr txBox="1"/>
          <p:nvPr/>
        </p:nvSpPr>
        <p:spPr>
          <a:xfrm>
            <a:off x="7247036" y="0"/>
            <a:ext cx="494496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Surgery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Injury: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Injury to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63CDD-A4DC-6822-8A8A-33AA2558F75F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D9339-7C21-11FD-B267-2539B4FC7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88155"/>
              </p:ext>
            </p:extLst>
          </p:nvPr>
        </p:nvGraphicFramePr>
        <p:xfrm>
          <a:off x="246184" y="1092200"/>
          <a:ext cx="11717215" cy="549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30">
                  <a:extLst>
                    <a:ext uri="{9D8B030D-6E8A-4147-A177-3AD203B41FA5}">
                      <a16:colId xmlns:a16="http://schemas.microsoft.com/office/drawing/2014/main" val="1965714807"/>
                    </a:ext>
                  </a:extLst>
                </a:gridCol>
                <a:gridCol w="2639266">
                  <a:extLst>
                    <a:ext uri="{9D8B030D-6E8A-4147-A177-3AD203B41FA5}">
                      <a16:colId xmlns:a16="http://schemas.microsoft.com/office/drawing/2014/main" val="2116705188"/>
                    </a:ext>
                  </a:extLst>
                </a:gridCol>
                <a:gridCol w="2726408">
                  <a:extLst>
                    <a:ext uri="{9D8B030D-6E8A-4147-A177-3AD203B41FA5}">
                      <a16:colId xmlns:a16="http://schemas.microsoft.com/office/drawing/2014/main" val="681790954"/>
                    </a:ext>
                  </a:extLst>
                </a:gridCol>
                <a:gridCol w="2675684">
                  <a:extLst>
                    <a:ext uri="{9D8B030D-6E8A-4147-A177-3AD203B41FA5}">
                      <a16:colId xmlns:a16="http://schemas.microsoft.com/office/drawing/2014/main" val="1059156626"/>
                    </a:ext>
                  </a:extLst>
                </a:gridCol>
                <a:gridCol w="2713727">
                  <a:extLst>
                    <a:ext uri="{9D8B030D-6E8A-4147-A177-3AD203B41FA5}">
                      <a16:colId xmlns:a16="http://schemas.microsoft.com/office/drawing/2014/main" val="2706674404"/>
                    </a:ext>
                  </a:extLst>
                </a:gridCol>
              </a:tblGrid>
              <a:tr h="5020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Calibri"/>
                        </a:rPr>
                        <a:t>(type of staining)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ea typeface="Calibri"/>
                        <a:cs typeface="Calibri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Calibri"/>
                        </a:rPr>
                        <a:t>(type of staining)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ea typeface="Calibri"/>
                        <a:cs typeface="Calibri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Calibri"/>
                        </a:rPr>
                        <a:t>(type of staining)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ea typeface="Calibri"/>
                        <a:cs typeface="Calibri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Calibri"/>
                          <a:cs typeface="Calibri"/>
                        </a:rPr>
                        <a:t>(type of staining)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ea typeface="Calibri"/>
                        <a:cs typeface="Calibri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03992"/>
                  </a:ext>
                </a:extLst>
              </a:tr>
              <a:tr h="249853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/>
                          <a:cs typeface="Calibri"/>
                        </a:rPr>
                        <a:t>Supinator</a:t>
                      </a:r>
                      <a:endParaRPr lang="en-US" sz="1400" b="1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image of histology (outstanding, Shah)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image of histology (outstanding, Shah)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image of histology (outstanding, Shah)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image of histology (outstanding, Shah)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515093"/>
                  </a:ext>
                </a:extLst>
              </a:tr>
              <a:tr h="2498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Times New Roman"/>
                          <a:cs typeface="Calibri"/>
                        </a:rPr>
                        <a:t>PIN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image of histology (outstanding, Shah)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image of histology (outstanding, Shah)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image of histology (outstanding, Shah)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image of histology (outstanding, Shah)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6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6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4269E6-0C41-07E5-FB4F-2A5B3C7E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9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/>
                <a:cs typeface="Calibri Light"/>
              </a:rPr>
              <a:t>Timepoint 1 </a:t>
            </a:r>
            <a:r>
              <a:rPr lang="en-US" sz="6600" dirty="0">
                <a:latin typeface="Times New Roman"/>
                <a:cs typeface="Times New Roman"/>
              </a:rPr>
              <a:t>(1.5 Months):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 or 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Missed 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or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sz="3600" dirty="0">
                <a:solidFill>
                  <a:srgbClr val="92D05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Outstanding</a:t>
            </a:r>
            <a:endParaRPr lang="en-US" sz="3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638F7-00A3-4CEA-0C63-0827E4BB6ECB}"/>
              </a:ext>
            </a:extLst>
          </p:cNvPr>
          <p:cNvSpPr txBox="1"/>
          <p:nvPr/>
        </p:nvSpPr>
        <p:spPr>
          <a:xfrm>
            <a:off x="1173324" y="5655959"/>
            <a:ext cx="93154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(If data not collected for a timepoint,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format row like this</a:t>
            </a:r>
            <a:r>
              <a:rPr lang="en-US"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and define what each meeting after date – e.g.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QNP,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Research,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Clinic,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B573-A8EE-8C31-5248-0DEE18E3F5EF}"/>
              </a:ext>
            </a:extLst>
          </p:cNvPr>
          <p:cNvSpPr txBox="1">
            <a:spLocks/>
          </p:cNvSpPr>
          <p:nvPr/>
        </p:nvSpPr>
        <p:spPr>
          <a:xfrm>
            <a:off x="838200" y="1841678"/>
            <a:ext cx="10474411" cy="41543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Wrist Supination: PROM/AROM,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 videos and maximum range supination joint angles (with elbow at 90 and 180 degrees)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 of wrist supination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Supination force measurements of wrist using </a:t>
            </a:r>
            <a:r>
              <a:rPr lang="en-US" sz="1400" dirty="0" err="1">
                <a:latin typeface="Times New Roman"/>
                <a:cs typeface="Times New Roman"/>
              </a:rPr>
              <a:t>MicroFET</a:t>
            </a:r>
            <a:r>
              <a:rPr lang="en-US" sz="1400" dirty="0">
                <a:latin typeface="Times New Roman"/>
                <a:cs typeface="Times New Roman"/>
              </a:rPr>
              <a:t> dynamometer</a:t>
            </a:r>
            <a:endParaRPr lang="en-US" dirty="0"/>
          </a:p>
          <a:p>
            <a:pPr marL="1028700" lvl="1" indent="-342900">
              <a:spcBef>
                <a:spcPts val="0"/>
              </a:spcBef>
              <a:buFont typeface="Arial" panose="020B0604020202020204" pitchFamily="34" charset="0"/>
              <a:buAutoNum type="alphaLcPeriod"/>
            </a:pPr>
            <a:endParaRPr lang="en-US" sz="1400" dirty="0">
              <a:latin typeface="Times New Roman"/>
              <a:cs typeface="Times New Roman"/>
            </a:endParaRPr>
          </a:p>
          <a:p>
            <a:pPr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9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DF57A-C6D9-62B1-4141-452B7432892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Wrist Supination: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PROM/AROM, Force Measurements, MRC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CFE5C-724E-FC16-CF29-54A17FD1802E}"/>
              </a:ext>
            </a:extLst>
          </p:cNvPr>
          <p:cNvSpPr txBox="1"/>
          <p:nvPr/>
        </p:nvSpPr>
        <p:spPr>
          <a:xfrm>
            <a:off x="7852229" y="0"/>
            <a:ext cx="433977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1 (1.5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6776D-FFA9-91F5-3C08-5C6390D7C89C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B21A96C-99AA-8909-E47F-5645F8639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6641"/>
              </p:ext>
            </p:extLst>
          </p:nvPr>
        </p:nvGraphicFramePr>
        <p:xfrm>
          <a:off x="-10699" y="3835356"/>
          <a:ext cx="3077028" cy="12549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0611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2336417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261999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32686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03A1D7A-C798-9A2A-5493-E645DEB43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58632"/>
              </p:ext>
            </p:extLst>
          </p:nvPr>
        </p:nvGraphicFramePr>
        <p:xfrm>
          <a:off x="-10698" y="1077216"/>
          <a:ext cx="3077028" cy="272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028">
                  <a:extLst>
                    <a:ext uri="{9D8B030D-6E8A-4147-A177-3AD203B41FA5}">
                      <a16:colId xmlns:a16="http://schemas.microsoft.com/office/drawing/2014/main" val="1275398250"/>
                    </a:ext>
                  </a:extLst>
                </a:gridCol>
              </a:tblGrid>
              <a:tr h="25851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Dynamometer Placement</a:t>
                      </a:r>
                      <a:endParaRPr lang="en-US" sz="10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23655"/>
                  </a:ext>
                </a:extLst>
              </a:tr>
              <a:tr h="246201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Supination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Dynamometer Placement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618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F72E959-E904-0944-E1A0-954CDFA0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34988"/>
              </p:ext>
            </p:extLst>
          </p:nvPr>
        </p:nvGraphicFramePr>
        <p:xfrm>
          <a:off x="3095359" y="1086524"/>
          <a:ext cx="3077028" cy="378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028">
                  <a:extLst>
                    <a:ext uri="{9D8B030D-6E8A-4147-A177-3AD203B41FA5}">
                      <a16:colId xmlns:a16="http://schemas.microsoft.com/office/drawing/2014/main" val="2441803660"/>
                    </a:ext>
                  </a:extLst>
                </a:gridCol>
              </a:tblGrid>
              <a:tr h="186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7737"/>
                  </a:ext>
                </a:extLst>
              </a:tr>
              <a:tr h="35375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AROM + PROM Compilation Video/Images of Supination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798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2AF497-7B7F-49B3-6164-8AF5DDB46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98344"/>
              </p:ext>
            </p:extLst>
          </p:nvPr>
        </p:nvGraphicFramePr>
        <p:xfrm>
          <a:off x="-1" y="5035888"/>
          <a:ext cx="12192001" cy="182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16">
                  <a:extLst>
                    <a:ext uri="{9D8B030D-6E8A-4147-A177-3AD203B41FA5}">
                      <a16:colId xmlns:a16="http://schemas.microsoft.com/office/drawing/2014/main" val="69603908"/>
                    </a:ext>
                  </a:extLst>
                </a:gridCol>
                <a:gridCol w="1906841">
                  <a:extLst>
                    <a:ext uri="{9D8B030D-6E8A-4147-A177-3AD203B41FA5}">
                      <a16:colId xmlns:a16="http://schemas.microsoft.com/office/drawing/2014/main" val="940015264"/>
                    </a:ext>
                  </a:extLst>
                </a:gridCol>
                <a:gridCol w="2061449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1520282">
                  <a:extLst>
                    <a:ext uri="{9D8B030D-6E8A-4147-A177-3AD203B41FA5}">
                      <a16:colId xmlns:a16="http://schemas.microsoft.com/office/drawing/2014/main" val="14594156"/>
                    </a:ext>
                  </a:extLst>
                </a:gridCol>
                <a:gridCol w="1689571">
                  <a:extLst>
                    <a:ext uri="{9D8B030D-6E8A-4147-A177-3AD203B41FA5}">
                      <a16:colId xmlns:a16="http://schemas.microsoft.com/office/drawing/2014/main" val="1466224179"/>
                    </a:ext>
                  </a:extLst>
                </a:gridCol>
                <a:gridCol w="1918002">
                  <a:extLst>
                    <a:ext uri="{9D8B030D-6E8A-4147-A177-3AD203B41FA5}">
                      <a16:colId xmlns:a16="http://schemas.microsoft.com/office/drawing/2014/main" val="76534197"/>
                    </a:ext>
                  </a:extLst>
                </a:gridCol>
                <a:gridCol w="1652840">
                  <a:extLst>
                    <a:ext uri="{9D8B030D-6E8A-4147-A177-3AD203B41FA5}">
                      <a16:colId xmlns:a16="http://schemas.microsoft.com/office/drawing/2014/main" val="3794946673"/>
                    </a:ext>
                  </a:extLst>
                </a:gridCol>
              </a:tblGrid>
              <a:tr h="4271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Supination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427127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R/C 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Force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R/C 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051471"/>
                  </a:ext>
                </a:extLst>
              </a:tr>
              <a:tr h="42712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/</a:t>
                      </a: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/</a:t>
                      </a: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5407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 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#/#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 ##, ##. ##, ##. 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#/#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6AA05F8-950D-E147-3493-B8A963F08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64311"/>
              </p:ext>
            </p:extLst>
          </p:nvPr>
        </p:nvGraphicFramePr>
        <p:xfrm>
          <a:off x="6211018" y="1092679"/>
          <a:ext cx="5971935" cy="390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01">
                  <a:extLst>
                    <a:ext uri="{9D8B030D-6E8A-4147-A177-3AD203B41FA5}">
                      <a16:colId xmlns:a16="http://schemas.microsoft.com/office/drawing/2014/main" val="1159719502"/>
                    </a:ext>
                  </a:extLst>
                </a:gridCol>
                <a:gridCol w="1107002">
                  <a:extLst>
                    <a:ext uri="{9D8B030D-6E8A-4147-A177-3AD203B41FA5}">
                      <a16:colId xmlns:a16="http://schemas.microsoft.com/office/drawing/2014/main" val="1918248722"/>
                    </a:ext>
                  </a:extLst>
                </a:gridCol>
                <a:gridCol w="1085911">
                  <a:extLst>
                    <a:ext uri="{9D8B030D-6E8A-4147-A177-3AD203B41FA5}">
                      <a16:colId xmlns:a16="http://schemas.microsoft.com/office/drawing/2014/main" val="757430228"/>
                    </a:ext>
                  </a:extLst>
                </a:gridCol>
                <a:gridCol w="1197702">
                  <a:extLst>
                    <a:ext uri="{9D8B030D-6E8A-4147-A177-3AD203B41FA5}">
                      <a16:colId xmlns:a16="http://schemas.microsoft.com/office/drawing/2014/main" val="2068685342"/>
                    </a:ext>
                  </a:extLst>
                </a:gridCol>
                <a:gridCol w="1117877">
                  <a:extLst>
                    <a:ext uri="{9D8B030D-6E8A-4147-A177-3AD203B41FA5}">
                      <a16:colId xmlns:a16="http://schemas.microsoft.com/office/drawing/2014/main" val="4028457509"/>
                    </a:ext>
                  </a:extLst>
                </a:gridCol>
                <a:gridCol w="408670">
                  <a:extLst>
                    <a:ext uri="{9D8B030D-6E8A-4147-A177-3AD203B41FA5}">
                      <a16:colId xmlns:a16="http://schemas.microsoft.com/office/drawing/2014/main" val="3745618998"/>
                    </a:ext>
                  </a:extLst>
                </a:gridCol>
                <a:gridCol w="452472">
                  <a:extLst>
                    <a:ext uri="{9D8B030D-6E8A-4147-A177-3AD203B41FA5}">
                      <a16:colId xmlns:a16="http://schemas.microsoft.com/office/drawing/2014/main" val="1571646260"/>
                    </a:ext>
                  </a:extLst>
                </a:gridCol>
              </a:tblGrid>
              <a:tr h="24145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PROM/AROM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39139"/>
                  </a:ext>
                </a:extLst>
              </a:tr>
              <a:tr h="321936">
                <a:tc row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Supination</a:t>
                      </a:r>
                    </a:p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32285"/>
                  </a:ext>
                </a:extLst>
              </a:tr>
              <a:tr h="5403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Straight Arm PROM (AL)</a:t>
                      </a:r>
                      <a:endParaRPr 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24285"/>
                  </a:ext>
                </a:extLst>
              </a:tr>
              <a:tr h="321936">
                <a:tc rowSpan="2"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Straight Arm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(min 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Angle Image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(min supination)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(elbow straight)</a:t>
                      </a:r>
                      <a:endParaRPr lang="en-US" dirty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  <a:endParaRPr lang="en-US"/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18675"/>
                  </a:ext>
                </a:extLst>
              </a:tr>
              <a:tr h="781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435779"/>
                  </a:ext>
                </a:extLst>
              </a:tr>
              <a:tr h="471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Bent Arm PROM</a:t>
                      </a:r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202"/>
                  </a:ext>
                </a:extLst>
              </a:tr>
              <a:tr h="321936">
                <a:tc rowSpan="2">
                  <a:txBody>
                    <a:bodyPr/>
                    <a:lstStyle/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Bent Arm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(min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/>
                    </a:p>
                    <a:p>
                      <a:pPr algn="r"/>
                      <a:endParaRPr 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Angle Image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(min supination)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(elbow bent)</a:t>
                      </a:r>
                      <a:endParaRPr lang="en-US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endParaRPr lang="en-US" sz="1000" dirty="0">
                        <a:latin typeface="Times New Roman"/>
                        <a:cs typeface="Calibri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 New Roman"/>
                          <a:cs typeface="Times New Roman"/>
                        </a:rPr>
                        <a:t>Max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95848"/>
                  </a:ext>
                </a:extLst>
              </a:tr>
              <a:tr h="8968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56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CFAF-15CA-8843-F311-65E67C13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1690548"/>
            <a:ext cx="10474411" cy="41543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PROM/AROM</a:t>
            </a:r>
            <a:endParaRPr lang="en-US" dirty="0"/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 videos and maximum range extension joint angles of digits 1, 2, 5</a:t>
            </a: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Extension force measurements of all digits using </a:t>
            </a:r>
            <a:r>
              <a:rPr lang="en-US" sz="1400" dirty="0" err="1">
                <a:latin typeface="Times New Roman"/>
                <a:cs typeface="Times New Roman"/>
              </a:rPr>
              <a:t>MxMoonfree</a:t>
            </a:r>
            <a:r>
              <a:rPr lang="en-US" sz="1400" dirty="0">
                <a:latin typeface="Times New Roman"/>
                <a:cs typeface="Times New Roman"/>
              </a:rPr>
              <a:t> 50N dynamometer (if strong enough, movement &gt; 10 degrees)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 of finger and thumb extensors</a:t>
            </a:r>
            <a:endParaRPr lang="en-US" dirty="0"/>
          </a:p>
          <a:p>
            <a:pPr marL="1028700" lvl="1" indent="-342900">
              <a:spcBef>
                <a:spcPts val="0"/>
              </a:spcBef>
              <a:buAutoNum type="alphaLcPeriod"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Neurophysiology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MUC of EDC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Representative ultrasound images of supinator and of EDC</a:t>
            </a:r>
            <a:endParaRPr lang="en-US" dirty="0">
              <a:cs typeface="Calibri" panose="020F0502020204030204"/>
            </a:endParaRP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91C20A-B871-FEA3-333A-C6BD5011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9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/>
                <a:cs typeface="Calibri Light"/>
              </a:rPr>
              <a:t>Timepoint 2 </a:t>
            </a:r>
            <a:r>
              <a:rPr lang="en-US" sz="6600" dirty="0">
                <a:latin typeface="Times New Roman"/>
                <a:cs typeface="Times New Roman"/>
              </a:rPr>
              <a:t>(6 Months):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 or 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Missed 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or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sz="3600" dirty="0">
                <a:solidFill>
                  <a:srgbClr val="92D05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Outstanding</a:t>
            </a:r>
            <a:endParaRPr lang="en-US" sz="3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C2165-51C3-A394-4425-D5E332D1411F}"/>
              </a:ext>
            </a:extLst>
          </p:cNvPr>
          <p:cNvSpPr txBox="1"/>
          <p:nvPr/>
        </p:nvSpPr>
        <p:spPr>
          <a:xfrm>
            <a:off x="1173324" y="5655959"/>
            <a:ext cx="93154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(If data not collected for a timepoint,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format row like this</a:t>
            </a:r>
            <a:r>
              <a:rPr lang="en-US"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and define what each meeting was for after date – e.g.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QNP,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Research,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Clinic, etc.)</a:t>
            </a:r>
          </a:p>
        </p:txBody>
      </p:sp>
    </p:spTree>
    <p:extLst>
      <p:ext uri="{BB962C8B-B14F-4D97-AF65-F5344CB8AC3E}">
        <p14:creationId xmlns:p14="http://schemas.microsoft.com/office/powerpoint/2010/main" val="87943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9211-6E77-1AAA-D953-7728998F0E3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C77A9-5A18-D9ED-2C68-CCB37A0AA716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3D8F8C-3F57-FC1C-2B9D-9CB89FF1DCE8}"/>
              </a:ext>
            </a:extLst>
          </p:cNvPr>
          <p:cNvGraphicFramePr>
            <a:graphicFrameLocks noGrp="1"/>
          </p:cNvGraphicFramePr>
          <p:nvPr/>
        </p:nvGraphicFramePr>
        <p:xfrm>
          <a:off x="0" y="4726781"/>
          <a:ext cx="4455723" cy="21312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08074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3647649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417779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55566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5773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5804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0E1EEC-E01B-370E-9B46-4A402E863674}"/>
              </a:ext>
            </a:extLst>
          </p:cNvPr>
          <p:cNvGraphicFramePr>
            <a:graphicFrameLocks noGrp="1"/>
          </p:cNvGraphicFramePr>
          <p:nvPr/>
        </p:nvGraphicFramePr>
        <p:xfrm>
          <a:off x="0" y="1100264"/>
          <a:ext cx="4455724" cy="358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724">
                  <a:extLst>
                    <a:ext uri="{9D8B030D-6E8A-4147-A177-3AD203B41FA5}">
                      <a16:colId xmlns:a16="http://schemas.microsoft.com/office/drawing/2014/main" val="3243471151"/>
                    </a:ext>
                  </a:extLst>
                </a:gridCol>
              </a:tblGrid>
              <a:tr h="27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Finger Extension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71005"/>
                  </a:ext>
                </a:extLst>
              </a:tr>
              <a:tr h="33152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PROM + AROM Compilation Video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392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BE57D9-7A33-2D99-1D1F-048C01C7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67648"/>
              </p:ext>
            </p:extLst>
          </p:nvPr>
        </p:nvGraphicFramePr>
        <p:xfrm>
          <a:off x="4455722" y="1100264"/>
          <a:ext cx="7736276" cy="576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55">
                  <a:extLst>
                    <a:ext uri="{9D8B030D-6E8A-4147-A177-3AD203B41FA5}">
                      <a16:colId xmlns:a16="http://schemas.microsoft.com/office/drawing/2014/main" val="3738208351"/>
                    </a:ext>
                  </a:extLst>
                </a:gridCol>
                <a:gridCol w="1547722">
                  <a:extLst>
                    <a:ext uri="{9D8B030D-6E8A-4147-A177-3AD203B41FA5}">
                      <a16:colId xmlns:a16="http://schemas.microsoft.com/office/drawing/2014/main" val="1906934482"/>
                    </a:ext>
                  </a:extLst>
                </a:gridCol>
                <a:gridCol w="1547722">
                  <a:extLst>
                    <a:ext uri="{9D8B030D-6E8A-4147-A177-3AD203B41FA5}">
                      <a16:colId xmlns:a16="http://schemas.microsoft.com/office/drawing/2014/main" val="2591429781"/>
                    </a:ext>
                  </a:extLst>
                </a:gridCol>
                <a:gridCol w="1355123">
                  <a:extLst>
                    <a:ext uri="{9D8B030D-6E8A-4147-A177-3AD203B41FA5}">
                      <a16:colId xmlns:a16="http://schemas.microsoft.com/office/drawing/2014/main" val="1895781830"/>
                    </a:ext>
                  </a:extLst>
                </a:gridCol>
                <a:gridCol w="1453706">
                  <a:extLst>
                    <a:ext uri="{9D8B030D-6E8A-4147-A177-3AD203B41FA5}">
                      <a16:colId xmlns:a16="http://schemas.microsoft.com/office/drawing/2014/main" val="3722844456"/>
                    </a:ext>
                  </a:extLst>
                </a:gridCol>
                <a:gridCol w="607148">
                  <a:extLst>
                    <a:ext uri="{9D8B030D-6E8A-4147-A177-3AD203B41FA5}">
                      <a16:colId xmlns:a16="http://schemas.microsoft.com/office/drawing/2014/main" val="2906418495"/>
                    </a:ext>
                  </a:extLst>
                </a:gridCol>
                <a:gridCol w="566600">
                  <a:extLst>
                    <a:ext uri="{9D8B030D-6E8A-4147-A177-3AD203B41FA5}">
                      <a16:colId xmlns:a16="http://schemas.microsoft.com/office/drawing/2014/main" val="42324110"/>
                    </a:ext>
                  </a:extLst>
                </a:gridCol>
              </a:tblGrid>
              <a:tr h="273521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and 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57184"/>
                  </a:ext>
                </a:extLst>
              </a:tr>
              <a:tr h="395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Finger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 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Minimum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Maximum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PROM 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initials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43917"/>
                  </a:ext>
                </a:extLst>
              </a:tr>
              <a:tr h="176268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58855"/>
                  </a:ext>
                </a:extLst>
              </a:tr>
              <a:tr h="1125805">
                <a:tc rowSpan="3"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47844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33069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Ring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16789"/>
                  </a:ext>
                </a:extLst>
              </a:tr>
              <a:tr h="14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679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308629-7F62-6CE7-87E9-E2B04DF4AC18}"/>
              </a:ext>
            </a:extLst>
          </p:cNvPr>
          <p:cNvSpPr txBox="1"/>
          <p:nvPr/>
        </p:nvSpPr>
        <p:spPr>
          <a:xfrm>
            <a:off x="7271657" y="0"/>
            <a:ext cx="492034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2 (6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811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81180-80C2-DAE5-1ED3-EE3549F61DA5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Force Measurements, MRC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4C9B7-E384-2154-1A48-2DB2F5AE142A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E16508-B4A0-2265-250A-4E32CE9A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15340"/>
              </p:ext>
            </p:extLst>
          </p:nvPr>
        </p:nvGraphicFramePr>
        <p:xfrm>
          <a:off x="0" y="4671230"/>
          <a:ext cx="12192000" cy="22894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1225491">
                  <a:extLst>
                    <a:ext uri="{9D8B030D-6E8A-4147-A177-3AD203B41FA5}">
                      <a16:colId xmlns:a16="http://schemas.microsoft.com/office/drawing/2014/main" val="1019229401"/>
                    </a:ext>
                  </a:extLst>
                </a:gridCol>
                <a:gridCol w="1961055">
                  <a:extLst>
                    <a:ext uri="{9D8B030D-6E8A-4147-A177-3AD203B41FA5}">
                      <a16:colId xmlns:a16="http://schemas.microsoft.com/office/drawing/2014/main" val="2947142071"/>
                    </a:ext>
                  </a:extLst>
                </a:gridCol>
                <a:gridCol w="2089728">
                  <a:extLst>
                    <a:ext uri="{9D8B030D-6E8A-4147-A177-3AD203B41FA5}">
                      <a16:colId xmlns:a16="http://schemas.microsoft.com/office/drawing/2014/main" val="2643327539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60355464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5989009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2638813814"/>
                    </a:ext>
                  </a:extLst>
                </a:gridCol>
              </a:tblGrid>
              <a:tr h="431271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Thumb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Index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Middle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Ring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Pinky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48656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671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MRC (R/C)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03957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00678"/>
                  </a:ext>
                </a:extLst>
              </a:tr>
              <a:tr h="42297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05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A98C0D-3F86-2C31-CDCC-2C4154F04E49}"/>
              </a:ext>
            </a:extLst>
          </p:cNvPr>
          <p:cNvSpPr txBox="1"/>
          <p:nvPr/>
        </p:nvSpPr>
        <p:spPr>
          <a:xfrm>
            <a:off x="7271657" y="0"/>
            <a:ext cx="492034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2 (6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BA6C38-594B-0595-9514-BBDEE755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03768"/>
              </p:ext>
            </p:extLst>
          </p:nvPr>
        </p:nvGraphicFramePr>
        <p:xfrm>
          <a:off x="3048" y="1092458"/>
          <a:ext cx="12188953" cy="356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32">
                  <a:extLst>
                    <a:ext uri="{9D8B030D-6E8A-4147-A177-3AD203B41FA5}">
                      <a16:colId xmlns:a16="http://schemas.microsoft.com/office/drawing/2014/main" val="371179036"/>
                    </a:ext>
                  </a:extLst>
                </a:gridCol>
                <a:gridCol w="1795397">
                  <a:extLst>
                    <a:ext uri="{9D8B030D-6E8A-4147-A177-3AD203B41FA5}">
                      <a16:colId xmlns:a16="http://schemas.microsoft.com/office/drawing/2014/main" val="1566659606"/>
                    </a:ext>
                  </a:extLst>
                </a:gridCol>
                <a:gridCol w="1053041">
                  <a:extLst>
                    <a:ext uri="{9D8B030D-6E8A-4147-A177-3AD203B41FA5}">
                      <a16:colId xmlns:a16="http://schemas.microsoft.com/office/drawing/2014/main" val="940015264"/>
                    </a:ext>
                  </a:extLst>
                </a:gridCol>
                <a:gridCol w="1595511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1595511">
                  <a:extLst>
                    <a:ext uri="{9D8B030D-6E8A-4147-A177-3AD203B41FA5}">
                      <a16:colId xmlns:a16="http://schemas.microsoft.com/office/drawing/2014/main" val="1601683447"/>
                    </a:ext>
                  </a:extLst>
                </a:gridCol>
                <a:gridCol w="1428539">
                  <a:extLst>
                    <a:ext uri="{9D8B030D-6E8A-4147-A177-3AD203B41FA5}">
                      <a16:colId xmlns:a16="http://schemas.microsoft.com/office/drawing/2014/main" val="480709914"/>
                    </a:ext>
                  </a:extLst>
                </a:gridCol>
                <a:gridCol w="1595511">
                  <a:extLst>
                    <a:ext uri="{9D8B030D-6E8A-4147-A177-3AD203B41FA5}">
                      <a16:colId xmlns:a16="http://schemas.microsoft.com/office/drawing/2014/main" val="760116487"/>
                    </a:ext>
                  </a:extLst>
                </a:gridCol>
                <a:gridCol w="1595511">
                  <a:extLst>
                    <a:ext uri="{9D8B030D-6E8A-4147-A177-3AD203B41FA5}">
                      <a16:colId xmlns:a16="http://schemas.microsoft.com/office/drawing/2014/main" val="847280353"/>
                    </a:ext>
                  </a:extLst>
                </a:gridCol>
              </a:tblGrid>
              <a:tr h="28004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/>
                        </a:rPr>
                        <a:t>Voluntary Finger Extension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29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Stimulated Force (N)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Force (N)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60796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55895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Thumb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21942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56973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06839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Pinky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4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25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A1553-D3FB-0E7E-519B-4D0580147014}"/>
              </a:ext>
            </a:extLst>
          </p:cNvPr>
          <p:cNvSpPr txBox="1"/>
          <p:nvPr/>
        </p:nvSpPr>
        <p:spPr>
          <a:xfrm>
            <a:off x="3727526" y="15390"/>
            <a:ext cx="473694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Neurophysiology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B97B8-73B7-4FDC-CBD3-0AEF9D604A1A}"/>
              </a:ext>
            </a:extLst>
          </p:cNvPr>
          <p:cNvSpPr txBox="1"/>
          <p:nvPr/>
        </p:nvSpPr>
        <p:spPr>
          <a:xfrm>
            <a:off x="7271657" y="0"/>
            <a:ext cx="492034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2 (6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83CBE-C337-CCAD-9BD6-DDC5182DEA23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DOD###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highlight>
                  <a:srgbClr val="FFFFFF"/>
                </a:highlight>
                <a:latin typeface="Times New Roman"/>
                <a:cs typeface="Times New Roman"/>
              </a:rPr>
              <a:t> Arm</a:t>
            </a: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5C1D10-DD8B-7913-C54C-30028605E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81805"/>
              </p:ext>
            </p:extLst>
          </p:nvPr>
        </p:nvGraphicFramePr>
        <p:xfrm>
          <a:off x="10294188" y="1078301"/>
          <a:ext cx="1895681" cy="578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40">
                  <a:extLst>
                    <a:ext uri="{9D8B030D-6E8A-4147-A177-3AD203B41FA5}">
                      <a16:colId xmlns:a16="http://schemas.microsoft.com/office/drawing/2014/main" val="47538598"/>
                    </a:ext>
                  </a:extLst>
                </a:gridCol>
                <a:gridCol w="1301341">
                  <a:extLst>
                    <a:ext uri="{9D8B030D-6E8A-4147-A177-3AD203B41FA5}">
                      <a16:colId xmlns:a16="http://schemas.microsoft.com/office/drawing/2014/main" val="437901267"/>
                    </a:ext>
                  </a:extLst>
                </a:gridCol>
              </a:tblGrid>
              <a:tr h="26168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53783"/>
                  </a:ext>
                </a:extLst>
              </a:tr>
              <a:tr h="16426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supinator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63576"/>
                  </a:ext>
                </a:extLst>
              </a:tr>
              <a:tr h="2563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8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24134"/>
                  </a:ext>
                </a:extLst>
              </a:tr>
              <a:tr h="16250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EDC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7851"/>
                  </a:ext>
                </a:extLst>
              </a:tr>
              <a:tr h="2574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34477"/>
                  </a:ext>
                </a:extLst>
              </a:tr>
              <a:tr h="579207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52765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82843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31712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322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6217F4-FF83-4CBB-7A21-DE816CD72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83492"/>
              </p:ext>
            </p:extLst>
          </p:nvPr>
        </p:nvGraphicFramePr>
        <p:xfrm>
          <a:off x="0" y="1077214"/>
          <a:ext cx="10122146" cy="578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3687225544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337480645"/>
                    </a:ext>
                  </a:extLst>
                </a:gridCol>
                <a:gridCol w="124896">
                  <a:extLst>
                    <a:ext uri="{9D8B030D-6E8A-4147-A177-3AD203B41FA5}">
                      <a16:colId xmlns:a16="http://schemas.microsoft.com/office/drawing/2014/main" val="3633050187"/>
                    </a:ext>
                  </a:extLst>
                </a:gridCol>
                <a:gridCol w="254904">
                  <a:extLst>
                    <a:ext uri="{9D8B030D-6E8A-4147-A177-3AD203B41FA5}">
                      <a16:colId xmlns:a16="http://schemas.microsoft.com/office/drawing/2014/main" val="1445577549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200069201"/>
                    </a:ext>
                  </a:extLst>
                </a:gridCol>
                <a:gridCol w="119485">
                  <a:extLst>
                    <a:ext uri="{9D8B030D-6E8A-4147-A177-3AD203B41FA5}">
                      <a16:colId xmlns:a16="http://schemas.microsoft.com/office/drawing/2014/main" val="78738465"/>
                    </a:ext>
                  </a:extLst>
                </a:gridCol>
                <a:gridCol w="240883">
                  <a:extLst>
                    <a:ext uri="{9D8B030D-6E8A-4147-A177-3AD203B41FA5}">
                      <a16:colId xmlns:a16="http://schemas.microsoft.com/office/drawing/2014/main" val="1514202422"/>
                    </a:ext>
                  </a:extLst>
                </a:gridCol>
                <a:gridCol w="295398">
                  <a:extLst>
                    <a:ext uri="{9D8B030D-6E8A-4147-A177-3AD203B41FA5}">
                      <a16:colId xmlns:a16="http://schemas.microsoft.com/office/drawing/2014/main" val="2161629733"/>
                    </a:ext>
                  </a:extLst>
                </a:gridCol>
                <a:gridCol w="362169">
                  <a:extLst>
                    <a:ext uri="{9D8B030D-6E8A-4147-A177-3AD203B41FA5}">
                      <a16:colId xmlns:a16="http://schemas.microsoft.com/office/drawing/2014/main" val="1425514340"/>
                    </a:ext>
                  </a:extLst>
                </a:gridCol>
                <a:gridCol w="209724">
                  <a:extLst>
                    <a:ext uri="{9D8B030D-6E8A-4147-A177-3AD203B41FA5}">
                      <a16:colId xmlns:a16="http://schemas.microsoft.com/office/drawing/2014/main" val="2135453930"/>
                    </a:ext>
                  </a:extLst>
                </a:gridCol>
                <a:gridCol w="555394">
                  <a:extLst>
                    <a:ext uri="{9D8B030D-6E8A-4147-A177-3AD203B41FA5}">
                      <a16:colId xmlns:a16="http://schemas.microsoft.com/office/drawing/2014/main" val="1491614660"/>
                    </a:ext>
                  </a:extLst>
                </a:gridCol>
                <a:gridCol w="501555">
                  <a:extLst>
                    <a:ext uri="{9D8B030D-6E8A-4147-A177-3AD203B41FA5}">
                      <a16:colId xmlns:a16="http://schemas.microsoft.com/office/drawing/2014/main" val="3326518737"/>
                    </a:ext>
                  </a:extLst>
                </a:gridCol>
                <a:gridCol w="117650">
                  <a:extLst>
                    <a:ext uri="{9D8B030D-6E8A-4147-A177-3AD203B41FA5}">
                      <a16:colId xmlns:a16="http://schemas.microsoft.com/office/drawing/2014/main" val="3710311142"/>
                    </a:ext>
                  </a:extLst>
                </a:gridCol>
                <a:gridCol w="479429">
                  <a:extLst>
                    <a:ext uri="{9D8B030D-6E8A-4147-A177-3AD203B41FA5}">
                      <a16:colId xmlns:a16="http://schemas.microsoft.com/office/drawing/2014/main" val="87339494"/>
                    </a:ext>
                  </a:extLst>
                </a:gridCol>
                <a:gridCol w="540461">
                  <a:extLst>
                    <a:ext uri="{9D8B030D-6E8A-4147-A177-3AD203B41FA5}">
                      <a16:colId xmlns:a16="http://schemas.microsoft.com/office/drawing/2014/main" val="3412648025"/>
                    </a:ext>
                  </a:extLst>
                </a:gridCol>
                <a:gridCol w="609749">
                  <a:extLst>
                    <a:ext uri="{9D8B030D-6E8A-4147-A177-3AD203B41FA5}">
                      <a16:colId xmlns:a16="http://schemas.microsoft.com/office/drawing/2014/main" val="682866392"/>
                    </a:ext>
                  </a:extLst>
                </a:gridCol>
                <a:gridCol w="582034">
                  <a:extLst>
                    <a:ext uri="{9D8B030D-6E8A-4147-A177-3AD203B41FA5}">
                      <a16:colId xmlns:a16="http://schemas.microsoft.com/office/drawing/2014/main" val="3273536367"/>
                    </a:ext>
                  </a:extLst>
                </a:gridCol>
                <a:gridCol w="706058">
                  <a:extLst>
                    <a:ext uri="{9D8B030D-6E8A-4147-A177-3AD203B41FA5}">
                      <a16:colId xmlns:a16="http://schemas.microsoft.com/office/drawing/2014/main" val="3111399195"/>
                    </a:ext>
                  </a:extLst>
                </a:gridCol>
                <a:gridCol w="512382">
                  <a:extLst>
                    <a:ext uri="{9D8B030D-6E8A-4147-A177-3AD203B41FA5}">
                      <a16:colId xmlns:a16="http://schemas.microsoft.com/office/drawing/2014/main" val="3521181237"/>
                    </a:ext>
                  </a:extLst>
                </a:gridCol>
                <a:gridCol w="558117">
                  <a:extLst>
                    <a:ext uri="{9D8B030D-6E8A-4147-A177-3AD203B41FA5}">
                      <a16:colId xmlns:a16="http://schemas.microsoft.com/office/drawing/2014/main" val="3900193718"/>
                    </a:ext>
                  </a:extLst>
                </a:gridCol>
                <a:gridCol w="373285">
                  <a:extLst>
                    <a:ext uri="{9D8B030D-6E8A-4147-A177-3AD203B41FA5}">
                      <a16:colId xmlns:a16="http://schemas.microsoft.com/office/drawing/2014/main" val="869580574"/>
                    </a:ext>
                  </a:extLst>
                </a:gridCol>
                <a:gridCol w="416664">
                  <a:extLst>
                    <a:ext uri="{9D8B030D-6E8A-4147-A177-3AD203B41FA5}">
                      <a16:colId xmlns:a16="http://schemas.microsoft.com/office/drawing/2014/main" val="2166804930"/>
                    </a:ext>
                  </a:extLst>
                </a:gridCol>
                <a:gridCol w="360327">
                  <a:extLst>
                    <a:ext uri="{9D8B030D-6E8A-4147-A177-3AD203B41FA5}">
                      <a16:colId xmlns:a16="http://schemas.microsoft.com/office/drawing/2014/main" val="3256100092"/>
                    </a:ext>
                  </a:extLst>
                </a:gridCol>
                <a:gridCol w="401903">
                  <a:extLst>
                    <a:ext uri="{9D8B030D-6E8A-4147-A177-3AD203B41FA5}">
                      <a16:colId xmlns:a16="http://schemas.microsoft.com/office/drawing/2014/main" val="3724913066"/>
                    </a:ext>
                  </a:extLst>
                </a:gridCol>
                <a:gridCol w="473017">
                  <a:extLst>
                    <a:ext uri="{9D8B030D-6E8A-4147-A177-3AD203B41FA5}">
                      <a16:colId xmlns:a16="http://schemas.microsoft.com/office/drawing/2014/main" val="1636542280"/>
                    </a:ext>
                  </a:extLst>
                </a:gridCol>
              </a:tblGrid>
              <a:tr h="320068">
                <a:tc gridSpan="25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Donor Nerve Neurophysiology and Strength Data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67878"/>
                  </a:ext>
                </a:extLst>
              </a:tr>
              <a:tr h="334497">
                <a:tc gridSpan="9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Donor Muscle Neurophysiology</a:t>
                      </a:r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Donor Strength, Measured and Clinical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06102"/>
                  </a:ext>
                </a:extLst>
              </a:tr>
              <a:tr h="41336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Supination Force (N)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 MRC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 MRC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97171"/>
                  </a:ext>
                </a:extLst>
              </a:tr>
              <a:tr h="505216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CFD5EA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##. 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11801"/>
                  </a:ext>
                </a:extLst>
              </a:tr>
              <a:tr h="367434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99425"/>
                  </a:ext>
                </a:extLst>
              </a:tr>
              <a:tr h="321501">
                <a:tc gridSpan="10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MRC from OR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01222"/>
                  </a:ext>
                </a:extLst>
              </a:tr>
              <a:tr h="413360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lang="en-US" sz="5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55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sz="5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sz="550" b="1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sz="55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55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69"/>
                  </a:ext>
                </a:extLst>
              </a:tr>
              <a:tr h="321501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  <a:endParaRPr lang="en-US" sz="6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  <a:endParaRPr lang="en-US" sz="6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71035"/>
                  </a:ext>
                </a:extLst>
              </a:tr>
              <a:tr h="321501">
                <a:tc gridSpan="25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46354"/>
                  </a:ext>
                </a:extLst>
              </a:tr>
              <a:tr h="367434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30228"/>
                  </a:ext>
                </a:extLst>
              </a:tr>
              <a:tr h="298536">
                <a:tc gridSpan="9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Muscle Neurophysiology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Strength, Measured and Clinical</a:t>
                      </a:r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84539"/>
                  </a:ext>
                </a:extLst>
              </a:tr>
              <a:tr h="298536"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Muscle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  <a:endParaRPr lang="en-US" sz="4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4401"/>
                  </a:ext>
                </a:extLst>
              </a:tr>
              <a:tr h="41336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lang="en-US"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lang="en-US"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8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93827"/>
                  </a:ext>
                </a:extLst>
              </a:tr>
              <a:tr h="54223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  <a:endParaRPr lang="en-US" sz="6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  <a:endParaRPr lang="en-US" sz="6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  <a:endParaRPr lang="en-US" sz="6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01.18.22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7491"/>
                  </a:ext>
                </a:extLst>
              </a:tr>
              <a:tr h="54223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  <a:endParaRPr lang="en-US" sz="6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  <a:endParaRPr lang="en-US" sz="6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  <a:endParaRPr lang="en-US" sz="60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08.16.22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1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0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CFAF-15CA-8843-F311-65E67C13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1690548"/>
            <a:ext cx="10474411" cy="41543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PROM/AROM</a:t>
            </a:r>
            <a:endParaRPr lang="en-US" sz="1400" dirty="0"/>
          </a:p>
          <a:p>
            <a:pPr marL="1028700" lvl="1" indent="-342900">
              <a:spcBef>
                <a:spcPts val="0"/>
              </a:spcBef>
              <a:buFont typeface="Arial" panose="020B0604020202020204" pitchFamily="34" charset="0"/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</a:t>
            </a:r>
            <a:endParaRPr lang="en-US" sz="1600" dirty="0"/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videos and maximum range extension joint angles of digits 1, 2, 5</a:t>
            </a: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Extension force measurements of all digits using </a:t>
            </a:r>
            <a:r>
              <a:rPr lang="en-US" sz="1400" dirty="0" err="1">
                <a:latin typeface="Times New Roman"/>
                <a:cs typeface="Times New Roman"/>
              </a:rPr>
              <a:t>MxMoonfree</a:t>
            </a:r>
            <a:r>
              <a:rPr lang="en-US" sz="1400" dirty="0">
                <a:latin typeface="Times New Roman"/>
                <a:cs typeface="Times New Roman"/>
              </a:rPr>
              <a:t> 50N dynamometer (if strong enough, movement &gt; 10 degrees)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 of finger and thumb extensors</a:t>
            </a:r>
            <a:endParaRPr lang="en-US" dirty="0"/>
          </a:p>
          <a:p>
            <a:pPr marL="1028700" lvl="1" indent="-342900">
              <a:spcBef>
                <a:spcPts val="0"/>
              </a:spcBef>
              <a:buAutoNum type="alphaLcPeriod"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Neurophysiology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MUC of EDC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Representative ultrasound images of supinator and of EDC</a:t>
            </a:r>
            <a:endParaRPr lang="en-US" dirty="0">
              <a:cs typeface="Calibri" panose="020F0502020204030204"/>
            </a:endParaRP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91C20A-B871-FEA3-333A-C6BD5011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9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/>
                <a:cs typeface="Calibri Light"/>
              </a:rPr>
              <a:t>Timepoint 3 </a:t>
            </a:r>
            <a:r>
              <a:rPr lang="en-US" sz="6600" dirty="0">
                <a:latin typeface="Times New Roman"/>
                <a:cs typeface="Times New Roman"/>
              </a:rPr>
              <a:t>(9 Months):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 or 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Missed 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or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sz="3600" dirty="0">
                <a:solidFill>
                  <a:srgbClr val="92D05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Outstanding</a:t>
            </a:r>
            <a:endParaRPr lang="en-US" sz="3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4B642-4A24-8A6A-E259-9C1483A7E268}"/>
              </a:ext>
            </a:extLst>
          </p:cNvPr>
          <p:cNvSpPr txBox="1"/>
          <p:nvPr/>
        </p:nvSpPr>
        <p:spPr>
          <a:xfrm>
            <a:off x="1173324" y="5655959"/>
            <a:ext cx="93154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(If data not collected for a timepoint,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format row like this</a:t>
            </a:r>
            <a:r>
              <a:rPr lang="en-US"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and define what each meeting was for after date – e.g.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QNP,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Research,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Clinic, etc.)</a:t>
            </a:r>
          </a:p>
        </p:txBody>
      </p:sp>
    </p:spTree>
    <p:extLst>
      <p:ext uri="{BB962C8B-B14F-4D97-AF65-F5344CB8AC3E}">
        <p14:creationId xmlns:p14="http://schemas.microsoft.com/office/powerpoint/2010/main" val="358299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9211-6E77-1AAA-D953-7728998F0E3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F96D3-A03A-CDFA-86A7-9E1C3B8D3C74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14D5A84-D1A3-F310-BAD8-5921B406A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98773"/>
              </p:ext>
            </p:extLst>
          </p:nvPr>
        </p:nvGraphicFramePr>
        <p:xfrm>
          <a:off x="257076" y="4744734"/>
          <a:ext cx="4455723" cy="208617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08074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3647649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485496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54227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45650DC3-8AEE-1BBF-158A-5567106D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19474"/>
              </p:ext>
            </p:extLst>
          </p:nvPr>
        </p:nvGraphicFramePr>
        <p:xfrm>
          <a:off x="257077" y="1078289"/>
          <a:ext cx="4455723" cy="365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723">
                  <a:extLst>
                    <a:ext uri="{9D8B030D-6E8A-4147-A177-3AD203B41FA5}">
                      <a16:colId xmlns:a16="http://schemas.microsoft.com/office/drawing/2014/main" val="3243471151"/>
                    </a:ext>
                  </a:extLst>
                </a:gridCol>
              </a:tblGrid>
              <a:tr h="3186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Finger Extension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71005"/>
                  </a:ext>
                </a:extLst>
              </a:tr>
              <a:tr h="33325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PROM + AROM Compilation Video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392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63A91D-7C7C-138E-A241-6AE1A0C560BE}"/>
              </a:ext>
            </a:extLst>
          </p:cNvPr>
          <p:cNvSpPr txBox="1"/>
          <p:nvPr/>
        </p:nvSpPr>
        <p:spPr>
          <a:xfrm>
            <a:off x="7184571" y="1071"/>
            <a:ext cx="500742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3 (9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366B18-520E-C0C6-8BAF-70F1F06F1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38550"/>
              </p:ext>
            </p:extLst>
          </p:nvPr>
        </p:nvGraphicFramePr>
        <p:xfrm>
          <a:off x="4712799" y="1100264"/>
          <a:ext cx="7479196" cy="576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81">
                  <a:extLst>
                    <a:ext uri="{9D8B030D-6E8A-4147-A177-3AD203B41FA5}">
                      <a16:colId xmlns:a16="http://schemas.microsoft.com/office/drawing/2014/main" val="3738208351"/>
                    </a:ext>
                  </a:extLst>
                </a:gridCol>
                <a:gridCol w="1496290">
                  <a:extLst>
                    <a:ext uri="{9D8B030D-6E8A-4147-A177-3AD203B41FA5}">
                      <a16:colId xmlns:a16="http://schemas.microsoft.com/office/drawing/2014/main" val="1906934482"/>
                    </a:ext>
                  </a:extLst>
                </a:gridCol>
                <a:gridCol w="1496290">
                  <a:extLst>
                    <a:ext uri="{9D8B030D-6E8A-4147-A177-3AD203B41FA5}">
                      <a16:colId xmlns:a16="http://schemas.microsoft.com/office/drawing/2014/main" val="2591429781"/>
                    </a:ext>
                  </a:extLst>
                </a:gridCol>
                <a:gridCol w="1310092">
                  <a:extLst>
                    <a:ext uri="{9D8B030D-6E8A-4147-A177-3AD203B41FA5}">
                      <a16:colId xmlns:a16="http://schemas.microsoft.com/office/drawing/2014/main" val="1895781830"/>
                    </a:ext>
                  </a:extLst>
                </a:gridCol>
                <a:gridCol w="1405399">
                  <a:extLst>
                    <a:ext uri="{9D8B030D-6E8A-4147-A177-3AD203B41FA5}">
                      <a16:colId xmlns:a16="http://schemas.microsoft.com/office/drawing/2014/main" val="3722844456"/>
                    </a:ext>
                  </a:extLst>
                </a:gridCol>
                <a:gridCol w="586972">
                  <a:extLst>
                    <a:ext uri="{9D8B030D-6E8A-4147-A177-3AD203B41FA5}">
                      <a16:colId xmlns:a16="http://schemas.microsoft.com/office/drawing/2014/main" val="2906418495"/>
                    </a:ext>
                  </a:extLst>
                </a:gridCol>
                <a:gridCol w="547772">
                  <a:extLst>
                    <a:ext uri="{9D8B030D-6E8A-4147-A177-3AD203B41FA5}">
                      <a16:colId xmlns:a16="http://schemas.microsoft.com/office/drawing/2014/main" val="42324110"/>
                    </a:ext>
                  </a:extLst>
                </a:gridCol>
              </a:tblGrid>
              <a:tr h="273521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and 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57184"/>
                  </a:ext>
                </a:extLst>
              </a:tr>
              <a:tr h="395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Finger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 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Minimum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Maximum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PROM 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initials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43917"/>
                  </a:ext>
                </a:extLst>
              </a:tr>
              <a:tr h="176268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58855"/>
                  </a:ext>
                </a:extLst>
              </a:tr>
              <a:tr h="1125805">
                <a:tc rowSpan="3"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47844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33069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Ring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16789"/>
                  </a:ext>
                </a:extLst>
              </a:tr>
              <a:tr h="14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6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1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CFAF-15CA-8843-F311-65E67C13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1690548"/>
            <a:ext cx="10474411" cy="41543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Wrist Supination: PROM/AROM,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 videos and maximum range supination joint angles (with elbow at 90 and 180 degrees)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 of wrist supination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Supination force measurements of wrist using </a:t>
            </a:r>
            <a:r>
              <a:rPr lang="en-US" sz="1400" dirty="0" err="1">
                <a:latin typeface="Times New Roman"/>
                <a:cs typeface="Times New Roman"/>
              </a:rPr>
              <a:t>MicroFET</a:t>
            </a:r>
            <a:r>
              <a:rPr lang="en-US" sz="1400" dirty="0">
                <a:latin typeface="Times New Roman"/>
                <a:cs typeface="Times New Roman"/>
              </a:rPr>
              <a:t> dynamometer</a:t>
            </a:r>
            <a:endParaRPr lang="en-US" sz="1400" dirty="0">
              <a:highlight>
                <a:srgbClr val="FF0000"/>
              </a:highlight>
              <a:latin typeface="Times New Roman"/>
              <a:cs typeface="Times New Roman"/>
            </a:endParaRP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PROM/AROM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 videos and maximum range extension joint angles of digits 1, 2, 5</a:t>
            </a: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Extension force measurements of all digits using </a:t>
            </a:r>
            <a:r>
              <a:rPr lang="en-US" sz="1400" dirty="0" err="1">
                <a:latin typeface="Times New Roman"/>
                <a:cs typeface="Times New Roman"/>
              </a:rPr>
              <a:t>MxMoonfree</a:t>
            </a:r>
            <a:r>
              <a:rPr lang="en-US" sz="1400" dirty="0">
                <a:latin typeface="Times New Roman"/>
                <a:cs typeface="Times New Roman"/>
              </a:rPr>
              <a:t> 50N dynamometer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 of finger and thumb extensors (if recordable movement)</a:t>
            </a:r>
            <a:endParaRPr lang="en-US" dirty="0">
              <a:cs typeface="Calibri" panose="020F0502020204030204"/>
            </a:endParaRP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Stimulated Force Measurements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AROM of finger extensors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Extension force measurements of all digits using </a:t>
            </a:r>
            <a:r>
              <a:rPr lang="en-US" sz="1400" dirty="0" err="1">
                <a:latin typeface="Times New Roman"/>
                <a:cs typeface="Times New Roman"/>
              </a:rPr>
              <a:t>MxMoonfree</a:t>
            </a:r>
            <a:r>
              <a:rPr lang="en-US" sz="1400" dirty="0">
                <a:latin typeface="Times New Roman"/>
                <a:cs typeface="Times New Roman"/>
              </a:rPr>
              <a:t> 50N dynamometer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Neurophysiology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EMG motor unit count of supinator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MUNE of EDC (if available)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Representative ultrasound images of supinator and of EDC</a:t>
            </a: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44C4A7-9BFC-EB0B-562E-35B96420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9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/>
                <a:cs typeface="Calibri Light"/>
              </a:rPr>
              <a:t>Timepoint 0 </a:t>
            </a:r>
            <a:r>
              <a:rPr lang="en-US" sz="6600" dirty="0">
                <a:latin typeface="Times New Roman"/>
                <a:cs typeface="Times New Roman"/>
              </a:rPr>
              <a:t>(Preoperative):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 or 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Missed 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or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sz="3600" dirty="0">
                <a:solidFill>
                  <a:srgbClr val="92D05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Outstanding</a:t>
            </a:r>
            <a:endParaRPr lang="en-US" sz="3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D89DE-76F6-7E96-C2F3-4E206E5C844C}"/>
              </a:ext>
            </a:extLst>
          </p:cNvPr>
          <p:cNvSpPr txBox="1"/>
          <p:nvPr/>
        </p:nvSpPr>
        <p:spPr>
          <a:xfrm>
            <a:off x="1173324" y="5655959"/>
            <a:ext cx="93154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(If data not collected for a timepoint,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format row like this</a:t>
            </a:r>
            <a:r>
              <a:rPr lang="en-US"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and define what each meeting was for after date – e.g.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QNP,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Research,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Clinic, etc.)</a:t>
            </a:r>
          </a:p>
        </p:txBody>
      </p:sp>
    </p:spTree>
    <p:extLst>
      <p:ext uri="{BB962C8B-B14F-4D97-AF65-F5344CB8AC3E}">
        <p14:creationId xmlns:p14="http://schemas.microsoft.com/office/powerpoint/2010/main" val="278140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81180-80C2-DAE5-1ED3-EE3549F61DA5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Force Measurements, MRC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F423-39BD-C382-2876-3787C1A3B17C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5FA3B9-21EB-AE73-DDC4-87ACFD11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15340"/>
              </p:ext>
            </p:extLst>
          </p:nvPr>
        </p:nvGraphicFramePr>
        <p:xfrm>
          <a:off x="0" y="4671230"/>
          <a:ext cx="12192000" cy="22894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1225491">
                  <a:extLst>
                    <a:ext uri="{9D8B030D-6E8A-4147-A177-3AD203B41FA5}">
                      <a16:colId xmlns:a16="http://schemas.microsoft.com/office/drawing/2014/main" val="1019229401"/>
                    </a:ext>
                  </a:extLst>
                </a:gridCol>
                <a:gridCol w="1961055">
                  <a:extLst>
                    <a:ext uri="{9D8B030D-6E8A-4147-A177-3AD203B41FA5}">
                      <a16:colId xmlns:a16="http://schemas.microsoft.com/office/drawing/2014/main" val="2947142071"/>
                    </a:ext>
                  </a:extLst>
                </a:gridCol>
                <a:gridCol w="2089728">
                  <a:extLst>
                    <a:ext uri="{9D8B030D-6E8A-4147-A177-3AD203B41FA5}">
                      <a16:colId xmlns:a16="http://schemas.microsoft.com/office/drawing/2014/main" val="2643327539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60355464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5989009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2638813814"/>
                    </a:ext>
                  </a:extLst>
                </a:gridCol>
              </a:tblGrid>
              <a:tr h="431271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Thumb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Index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Middle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Ring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Pinky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48656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671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MRC (R/C)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03957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00678"/>
                  </a:ext>
                </a:extLst>
              </a:tr>
              <a:tr h="42297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05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CB1E05-D0DE-FB1F-0F85-AE92ADF081EB}"/>
              </a:ext>
            </a:extLst>
          </p:cNvPr>
          <p:cNvSpPr txBox="1"/>
          <p:nvPr/>
        </p:nvSpPr>
        <p:spPr>
          <a:xfrm>
            <a:off x="7184571" y="1071"/>
            <a:ext cx="500742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3 (9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7B94B8-122B-36FE-A85D-11439399F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85090"/>
              </p:ext>
            </p:extLst>
          </p:nvPr>
        </p:nvGraphicFramePr>
        <p:xfrm>
          <a:off x="3048" y="1092458"/>
          <a:ext cx="12188951" cy="358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454">
                  <a:extLst>
                    <a:ext uri="{9D8B030D-6E8A-4147-A177-3AD203B41FA5}">
                      <a16:colId xmlns:a16="http://schemas.microsoft.com/office/drawing/2014/main" val="371179036"/>
                    </a:ext>
                  </a:extLst>
                </a:gridCol>
                <a:gridCol w="1301960">
                  <a:extLst>
                    <a:ext uri="{9D8B030D-6E8A-4147-A177-3AD203B41FA5}">
                      <a16:colId xmlns:a16="http://schemas.microsoft.com/office/drawing/2014/main" val="1566659606"/>
                    </a:ext>
                  </a:extLst>
                </a:gridCol>
                <a:gridCol w="763629">
                  <a:extLst>
                    <a:ext uri="{9D8B030D-6E8A-4147-A177-3AD203B41FA5}">
                      <a16:colId xmlns:a16="http://schemas.microsoft.com/office/drawing/2014/main" val="940015264"/>
                    </a:ext>
                  </a:extLst>
                </a:gridCol>
                <a:gridCol w="1157009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1157009">
                  <a:extLst>
                    <a:ext uri="{9D8B030D-6E8A-4147-A177-3AD203B41FA5}">
                      <a16:colId xmlns:a16="http://schemas.microsoft.com/office/drawing/2014/main" val="1601683447"/>
                    </a:ext>
                  </a:extLst>
                </a:gridCol>
                <a:gridCol w="1035927">
                  <a:extLst>
                    <a:ext uri="{9D8B030D-6E8A-4147-A177-3AD203B41FA5}">
                      <a16:colId xmlns:a16="http://schemas.microsoft.com/office/drawing/2014/main" val="480709914"/>
                    </a:ext>
                  </a:extLst>
                </a:gridCol>
                <a:gridCol w="1157009">
                  <a:extLst>
                    <a:ext uri="{9D8B030D-6E8A-4147-A177-3AD203B41FA5}">
                      <a16:colId xmlns:a16="http://schemas.microsoft.com/office/drawing/2014/main" val="760116487"/>
                    </a:ext>
                  </a:extLst>
                </a:gridCol>
                <a:gridCol w="1157009">
                  <a:extLst>
                    <a:ext uri="{9D8B030D-6E8A-4147-A177-3AD203B41FA5}">
                      <a16:colId xmlns:a16="http://schemas.microsoft.com/office/drawing/2014/main" val="847280353"/>
                    </a:ext>
                  </a:extLst>
                </a:gridCol>
                <a:gridCol w="1035927">
                  <a:extLst>
                    <a:ext uri="{9D8B030D-6E8A-4147-A177-3AD203B41FA5}">
                      <a16:colId xmlns:a16="http://schemas.microsoft.com/office/drawing/2014/main" val="1466224179"/>
                    </a:ext>
                  </a:extLst>
                </a:gridCol>
                <a:gridCol w="1157009">
                  <a:extLst>
                    <a:ext uri="{9D8B030D-6E8A-4147-A177-3AD203B41FA5}">
                      <a16:colId xmlns:a16="http://schemas.microsoft.com/office/drawing/2014/main" val="76534197"/>
                    </a:ext>
                  </a:extLst>
                </a:gridCol>
                <a:gridCol w="1157009">
                  <a:extLst>
                    <a:ext uri="{9D8B030D-6E8A-4147-A177-3AD203B41FA5}">
                      <a16:colId xmlns:a16="http://schemas.microsoft.com/office/drawing/2014/main" val="1518857077"/>
                    </a:ext>
                  </a:extLst>
                </a:gridCol>
              </a:tblGrid>
              <a:tr h="28004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/>
                        </a:rPr>
                        <a:t>Voluntary Finger Extension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29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Stimulated Force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(N) 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(N) 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(N) 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Force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(N) 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60796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55895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Thumb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21942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56973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06839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Pinky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4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086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A1553-D3FB-0E7E-519B-4D0580147014}"/>
              </a:ext>
            </a:extLst>
          </p:cNvPr>
          <p:cNvSpPr txBox="1"/>
          <p:nvPr/>
        </p:nvSpPr>
        <p:spPr>
          <a:xfrm>
            <a:off x="3791026" y="0"/>
            <a:ext cx="460994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Neurophysiology</a:t>
            </a:r>
            <a:endParaRPr lang="en-US" sz="4000" b="1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9FADB-96C2-DDE8-CB07-76DDAE3F6AB2}"/>
              </a:ext>
            </a:extLst>
          </p:cNvPr>
          <p:cNvSpPr txBox="1"/>
          <p:nvPr/>
        </p:nvSpPr>
        <p:spPr>
          <a:xfrm>
            <a:off x="7184571" y="1071"/>
            <a:ext cx="500742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3 (9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3CD1C6-C921-FF20-9AD1-6B439F7B1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40147"/>
              </p:ext>
            </p:extLst>
          </p:nvPr>
        </p:nvGraphicFramePr>
        <p:xfrm>
          <a:off x="10484555" y="1072444"/>
          <a:ext cx="1715794" cy="577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41">
                  <a:extLst>
                    <a:ext uri="{9D8B030D-6E8A-4147-A177-3AD203B41FA5}">
                      <a16:colId xmlns:a16="http://schemas.microsoft.com/office/drawing/2014/main" val="47538598"/>
                    </a:ext>
                  </a:extLst>
                </a:gridCol>
                <a:gridCol w="1177853">
                  <a:extLst>
                    <a:ext uri="{9D8B030D-6E8A-4147-A177-3AD203B41FA5}">
                      <a16:colId xmlns:a16="http://schemas.microsoft.com/office/drawing/2014/main" val="437901267"/>
                    </a:ext>
                  </a:extLst>
                </a:gridCol>
              </a:tblGrid>
              <a:tr h="2616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53783"/>
                  </a:ext>
                </a:extLst>
              </a:tr>
              <a:tr h="16423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supinator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63576"/>
                  </a:ext>
                </a:extLst>
              </a:tr>
              <a:tr h="2563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8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24134"/>
                  </a:ext>
                </a:extLst>
              </a:tr>
              <a:tr h="16247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EDC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7851"/>
                  </a:ext>
                </a:extLst>
              </a:tr>
              <a:tr h="2573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34477"/>
                  </a:ext>
                </a:extLst>
              </a:tr>
              <a:tr h="5791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52765"/>
                  </a:ext>
                </a:extLst>
              </a:tr>
              <a:tr h="386067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82843"/>
                  </a:ext>
                </a:extLst>
              </a:tr>
              <a:tr h="386067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31712"/>
                  </a:ext>
                </a:extLst>
              </a:tr>
              <a:tr h="386067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322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A83F78-742C-193D-9B7E-215B19AF5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9353"/>
              </p:ext>
            </p:extLst>
          </p:nvPr>
        </p:nvGraphicFramePr>
        <p:xfrm>
          <a:off x="0" y="1077216"/>
          <a:ext cx="10141855" cy="577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687225544"/>
                    </a:ext>
                  </a:extLst>
                </a:gridCol>
                <a:gridCol w="136795">
                  <a:extLst>
                    <a:ext uri="{9D8B030D-6E8A-4147-A177-3AD203B41FA5}">
                      <a16:colId xmlns:a16="http://schemas.microsoft.com/office/drawing/2014/main" val="1004219901"/>
                    </a:ext>
                  </a:extLst>
                </a:gridCol>
                <a:gridCol w="447405">
                  <a:extLst>
                    <a:ext uri="{9D8B030D-6E8A-4147-A177-3AD203B41FA5}">
                      <a16:colId xmlns:a16="http://schemas.microsoft.com/office/drawing/2014/main" val="2337480645"/>
                    </a:ext>
                  </a:extLst>
                </a:gridCol>
                <a:gridCol w="170251">
                  <a:extLst>
                    <a:ext uri="{9D8B030D-6E8A-4147-A177-3AD203B41FA5}">
                      <a16:colId xmlns:a16="http://schemas.microsoft.com/office/drawing/2014/main" val="3633050187"/>
                    </a:ext>
                  </a:extLst>
                </a:gridCol>
                <a:gridCol w="248849">
                  <a:extLst>
                    <a:ext uri="{9D8B030D-6E8A-4147-A177-3AD203B41FA5}">
                      <a16:colId xmlns:a16="http://schemas.microsoft.com/office/drawing/2014/main" val="1445577549"/>
                    </a:ext>
                  </a:extLst>
                </a:gridCol>
                <a:gridCol w="316717">
                  <a:extLst>
                    <a:ext uri="{9D8B030D-6E8A-4147-A177-3AD203B41FA5}">
                      <a16:colId xmlns:a16="http://schemas.microsoft.com/office/drawing/2014/main" val="200069201"/>
                    </a:ext>
                  </a:extLst>
                </a:gridCol>
                <a:gridCol w="119485">
                  <a:extLst>
                    <a:ext uri="{9D8B030D-6E8A-4147-A177-3AD203B41FA5}">
                      <a16:colId xmlns:a16="http://schemas.microsoft.com/office/drawing/2014/main" val="78738465"/>
                    </a:ext>
                  </a:extLst>
                </a:gridCol>
                <a:gridCol w="224198">
                  <a:extLst>
                    <a:ext uri="{9D8B030D-6E8A-4147-A177-3AD203B41FA5}">
                      <a16:colId xmlns:a16="http://schemas.microsoft.com/office/drawing/2014/main" val="151420242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161629733"/>
                    </a:ext>
                  </a:extLst>
                </a:gridCol>
                <a:gridCol w="369452">
                  <a:extLst>
                    <a:ext uri="{9D8B030D-6E8A-4147-A177-3AD203B41FA5}">
                      <a16:colId xmlns:a16="http://schemas.microsoft.com/office/drawing/2014/main" val="1425514340"/>
                    </a:ext>
                  </a:extLst>
                </a:gridCol>
                <a:gridCol w="209724">
                  <a:extLst>
                    <a:ext uri="{9D8B030D-6E8A-4147-A177-3AD203B41FA5}">
                      <a16:colId xmlns:a16="http://schemas.microsoft.com/office/drawing/2014/main" val="2135453930"/>
                    </a:ext>
                  </a:extLst>
                </a:gridCol>
                <a:gridCol w="555394">
                  <a:extLst>
                    <a:ext uri="{9D8B030D-6E8A-4147-A177-3AD203B41FA5}">
                      <a16:colId xmlns:a16="http://schemas.microsoft.com/office/drawing/2014/main" val="1491614660"/>
                    </a:ext>
                  </a:extLst>
                </a:gridCol>
                <a:gridCol w="501555">
                  <a:extLst>
                    <a:ext uri="{9D8B030D-6E8A-4147-A177-3AD203B41FA5}">
                      <a16:colId xmlns:a16="http://schemas.microsoft.com/office/drawing/2014/main" val="3326518737"/>
                    </a:ext>
                  </a:extLst>
                </a:gridCol>
                <a:gridCol w="117650">
                  <a:extLst>
                    <a:ext uri="{9D8B030D-6E8A-4147-A177-3AD203B41FA5}">
                      <a16:colId xmlns:a16="http://schemas.microsoft.com/office/drawing/2014/main" val="3710311142"/>
                    </a:ext>
                  </a:extLst>
                </a:gridCol>
                <a:gridCol w="479429">
                  <a:extLst>
                    <a:ext uri="{9D8B030D-6E8A-4147-A177-3AD203B41FA5}">
                      <a16:colId xmlns:a16="http://schemas.microsoft.com/office/drawing/2014/main" val="87339494"/>
                    </a:ext>
                  </a:extLst>
                </a:gridCol>
                <a:gridCol w="540461">
                  <a:extLst>
                    <a:ext uri="{9D8B030D-6E8A-4147-A177-3AD203B41FA5}">
                      <a16:colId xmlns:a16="http://schemas.microsoft.com/office/drawing/2014/main" val="3412648025"/>
                    </a:ext>
                  </a:extLst>
                </a:gridCol>
                <a:gridCol w="609749">
                  <a:extLst>
                    <a:ext uri="{9D8B030D-6E8A-4147-A177-3AD203B41FA5}">
                      <a16:colId xmlns:a16="http://schemas.microsoft.com/office/drawing/2014/main" val="682866392"/>
                    </a:ext>
                  </a:extLst>
                </a:gridCol>
                <a:gridCol w="582034">
                  <a:extLst>
                    <a:ext uri="{9D8B030D-6E8A-4147-A177-3AD203B41FA5}">
                      <a16:colId xmlns:a16="http://schemas.microsoft.com/office/drawing/2014/main" val="3273536367"/>
                    </a:ext>
                  </a:extLst>
                </a:gridCol>
                <a:gridCol w="706058">
                  <a:extLst>
                    <a:ext uri="{9D8B030D-6E8A-4147-A177-3AD203B41FA5}">
                      <a16:colId xmlns:a16="http://schemas.microsoft.com/office/drawing/2014/main" val="3111399195"/>
                    </a:ext>
                  </a:extLst>
                </a:gridCol>
                <a:gridCol w="512382">
                  <a:extLst>
                    <a:ext uri="{9D8B030D-6E8A-4147-A177-3AD203B41FA5}">
                      <a16:colId xmlns:a16="http://schemas.microsoft.com/office/drawing/2014/main" val="3521181237"/>
                    </a:ext>
                  </a:extLst>
                </a:gridCol>
                <a:gridCol w="558117">
                  <a:extLst>
                    <a:ext uri="{9D8B030D-6E8A-4147-A177-3AD203B41FA5}">
                      <a16:colId xmlns:a16="http://schemas.microsoft.com/office/drawing/2014/main" val="3900193718"/>
                    </a:ext>
                  </a:extLst>
                </a:gridCol>
                <a:gridCol w="373285">
                  <a:extLst>
                    <a:ext uri="{9D8B030D-6E8A-4147-A177-3AD203B41FA5}">
                      <a16:colId xmlns:a16="http://schemas.microsoft.com/office/drawing/2014/main" val="869580574"/>
                    </a:ext>
                  </a:extLst>
                </a:gridCol>
                <a:gridCol w="416664">
                  <a:extLst>
                    <a:ext uri="{9D8B030D-6E8A-4147-A177-3AD203B41FA5}">
                      <a16:colId xmlns:a16="http://schemas.microsoft.com/office/drawing/2014/main" val="2166804930"/>
                    </a:ext>
                  </a:extLst>
                </a:gridCol>
                <a:gridCol w="360327">
                  <a:extLst>
                    <a:ext uri="{9D8B030D-6E8A-4147-A177-3AD203B41FA5}">
                      <a16:colId xmlns:a16="http://schemas.microsoft.com/office/drawing/2014/main" val="3256100092"/>
                    </a:ext>
                  </a:extLst>
                </a:gridCol>
                <a:gridCol w="401903">
                  <a:extLst>
                    <a:ext uri="{9D8B030D-6E8A-4147-A177-3AD203B41FA5}">
                      <a16:colId xmlns:a16="http://schemas.microsoft.com/office/drawing/2014/main" val="3724913066"/>
                    </a:ext>
                  </a:extLst>
                </a:gridCol>
                <a:gridCol w="371171">
                  <a:extLst>
                    <a:ext uri="{9D8B030D-6E8A-4147-A177-3AD203B41FA5}">
                      <a16:colId xmlns:a16="http://schemas.microsoft.com/office/drawing/2014/main" val="1636542280"/>
                    </a:ext>
                  </a:extLst>
                </a:gridCol>
              </a:tblGrid>
              <a:tr h="292566">
                <a:tc gridSpan="26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Donor Nerve Neurophysiology and Strength Data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67878"/>
                  </a:ext>
                </a:extLst>
              </a:tr>
              <a:tr h="305755">
                <a:tc gridSpan="10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Donor Muscle Neurophysiology</a:t>
                      </a:r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Donor Strength, Measured and Clinical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06102"/>
                  </a:ext>
                </a:extLst>
              </a:tr>
              <a:tr h="3778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Supination Force (N)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 MRC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 MRC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97171"/>
                  </a:ext>
                </a:extLst>
              </a:tr>
              <a:tr h="4618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CFD5EA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##. 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11801"/>
                  </a:ext>
                </a:extLst>
              </a:tr>
              <a:tr h="335862">
                <a:tc gridSpan="2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99425"/>
                  </a:ext>
                </a:extLst>
              </a:tr>
              <a:tr h="293876">
                <a:tc gridSpan="1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MRC from OR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01222"/>
                  </a:ext>
                </a:extLst>
              </a:tr>
              <a:tr h="377842">
                <a:tc gridSpan="1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6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sz="600" b="1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sz="6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69"/>
                  </a:ext>
                </a:extLst>
              </a:tr>
              <a:tr h="293876">
                <a:tc gridSpan="11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71035"/>
                  </a:ext>
                </a:extLst>
              </a:tr>
              <a:tr h="293876">
                <a:tc gridSpan="26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46354"/>
                  </a:ext>
                </a:extLst>
              </a:tr>
              <a:tr h="335862">
                <a:tc gridSpan="2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30228"/>
                  </a:ext>
                </a:extLst>
              </a:tr>
              <a:tr h="272884">
                <a:tc gridSpan="10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Muscle Neurophysiology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Strength, Measured and Clinical</a:t>
                      </a:r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84539"/>
                  </a:ext>
                </a:extLst>
              </a:tr>
              <a:tr h="272884"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sz="5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Muscle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  <a:endParaRPr lang="en-US" sz="4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4401"/>
                  </a:ext>
                </a:extLst>
              </a:tr>
              <a:tr h="37784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lang="en-US"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lang="en-US"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8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93827"/>
                  </a:ext>
                </a:extLst>
              </a:tr>
              <a:tr h="49564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  <a:endParaRPr lang="en-US" sz="600" dirty="0" err="1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01.18.22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7491"/>
                  </a:ext>
                </a:extLst>
              </a:tr>
              <a:tr h="49564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  <a:endParaRPr lang="en-US" sz="600" dirty="0" err="1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08.16.22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15245"/>
                  </a:ext>
                </a:extLst>
              </a:tr>
              <a:tr h="49564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01.17.23</a:t>
                      </a:r>
                      <a:endParaRPr lang="en-US" sz="7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152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4A27AC-CF92-9DD9-EE2D-F8DEB1B3BDEC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DOD###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>
                <a:highlight>
                  <a:srgbClr val="FFFFFF"/>
                </a:highlight>
                <a:latin typeface="Times New Roman"/>
                <a:cs typeface="Times New Roman"/>
              </a:rPr>
              <a:t> Arm</a:t>
            </a: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718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CFAF-15CA-8843-F311-65E67C13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94" y="2352888"/>
            <a:ext cx="10474411" cy="28346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PROM/AROM</a:t>
            </a:r>
            <a:endParaRPr lang="en-US" sz="1400" dirty="0"/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 videos and maximum range extension joint angles of digits 1, 2, 5</a:t>
            </a: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Extension force measurements of all digits using </a:t>
            </a:r>
            <a:r>
              <a:rPr lang="en-US" sz="1400" dirty="0" err="1">
                <a:latin typeface="Times New Roman"/>
                <a:cs typeface="Times New Roman"/>
              </a:rPr>
              <a:t>MxMoonfree</a:t>
            </a:r>
            <a:r>
              <a:rPr lang="en-US" sz="1400" dirty="0">
                <a:latin typeface="Times New Roman"/>
                <a:cs typeface="Times New Roman"/>
              </a:rPr>
              <a:t> 50N dynamometer (if strong enough, movement &gt; 10 degrees)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 of finger and thumb extensors</a:t>
            </a:r>
            <a:endParaRPr lang="en-US" dirty="0"/>
          </a:p>
          <a:p>
            <a:pPr marL="1028700" lvl="1" indent="-342900">
              <a:spcBef>
                <a:spcPts val="0"/>
              </a:spcBef>
              <a:buAutoNum type="alphaLcPeriod"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Neurophysiology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MUC of EDC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Representative ultrasound images of supinator and of EDC</a:t>
            </a:r>
            <a:endParaRPr lang="en-US" dirty="0">
              <a:cs typeface="Calibri" panose="020F0502020204030204"/>
            </a:endParaRP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91C20A-B871-FEA3-333A-C6BD5011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94" y="5589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Times New Roman"/>
                <a:cs typeface="Calibri Light"/>
              </a:rPr>
              <a:t>Timepoint 4 </a:t>
            </a:r>
            <a:r>
              <a:rPr lang="en-US" sz="6600" dirty="0">
                <a:latin typeface="Times New Roman"/>
                <a:cs typeface="Times New Roman"/>
              </a:rPr>
              <a:t>(12 Months):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 or 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Missed 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or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sz="3600" dirty="0">
                <a:solidFill>
                  <a:srgbClr val="92D05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Outstanding</a:t>
            </a:r>
            <a:endParaRPr lang="en-US" sz="3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10A7C-6BA1-FB2A-3F97-B663345B9BE3}"/>
              </a:ext>
            </a:extLst>
          </p:cNvPr>
          <p:cNvSpPr txBox="1"/>
          <p:nvPr/>
        </p:nvSpPr>
        <p:spPr>
          <a:xfrm>
            <a:off x="1173324" y="5655959"/>
            <a:ext cx="93154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(If data not collected for a timepoint,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format row like this</a:t>
            </a:r>
            <a:r>
              <a:rPr lang="en-US"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and define what each meeting was for after date – e.g.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QNP,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Research,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Clinic, etc.)</a:t>
            </a:r>
          </a:p>
        </p:txBody>
      </p:sp>
    </p:spTree>
    <p:extLst>
      <p:ext uri="{BB962C8B-B14F-4D97-AF65-F5344CB8AC3E}">
        <p14:creationId xmlns:p14="http://schemas.microsoft.com/office/powerpoint/2010/main" val="635853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9211-6E77-1AAA-D953-7728998F0E3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C1CF0-E342-2906-33AA-33A4D985BD66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A27D5F91-3268-0293-4001-2E1AFD330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09968"/>
              </p:ext>
            </p:extLst>
          </p:nvPr>
        </p:nvGraphicFramePr>
        <p:xfrm>
          <a:off x="257076" y="4744734"/>
          <a:ext cx="4455723" cy="209678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08074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3647649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379506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5569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57859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58177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29C1BC97-BB70-706E-4849-6F7C6937A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56537"/>
              </p:ext>
            </p:extLst>
          </p:nvPr>
        </p:nvGraphicFramePr>
        <p:xfrm>
          <a:off x="257076" y="1100264"/>
          <a:ext cx="4455723" cy="3581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723">
                  <a:extLst>
                    <a:ext uri="{9D8B030D-6E8A-4147-A177-3AD203B41FA5}">
                      <a16:colId xmlns:a16="http://schemas.microsoft.com/office/drawing/2014/main" val="3243471151"/>
                    </a:ext>
                  </a:extLst>
                </a:gridCol>
              </a:tblGrid>
              <a:tr h="233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Finger Extension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71005"/>
                  </a:ext>
                </a:extLst>
              </a:tr>
              <a:tr h="330750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PROM + AROM Compilation Video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392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B7528A-95DA-6B49-71C6-EB54632E6FA3}"/>
              </a:ext>
            </a:extLst>
          </p:cNvPr>
          <p:cNvSpPr txBox="1"/>
          <p:nvPr/>
        </p:nvSpPr>
        <p:spPr>
          <a:xfrm>
            <a:off x="7141029" y="0"/>
            <a:ext cx="505097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4 (12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E4A65-BD2C-0C32-1072-5571ED74F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92012"/>
              </p:ext>
            </p:extLst>
          </p:nvPr>
        </p:nvGraphicFramePr>
        <p:xfrm>
          <a:off x="4712798" y="1100264"/>
          <a:ext cx="7479198" cy="576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81">
                  <a:extLst>
                    <a:ext uri="{9D8B030D-6E8A-4147-A177-3AD203B41FA5}">
                      <a16:colId xmlns:a16="http://schemas.microsoft.com/office/drawing/2014/main" val="373820835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90693448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591429781"/>
                    </a:ext>
                  </a:extLst>
                </a:gridCol>
                <a:gridCol w="1310092">
                  <a:extLst>
                    <a:ext uri="{9D8B030D-6E8A-4147-A177-3AD203B41FA5}">
                      <a16:colId xmlns:a16="http://schemas.microsoft.com/office/drawing/2014/main" val="1895781830"/>
                    </a:ext>
                  </a:extLst>
                </a:gridCol>
                <a:gridCol w="1405399">
                  <a:extLst>
                    <a:ext uri="{9D8B030D-6E8A-4147-A177-3AD203B41FA5}">
                      <a16:colId xmlns:a16="http://schemas.microsoft.com/office/drawing/2014/main" val="3722844456"/>
                    </a:ext>
                  </a:extLst>
                </a:gridCol>
                <a:gridCol w="586972">
                  <a:extLst>
                    <a:ext uri="{9D8B030D-6E8A-4147-A177-3AD203B41FA5}">
                      <a16:colId xmlns:a16="http://schemas.microsoft.com/office/drawing/2014/main" val="2906418495"/>
                    </a:ext>
                  </a:extLst>
                </a:gridCol>
                <a:gridCol w="547772">
                  <a:extLst>
                    <a:ext uri="{9D8B030D-6E8A-4147-A177-3AD203B41FA5}">
                      <a16:colId xmlns:a16="http://schemas.microsoft.com/office/drawing/2014/main" val="42324110"/>
                    </a:ext>
                  </a:extLst>
                </a:gridCol>
              </a:tblGrid>
              <a:tr h="273521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and 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57184"/>
                  </a:ext>
                </a:extLst>
              </a:tr>
              <a:tr h="395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Finger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 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Minimum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Maximum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PROM 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initials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43917"/>
                  </a:ext>
                </a:extLst>
              </a:tr>
              <a:tr h="176268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58855"/>
                  </a:ext>
                </a:extLst>
              </a:tr>
              <a:tr h="1125805">
                <a:tc rowSpan="3"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47844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33069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Ring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16789"/>
                  </a:ext>
                </a:extLst>
              </a:tr>
              <a:tr h="14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6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5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81180-80C2-DAE5-1ED3-EE3549F61DA5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Force Measurements, MRC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720A7B-CE1A-912C-3C60-DB248CF38FD0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437C33-7A29-CDC1-0E2D-A1A58947B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15340"/>
              </p:ext>
            </p:extLst>
          </p:nvPr>
        </p:nvGraphicFramePr>
        <p:xfrm>
          <a:off x="0" y="4671230"/>
          <a:ext cx="12192000" cy="22894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1225491">
                  <a:extLst>
                    <a:ext uri="{9D8B030D-6E8A-4147-A177-3AD203B41FA5}">
                      <a16:colId xmlns:a16="http://schemas.microsoft.com/office/drawing/2014/main" val="1019229401"/>
                    </a:ext>
                  </a:extLst>
                </a:gridCol>
                <a:gridCol w="1961055">
                  <a:extLst>
                    <a:ext uri="{9D8B030D-6E8A-4147-A177-3AD203B41FA5}">
                      <a16:colId xmlns:a16="http://schemas.microsoft.com/office/drawing/2014/main" val="2947142071"/>
                    </a:ext>
                  </a:extLst>
                </a:gridCol>
                <a:gridCol w="2089728">
                  <a:extLst>
                    <a:ext uri="{9D8B030D-6E8A-4147-A177-3AD203B41FA5}">
                      <a16:colId xmlns:a16="http://schemas.microsoft.com/office/drawing/2014/main" val="2643327539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60355464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5989009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2638813814"/>
                    </a:ext>
                  </a:extLst>
                </a:gridCol>
              </a:tblGrid>
              <a:tr h="431271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Thumb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Index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Middle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Ring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Pinky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48656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671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MRC (R/C)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03957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00678"/>
                  </a:ext>
                </a:extLst>
              </a:tr>
              <a:tr h="42297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05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53CEA5-B439-31DB-6196-C6A7D9C0408A}"/>
              </a:ext>
            </a:extLst>
          </p:cNvPr>
          <p:cNvSpPr txBox="1"/>
          <p:nvPr/>
        </p:nvSpPr>
        <p:spPr>
          <a:xfrm>
            <a:off x="7141029" y="0"/>
            <a:ext cx="505097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4 (12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F51769-837E-5A86-224D-9435180E9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0359"/>
              </p:ext>
            </p:extLst>
          </p:nvPr>
        </p:nvGraphicFramePr>
        <p:xfrm>
          <a:off x="3048" y="1092458"/>
          <a:ext cx="12188952" cy="3571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73">
                  <a:extLst>
                    <a:ext uri="{9D8B030D-6E8A-4147-A177-3AD203B41FA5}">
                      <a16:colId xmlns:a16="http://schemas.microsoft.com/office/drawing/2014/main" val="371179036"/>
                    </a:ext>
                  </a:extLst>
                </a:gridCol>
                <a:gridCol w="1021278">
                  <a:extLst>
                    <a:ext uri="{9D8B030D-6E8A-4147-A177-3AD203B41FA5}">
                      <a16:colId xmlns:a16="http://schemas.microsoft.com/office/drawing/2014/main" val="1566659606"/>
                    </a:ext>
                  </a:extLst>
                </a:gridCol>
                <a:gridCol w="599002">
                  <a:extLst>
                    <a:ext uri="{9D8B030D-6E8A-4147-A177-3AD203B41FA5}">
                      <a16:colId xmlns:a16="http://schemas.microsoft.com/office/drawing/2014/main" val="940015264"/>
                    </a:ext>
                  </a:extLst>
                </a:gridCol>
                <a:gridCol w="907576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907576">
                  <a:extLst>
                    <a:ext uri="{9D8B030D-6E8A-4147-A177-3AD203B41FA5}">
                      <a16:colId xmlns:a16="http://schemas.microsoft.com/office/drawing/2014/main" val="1601683447"/>
                    </a:ext>
                  </a:extLst>
                </a:gridCol>
                <a:gridCol w="812597">
                  <a:extLst>
                    <a:ext uri="{9D8B030D-6E8A-4147-A177-3AD203B41FA5}">
                      <a16:colId xmlns:a16="http://schemas.microsoft.com/office/drawing/2014/main" val="480709914"/>
                    </a:ext>
                  </a:extLst>
                </a:gridCol>
                <a:gridCol w="907576">
                  <a:extLst>
                    <a:ext uri="{9D8B030D-6E8A-4147-A177-3AD203B41FA5}">
                      <a16:colId xmlns:a16="http://schemas.microsoft.com/office/drawing/2014/main" val="760116487"/>
                    </a:ext>
                  </a:extLst>
                </a:gridCol>
                <a:gridCol w="907576">
                  <a:extLst>
                    <a:ext uri="{9D8B030D-6E8A-4147-A177-3AD203B41FA5}">
                      <a16:colId xmlns:a16="http://schemas.microsoft.com/office/drawing/2014/main" val="847280353"/>
                    </a:ext>
                  </a:extLst>
                </a:gridCol>
                <a:gridCol w="812597">
                  <a:extLst>
                    <a:ext uri="{9D8B030D-6E8A-4147-A177-3AD203B41FA5}">
                      <a16:colId xmlns:a16="http://schemas.microsoft.com/office/drawing/2014/main" val="1466224179"/>
                    </a:ext>
                  </a:extLst>
                </a:gridCol>
                <a:gridCol w="907576">
                  <a:extLst>
                    <a:ext uri="{9D8B030D-6E8A-4147-A177-3AD203B41FA5}">
                      <a16:colId xmlns:a16="http://schemas.microsoft.com/office/drawing/2014/main" val="76534197"/>
                    </a:ext>
                  </a:extLst>
                </a:gridCol>
                <a:gridCol w="907576">
                  <a:extLst>
                    <a:ext uri="{9D8B030D-6E8A-4147-A177-3AD203B41FA5}">
                      <a16:colId xmlns:a16="http://schemas.microsoft.com/office/drawing/2014/main" val="1518857077"/>
                    </a:ext>
                  </a:extLst>
                </a:gridCol>
                <a:gridCol w="812597">
                  <a:extLst>
                    <a:ext uri="{9D8B030D-6E8A-4147-A177-3AD203B41FA5}">
                      <a16:colId xmlns:a16="http://schemas.microsoft.com/office/drawing/2014/main" val="2852373281"/>
                    </a:ext>
                  </a:extLst>
                </a:gridCol>
                <a:gridCol w="907576">
                  <a:extLst>
                    <a:ext uri="{9D8B030D-6E8A-4147-A177-3AD203B41FA5}">
                      <a16:colId xmlns:a16="http://schemas.microsoft.com/office/drawing/2014/main" val="2755551605"/>
                    </a:ext>
                  </a:extLst>
                </a:gridCol>
                <a:gridCol w="907576">
                  <a:extLst>
                    <a:ext uri="{9D8B030D-6E8A-4147-A177-3AD203B41FA5}">
                      <a16:colId xmlns:a16="http://schemas.microsoft.com/office/drawing/2014/main" val="4071402049"/>
                    </a:ext>
                  </a:extLst>
                </a:gridCol>
              </a:tblGrid>
              <a:tr h="28004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Voluntary Finger Extension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29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Stimulated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/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607969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55895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Thumb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21942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56973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06839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Pinky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4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667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A1553-D3FB-0E7E-519B-4D0580147014}"/>
              </a:ext>
            </a:extLst>
          </p:cNvPr>
          <p:cNvSpPr txBox="1"/>
          <p:nvPr/>
        </p:nvSpPr>
        <p:spPr>
          <a:xfrm>
            <a:off x="3665081" y="0"/>
            <a:ext cx="48618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Neurophysiology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D91A5-F376-8B12-2737-243C0FEE740F}"/>
              </a:ext>
            </a:extLst>
          </p:cNvPr>
          <p:cNvSpPr txBox="1"/>
          <p:nvPr/>
        </p:nvSpPr>
        <p:spPr>
          <a:xfrm>
            <a:off x="7141029" y="0"/>
            <a:ext cx="505097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4 (12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465C0E-DBE6-B0CE-44C6-1659A7DBE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2503"/>
              </p:ext>
            </p:extLst>
          </p:nvPr>
        </p:nvGraphicFramePr>
        <p:xfrm>
          <a:off x="10442222" y="1072444"/>
          <a:ext cx="1758117" cy="578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10">
                  <a:extLst>
                    <a:ext uri="{9D8B030D-6E8A-4147-A177-3AD203B41FA5}">
                      <a16:colId xmlns:a16="http://schemas.microsoft.com/office/drawing/2014/main" val="47538598"/>
                    </a:ext>
                  </a:extLst>
                </a:gridCol>
                <a:gridCol w="1206907">
                  <a:extLst>
                    <a:ext uri="{9D8B030D-6E8A-4147-A177-3AD203B41FA5}">
                      <a16:colId xmlns:a16="http://schemas.microsoft.com/office/drawing/2014/main" val="437901267"/>
                    </a:ext>
                  </a:extLst>
                </a:gridCol>
              </a:tblGrid>
              <a:tr h="26168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53783"/>
                  </a:ext>
                </a:extLst>
              </a:tr>
              <a:tr h="16426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supinator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63576"/>
                  </a:ext>
                </a:extLst>
              </a:tr>
              <a:tr h="2563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8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24134"/>
                  </a:ext>
                </a:extLst>
              </a:tr>
              <a:tr h="16250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EDC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7851"/>
                  </a:ext>
                </a:extLst>
              </a:tr>
              <a:tr h="2574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34477"/>
                  </a:ext>
                </a:extLst>
              </a:tr>
              <a:tr h="579207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52765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82843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31712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322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753583-5041-A212-D07E-9C681886C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88219"/>
              </p:ext>
            </p:extLst>
          </p:nvPr>
        </p:nvGraphicFramePr>
        <p:xfrm>
          <a:off x="0" y="1077215"/>
          <a:ext cx="10114764" cy="5780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58">
                  <a:extLst>
                    <a:ext uri="{9D8B030D-6E8A-4147-A177-3AD203B41FA5}">
                      <a16:colId xmlns:a16="http://schemas.microsoft.com/office/drawing/2014/main" val="3687225544"/>
                    </a:ext>
                  </a:extLst>
                </a:gridCol>
                <a:gridCol w="500006">
                  <a:extLst>
                    <a:ext uri="{9D8B030D-6E8A-4147-A177-3AD203B41FA5}">
                      <a16:colId xmlns:a16="http://schemas.microsoft.com/office/drawing/2014/main" val="2337480645"/>
                    </a:ext>
                  </a:extLst>
                </a:gridCol>
                <a:gridCol w="117650">
                  <a:extLst>
                    <a:ext uri="{9D8B030D-6E8A-4147-A177-3AD203B41FA5}">
                      <a16:colId xmlns:a16="http://schemas.microsoft.com/office/drawing/2014/main" val="2022965341"/>
                    </a:ext>
                  </a:extLst>
                </a:gridCol>
                <a:gridCol w="254904">
                  <a:extLst>
                    <a:ext uri="{9D8B030D-6E8A-4147-A177-3AD203B41FA5}">
                      <a16:colId xmlns:a16="http://schemas.microsoft.com/office/drawing/2014/main" val="1445577549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200069201"/>
                    </a:ext>
                  </a:extLst>
                </a:gridCol>
                <a:gridCol w="119485">
                  <a:extLst>
                    <a:ext uri="{9D8B030D-6E8A-4147-A177-3AD203B41FA5}">
                      <a16:colId xmlns:a16="http://schemas.microsoft.com/office/drawing/2014/main" val="78738465"/>
                    </a:ext>
                  </a:extLst>
                </a:gridCol>
                <a:gridCol w="240883">
                  <a:extLst>
                    <a:ext uri="{9D8B030D-6E8A-4147-A177-3AD203B41FA5}">
                      <a16:colId xmlns:a16="http://schemas.microsoft.com/office/drawing/2014/main" val="1514202422"/>
                    </a:ext>
                  </a:extLst>
                </a:gridCol>
                <a:gridCol w="295398">
                  <a:extLst>
                    <a:ext uri="{9D8B030D-6E8A-4147-A177-3AD203B41FA5}">
                      <a16:colId xmlns:a16="http://schemas.microsoft.com/office/drawing/2014/main" val="2161629733"/>
                    </a:ext>
                  </a:extLst>
                </a:gridCol>
                <a:gridCol w="362169">
                  <a:extLst>
                    <a:ext uri="{9D8B030D-6E8A-4147-A177-3AD203B41FA5}">
                      <a16:colId xmlns:a16="http://schemas.microsoft.com/office/drawing/2014/main" val="1425514340"/>
                    </a:ext>
                  </a:extLst>
                </a:gridCol>
                <a:gridCol w="209724">
                  <a:extLst>
                    <a:ext uri="{9D8B030D-6E8A-4147-A177-3AD203B41FA5}">
                      <a16:colId xmlns:a16="http://schemas.microsoft.com/office/drawing/2014/main" val="2135453930"/>
                    </a:ext>
                  </a:extLst>
                </a:gridCol>
                <a:gridCol w="555394">
                  <a:extLst>
                    <a:ext uri="{9D8B030D-6E8A-4147-A177-3AD203B41FA5}">
                      <a16:colId xmlns:a16="http://schemas.microsoft.com/office/drawing/2014/main" val="1491614660"/>
                    </a:ext>
                  </a:extLst>
                </a:gridCol>
                <a:gridCol w="501555">
                  <a:extLst>
                    <a:ext uri="{9D8B030D-6E8A-4147-A177-3AD203B41FA5}">
                      <a16:colId xmlns:a16="http://schemas.microsoft.com/office/drawing/2014/main" val="3326518737"/>
                    </a:ext>
                  </a:extLst>
                </a:gridCol>
                <a:gridCol w="117650">
                  <a:extLst>
                    <a:ext uri="{9D8B030D-6E8A-4147-A177-3AD203B41FA5}">
                      <a16:colId xmlns:a16="http://schemas.microsoft.com/office/drawing/2014/main" val="3710311142"/>
                    </a:ext>
                  </a:extLst>
                </a:gridCol>
                <a:gridCol w="479429">
                  <a:extLst>
                    <a:ext uri="{9D8B030D-6E8A-4147-A177-3AD203B41FA5}">
                      <a16:colId xmlns:a16="http://schemas.microsoft.com/office/drawing/2014/main" val="87339494"/>
                    </a:ext>
                  </a:extLst>
                </a:gridCol>
                <a:gridCol w="540461">
                  <a:extLst>
                    <a:ext uri="{9D8B030D-6E8A-4147-A177-3AD203B41FA5}">
                      <a16:colId xmlns:a16="http://schemas.microsoft.com/office/drawing/2014/main" val="3412648025"/>
                    </a:ext>
                  </a:extLst>
                </a:gridCol>
                <a:gridCol w="609749">
                  <a:extLst>
                    <a:ext uri="{9D8B030D-6E8A-4147-A177-3AD203B41FA5}">
                      <a16:colId xmlns:a16="http://schemas.microsoft.com/office/drawing/2014/main" val="682866392"/>
                    </a:ext>
                  </a:extLst>
                </a:gridCol>
                <a:gridCol w="582034">
                  <a:extLst>
                    <a:ext uri="{9D8B030D-6E8A-4147-A177-3AD203B41FA5}">
                      <a16:colId xmlns:a16="http://schemas.microsoft.com/office/drawing/2014/main" val="3273536367"/>
                    </a:ext>
                  </a:extLst>
                </a:gridCol>
                <a:gridCol w="706058">
                  <a:extLst>
                    <a:ext uri="{9D8B030D-6E8A-4147-A177-3AD203B41FA5}">
                      <a16:colId xmlns:a16="http://schemas.microsoft.com/office/drawing/2014/main" val="3111399195"/>
                    </a:ext>
                  </a:extLst>
                </a:gridCol>
                <a:gridCol w="512382">
                  <a:extLst>
                    <a:ext uri="{9D8B030D-6E8A-4147-A177-3AD203B41FA5}">
                      <a16:colId xmlns:a16="http://schemas.microsoft.com/office/drawing/2014/main" val="3521181237"/>
                    </a:ext>
                  </a:extLst>
                </a:gridCol>
                <a:gridCol w="558117">
                  <a:extLst>
                    <a:ext uri="{9D8B030D-6E8A-4147-A177-3AD203B41FA5}">
                      <a16:colId xmlns:a16="http://schemas.microsoft.com/office/drawing/2014/main" val="3900193718"/>
                    </a:ext>
                  </a:extLst>
                </a:gridCol>
                <a:gridCol w="373285">
                  <a:extLst>
                    <a:ext uri="{9D8B030D-6E8A-4147-A177-3AD203B41FA5}">
                      <a16:colId xmlns:a16="http://schemas.microsoft.com/office/drawing/2014/main" val="869580574"/>
                    </a:ext>
                  </a:extLst>
                </a:gridCol>
                <a:gridCol w="416664">
                  <a:extLst>
                    <a:ext uri="{9D8B030D-6E8A-4147-A177-3AD203B41FA5}">
                      <a16:colId xmlns:a16="http://schemas.microsoft.com/office/drawing/2014/main" val="2166804930"/>
                    </a:ext>
                  </a:extLst>
                </a:gridCol>
                <a:gridCol w="360327">
                  <a:extLst>
                    <a:ext uri="{9D8B030D-6E8A-4147-A177-3AD203B41FA5}">
                      <a16:colId xmlns:a16="http://schemas.microsoft.com/office/drawing/2014/main" val="3256100092"/>
                    </a:ext>
                  </a:extLst>
                </a:gridCol>
                <a:gridCol w="401903">
                  <a:extLst>
                    <a:ext uri="{9D8B030D-6E8A-4147-A177-3AD203B41FA5}">
                      <a16:colId xmlns:a16="http://schemas.microsoft.com/office/drawing/2014/main" val="3724913066"/>
                    </a:ext>
                  </a:extLst>
                </a:gridCol>
                <a:gridCol w="473017">
                  <a:extLst>
                    <a:ext uri="{9D8B030D-6E8A-4147-A177-3AD203B41FA5}">
                      <a16:colId xmlns:a16="http://schemas.microsoft.com/office/drawing/2014/main" val="1636542280"/>
                    </a:ext>
                  </a:extLst>
                </a:gridCol>
              </a:tblGrid>
              <a:tr h="269508">
                <a:tc gridSpan="25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Donor Nerve Neurophysiology and Strength Data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67878"/>
                  </a:ext>
                </a:extLst>
              </a:tr>
              <a:tr h="281658">
                <a:tc gridSpan="9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Donor Muscle Neurophysiology</a:t>
                      </a:r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Donor Strength, Measured and Clinical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06102"/>
                  </a:ext>
                </a:extLst>
              </a:tr>
              <a:tr h="34806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Supination Force (N)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 MRC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 MRC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97171"/>
                  </a:ext>
                </a:extLst>
              </a:tr>
              <a:tr h="425409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CFD5EA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##. 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11801"/>
                  </a:ext>
                </a:extLst>
              </a:tr>
              <a:tr h="309392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99425"/>
                  </a:ext>
                </a:extLst>
              </a:tr>
              <a:tr h="270715">
                <a:tc gridSpan="10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MRC from OR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01222"/>
                  </a:ext>
                </a:extLst>
              </a:tr>
              <a:tr h="348063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lang="en-US" sz="5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55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sz="5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sz="550" b="1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sz="55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55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69"/>
                  </a:ext>
                </a:extLst>
              </a:tr>
              <a:tr h="270715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71035"/>
                  </a:ext>
                </a:extLst>
              </a:tr>
              <a:tr h="270715">
                <a:tc gridSpan="25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46354"/>
                  </a:ext>
                </a:extLst>
              </a:tr>
              <a:tr h="309392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30228"/>
                  </a:ext>
                </a:extLst>
              </a:tr>
              <a:tr h="251377">
                <a:tc gridSpan="9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Muscle Neurophysiology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Strength, Measured and Clinical</a:t>
                      </a:r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84539"/>
                  </a:ext>
                </a:extLst>
              </a:tr>
              <a:tr h="251377"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Muscle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  <a:endParaRPr lang="en-US" sz="4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4401"/>
                  </a:ext>
                </a:extLst>
              </a:tr>
              <a:tr h="34806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lang="en-US"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lang="en-US"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8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93827"/>
                  </a:ext>
                </a:extLst>
              </a:tr>
              <a:tr h="45658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01.18.22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7491"/>
                  </a:ext>
                </a:extLst>
              </a:tr>
              <a:tr h="45658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08.16.22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15245"/>
                  </a:ext>
                </a:extLst>
              </a:tr>
              <a:tr h="45658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01.17.23</a:t>
                      </a:r>
                      <a:endParaRPr lang="en-US" sz="7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15273"/>
                  </a:ext>
                </a:extLst>
              </a:tr>
              <a:tr h="45658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03.07.23</a:t>
                      </a:r>
                      <a:endParaRPr lang="en-US" sz="7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37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079615-82E0-F29F-1320-31179B338968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DOD###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highlight>
                  <a:srgbClr val="FFFFFF"/>
                </a:highlight>
                <a:latin typeface="Times New Roman"/>
                <a:cs typeface="Times New Roman"/>
              </a:rPr>
              <a:t> Arm</a:t>
            </a: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966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CFAF-15CA-8843-F311-65E67C13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542"/>
            <a:ext cx="10474411" cy="24190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PROM/AROM</a:t>
            </a:r>
            <a:endParaRPr lang="en-US" sz="1400" dirty="0"/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 videos and maximum range extension joint angles of digits 1, 2, 5</a:t>
            </a: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Extension force measurements of all digits using </a:t>
            </a:r>
            <a:r>
              <a:rPr lang="en-US" sz="1400" dirty="0" err="1">
                <a:latin typeface="Times New Roman"/>
                <a:cs typeface="Times New Roman"/>
              </a:rPr>
              <a:t>MxMoonfree</a:t>
            </a:r>
            <a:r>
              <a:rPr lang="en-US" sz="1400" dirty="0">
                <a:latin typeface="Times New Roman"/>
                <a:cs typeface="Times New Roman"/>
              </a:rPr>
              <a:t> 50N dynamometer (if strong enough, movement &gt; 10 degrees)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 of finger and thumb extensors</a:t>
            </a:r>
            <a:endParaRPr lang="en-US" dirty="0"/>
          </a:p>
          <a:p>
            <a:pPr marL="1028700" lvl="1" indent="-342900">
              <a:spcBef>
                <a:spcPts val="0"/>
              </a:spcBef>
              <a:buAutoNum type="alphaLcPeriod"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Neurophysiology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MUC of EDC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Representative ultrasound images of supinator and of EDC</a:t>
            </a:r>
            <a:endParaRPr lang="en-US" dirty="0">
              <a:cs typeface="Calibri" panose="020F0502020204030204"/>
            </a:endParaRP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91C20A-B871-FEA3-333A-C6BD5011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130"/>
            <a:ext cx="10515600" cy="1325563"/>
          </a:xfrm>
        </p:spPr>
        <p:txBody>
          <a:bodyPr>
            <a:noAutofit/>
          </a:bodyPr>
          <a:lstStyle/>
          <a:p>
            <a:r>
              <a:rPr lang="en-US" sz="5900" dirty="0">
                <a:latin typeface="Times New Roman"/>
                <a:cs typeface="Calibri Light"/>
              </a:rPr>
              <a:t>Timepoint 5 </a:t>
            </a:r>
            <a:r>
              <a:rPr lang="en-US" sz="5900" dirty="0">
                <a:latin typeface="Times New Roman"/>
                <a:cs typeface="Times New Roman"/>
              </a:rPr>
              <a:t>(15 Months):</a:t>
            </a:r>
            <a:br>
              <a:rPr lang="en-US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3200" dirty="0">
                <a:highlight>
                  <a:srgbClr val="FFFF00"/>
                </a:highlight>
                <a:latin typeface="Times New Roman"/>
                <a:cs typeface="Times New Roman"/>
              </a:rPr>
              <a:t> or 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Missed </a:t>
            </a:r>
            <a:r>
              <a:rPr lang="en-US" sz="3200" dirty="0">
                <a:highlight>
                  <a:srgbClr val="FFFF00"/>
                </a:highlight>
                <a:latin typeface="Times New Roman"/>
                <a:cs typeface="Times New Roman"/>
              </a:rPr>
              <a:t>or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sz="3200" dirty="0">
                <a:solidFill>
                  <a:srgbClr val="92D05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Outstanding</a:t>
            </a:r>
            <a:endParaRPr lang="en-US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04ADB-63ED-01E1-402D-86FC675F1FFF}"/>
              </a:ext>
            </a:extLst>
          </p:cNvPr>
          <p:cNvSpPr txBox="1"/>
          <p:nvPr/>
        </p:nvSpPr>
        <p:spPr>
          <a:xfrm>
            <a:off x="1173324" y="5655959"/>
            <a:ext cx="93154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(If data not collected for a timepoint,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format row like this</a:t>
            </a:r>
            <a:r>
              <a:rPr lang="en-US"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and define what each meeting was for after date – e.g.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QNP,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Research,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Clinic, etc.)</a:t>
            </a:r>
          </a:p>
        </p:txBody>
      </p:sp>
    </p:spTree>
    <p:extLst>
      <p:ext uri="{BB962C8B-B14F-4D97-AF65-F5344CB8AC3E}">
        <p14:creationId xmlns:p14="http://schemas.microsoft.com/office/powerpoint/2010/main" val="1620410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9211-6E77-1AAA-D953-7728998F0E3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D5A6F-085D-D727-E83C-E2206CAAD5D0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25E1E173-91D7-0015-8CF3-FDC20CC29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81374"/>
              </p:ext>
            </p:extLst>
          </p:nvPr>
        </p:nvGraphicFramePr>
        <p:xfrm>
          <a:off x="257076" y="4744734"/>
          <a:ext cx="4455723" cy="208617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08074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3647649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485496"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100" dirty="0"/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100" dirty="0"/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542272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100" dirty="0"/>
                    </a:p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92D8B24E-A127-447B-A68F-308F3A21C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777"/>
              </p:ext>
            </p:extLst>
          </p:nvPr>
        </p:nvGraphicFramePr>
        <p:xfrm>
          <a:off x="257077" y="1078289"/>
          <a:ext cx="4455723" cy="362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723">
                  <a:extLst>
                    <a:ext uri="{9D8B030D-6E8A-4147-A177-3AD203B41FA5}">
                      <a16:colId xmlns:a16="http://schemas.microsoft.com/office/drawing/2014/main" val="3243471151"/>
                    </a:ext>
                  </a:extLst>
                </a:gridCol>
              </a:tblGrid>
              <a:tr h="255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Finger Extension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71005"/>
                  </a:ext>
                </a:extLst>
              </a:tr>
              <a:tr h="334645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PROM + AROM Compilation Video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392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756CC8-3493-ECF8-DD4B-8F854C74B207}"/>
              </a:ext>
            </a:extLst>
          </p:cNvPr>
          <p:cNvSpPr txBox="1"/>
          <p:nvPr/>
        </p:nvSpPr>
        <p:spPr>
          <a:xfrm>
            <a:off x="7729329" y="0"/>
            <a:ext cx="446267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5 (15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571DF6-9973-3801-9F5A-765EBDA53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79693"/>
              </p:ext>
            </p:extLst>
          </p:nvPr>
        </p:nvGraphicFramePr>
        <p:xfrm>
          <a:off x="4712798" y="1100264"/>
          <a:ext cx="7479198" cy="576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81">
                  <a:extLst>
                    <a:ext uri="{9D8B030D-6E8A-4147-A177-3AD203B41FA5}">
                      <a16:colId xmlns:a16="http://schemas.microsoft.com/office/drawing/2014/main" val="373820835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90693448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591429781"/>
                    </a:ext>
                  </a:extLst>
                </a:gridCol>
                <a:gridCol w="1310092">
                  <a:extLst>
                    <a:ext uri="{9D8B030D-6E8A-4147-A177-3AD203B41FA5}">
                      <a16:colId xmlns:a16="http://schemas.microsoft.com/office/drawing/2014/main" val="1895781830"/>
                    </a:ext>
                  </a:extLst>
                </a:gridCol>
                <a:gridCol w="1405399">
                  <a:extLst>
                    <a:ext uri="{9D8B030D-6E8A-4147-A177-3AD203B41FA5}">
                      <a16:colId xmlns:a16="http://schemas.microsoft.com/office/drawing/2014/main" val="3722844456"/>
                    </a:ext>
                  </a:extLst>
                </a:gridCol>
                <a:gridCol w="586972">
                  <a:extLst>
                    <a:ext uri="{9D8B030D-6E8A-4147-A177-3AD203B41FA5}">
                      <a16:colId xmlns:a16="http://schemas.microsoft.com/office/drawing/2014/main" val="2906418495"/>
                    </a:ext>
                  </a:extLst>
                </a:gridCol>
                <a:gridCol w="547772">
                  <a:extLst>
                    <a:ext uri="{9D8B030D-6E8A-4147-A177-3AD203B41FA5}">
                      <a16:colId xmlns:a16="http://schemas.microsoft.com/office/drawing/2014/main" val="42324110"/>
                    </a:ext>
                  </a:extLst>
                </a:gridCol>
              </a:tblGrid>
              <a:tr h="273521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and 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57184"/>
                  </a:ext>
                </a:extLst>
              </a:tr>
              <a:tr h="395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Finger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 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Minimum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Maximum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PROM 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initials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43917"/>
                  </a:ext>
                </a:extLst>
              </a:tr>
              <a:tr h="176268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58855"/>
                  </a:ext>
                </a:extLst>
              </a:tr>
              <a:tr h="1125805">
                <a:tc rowSpan="3"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47844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33069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Ring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16789"/>
                  </a:ext>
                </a:extLst>
              </a:tr>
              <a:tr h="14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6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2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81180-80C2-DAE5-1ED3-EE3549F61DA5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Force Measurements, MRC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D6984-9D51-21A8-376E-15A506E63096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6C2E00-BC32-12A6-BFE1-87946ACB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15340"/>
              </p:ext>
            </p:extLst>
          </p:nvPr>
        </p:nvGraphicFramePr>
        <p:xfrm>
          <a:off x="0" y="4671230"/>
          <a:ext cx="12192000" cy="22894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1225491">
                  <a:extLst>
                    <a:ext uri="{9D8B030D-6E8A-4147-A177-3AD203B41FA5}">
                      <a16:colId xmlns:a16="http://schemas.microsoft.com/office/drawing/2014/main" val="1019229401"/>
                    </a:ext>
                  </a:extLst>
                </a:gridCol>
                <a:gridCol w="1961055">
                  <a:extLst>
                    <a:ext uri="{9D8B030D-6E8A-4147-A177-3AD203B41FA5}">
                      <a16:colId xmlns:a16="http://schemas.microsoft.com/office/drawing/2014/main" val="2947142071"/>
                    </a:ext>
                  </a:extLst>
                </a:gridCol>
                <a:gridCol w="2089728">
                  <a:extLst>
                    <a:ext uri="{9D8B030D-6E8A-4147-A177-3AD203B41FA5}">
                      <a16:colId xmlns:a16="http://schemas.microsoft.com/office/drawing/2014/main" val="2643327539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60355464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5989009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2638813814"/>
                    </a:ext>
                  </a:extLst>
                </a:gridCol>
              </a:tblGrid>
              <a:tr h="431271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Thumb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Index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Middle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Ring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Pinky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48656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671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MRC (R/C)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03957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00678"/>
                  </a:ext>
                </a:extLst>
              </a:tr>
              <a:tr h="42297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051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157A46-1937-FF65-AF7F-53581004ABD5}"/>
              </a:ext>
            </a:extLst>
          </p:cNvPr>
          <p:cNvSpPr txBox="1"/>
          <p:nvPr/>
        </p:nvSpPr>
        <p:spPr>
          <a:xfrm>
            <a:off x="7729329" y="0"/>
            <a:ext cx="446267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5 (15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0965D2-6372-BBBC-685F-ED7071112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88032"/>
              </p:ext>
            </p:extLst>
          </p:nvPr>
        </p:nvGraphicFramePr>
        <p:xfrm>
          <a:off x="3048" y="1092458"/>
          <a:ext cx="12188955" cy="367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30">
                  <a:extLst>
                    <a:ext uri="{9D8B030D-6E8A-4147-A177-3AD203B41FA5}">
                      <a16:colId xmlns:a16="http://schemas.microsoft.com/office/drawing/2014/main" val="371179036"/>
                    </a:ext>
                  </a:extLst>
                </a:gridCol>
                <a:gridCol w="840154">
                  <a:extLst>
                    <a:ext uri="{9D8B030D-6E8A-4147-A177-3AD203B41FA5}">
                      <a16:colId xmlns:a16="http://schemas.microsoft.com/office/drawing/2014/main" val="1566659606"/>
                    </a:ext>
                  </a:extLst>
                </a:gridCol>
                <a:gridCol w="492769">
                  <a:extLst>
                    <a:ext uri="{9D8B030D-6E8A-4147-A177-3AD203B41FA5}">
                      <a16:colId xmlns:a16="http://schemas.microsoft.com/office/drawing/2014/main" val="940015264"/>
                    </a:ext>
                  </a:extLst>
                </a:gridCol>
                <a:gridCol w="746617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746617">
                  <a:extLst>
                    <a:ext uri="{9D8B030D-6E8A-4147-A177-3AD203B41FA5}">
                      <a16:colId xmlns:a16="http://schemas.microsoft.com/office/drawing/2014/main" val="1601683447"/>
                    </a:ext>
                  </a:extLst>
                </a:gridCol>
                <a:gridCol w="668483">
                  <a:extLst>
                    <a:ext uri="{9D8B030D-6E8A-4147-A177-3AD203B41FA5}">
                      <a16:colId xmlns:a16="http://schemas.microsoft.com/office/drawing/2014/main" val="480709914"/>
                    </a:ext>
                  </a:extLst>
                </a:gridCol>
                <a:gridCol w="746617">
                  <a:extLst>
                    <a:ext uri="{9D8B030D-6E8A-4147-A177-3AD203B41FA5}">
                      <a16:colId xmlns:a16="http://schemas.microsoft.com/office/drawing/2014/main" val="760116487"/>
                    </a:ext>
                  </a:extLst>
                </a:gridCol>
                <a:gridCol w="746617">
                  <a:extLst>
                    <a:ext uri="{9D8B030D-6E8A-4147-A177-3AD203B41FA5}">
                      <a16:colId xmlns:a16="http://schemas.microsoft.com/office/drawing/2014/main" val="847280353"/>
                    </a:ext>
                  </a:extLst>
                </a:gridCol>
                <a:gridCol w="668483">
                  <a:extLst>
                    <a:ext uri="{9D8B030D-6E8A-4147-A177-3AD203B41FA5}">
                      <a16:colId xmlns:a16="http://schemas.microsoft.com/office/drawing/2014/main" val="1466224179"/>
                    </a:ext>
                  </a:extLst>
                </a:gridCol>
                <a:gridCol w="746617">
                  <a:extLst>
                    <a:ext uri="{9D8B030D-6E8A-4147-A177-3AD203B41FA5}">
                      <a16:colId xmlns:a16="http://schemas.microsoft.com/office/drawing/2014/main" val="76534197"/>
                    </a:ext>
                  </a:extLst>
                </a:gridCol>
                <a:gridCol w="746617">
                  <a:extLst>
                    <a:ext uri="{9D8B030D-6E8A-4147-A177-3AD203B41FA5}">
                      <a16:colId xmlns:a16="http://schemas.microsoft.com/office/drawing/2014/main" val="1518857077"/>
                    </a:ext>
                  </a:extLst>
                </a:gridCol>
                <a:gridCol w="668483">
                  <a:extLst>
                    <a:ext uri="{9D8B030D-6E8A-4147-A177-3AD203B41FA5}">
                      <a16:colId xmlns:a16="http://schemas.microsoft.com/office/drawing/2014/main" val="2852373281"/>
                    </a:ext>
                  </a:extLst>
                </a:gridCol>
                <a:gridCol w="746617">
                  <a:extLst>
                    <a:ext uri="{9D8B030D-6E8A-4147-A177-3AD203B41FA5}">
                      <a16:colId xmlns:a16="http://schemas.microsoft.com/office/drawing/2014/main" val="2755551605"/>
                    </a:ext>
                  </a:extLst>
                </a:gridCol>
                <a:gridCol w="746617">
                  <a:extLst>
                    <a:ext uri="{9D8B030D-6E8A-4147-A177-3AD203B41FA5}">
                      <a16:colId xmlns:a16="http://schemas.microsoft.com/office/drawing/2014/main" val="4071402049"/>
                    </a:ext>
                  </a:extLst>
                </a:gridCol>
                <a:gridCol w="668483">
                  <a:extLst>
                    <a:ext uri="{9D8B030D-6E8A-4147-A177-3AD203B41FA5}">
                      <a16:colId xmlns:a16="http://schemas.microsoft.com/office/drawing/2014/main" val="1069238373"/>
                    </a:ext>
                  </a:extLst>
                </a:gridCol>
                <a:gridCol w="746617">
                  <a:extLst>
                    <a:ext uri="{9D8B030D-6E8A-4147-A177-3AD203B41FA5}">
                      <a16:colId xmlns:a16="http://schemas.microsoft.com/office/drawing/2014/main" val="2922423643"/>
                    </a:ext>
                  </a:extLst>
                </a:gridCol>
                <a:gridCol w="746617">
                  <a:extLst>
                    <a:ext uri="{9D8B030D-6E8A-4147-A177-3AD203B41FA5}">
                      <a16:colId xmlns:a16="http://schemas.microsoft.com/office/drawing/2014/main" val="3647558659"/>
                    </a:ext>
                  </a:extLst>
                </a:gridCol>
              </a:tblGrid>
              <a:tr h="28004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Voluntary Finger Extension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29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Stimulated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/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/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607969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55895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Thumb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21942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56973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06839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Pinky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4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588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F8A2A-4BFF-FBAF-DEAD-DA3303AAD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BE908-CB36-E34D-393A-8A0DA7D10F84}"/>
              </a:ext>
            </a:extLst>
          </p:cNvPr>
          <p:cNvSpPr txBox="1"/>
          <p:nvPr/>
        </p:nvSpPr>
        <p:spPr>
          <a:xfrm>
            <a:off x="3103388" y="0"/>
            <a:ext cx="44626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Neurophysiology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76F7A5-D5DE-371F-697A-240171CC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64445"/>
              </p:ext>
            </p:extLst>
          </p:nvPr>
        </p:nvGraphicFramePr>
        <p:xfrm>
          <a:off x="10385777" y="1072444"/>
          <a:ext cx="1811021" cy="578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97">
                  <a:extLst>
                    <a:ext uri="{9D8B030D-6E8A-4147-A177-3AD203B41FA5}">
                      <a16:colId xmlns:a16="http://schemas.microsoft.com/office/drawing/2014/main" val="47538598"/>
                    </a:ext>
                  </a:extLst>
                </a:gridCol>
                <a:gridCol w="1243224">
                  <a:extLst>
                    <a:ext uri="{9D8B030D-6E8A-4147-A177-3AD203B41FA5}">
                      <a16:colId xmlns:a16="http://schemas.microsoft.com/office/drawing/2014/main" val="437901267"/>
                    </a:ext>
                  </a:extLst>
                </a:gridCol>
              </a:tblGrid>
              <a:tr h="26168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53783"/>
                  </a:ext>
                </a:extLst>
              </a:tr>
              <a:tr h="16426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supinator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63576"/>
                  </a:ext>
                </a:extLst>
              </a:tr>
              <a:tr h="2563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8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24134"/>
                  </a:ext>
                </a:extLst>
              </a:tr>
              <a:tr h="16250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EDC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7851"/>
                  </a:ext>
                </a:extLst>
              </a:tr>
              <a:tr h="2574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34477"/>
                  </a:ext>
                </a:extLst>
              </a:tr>
              <a:tr h="579207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52765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82843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31712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32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589E3A-3691-4506-ECE2-A9BF131253D6}"/>
              </a:ext>
            </a:extLst>
          </p:cNvPr>
          <p:cNvSpPr txBox="1"/>
          <p:nvPr/>
        </p:nvSpPr>
        <p:spPr>
          <a:xfrm>
            <a:off x="7729329" y="0"/>
            <a:ext cx="446267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5 (15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 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35A49F-DA5F-22D2-07FF-47DF5758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82800"/>
              </p:ext>
            </p:extLst>
          </p:nvPr>
        </p:nvGraphicFramePr>
        <p:xfrm>
          <a:off x="1690" y="1077214"/>
          <a:ext cx="10114764" cy="5780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58">
                  <a:extLst>
                    <a:ext uri="{9D8B030D-6E8A-4147-A177-3AD203B41FA5}">
                      <a16:colId xmlns:a16="http://schemas.microsoft.com/office/drawing/2014/main" val="3687225544"/>
                    </a:ext>
                  </a:extLst>
                </a:gridCol>
                <a:gridCol w="500006">
                  <a:extLst>
                    <a:ext uri="{9D8B030D-6E8A-4147-A177-3AD203B41FA5}">
                      <a16:colId xmlns:a16="http://schemas.microsoft.com/office/drawing/2014/main" val="2337480645"/>
                    </a:ext>
                  </a:extLst>
                </a:gridCol>
                <a:gridCol w="117650">
                  <a:extLst>
                    <a:ext uri="{9D8B030D-6E8A-4147-A177-3AD203B41FA5}">
                      <a16:colId xmlns:a16="http://schemas.microsoft.com/office/drawing/2014/main" val="2022965341"/>
                    </a:ext>
                  </a:extLst>
                </a:gridCol>
                <a:gridCol w="254904">
                  <a:extLst>
                    <a:ext uri="{9D8B030D-6E8A-4147-A177-3AD203B41FA5}">
                      <a16:colId xmlns:a16="http://schemas.microsoft.com/office/drawing/2014/main" val="1445577549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200069201"/>
                    </a:ext>
                  </a:extLst>
                </a:gridCol>
                <a:gridCol w="119485">
                  <a:extLst>
                    <a:ext uri="{9D8B030D-6E8A-4147-A177-3AD203B41FA5}">
                      <a16:colId xmlns:a16="http://schemas.microsoft.com/office/drawing/2014/main" val="78738465"/>
                    </a:ext>
                  </a:extLst>
                </a:gridCol>
                <a:gridCol w="240883">
                  <a:extLst>
                    <a:ext uri="{9D8B030D-6E8A-4147-A177-3AD203B41FA5}">
                      <a16:colId xmlns:a16="http://schemas.microsoft.com/office/drawing/2014/main" val="1514202422"/>
                    </a:ext>
                  </a:extLst>
                </a:gridCol>
                <a:gridCol w="295398">
                  <a:extLst>
                    <a:ext uri="{9D8B030D-6E8A-4147-A177-3AD203B41FA5}">
                      <a16:colId xmlns:a16="http://schemas.microsoft.com/office/drawing/2014/main" val="2161629733"/>
                    </a:ext>
                  </a:extLst>
                </a:gridCol>
                <a:gridCol w="362169">
                  <a:extLst>
                    <a:ext uri="{9D8B030D-6E8A-4147-A177-3AD203B41FA5}">
                      <a16:colId xmlns:a16="http://schemas.microsoft.com/office/drawing/2014/main" val="1425514340"/>
                    </a:ext>
                  </a:extLst>
                </a:gridCol>
                <a:gridCol w="209724">
                  <a:extLst>
                    <a:ext uri="{9D8B030D-6E8A-4147-A177-3AD203B41FA5}">
                      <a16:colId xmlns:a16="http://schemas.microsoft.com/office/drawing/2014/main" val="2135453930"/>
                    </a:ext>
                  </a:extLst>
                </a:gridCol>
                <a:gridCol w="555394">
                  <a:extLst>
                    <a:ext uri="{9D8B030D-6E8A-4147-A177-3AD203B41FA5}">
                      <a16:colId xmlns:a16="http://schemas.microsoft.com/office/drawing/2014/main" val="1491614660"/>
                    </a:ext>
                  </a:extLst>
                </a:gridCol>
                <a:gridCol w="501555">
                  <a:extLst>
                    <a:ext uri="{9D8B030D-6E8A-4147-A177-3AD203B41FA5}">
                      <a16:colId xmlns:a16="http://schemas.microsoft.com/office/drawing/2014/main" val="3326518737"/>
                    </a:ext>
                  </a:extLst>
                </a:gridCol>
                <a:gridCol w="117650">
                  <a:extLst>
                    <a:ext uri="{9D8B030D-6E8A-4147-A177-3AD203B41FA5}">
                      <a16:colId xmlns:a16="http://schemas.microsoft.com/office/drawing/2014/main" val="3710311142"/>
                    </a:ext>
                  </a:extLst>
                </a:gridCol>
                <a:gridCol w="479429">
                  <a:extLst>
                    <a:ext uri="{9D8B030D-6E8A-4147-A177-3AD203B41FA5}">
                      <a16:colId xmlns:a16="http://schemas.microsoft.com/office/drawing/2014/main" val="87339494"/>
                    </a:ext>
                  </a:extLst>
                </a:gridCol>
                <a:gridCol w="540461">
                  <a:extLst>
                    <a:ext uri="{9D8B030D-6E8A-4147-A177-3AD203B41FA5}">
                      <a16:colId xmlns:a16="http://schemas.microsoft.com/office/drawing/2014/main" val="3412648025"/>
                    </a:ext>
                  </a:extLst>
                </a:gridCol>
                <a:gridCol w="609749">
                  <a:extLst>
                    <a:ext uri="{9D8B030D-6E8A-4147-A177-3AD203B41FA5}">
                      <a16:colId xmlns:a16="http://schemas.microsoft.com/office/drawing/2014/main" val="682866392"/>
                    </a:ext>
                  </a:extLst>
                </a:gridCol>
                <a:gridCol w="582034">
                  <a:extLst>
                    <a:ext uri="{9D8B030D-6E8A-4147-A177-3AD203B41FA5}">
                      <a16:colId xmlns:a16="http://schemas.microsoft.com/office/drawing/2014/main" val="3273536367"/>
                    </a:ext>
                  </a:extLst>
                </a:gridCol>
                <a:gridCol w="706058">
                  <a:extLst>
                    <a:ext uri="{9D8B030D-6E8A-4147-A177-3AD203B41FA5}">
                      <a16:colId xmlns:a16="http://schemas.microsoft.com/office/drawing/2014/main" val="3111399195"/>
                    </a:ext>
                  </a:extLst>
                </a:gridCol>
                <a:gridCol w="512382">
                  <a:extLst>
                    <a:ext uri="{9D8B030D-6E8A-4147-A177-3AD203B41FA5}">
                      <a16:colId xmlns:a16="http://schemas.microsoft.com/office/drawing/2014/main" val="3521181237"/>
                    </a:ext>
                  </a:extLst>
                </a:gridCol>
                <a:gridCol w="558117">
                  <a:extLst>
                    <a:ext uri="{9D8B030D-6E8A-4147-A177-3AD203B41FA5}">
                      <a16:colId xmlns:a16="http://schemas.microsoft.com/office/drawing/2014/main" val="3900193718"/>
                    </a:ext>
                  </a:extLst>
                </a:gridCol>
                <a:gridCol w="373285">
                  <a:extLst>
                    <a:ext uri="{9D8B030D-6E8A-4147-A177-3AD203B41FA5}">
                      <a16:colId xmlns:a16="http://schemas.microsoft.com/office/drawing/2014/main" val="869580574"/>
                    </a:ext>
                  </a:extLst>
                </a:gridCol>
                <a:gridCol w="416664">
                  <a:extLst>
                    <a:ext uri="{9D8B030D-6E8A-4147-A177-3AD203B41FA5}">
                      <a16:colId xmlns:a16="http://schemas.microsoft.com/office/drawing/2014/main" val="2166804930"/>
                    </a:ext>
                  </a:extLst>
                </a:gridCol>
                <a:gridCol w="360327">
                  <a:extLst>
                    <a:ext uri="{9D8B030D-6E8A-4147-A177-3AD203B41FA5}">
                      <a16:colId xmlns:a16="http://schemas.microsoft.com/office/drawing/2014/main" val="3256100092"/>
                    </a:ext>
                  </a:extLst>
                </a:gridCol>
                <a:gridCol w="401903">
                  <a:extLst>
                    <a:ext uri="{9D8B030D-6E8A-4147-A177-3AD203B41FA5}">
                      <a16:colId xmlns:a16="http://schemas.microsoft.com/office/drawing/2014/main" val="3724913066"/>
                    </a:ext>
                  </a:extLst>
                </a:gridCol>
                <a:gridCol w="473017">
                  <a:extLst>
                    <a:ext uri="{9D8B030D-6E8A-4147-A177-3AD203B41FA5}">
                      <a16:colId xmlns:a16="http://schemas.microsoft.com/office/drawing/2014/main" val="1636542280"/>
                    </a:ext>
                  </a:extLst>
                </a:gridCol>
              </a:tblGrid>
              <a:tr h="245371">
                <a:tc gridSpan="25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Donor Nerve Neurophysiology and Strength Data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67878"/>
                  </a:ext>
                </a:extLst>
              </a:tr>
              <a:tr h="256433">
                <a:tc gridSpan="9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Donor Muscle Neurophysiology</a:t>
                      </a:r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Donor Strength, Measured and Clinical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06102"/>
                  </a:ext>
                </a:extLst>
              </a:tr>
              <a:tr h="316891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Supination Force (N)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 MRC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 MRC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97171"/>
                  </a:ext>
                </a:extLst>
              </a:tr>
              <a:tr h="38731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CFD5EA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##. 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11801"/>
                  </a:ext>
                </a:extLst>
              </a:tr>
              <a:tr h="281683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99425"/>
                  </a:ext>
                </a:extLst>
              </a:tr>
              <a:tr h="246470">
                <a:tc gridSpan="10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MRC from OR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01222"/>
                  </a:ext>
                </a:extLst>
              </a:tr>
              <a:tr h="316891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lang="en-US" sz="5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55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sz="5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sz="550" b="1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sz="55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55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69"/>
                  </a:ext>
                </a:extLst>
              </a:tr>
              <a:tr h="246470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71035"/>
                  </a:ext>
                </a:extLst>
              </a:tr>
              <a:tr h="246470">
                <a:tc gridSpan="25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46354"/>
                  </a:ext>
                </a:extLst>
              </a:tr>
              <a:tr h="281683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30228"/>
                  </a:ext>
                </a:extLst>
              </a:tr>
              <a:tr h="228864">
                <a:tc gridSpan="9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Muscle Neurophysiology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Strength, Measured and Clinical</a:t>
                      </a:r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84539"/>
                  </a:ext>
                </a:extLst>
              </a:tr>
              <a:tr h="228864">
                <a:tc row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sz="4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4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sz="4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Muscle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  <a:endParaRPr lang="en-US" sz="4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4401"/>
                  </a:ext>
                </a:extLst>
              </a:tr>
              <a:tr h="31689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lang="en-US" sz="4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lang="en-US" sz="4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4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8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93827"/>
                  </a:ext>
                </a:extLst>
              </a:tr>
              <a:tr h="415693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01.18.22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7491"/>
                  </a:ext>
                </a:extLst>
              </a:tr>
              <a:tr h="415693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08.16.22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15245"/>
                  </a:ext>
                </a:extLst>
              </a:tr>
              <a:tr h="415693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01.17.23</a:t>
                      </a:r>
                      <a:endParaRPr lang="en-US" sz="7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15273"/>
                  </a:ext>
                </a:extLst>
              </a:tr>
              <a:tr h="415693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6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03.07.23</a:t>
                      </a:r>
                      <a:endParaRPr lang="en-US" sz="7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3760"/>
                  </a:ext>
                </a:extLst>
              </a:tr>
              <a:tr h="517725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#</a:t>
                      </a:r>
                      <a:endParaRPr lang="en-US" sz="6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70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08.22.23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428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266206-FB72-2716-3855-4DDA318B2873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DOD###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highlight>
                  <a:srgbClr val="FFFFFF"/>
                </a:highlight>
                <a:latin typeface="Times New Roman"/>
                <a:cs typeface="Times New Roman"/>
              </a:rPr>
              <a:t> Arm</a:t>
            </a: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263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DF57A-C6D9-62B1-4141-452B7432892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Wrist Supination: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PROM/AROM, Force Measurements, MRC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314A6-CA5A-2F85-9AD3-A9464A124D8E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25DAB6-2F24-332D-0C62-21C24A7DC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47916"/>
              </p:ext>
            </p:extLst>
          </p:nvPr>
        </p:nvGraphicFramePr>
        <p:xfrm>
          <a:off x="-10699" y="3722914"/>
          <a:ext cx="2721242" cy="161553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54977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2066265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403883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40388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40388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40388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E328909-082F-9928-076C-FA155E1E5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13431"/>
              </p:ext>
            </p:extLst>
          </p:nvPr>
        </p:nvGraphicFramePr>
        <p:xfrm>
          <a:off x="-10698" y="969331"/>
          <a:ext cx="2721242" cy="27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242">
                  <a:extLst>
                    <a:ext uri="{9D8B030D-6E8A-4147-A177-3AD203B41FA5}">
                      <a16:colId xmlns:a16="http://schemas.microsoft.com/office/drawing/2014/main" val="1275398250"/>
                    </a:ext>
                  </a:extLst>
                </a:gridCol>
              </a:tblGrid>
              <a:tr h="24310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Dynamometer Placement</a:t>
                      </a:r>
                      <a:endParaRPr lang="en-US" sz="10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23655"/>
                  </a:ext>
                </a:extLst>
              </a:tr>
              <a:tr h="246575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Supination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Dynamometer Placement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618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4B7D909-F04A-473D-BABE-4F437581B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72538"/>
              </p:ext>
            </p:extLst>
          </p:nvPr>
        </p:nvGraphicFramePr>
        <p:xfrm>
          <a:off x="2710543" y="984553"/>
          <a:ext cx="3167743" cy="431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743">
                  <a:extLst>
                    <a:ext uri="{9D8B030D-6E8A-4147-A177-3AD203B41FA5}">
                      <a16:colId xmlns:a16="http://schemas.microsoft.com/office/drawing/2014/main" val="2441803660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7737"/>
                  </a:ext>
                </a:extLst>
              </a:tr>
              <a:tr h="407319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AROM + PROM Compilation Video/Images of Supination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798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77D772-E14D-8536-9FE6-F9670388F38E}"/>
              </a:ext>
            </a:extLst>
          </p:cNvPr>
          <p:cNvSpPr txBox="1"/>
          <p:nvPr/>
        </p:nvSpPr>
        <p:spPr>
          <a:xfrm>
            <a:off x="7247036" y="-3267"/>
            <a:ext cx="494496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0 (Preoperative)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Injury: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Injury to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64F441-4BB5-E94E-B4A0-D092506EE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0537"/>
              </p:ext>
            </p:extLst>
          </p:nvPr>
        </p:nvGraphicFramePr>
        <p:xfrm>
          <a:off x="-1" y="5319957"/>
          <a:ext cx="12090400" cy="153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977">
                  <a:extLst>
                    <a:ext uri="{9D8B030D-6E8A-4147-A177-3AD203B41FA5}">
                      <a16:colId xmlns:a16="http://schemas.microsoft.com/office/drawing/2014/main" val="69603908"/>
                    </a:ext>
                  </a:extLst>
                </a:gridCol>
                <a:gridCol w="3326000">
                  <a:extLst>
                    <a:ext uri="{9D8B030D-6E8A-4147-A177-3AD203B41FA5}">
                      <a16:colId xmlns:a16="http://schemas.microsoft.com/office/drawing/2014/main" val="940015264"/>
                    </a:ext>
                  </a:extLst>
                </a:gridCol>
                <a:gridCol w="3595676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2651747">
                  <a:extLst>
                    <a:ext uri="{9D8B030D-6E8A-4147-A177-3AD203B41FA5}">
                      <a16:colId xmlns:a16="http://schemas.microsoft.com/office/drawing/2014/main" val="14594156"/>
                    </a:ext>
                  </a:extLst>
                </a:gridCol>
              </a:tblGrid>
              <a:tr h="3605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Supination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360538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R/C 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051471"/>
                  </a:ext>
                </a:extLst>
              </a:tr>
              <a:tr h="36053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/</a:t>
                      </a: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45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 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#/#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5D01EF-3AF5-B313-9F64-EE37A60B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62740"/>
              </p:ext>
            </p:extLst>
          </p:nvPr>
        </p:nvGraphicFramePr>
        <p:xfrm>
          <a:off x="5880339" y="977660"/>
          <a:ext cx="6246352" cy="429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78">
                  <a:extLst>
                    <a:ext uri="{9D8B030D-6E8A-4147-A177-3AD203B41FA5}">
                      <a16:colId xmlns:a16="http://schemas.microsoft.com/office/drawing/2014/main" val="1159719502"/>
                    </a:ext>
                  </a:extLst>
                </a:gridCol>
                <a:gridCol w="1157870">
                  <a:extLst>
                    <a:ext uri="{9D8B030D-6E8A-4147-A177-3AD203B41FA5}">
                      <a16:colId xmlns:a16="http://schemas.microsoft.com/office/drawing/2014/main" val="1918248722"/>
                    </a:ext>
                  </a:extLst>
                </a:gridCol>
                <a:gridCol w="1135810">
                  <a:extLst>
                    <a:ext uri="{9D8B030D-6E8A-4147-A177-3AD203B41FA5}">
                      <a16:colId xmlns:a16="http://schemas.microsoft.com/office/drawing/2014/main" val="757430228"/>
                    </a:ext>
                  </a:extLst>
                </a:gridCol>
                <a:gridCol w="1252738">
                  <a:extLst>
                    <a:ext uri="{9D8B030D-6E8A-4147-A177-3AD203B41FA5}">
                      <a16:colId xmlns:a16="http://schemas.microsoft.com/office/drawing/2014/main" val="2068685342"/>
                    </a:ext>
                  </a:extLst>
                </a:gridCol>
                <a:gridCol w="1169244">
                  <a:extLst>
                    <a:ext uri="{9D8B030D-6E8A-4147-A177-3AD203B41FA5}">
                      <a16:colId xmlns:a16="http://schemas.microsoft.com/office/drawing/2014/main" val="4028457509"/>
                    </a:ext>
                  </a:extLst>
                </a:gridCol>
                <a:gridCol w="427449">
                  <a:extLst>
                    <a:ext uri="{9D8B030D-6E8A-4147-A177-3AD203B41FA5}">
                      <a16:colId xmlns:a16="http://schemas.microsoft.com/office/drawing/2014/main" val="3745618998"/>
                    </a:ext>
                  </a:extLst>
                </a:gridCol>
                <a:gridCol w="473263">
                  <a:extLst>
                    <a:ext uri="{9D8B030D-6E8A-4147-A177-3AD203B41FA5}">
                      <a16:colId xmlns:a16="http://schemas.microsoft.com/office/drawing/2014/main" val="1571646260"/>
                    </a:ext>
                  </a:extLst>
                </a:gridCol>
              </a:tblGrid>
              <a:tr h="26606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PROM/AROM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39139"/>
                  </a:ext>
                </a:extLst>
              </a:tr>
              <a:tr h="354757">
                <a:tc row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Supination</a:t>
                      </a:r>
                    </a:p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32285"/>
                  </a:ext>
                </a:extLst>
              </a:tr>
              <a:tr h="5954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Straight Arm PROM (AL)</a:t>
                      </a:r>
                      <a:endParaRPr 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24285"/>
                  </a:ext>
                </a:extLst>
              </a:tr>
              <a:tr h="354757">
                <a:tc rowSpan="2"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Straight Arm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(min 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Angle Image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(min supination)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(elbow straight)</a:t>
                      </a:r>
                      <a:endParaRPr lang="en-US" dirty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  <a:endParaRPr lang="en-US"/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18675"/>
                  </a:ext>
                </a:extLst>
              </a:tr>
              <a:tr h="861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435779"/>
                  </a:ext>
                </a:extLst>
              </a:tr>
              <a:tr h="5194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Bent Arm PROM</a:t>
                      </a:r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202"/>
                  </a:ext>
                </a:extLst>
              </a:tr>
              <a:tr h="354757">
                <a:tc rowSpan="2">
                  <a:txBody>
                    <a:bodyPr/>
                    <a:lstStyle/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Bent Arm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(min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/>
                    </a:p>
                    <a:p>
                      <a:pPr algn="r"/>
                      <a:endParaRPr 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Angle Image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(min supination)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(elbow bent)</a:t>
                      </a:r>
                      <a:endParaRPr lang="en-US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endParaRPr lang="en-US" sz="1000" dirty="0">
                        <a:latin typeface="Times New Roman"/>
                        <a:cs typeface="Calibri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 New Roman"/>
                          <a:cs typeface="Times New Roman"/>
                        </a:rPr>
                        <a:t>Max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95848"/>
                  </a:ext>
                </a:extLst>
              </a:tr>
              <a:tr h="98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274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A597-B86C-DDDE-4FE0-665969E4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>
                <a:latin typeface="Times New Roman"/>
                <a:cs typeface="Calibri Light"/>
              </a:rPr>
              <a:t>Timepoint 6 </a:t>
            </a:r>
            <a:r>
              <a:rPr lang="en-US" sz="6600" dirty="0">
                <a:latin typeface="Times New Roman"/>
                <a:cs typeface="Times New Roman"/>
              </a:rPr>
              <a:t>(18 Months):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 or 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Missed 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or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sz="3600" dirty="0">
                <a:solidFill>
                  <a:srgbClr val="92D05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Outstanding</a:t>
            </a:r>
            <a:endParaRPr lang="en-US" sz="3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CFAF-15CA-8843-F311-65E67C13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1690548"/>
            <a:ext cx="10474411" cy="41543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Wrist Supination: PROM/AROM,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 videos and maximum range supination joint angles (with elbow at 90 and 180 degrees)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 of wrist supination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Supination force measurements of wrist using </a:t>
            </a:r>
            <a:r>
              <a:rPr lang="en-US" sz="1400" dirty="0" err="1">
                <a:latin typeface="Times New Roman"/>
                <a:cs typeface="Times New Roman"/>
              </a:rPr>
              <a:t>MicroFET</a:t>
            </a:r>
            <a:r>
              <a:rPr lang="en-US" sz="1400" dirty="0">
                <a:latin typeface="Times New Roman"/>
                <a:cs typeface="Times New Roman"/>
              </a:rPr>
              <a:t> dynamometer</a:t>
            </a:r>
            <a:endParaRPr lang="en-US" dirty="0"/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PROM/AROM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 videos and maximum range extension joint angles of digits 1, 2, 5</a:t>
            </a: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Extension force measurements of all digits using </a:t>
            </a:r>
            <a:r>
              <a:rPr lang="en-US" sz="1400" dirty="0" err="1">
                <a:latin typeface="Times New Roman"/>
                <a:cs typeface="Times New Roman"/>
              </a:rPr>
              <a:t>MxMoonfree</a:t>
            </a:r>
            <a:r>
              <a:rPr lang="en-US" sz="1400" dirty="0">
                <a:latin typeface="Times New Roman"/>
                <a:cs typeface="Times New Roman"/>
              </a:rPr>
              <a:t> 50N dynamometer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 of finger and thumb extensors</a:t>
            </a:r>
            <a:endParaRPr lang="en-US" dirty="0"/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Neurophysiology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MUC of EDC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Representative ultrasound images of supinator and of EDC</a:t>
            </a:r>
            <a:endParaRPr lang="en-US" dirty="0"/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3CEA2-D75A-BAB4-577F-4F3FFDE388D4}"/>
              </a:ext>
            </a:extLst>
          </p:cNvPr>
          <p:cNvSpPr txBox="1"/>
          <p:nvPr/>
        </p:nvSpPr>
        <p:spPr>
          <a:xfrm>
            <a:off x="1173324" y="5655959"/>
            <a:ext cx="93154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(If data not collected for a timepoint,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format row like this</a:t>
            </a:r>
            <a:r>
              <a:rPr lang="en-US"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and define what each meeting was for after date – e.g.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QNP,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Research,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Clinic, etc.)</a:t>
            </a:r>
          </a:p>
        </p:txBody>
      </p:sp>
    </p:spTree>
    <p:extLst>
      <p:ext uri="{BB962C8B-B14F-4D97-AF65-F5344CB8AC3E}">
        <p14:creationId xmlns:p14="http://schemas.microsoft.com/office/powerpoint/2010/main" val="6696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DF57A-C6D9-62B1-4141-452B7432892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Wrist Supination: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PROM/AROM, Force Measurements, MRC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70429-9FB8-A66B-A32A-6D7EB1D51CAE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C26A7CD-FF97-C4D4-3F30-7ED333729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84103"/>
              </p:ext>
            </p:extLst>
          </p:nvPr>
        </p:nvGraphicFramePr>
        <p:xfrm>
          <a:off x="-5349" y="3517010"/>
          <a:ext cx="2650580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74606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1875974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F1043D-D2D8-BAA1-3B82-C53C9C2A7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88273"/>
              </p:ext>
            </p:extLst>
          </p:nvPr>
        </p:nvGraphicFramePr>
        <p:xfrm>
          <a:off x="-10698" y="1077216"/>
          <a:ext cx="2655928" cy="245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928">
                  <a:extLst>
                    <a:ext uri="{9D8B030D-6E8A-4147-A177-3AD203B41FA5}">
                      <a16:colId xmlns:a16="http://schemas.microsoft.com/office/drawing/2014/main" val="1275398250"/>
                    </a:ext>
                  </a:extLst>
                </a:gridCol>
              </a:tblGrid>
              <a:tr h="24950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Dynamometer Placement</a:t>
                      </a: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23655"/>
                  </a:ext>
                </a:extLst>
              </a:tr>
              <a:tr h="220550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Supination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Dynamometer Placement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618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1D46072-0D13-D8E0-F158-11B60BA7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40915"/>
              </p:ext>
            </p:extLst>
          </p:nvPr>
        </p:nvGraphicFramePr>
        <p:xfrm>
          <a:off x="2653913" y="1077215"/>
          <a:ext cx="2966357" cy="391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357">
                  <a:extLst>
                    <a:ext uri="{9D8B030D-6E8A-4147-A177-3AD203B41FA5}">
                      <a16:colId xmlns:a16="http://schemas.microsoft.com/office/drawing/2014/main" val="2441803660"/>
                    </a:ext>
                  </a:extLst>
                </a:gridCol>
              </a:tblGrid>
              <a:tr h="246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7737"/>
                  </a:ext>
                </a:extLst>
              </a:tr>
              <a:tr h="367130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AROM + PROM Compilation Video/Images of Supination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79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40E5F-25FA-4A5D-3969-08ECBEFC9CF8}"/>
              </a:ext>
            </a:extLst>
          </p:cNvPr>
          <p:cNvSpPr txBox="1"/>
          <p:nvPr/>
        </p:nvSpPr>
        <p:spPr>
          <a:xfrm>
            <a:off x="7566061" y="0"/>
            <a:ext cx="462594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6 (18 Months)</a:t>
            </a:r>
          </a:p>
          <a:p>
            <a:pPr algn="r"/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 </a:t>
            </a:r>
            <a:r>
              <a:rPr lang="en-US" sz="1600" dirty="0">
                <a:latin typeface="Times New Roman"/>
                <a:cs typeface="Calibri"/>
              </a:rPr>
              <a:t>years ##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 </a:t>
            </a:r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days</a:t>
            </a:r>
            <a:endParaRPr lang="en-US" sz="1600" dirty="0">
              <a:highlight>
                <a:srgbClr val="FFFFFF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F33601-6FAD-FDA4-DACA-B0A426664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59482"/>
              </p:ext>
            </p:extLst>
          </p:nvPr>
        </p:nvGraphicFramePr>
        <p:xfrm>
          <a:off x="-2" y="4980051"/>
          <a:ext cx="12192001" cy="187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53">
                  <a:extLst>
                    <a:ext uri="{9D8B030D-6E8A-4147-A177-3AD203B41FA5}">
                      <a16:colId xmlns:a16="http://schemas.microsoft.com/office/drawing/2014/main" val="69603908"/>
                    </a:ext>
                  </a:extLst>
                </a:gridCol>
                <a:gridCol w="1304846">
                  <a:extLst>
                    <a:ext uri="{9D8B030D-6E8A-4147-A177-3AD203B41FA5}">
                      <a16:colId xmlns:a16="http://schemas.microsoft.com/office/drawing/2014/main" val="940015264"/>
                    </a:ext>
                  </a:extLst>
                </a:gridCol>
                <a:gridCol w="1410645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1040325">
                  <a:extLst>
                    <a:ext uri="{9D8B030D-6E8A-4147-A177-3AD203B41FA5}">
                      <a16:colId xmlns:a16="http://schemas.microsoft.com/office/drawing/2014/main" val="14594156"/>
                    </a:ext>
                  </a:extLst>
                </a:gridCol>
                <a:gridCol w="1156169">
                  <a:extLst>
                    <a:ext uri="{9D8B030D-6E8A-4147-A177-3AD203B41FA5}">
                      <a16:colId xmlns:a16="http://schemas.microsoft.com/office/drawing/2014/main" val="1466224179"/>
                    </a:ext>
                  </a:extLst>
                </a:gridCol>
                <a:gridCol w="1312484">
                  <a:extLst>
                    <a:ext uri="{9D8B030D-6E8A-4147-A177-3AD203B41FA5}">
                      <a16:colId xmlns:a16="http://schemas.microsoft.com/office/drawing/2014/main" val="76534197"/>
                    </a:ext>
                  </a:extLst>
                </a:gridCol>
                <a:gridCol w="1131034">
                  <a:extLst>
                    <a:ext uri="{9D8B030D-6E8A-4147-A177-3AD203B41FA5}">
                      <a16:colId xmlns:a16="http://schemas.microsoft.com/office/drawing/2014/main" val="3794946673"/>
                    </a:ext>
                  </a:extLst>
                </a:gridCol>
                <a:gridCol w="1209124">
                  <a:extLst>
                    <a:ext uri="{9D8B030D-6E8A-4147-A177-3AD203B41FA5}">
                      <a16:colId xmlns:a16="http://schemas.microsoft.com/office/drawing/2014/main" val="682407074"/>
                    </a:ext>
                  </a:extLst>
                </a:gridCol>
                <a:gridCol w="1491254">
                  <a:extLst>
                    <a:ext uri="{9D8B030D-6E8A-4147-A177-3AD203B41FA5}">
                      <a16:colId xmlns:a16="http://schemas.microsoft.com/office/drawing/2014/main" val="998483699"/>
                    </a:ext>
                  </a:extLst>
                </a:gridCol>
                <a:gridCol w="1148667">
                  <a:extLst>
                    <a:ext uri="{9D8B030D-6E8A-4147-A177-3AD203B41FA5}">
                      <a16:colId xmlns:a16="http://schemas.microsoft.com/office/drawing/2014/main" val="3760087298"/>
                    </a:ext>
                  </a:extLst>
                </a:gridCol>
              </a:tblGrid>
              <a:tr h="4402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Supination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440216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R/C 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R/C 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R/C 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051471"/>
                  </a:ext>
                </a:extLst>
              </a:tr>
              <a:tr h="440216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/</a:t>
                      </a: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/</a:t>
                      </a: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/</a:t>
                      </a: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5573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 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#/#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 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#/#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 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#/#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B5DBE8-6FDA-5E6A-35E0-C45588856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8493"/>
              </p:ext>
            </p:extLst>
          </p:nvPr>
        </p:nvGraphicFramePr>
        <p:xfrm>
          <a:off x="5621546" y="1078302"/>
          <a:ext cx="6577937" cy="390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20">
                  <a:extLst>
                    <a:ext uri="{9D8B030D-6E8A-4147-A177-3AD203B41FA5}">
                      <a16:colId xmlns:a16="http://schemas.microsoft.com/office/drawing/2014/main" val="1159719502"/>
                    </a:ext>
                  </a:extLst>
                </a:gridCol>
                <a:gridCol w="1219335">
                  <a:extLst>
                    <a:ext uri="{9D8B030D-6E8A-4147-A177-3AD203B41FA5}">
                      <a16:colId xmlns:a16="http://schemas.microsoft.com/office/drawing/2014/main" val="1918248722"/>
                    </a:ext>
                  </a:extLst>
                </a:gridCol>
                <a:gridCol w="1196104">
                  <a:extLst>
                    <a:ext uri="{9D8B030D-6E8A-4147-A177-3AD203B41FA5}">
                      <a16:colId xmlns:a16="http://schemas.microsoft.com/office/drawing/2014/main" val="757430228"/>
                    </a:ext>
                  </a:extLst>
                </a:gridCol>
                <a:gridCol w="1319239">
                  <a:extLst>
                    <a:ext uri="{9D8B030D-6E8A-4147-A177-3AD203B41FA5}">
                      <a16:colId xmlns:a16="http://schemas.microsoft.com/office/drawing/2014/main" val="2068685342"/>
                    </a:ext>
                  </a:extLst>
                </a:gridCol>
                <a:gridCol w="1231313">
                  <a:extLst>
                    <a:ext uri="{9D8B030D-6E8A-4147-A177-3AD203B41FA5}">
                      <a16:colId xmlns:a16="http://schemas.microsoft.com/office/drawing/2014/main" val="4028457509"/>
                    </a:ext>
                  </a:extLst>
                </a:gridCol>
                <a:gridCol w="450140">
                  <a:extLst>
                    <a:ext uri="{9D8B030D-6E8A-4147-A177-3AD203B41FA5}">
                      <a16:colId xmlns:a16="http://schemas.microsoft.com/office/drawing/2014/main" val="3745618998"/>
                    </a:ext>
                  </a:extLst>
                </a:gridCol>
                <a:gridCol w="498386">
                  <a:extLst>
                    <a:ext uri="{9D8B030D-6E8A-4147-A177-3AD203B41FA5}">
                      <a16:colId xmlns:a16="http://schemas.microsoft.com/office/drawing/2014/main" val="1571646260"/>
                    </a:ext>
                  </a:extLst>
                </a:gridCol>
              </a:tblGrid>
              <a:tr h="24145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PROM/AROM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39139"/>
                  </a:ext>
                </a:extLst>
              </a:tr>
              <a:tr h="321936">
                <a:tc row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Supination</a:t>
                      </a:r>
                    </a:p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32285"/>
                  </a:ext>
                </a:extLst>
              </a:tr>
              <a:tr h="5403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Straight Arm PROM (AL)</a:t>
                      </a:r>
                      <a:endParaRPr 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24285"/>
                  </a:ext>
                </a:extLst>
              </a:tr>
              <a:tr h="321936">
                <a:tc rowSpan="2"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Straight Arm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(min 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Angle Image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(min supination)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(elbow straight)</a:t>
                      </a:r>
                      <a:endParaRPr lang="en-US" dirty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  <a:endParaRPr lang="en-US"/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18675"/>
                  </a:ext>
                </a:extLst>
              </a:tr>
              <a:tr h="781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435779"/>
                  </a:ext>
                </a:extLst>
              </a:tr>
              <a:tr h="471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Bent Arm PROM</a:t>
                      </a:r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202"/>
                  </a:ext>
                </a:extLst>
              </a:tr>
              <a:tr h="321936">
                <a:tc rowSpan="2">
                  <a:txBody>
                    <a:bodyPr/>
                    <a:lstStyle/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Bent Arm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(min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/>
                    </a:p>
                    <a:p>
                      <a:pPr algn="r"/>
                      <a:endParaRPr 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Angle Image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(min supination)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(elbow bent)</a:t>
                      </a:r>
                      <a:endParaRPr lang="en-US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endParaRPr lang="en-US" sz="1000" dirty="0">
                        <a:latin typeface="Times New Roman"/>
                        <a:cs typeface="Calibri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 New Roman"/>
                          <a:cs typeface="Times New Roman"/>
                        </a:rPr>
                        <a:t>Max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95848"/>
                  </a:ext>
                </a:extLst>
              </a:tr>
              <a:tr h="8968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949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9211-6E77-1AAA-D953-7728998F0E3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D087B-94C6-B75F-A591-AB1C6414DF7C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41C1B8E-A3C1-4FC2-6A8B-62F82A070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5663"/>
              </p:ext>
            </p:extLst>
          </p:nvPr>
        </p:nvGraphicFramePr>
        <p:xfrm>
          <a:off x="257076" y="4744734"/>
          <a:ext cx="4455723" cy="208617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08074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3647649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485496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51909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54227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2B12AFEF-1659-C77D-2A01-9E36334D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35754"/>
              </p:ext>
            </p:extLst>
          </p:nvPr>
        </p:nvGraphicFramePr>
        <p:xfrm>
          <a:off x="257077" y="1078289"/>
          <a:ext cx="4455723" cy="3606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723">
                  <a:extLst>
                    <a:ext uri="{9D8B030D-6E8A-4147-A177-3AD203B41FA5}">
                      <a16:colId xmlns:a16="http://schemas.microsoft.com/office/drawing/2014/main" val="3243471151"/>
                    </a:ext>
                  </a:extLst>
                </a:gridCol>
              </a:tblGrid>
              <a:tr h="242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Finger Extension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71005"/>
                  </a:ext>
                </a:extLst>
              </a:tr>
              <a:tr h="33325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PROM + AROM Compilation Video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392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DB5F4B-5222-503C-7691-8008811A1E0E}"/>
              </a:ext>
            </a:extLst>
          </p:cNvPr>
          <p:cNvSpPr txBox="1"/>
          <p:nvPr/>
        </p:nvSpPr>
        <p:spPr>
          <a:xfrm>
            <a:off x="7479203" y="0"/>
            <a:ext cx="471279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6 (18 Months)</a:t>
            </a:r>
          </a:p>
          <a:p>
            <a:pPr algn="r"/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 </a:t>
            </a:r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days</a:t>
            </a:r>
            <a:endParaRPr lang="en-US" sz="1600" dirty="0">
              <a:highlight>
                <a:srgbClr val="FFFFFF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BB2120-D04D-33A7-7C11-D122D8D6E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59816"/>
              </p:ext>
            </p:extLst>
          </p:nvPr>
        </p:nvGraphicFramePr>
        <p:xfrm>
          <a:off x="4712800" y="1100264"/>
          <a:ext cx="7479199" cy="576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82">
                  <a:extLst>
                    <a:ext uri="{9D8B030D-6E8A-4147-A177-3AD203B41FA5}">
                      <a16:colId xmlns:a16="http://schemas.microsoft.com/office/drawing/2014/main" val="373820835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90693448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591429781"/>
                    </a:ext>
                  </a:extLst>
                </a:gridCol>
                <a:gridCol w="1310092">
                  <a:extLst>
                    <a:ext uri="{9D8B030D-6E8A-4147-A177-3AD203B41FA5}">
                      <a16:colId xmlns:a16="http://schemas.microsoft.com/office/drawing/2014/main" val="1895781830"/>
                    </a:ext>
                  </a:extLst>
                </a:gridCol>
                <a:gridCol w="1405399">
                  <a:extLst>
                    <a:ext uri="{9D8B030D-6E8A-4147-A177-3AD203B41FA5}">
                      <a16:colId xmlns:a16="http://schemas.microsoft.com/office/drawing/2014/main" val="3722844456"/>
                    </a:ext>
                  </a:extLst>
                </a:gridCol>
                <a:gridCol w="586972">
                  <a:extLst>
                    <a:ext uri="{9D8B030D-6E8A-4147-A177-3AD203B41FA5}">
                      <a16:colId xmlns:a16="http://schemas.microsoft.com/office/drawing/2014/main" val="2906418495"/>
                    </a:ext>
                  </a:extLst>
                </a:gridCol>
                <a:gridCol w="547772">
                  <a:extLst>
                    <a:ext uri="{9D8B030D-6E8A-4147-A177-3AD203B41FA5}">
                      <a16:colId xmlns:a16="http://schemas.microsoft.com/office/drawing/2014/main" val="42324110"/>
                    </a:ext>
                  </a:extLst>
                </a:gridCol>
              </a:tblGrid>
              <a:tr h="273521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and 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57184"/>
                  </a:ext>
                </a:extLst>
              </a:tr>
              <a:tr h="395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Finger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 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Minimum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Maximum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PROM 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initials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43917"/>
                  </a:ext>
                </a:extLst>
              </a:tr>
              <a:tr h="176268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58855"/>
                  </a:ext>
                </a:extLst>
              </a:tr>
              <a:tr h="1125805">
                <a:tc rowSpan="3"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47844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33069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Ring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16789"/>
                  </a:ext>
                </a:extLst>
              </a:tr>
              <a:tr h="14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6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457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81180-80C2-DAE5-1ED3-EE3549F61DA5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Force Measurements, MRC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9EEEE-3165-2525-5E89-10A9E7E9236E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5D43AE-D783-4348-D1C4-D368386B8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81041"/>
              </p:ext>
            </p:extLst>
          </p:nvPr>
        </p:nvGraphicFramePr>
        <p:xfrm>
          <a:off x="0" y="4543013"/>
          <a:ext cx="12192000" cy="2225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1225491">
                  <a:extLst>
                    <a:ext uri="{9D8B030D-6E8A-4147-A177-3AD203B41FA5}">
                      <a16:colId xmlns:a16="http://schemas.microsoft.com/office/drawing/2014/main" val="1019229401"/>
                    </a:ext>
                  </a:extLst>
                </a:gridCol>
                <a:gridCol w="1961055">
                  <a:extLst>
                    <a:ext uri="{9D8B030D-6E8A-4147-A177-3AD203B41FA5}">
                      <a16:colId xmlns:a16="http://schemas.microsoft.com/office/drawing/2014/main" val="2947142071"/>
                    </a:ext>
                  </a:extLst>
                </a:gridCol>
                <a:gridCol w="2089728">
                  <a:extLst>
                    <a:ext uri="{9D8B030D-6E8A-4147-A177-3AD203B41FA5}">
                      <a16:colId xmlns:a16="http://schemas.microsoft.com/office/drawing/2014/main" val="2643327539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60355464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5989009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2638813814"/>
                    </a:ext>
                  </a:extLst>
                </a:gridCol>
              </a:tblGrid>
              <a:tr h="353264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Thumb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Index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Middle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Ring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Pinky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39855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671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MRC (R/C)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03957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00678"/>
                  </a:ext>
                </a:extLst>
              </a:tr>
              <a:tr h="37450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051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205318-6DCF-551F-ADED-14850A4F1724}"/>
              </a:ext>
            </a:extLst>
          </p:cNvPr>
          <p:cNvSpPr txBox="1"/>
          <p:nvPr/>
        </p:nvSpPr>
        <p:spPr>
          <a:xfrm>
            <a:off x="7566061" y="0"/>
            <a:ext cx="462594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6 (18 Months)</a:t>
            </a:r>
          </a:p>
          <a:p>
            <a:pPr algn="r"/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 </a:t>
            </a:r>
            <a:r>
              <a:rPr lang="en-US" sz="1600" dirty="0">
                <a:latin typeface="Times New Roman"/>
                <a:cs typeface="Calibri"/>
              </a:rPr>
              <a:t>years ##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 </a:t>
            </a:r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days</a:t>
            </a:r>
            <a:endParaRPr lang="en-US" sz="1600" dirty="0">
              <a:highlight>
                <a:srgbClr val="FFFFFF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107142-8F8E-83DC-0826-6925E66AA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3308"/>
              </p:ext>
            </p:extLst>
          </p:nvPr>
        </p:nvGraphicFramePr>
        <p:xfrm>
          <a:off x="3048" y="1092458"/>
          <a:ext cx="12188954" cy="343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86">
                  <a:extLst>
                    <a:ext uri="{9D8B030D-6E8A-4147-A177-3AD203B41FA5}">
                      <a16:colId xmlns:a16="http://schemas.microsoft.com/office/drawing/2014/main" val="371179036"/>
                    </a:ext>
                  </a:extLst>
                </a:gridCol>
                <a:gridCol w="713597">
                  <a:extLst>
                    <a:ext uri="{9D8B030D-6E8A-4147-A177-3AD203B41FA5}">
                      <a16:colId xmlns:a16="http://schemas.microsoft.com/office/drawing/2014/main" val="1566659606"/>
                    </a:ext>
                  </a:extLst>
                </a:gridCol>
                <a:gridCol w="418541">
                  <a:extLst>
                    <a:ext uri="{9D8B030D-6E8A-4147-A177-3AD203B41FA5}">
                      <a16:colId xmlns:a16="http://schemas.microsoft.com/office/drawing/2014/main" val="940015264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1601683447"/>
                    </a:ext>
                  </a:extLst>
                </a:gridCol>
                <a:gridCol w="567786">
                  <a:extLst>
                    <a:ext uri="{9D8B030D-6E8A-4147-A177-3AD203B41FA5}">
                      <a16:colId xmlns:a16="http://schemas.microsoft.com/office/drawing/2014/main" val="480709914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760116487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847280353"/>
                    </a:ext>
                  </a:extLst>
                </a:gridCol>
                <a:gridCol w="567786">
                  <a:extLst>
                    <a:ext uri="{9D8B030D-6E8A-4147-A177-3AD203B41FA5}">
                      <a16:colId xmlns:a16="http://schemas.microsoft.com/office/drawing/2014/main" val="1466224179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76534197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1518857077"/>
                    </a:ext>
                  </a:extLst>
                </a:gridCol>
                <a:gridCol w="567786">
                  <a:extLst>
                    <a:ext uri="{9D8B030D-6E8A-4147-A177-3AD203B41FA5}">
                      <a16:colId xmlns:a16="http://schemas.microsoft.com/office/drawing/2014/main" val="2852373281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2755551605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4071402049"/>
                    </a:ext>
                  </a:extLst>
                </a:gridCol>
                <a:gridCol w="567786">
                  <a:extLst>
                    <a:ext uri="{9D8B030D-6E8A-4147-A177-3AD203B41FA5}">
                      <a16:colId xmlns:a16="http://schemas.microsoft.com/office/drawing/2014/main" val="1069238373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2922423643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3647558659"/>
                    </a:ext>
                  </a:extLst>
                </a:gridCol>
                <a:gridCol w="567786">
                  <a:extLst>
                    <a:ext uri="{9D8B030D-6E8A-4147-A177-3AD203B41FA5}">
                      <a16:colId xmlns:a16="http://schemas.microsoft.com/office/drawing/2014/main" val="1502107046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4125075512"/>
                    </a:ext>
                  </a:extLst>
                </a:gridCol>
                <a:gridCol w="634150">
                  <a:extLst>
                    <a:ext uri="{9D8B030D-6E8A-4147-A177-3AD203B41FA5}">
                      <a16:colId xmlns:a16="http://schemas.microsoft.com/office/drawing/2014/main" val="3310007278"/>
                    </a:ext>
                  </a:extLst>
                </a:gridCol>
              </a:tblGrid>
              <a:tr h="20786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Voluntary Finger Extension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247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Stimulated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/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1" dirty="0"/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7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562446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55895"/>
                  </a:ext>
                </a:extLst>
              </a:tr>
              <a:tr h="4401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Thumb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  <a:tr h="4401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21942"/>
                  </a:ext>
                </a:extLst>
              </a:tr>
              <a:tr h="4401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56973"/>
                  </a:ext>
                </a:extLst>
              </a:tr>
              <a:tr h="4401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06839"/>
                  </a:ext>
                </a:extLst>
              </a:tr>
              <a:tr h="44017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Times New Roman"/>
                        </a:rPr>
                        <a:t>Pinky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4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27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94C4-2CC7-FCFE-5A92-5AD154D5C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EA10E9-E10E-ADB3-809B-145476DE3E10}"/>
              </a:ext>
            </a:extLst>
          </p:cNvPr>
          <p:cNvSpPr txBox="1"/>
          <p:nvPr/>
        </p:nvSpPr>
        <p:spPr>
          <a:xfrm>
            <a:off x="3103388" y="0"/>
            <a:ext cx="44626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Neurophysiology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85D66-8CCB-3608-2AA1-95A1AFF8919D}"/>
              </a:ext>
            </a:extLst>
          </p:cNvPr>
          <p:cNvSpPr txBox="1"/>
          <p:nvPr/>
        </p:nvSpPr>
        <p:spPr>
          <a:xfrm>
            <a:off x="7566061" y="0"/>
            <a:ext cx="462594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6 (18 Months)</a:t>
            </a:r>
          </a:p>
          <a:p>
            <a:pPr algn="r"/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 </a:t>
            </a:r>
            <a:r>
              <a:rPr lang="en-US" sz="1600" dirty="0">
                <a:latin typeface="Times New Roman"/>
                <a:cs typeface="Calibri"/>
              </a:rPr>
              <a:t>years ##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 </a:t>
            </a:r>
            <a:r>
              <a:rPr lang="en-US" sz="1600" dirty="0">
                <a:highlight>
                  <a:srgbClr val="FFFFFF"/>
                </a:highlight>
                <a:latin typeface="Times New Roman"/>
                <a:cs typeface="Calibri"/>
              </a:rPr>
              <a:t>days</a:t>
            </a:r>
            <a:endParaRPr lang="en-US" sz="1600" dirty="0">
              <a:highlight>
                <a:srgbClr val="FFFFFF"/>
              </a:highlight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11190-CD3A-5BE0-8E94-25205DF6FAB4}"/>
              </a:ext>
            </a:extLst>
          </p:cNvPr>
          <p:cNvSpPr txBox="1"/>
          <p:nvPr/>
        </p:nvSpPr>
        <p:spPr>
          <a:xfrm>
            <a:off x="1" y="0"/>
            <a:ext cx="225287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DOD005</a:t>
            </a:r>
          </a:p>
          <a:p>
            <a:r>
              <a:rPr lang="en-US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 Arm</a:t>
            </a: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D12470-61F1-1672-C98E-41638CF5D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59479"/>
              </p:ext>
            </p:extLst>
          </p:nvPr>
        </p:nvGraphicFramePr>
        <p:xfrm>
          <a:off x="10385777" y="1072444"/>
          <a:ext cx="1811021" cy="578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97">
                  <a:extLst>
                    <a:ext uri="{9D8B030D-6E8A-4147-A177-3AD203B41FA5}">
                      <a16:colId xmlns:a16="http://schemas.microsoft.com/office/drawing/2014/main" val="47538598"/>
                    </a:ext>
                  </a:extLst>
                </a:gridCol>
                <a:gridCol w="1243224">
                  <a:extLst>
                    <a:ext uri="{9D8B030D-6E8A-4147-A177-3AD203B41FA5}">
                      <a16:colId xmlns:a16="http://schemas.microsoft.com/office/drawing/2014/main" val="437901267"/>
                    </a:ext>
                  </a:extLst>
                </a:gridCol>
              </a:tblGrid>
              <a:tr h="26168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53783"/>
                  </a:ext>
                </a:extLst>
              </a:tr>
              <a:tr h="164263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supinator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63576"/>
                  </a:ext>
                </a:extLst>
              </a:tr>
              <a:tr h="2563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8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24134"/>
                  </a:ext>
                </a:extLst>
              </a:tr>
              <a:tr h="16250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EDC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7851"/>
                  </a:ext>
                </a:extLst>
              </a:tr>
              <a:tr h="2574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34477"/>
                  </a:ext>
                </a:extLst>
              </a:tr>
              <a:tr h="579207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52765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82843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31712"/>
                  </a:ext>
                </a:extLst>
              </a:tr>
              <a:tr h="386139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3227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D4C7F3-4CED-03BE-E437-47CC416C9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82906"/>
              </p:ext>
            </p:extLst>
          </p:nvPr>
        </p:nvGraphicFramePr>
        <p:xfrm>
          <a:off x="1690" y="1077214"/>
          <a:ext cx="10114764" cy="5780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58">
                  <a:extLst>
                    <a:ext uri="{9D8B030D-6E8A-4147-A177-3AD203B41FA5}">
                      <a16:colId xmlns:a16="http://schemas.microsoft.com/office/drawing/2014/main" val="3687225544"/>
                    </a:ext>
                  </a:extLst>
                </a:gridCol>
                <a:gridCol w="500006">
                  <a:extLst>
                    <a:ext uri="{9D8B030D-6E8A-4147-A177-3AD203B41FA5}">
                      <a16:colId xmlns:a16="http://schemas.microsoft.com/office/drawing/2014/main" val="2337480645"/>
                    </a:ext>
                  </a:extLst>
                </a:gridCol>
                <a:gridCol w="117650">
                  <a:extLst>
                    <a:ext uri="{9D8B030D-6E8A-4147-A177-3AD203B41FA5}">
                      <a16:colId xmlns:a16="http://schemas.microsoft.com/office/drawing/2014/main" val="2022965341"/>
                    </a:ext>
                  </a:extLst>
                </a:gridCol>
                <a:gridCol w="254904">
                  <a:extLst>
                    <a:ext uri="{9D8B030D-6E8A-4147-A177-3AD203B41FA5}">
                      <a16:colId xmlns:a16="http://schemas.microsoft.com/office/drawing/2014/main" val="1445577549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200069201"/>
                    </a:ext>
                  </a:extLst>
                </a:gridCol>
                <a:gridCol w="119485">
                  <a:extLst>
                    <a:ext uri="{9D8B030D-6E8A-4147-A177-3AD203B41FA5}">
                      <a16:colId xmlns:a16="http://schemas.microsoft.com/office/drawing/2014/main" val="78738465"/>
                    </a:ext>
                  </a:extLst>
                </a:gridCol>
                <a:gridCol w="240883">
                  <a:extLst>
                    <a:ext uri="{9D8B030D-6E8A-4147-A177-3AD203B41FA5}">
                      <a16:colId xmlns:a16="http://schemas.microsoft.com/office/drawing/2014/main" val="1514202422"/>
                    </a:ext>
                  </a:extLst>
                </a:gridCol>
                <a:gridCol w="295398">
                  <a:extLst>
                    <a:ext uri="{9D8B030D-6E8A-4147-A177-3AD203B41FA5}">
                      <a16:colId xmlns:a16="http://schemas.microsoft.com/office/drawing/2014/main" val="2161629733"/>
                    </a:ext>
                  </a:extLst>
                </a:gridCol>
                <a:gridCol w="362169">
                  <a:extLst>
                    <a:ext uri="{9D8B030D-6E8A-4147-A177-3AD203B41FA5}">
                      <a16:colId xmlns:a16="http://schemas.microsoft.com/office/drawing/2014/main" val="1425514340"/>
                    </a:ext>
                  </a:extLst>
                </a:gridCol>
                <a:gridCol w="209724">
                  <a:extLst>
                    <a:ext uri="{9D8B030D-6E8A-4147-A177-3AD203B41FA5}">
                      <a16:colId xmlns:a16="http://schemas.microsoft.com/office/drawing/2014/main" val="2135453930"/>
                    </a:ext>
                  </a:extLst>
                </a:gridCol>
                <a:gridCol w="555394">
                  <a:extLst>
                    <a:ext uri="{9D8B030D-6E8A-4147-A177-3AD203B41FA5}">
                      <a16:colId xmlns:a16="http://schemas.microsoft.com/office/drawing/2014/main" val="1491614660"/>
                    </a:ext>
                  </a:extLst>
                </a:gridCol>
                <a:gridCol w="501555">
                  <a:extLst>
                    <a:ext uri="{9D8B030D-6E8A-4147-A177-3AD203B41FA5}">
                      <a16:colId xmlns:a16="http://schemas.microsoft.com/office/drawing/2014/main" val="3326518737"/>
                    </a:ext>
                  </a:extLst>
                </a:gridCol>
                <a:gridCol w="117650">
                  <a:extLst>
                    <a:ext uri="{9D8B030D-6E8A-4147-A177-3AD203B41FA5}">
                      <a16:colId xmlns:a16="http://schemas.microsoft.com/office/drawing/2014/main" val="3710311142"/>
                    </a:ext>
                  </a:extLst>
                </a:gridCol>
                <a:gridCol w="479429">
                  <a:extLst>
                    <a:ext uri="{9D8B030D-6E8A-4147-A177-3AD203B41FA5}">
                      <a16:colId xmlns:a16="http://schemas.microsoft.com/office/drawing/2014/main" val="87339494"/>
                    </a:ext>
                  </a:extLst>
                </a:gridCol>
                <a:gridCol w="540461">
                  <a:extLst>
                    <a:ext uri="{9D8B030D-6E8A-4147-A177-3AD203B41FA5}">
                      <a16:colId xmlns:a16="http://schemas.microsoft.com/office/drawing/2014/main" val="3412648025"/>
                    </a:ext>
                  </a:extLst>
                </a:gridCol>
                <a:gridCol w="609749">
                  <a:extLst>
                    <a:ext uri="{9D8B030D-6E8A-4147-A177-3AD203B41FA5}">
                      <a16:colId xmlns:a16="http://schemas.microsoft.com/office/drawing/2014/main" val="682866392"/>
                    </a:ext>
                  </a:extLst>
                </a:gridCol>
                <a:gridCol w="582034">
                  <a:extLst>
                    <a:ext uri="{9D8B030D-6E8A-4147-A177-3AD203B41FA5}">
                      <a16:colId xmlns:a16="http://schemas.microsoft.com/office/drawing/2014/main" val="3273536367"/>
                    </a:ext>
                  </a:extLst>
                </a:gridCol>
                <a:gridCol w="706058">
                  <a:extLst>
                    <a:ext uri="{9D8B030D-6E8A-4147-A177-3AD203B41FA5}">
                      <a16:colId xmlns:a16="http://schemas.microsoft.com/office/drawing/2014/main" val="3111399195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352118123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3900193718"/>
                    </a:ext>
                  </a:extLst>
                </a:gridCol>
                <a:gridCol w="373285">
                  <a:extLst>
                    <a:ext uri="{9D8B030D-6E8A-4147-A177-3AD203B41FA5}">
                      <a16:colId xmlns:a16="http://schemas.microsoft.com/office/drawing/2014/main" val="869580574"/>
                    </a:ext>
                  </a:extLst>
                </a:gridCol>
                <a:gridCol w="416664">
                  <a:extLst>
                    <a:ext uri="{9D8B030D-6E8A-4147-A177-3AD203B41FA5}">
                      <a16:colId xmlns:a16="http://schemas.microsoft.com/office/drawing/2014/main" val="2166804930"/>
                    </a:ext>
                  </a:extLst>
                </a:gridCol>
                <a:gridCol w="360327">
                  <a:extLst>
                    <a:ext uri="{9D8B030D-6E8A-4147-A177-3AD203B41FA5}">
                      <a16:colId xmlns:a16="http://schemas.microsoft.com/office/drawing/2014/main" val="3256100092"/>
                    </a:ext>
                  </a:extLst>
                </a:gridCol>
                <a:gridCol w="401903">
                  <a:extLst>
                    <a:ext uri="{9D8B030D-6E8A-4147-A177-3AD203B41FA5}">
                      <a16:colId xmlns:a16="http://schemas.microsoft.com/office/drawing/2014/main" val="3724913066"/>
                    </a:ext>
                  </a:extLst>
                </a:gridCol>
                <a:gridCol w="473017">
                  <a:extLst>
                    <a:ext uri="{9D8B030D-6E8A-4147-A177-3AD203B41FA5}">
                      <a16:colId xmlns:a16="http://schemas.microsoft.com/office/drawing/2014/main" val="1636542280"/>
                    </a:ext>
                  </a:extLst>
                </a:gridCol>
              </a:tblGrid>
              <a:tr h="261329">
                <a:tc gridSpan="25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Donor Nerve Neurophysiology and Strength Data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67878"/>
                  </a:ext>
                </a:extLst>
              </a:tr>
              <a:tr h="237904">
                <a:tc gridSpan="9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Donor Muscle Neurophysiology</a:t>
                      </a:r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Donor Strength, Measured and Clinical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06102"/>
                  </a:ext>
                </a:extLst>
              </a:tr>
              <a:tr h="293993"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Muscle</a:t>
                      </a:r>
                      <a:endParaRPr lang="en-US" sz="5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sz="5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Supination Force (N)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97171"/>
                  </a:ext>
                </a:extLst>
              </a:tr>
              <a:tr h="359325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CFD5EA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##. 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11801"/>
                  </a:ext>
                </a:extLst>
              </a:tr>
              <a:tr h="261329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99425"/>
                  </a:ext>
                </a:extLst>
              </a:tr>
              <a:tr h="228661">
                <a:tc gridSpan="10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MRC from OR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01222"/>
                  </a:ext>
                </a:extLst>
              </a:tr>
              <a:tr h="293993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60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60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sz="600" b="1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sz="600" b="1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60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69"/>
                  </a:ext>
                </a:extLst>
              </a:tr>
              <a:tr h="228661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71035"/>
                  </a:ext>
                </a:extLst>
              </a:tr>
              <a:tr h="228661">
                <a:tc gridSpan="25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46354"/>
                  </a:ext>
                </a:extLst>
              </a:tr>
              <a:tr h="261329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30228"/>
                  </a:ext>
                </a:extLst>
              </a:tr>
              <a:tr h="212328">
                <a:tc gridSpan="9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Muscle Neurophysiology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Strength, Measured and Clinical</a:t>
                      </a:r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84539"/>
                  </a:ext>
                </a:extLst>
              </a:tr>
              <a:tr h="212328"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sz="5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sz="5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Muscle</a:t>
                      </a:r>
                      <a:endParaRPr sz="45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Muscle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  <a:endParaRPr lang="en-US" sz="4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4401"/>
                  </a:ext>
                </a:extLst>
              </a:tr>
              <a:tr h="29399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45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5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45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4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93827"/>
                  </a:ext>
                </a:extLst>
              </a:tr>
              <a:tr h="38565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01.18.22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7491"/>
                  </a:ext>
                </a:extLst>
              </a:tr>
              <a:tr h="385657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08.16.22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15245"/>
                  </a:ext>
                </a:extLst>
              </a:tr>
              <a:tr h="385657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6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01.17.23</a:t>
                      </a:r>
                      <a:endParaRPr lang="en-US" sz="7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15273"/>
                  </a:ext>
                </a:extLst>
              </a:tr>
              <a:tr h="385657">
                <a:tc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6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03.07.23</a:t>
                      </a:r>
                      <a:endParaRPr lang="en-US" sz="7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3760"/>
                  </a:ext>
                </a:extLst>
              </a:tr>
              <a:tr h="48031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70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08.22.23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42830"/>
                  </a:ext>
                </a:extLst>
              </a:tr>
              <a:tr h="38400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6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6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38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50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A597-B86C-DDDE-4FE0-665969E4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9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900" dirty="0">
                <a:latin typeface="Times New Roman"/>
                <a:cs typeface="Calibri Light"/>
              </a:rPr>
              <a:t>Timepoint 7 </a:t>
            </a:r>
            <a:r>
              <a:rPr lang="en-US" sz="5900" dirty="0">
                <a:latin typeface="Times New Roman"/>
                <a:cs typeface="Times New Roman"/>
              </a:rPr>
              <a:t>(24+ Months):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 or 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Missed </a:t>
            </a:r>
            <a:r>
              <a:rPr lang="en-US" dirty="0">
                <a:highlight>
                  <a:srgbClr val="FFFF00"/>
                </a:highlight>
                <a:latin typeface="Times New Roman"/>
                <a:cs typeface="Times New Roman"/>
              </a:rPr>
              <a:t>or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92D05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Outstanding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47A077-A7EE-A888-F559-DDFF1F334D51}"/>
              </a:ext>
            </a:extLst>
          </p:cNvPr>
          <p:cNvSpPr txBox="1">
            <a:spLocks/>
          </p:cNvSpPr>
          <p:nvPr/>
        </p:nvSpPr>
        <p:spPr>
          <a:xfrm>
            <a:off x="879389" y="1690548"/>
            <a:ext cx="10474411" cy="41543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Wrist Supination: PROM/AROM,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 videos and maximum range supination joint angles (with elbow at 90 and 180 degrees)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 of wrist supination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Supination force measurements of wrist using </a:t>
            </a:r>
            <a:r>
              <a:rPr lang="en-US" sz="1400" dirty="0" err="1">
                <a:latin typeface="Times New Roman"/>
                <a:cs typeface="Times New Roman"/>
              </a:rPr>
              <a:t>MicroFET</a:t>
            </a:r>
            <a:r>
              <a:rPr lang="en-US" sz="1400" dirty="0">
                <a:latin typeface="Times New Roman"/>
                <a:cs typeface="Times New Roman"/>
              </a:rPr>
              <a:t> dynamometer</a:t>
            </a:r>
            <a:endParaRPr lang="en-US" dirty="0"/>
          </a:p>
          <a:p>
            <a:pPr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PROM/AROM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PROM/AROM videos and maximum range extension joint angles of digits 1, 2, 5</a:t>
            </a:r>
          </a:p>
          <a:p>
            <a:pPr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Finger Extension: Force Measurements, MRC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Extension force measurements of all digits using </a:t>
            </a:r>
            <a:r>
              <a:rPr lang="en-US" sz="1400" dirty="0" err="1">
                <a:latin typeface="Times New Roman"/>
                <a:cs typeface="Times New Roman"/>
              </a:rPr>
              <a:t>MxMoonfree</a:t>
            </a:r>
            <a:r>
              <a:rPr lang="en-US" sz="1400" dirty="0">
                <a:latin typeface="Times New Roman"/>
                <a:cs typeface="Times New Roman"/>
              </a:rPr>
              <a:t> 50N dynamometer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MRC of finger and thumb extensors</a:t>
            </a:r>
            <a:endParaRPr lang="en-US" dirty="0"/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Neurophysiology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MUC of EDC</a:t>
            </a:r>
          </a:p>
          <a:p>
            <a:pPr marL="1028700" lvl="1" indent="-342900">
              <a:spcBef>
                <a:spcPts val="0"/>
              </a:spcBef>
              <a:buFont typeface="Arial" panose="020B0604020202020204" pitchFamily="34" charset="0"/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Representative ultrasound images of supinator and of EDC</a:t>
            </a:r>
            <a:endParaRPr lang="en-US" dirty="0"/>
          </a:p>
          <a:p>
            <a:pPr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982B0-183B-4143-2836-229B0FB918F1}"/>
              </a:ext>
            </a:extLst>
          </p:cNvPr>
          <p:cNvSpPr txBox="1"/>
          <p:nvPr/>
        </p:nvSpPr>
        <p:spPr>
          <a:xfrm>
            <a:off x="1173324" y="5655959"/>
            <a:ext cx="93154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(If data not collected for a timepoint,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format row like this</a:t>
            </a:r>
            <a:r>
              <a:rPr lang="en-US"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and define what each meeting was for after date – e.g.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QNP,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Research,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Clinic, etc.)</a:t>
            </a:r>
          </a:p>
        </p:txBody>
      </p:sp>
    </p:spTree>
    <p:extLst>
      <p:ext uri="{BB962C8B-B14F-4D97-AF65-F5344CB8AC3E}">
        <p14:creationId xmlns:p14="http://schemas.microsoft.com/office/powerpoint/2010/main" val="3518240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DF57A-C6D9-62B1-4141-452B7432892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Wrist Supination: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PROM/AROM, Force Measurements, MRC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CFE5C-724E-FC16-CF29-54A17FD1802E}"/>
              </a:ext>
            </a:extLst>
          </p:cNvPr>
          <p:cNvSpPr txBox="1"/>
          <p:nvPr/>
        </p:nvSpPr>
        <p:spPr>
          <a:xfrm>
            <a:off x="7808687" y="0"/>
            <a:ext cx="438331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7 (24+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DC054-6074-02B5-1EC9-366A5B6A657F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D564E1E-B4EF-D76C-0E7C-A2F941036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37441"/>
              </p:ext>
            </p:extLst>
          </p:nvPr>
        </p:nvGraphicFramePr>
        <p:xfrm>
          <a:off x="-5350" y="3517010"/>
          <a:ext cx="3352800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06987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2545813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FDCA86E-5786-197F-764E-7AFF53B13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47766"/>
              </p:ext>
            </p:extLst>
          </p:nvPr>
        </p:nvGraphicFramePr>
        <p:xfrm>
          <a:off x="-10699" y="1077216"/>
          <a:ext cx="3363499" cy="243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499">
                  <a:extLst>
                    <a:ext uri="{9D8B030D-6E8A-4147-A177-3AD203B41FA5}">
                      <a16:colId xmlns:a16="http://schemas.microsoft.com/office/drawing/2014/main" val="1275398250"/>
                    </a:ext>
                  </a:extLst>
                </a:gridCol>
              </a:tblGrid>
              <a:tr h="25412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23655"/>
                  </a:ext>
                </a:extLst>
              </a:tr>
              <a:tr h="218566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Supination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Dynamometer Placement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6180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C177AEF-8215-D779-38B0-9BEB8C037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49975"/>
              </p:ext>
            </p:extLst>
          </p:nvPr>
        </p:nvGraphicFramePr>
        <p:xfrm>
          <a:off x="3352800" y="1077217"/>
          <a:ext cx="2888343" cy="390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343">
                  <a:extLst>
                    <a:ext uri="{9D8B030D-6E8A-4147-A177-3AD203B41FA5}">
                      <a16:colId xmlns:a16="http://schemas.microsoft.com/office/drawing/2014/main" val="2441803660"/>
                    </a:ext>
                  </a:extLst>
                </a:gridCol>
              </a:tblGrid>
              <a:tr h="248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27737"/>
                  </a:ext>
                </a:extLst>
              </a:tr>
              <a:tr h="365399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AROM + PROM Compilation Video/Images of Supination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9798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5BEA50-9061-7359-E9E2-83F74B9D3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83033"/>
              </p:ext>
            </p:extLst>
          </p:nvPr>
        </p:nvGraphicFramePr>
        <p:xfrm>
          <a:off x="-1" y="4980051"/>
          <a:ext cx="12191997" cy="187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6960390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400152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749282">
                  <a:extLst>
                    <a:ext uri="{9D8B030D-6E8A-4147-A177-3AD203B41FA5}">
                      <a16:colId xmlns:a16="http://schemas.microsoft.com/office/drawing/2014/main" val="14594156"/>
                    </a:ext>
                  </a:extLst>
                </a:gridCol>
                <a:gridCol w="832717">
                  <a:extLst>
                    <a:ext uri="{9D8B030D-6E8A-4147-A177-3AD203B41FA5}">
                      <a16:colId xmlns:a16="http://schemas.microsoft.com/office/drawing/2014/main" val="1466224179"/>
                    </a:ext>
                  </a:extLst>
                </a:gridCol>
                <a:gridCol w="945301">
                  <a:extLst>
                    <a:ext uri="{9D8B030D-6E8A-4147-A177-3AD203B41FA5}">
                      <a16:colId xmlns:a16="http://schemas.microsoft.com/office/drawing/2014/main" val="76534197"/>
                    </a:ext>
                  </a:extLst>
                </a:gridCol>
                <a:gridCol w="814614">
                  <a:extLst>
                    <a:ext uri="{9D8B030D-6E8A-4147-A177-3AD203B41FA5}">
                      <a16:colId xmlns:a16="http://schemas.microsoft.com/office/drawing/2014/main" val="37949466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82407074"/>
                    </a:ext>
                  </a:extLst>
                </a:gridCol>
                <a:gridCol w="1074058">
                  <a:extLst>
                    <a:ext uri="{9D8B030D-6E8A-4147-A177-3AD203B41FA5}">
                      <a16:colId xmlns:a16="http://schemas.microsoft.com/office/drawing/2014/main" val="998483699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3760087298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2247366490"/>
                    </a:ext>
                  </a:extLst>
                </a:gridCol>
                <a:gridCol w="1008743">
                  <a:extLst>
                    <a:ext uri="{9D8B030D-6E8A-4147-A177-3AD203B41FA5}">
                      <a16:colId xmlns:a16="http://schemas.microsoft.com/office/drawing/2014/main" val="1844949345"/>
                    </a:ext>
                  </a:extLst>
                </a:gridCol>
                <a:gridCol w="1074053">
                  <a:extLst>
                    <a:ext uri="{9D8B030D-6E8A-4147-A177-3AD203B41FA5}">
                      <a16:colId xmlns:a16="http://schemas.microsoft.com/office/drawing/2014/main" val="3027386263"/>
                    </a:ext>
                  </a:extLst>
                </a:gridCol>
              </a:tblGrid>
              <a:tr h="4402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Supination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440216"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R/C 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R/C 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R/C 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Force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R/C 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051471"/>
                  </a:ext>
                </a:extLst>
              </a:tr>
              <a:tr h="440216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/</a:t>
                      </a: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/</a:t>
                      </a: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/</a:t>
                      </a: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/</a:t>
                      </a:r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7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5573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1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 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#/#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 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#/#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 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#/#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 ##, ##. ##, ##. 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#/#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3CC53C-CBF1-C05A-EACC-86C526F7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61064"/>
              </p:ext>
            </p:extLst>
          </p:nvPr>
        </p:nvGraphicFramePr>
        <p:xfrm>
          <a:off x="6254150" y="1092679"/>
          <a:ext cx="5926203" cy="390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89">
                  <a:extLst>
                    <a:ext uri="{9D8B030D-6E8A-4147-A177-3AD203B41FA5}">
                      <a16:colId xmlns:a16="http://schemas.microsoft.com/office/drawing/2014/main" val="1159719502"/>
                    </a:ext>
                  </a:extLst>
                </a:gridCol>
                <a:gridCol w="1098525">
                  <a:extLst>
                    <a:ext uri="{9D8B030D-6E8A-4147-A177-3AD203B41FA5}">
                      <a16:colId xmlns:a16="http://schemas.microsoft.com/office/drawing/2014/main" val="1918248722"/>
                    </a:ext>
                  </a:extLst>
                </a:gridCol>
                <a:gridCol w="1077595">
                  <a:extLst>
                    <a:ext uri="{9D8B030D-6E8A-4147-A177-3AD203B41FA5}">
                      <a16:colId xmlns:a16="http://schemas.microsoft.com/office/drawing/2014/main" val="757430228"/>
                    </a:ext>
                  </a:extLst>
                </a:gridCol>
                <a:gridCol w="1188530">
                  <a:extLst>
                    <a:ext uri="{9D8B030D-6E8A-4147-A177-3AD203B41FA5}">
                      <a16:colId xmlns:a16="http://schemas.microsoft.com/office/drawing/2014/main" val="2068685342"/>
                    </a:ext>
                  </a:extLst>
                </a:gridCol>
                <a:gridCol w="1109316">
                  <a:extLst>
                    <a:ext uri="{9D8B030D-6E8A-4147-A177-3AD203B41FA5}">
                      <a16:colId xmlns:a16="http://schemas.microsoft.com/office/drawing/2014/main" val="4028457509"/>
                    </a:ext>
                  </a:extLst>
                </a:gridCol>
                <a:gridCol w="405541">
                  <a:extLst>
                    <a:ext uri="{9D8B030D-6E8A-4147-A177-3AD203B41FA5}">
                      <a16:colId xmlns:a16="http://schemas.microsoft.com/office/drawing/2014/main" val="3745618998"/>
                    </a:ext>
                  </a:extLst>
                </a:gridCol>
                <a:gridCol w="449007">
                  <a:extLst>
                    <a:ext uri="{9D8B030D-6E8A-4147-A177-3AD203B41FA5}">
                      <a16:colId xmlns:a16="http://schemas.microsoft.com/office/drawing/2014/main" val="1571646260"/>
                    </a:ext>
                  </a:extLst>
                </a:gridCol>
              </a:tblGrid>
              <a:tr h="24145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Supination PROM/AROM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39139"/>
                  </a:ext>
                </a:extLst>
              </a:tr>
              <a:tr h="321936">
                <a:tc row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Supination</a:t>
                      </a:r>
                    </a:p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32285"/>
                  </a:ext>
                </a:extLst>
              </a:tr>
              <a:tr h="5403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Straight Arm PROM (AL)</a:t>
                      </a:r>
                      <a:endParaRPr 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24285"/>
                  </a:ext>
                </a:extLst>
              </a:tr>
              <a:tr h="321936">
                <a:tc rowSpan="2"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Straight Arm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(min 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Angle Image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(min supination)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(elbow straight)</a:t>
                      </a:r>
                      <a:endParaRPr lang="en-US" dirty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  <a:endParaRPr lang="en-US"/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straight)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18675"/>
                  </a:ext>
                </a:extLst>
              </a:tr>
              <a:tr h="7818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435779"/>
                  </a:ext>
                </a:extLst>
              </a:tr>
              <a:tr h="471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Bent Arm PROM</a:t>
                      </a:r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202"/>
                  </a:ext>
                </a:extLst>
              </a:tr>
              <a:tr h="321936">
                <a:tc rowSpan="2">
                  <a:txBody>
                    <a:bodyPr/>
                    <a:lstStyle/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Bent Arm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(min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/>
                    </a:p>
                    <a:p>
                      <a:pPr algn="r"/>
                      <a:endParaRPr 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Angle Image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(min supination)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(elbow bent)</a:t>
                      </a:r>
                      <a:endParaRPr lang="en-US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(max supination)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(elbow bent)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endParaRPr lang="en-US" sz="1000" dirty="0">
                        <a:latin typeface="Times New Roman"/>
                        <a:cs typeface="Calibri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Times New Roman"/>
                          <a:cs typeface="Times New Roman"/>
                        </a:rPr>
                        <a:t>Max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95848"/>
                  </a:ext>
                </a:extLst>
              </a:tr>
              <a:tr h="8968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17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9211-6E77-1AAA-D953-7728998F0E3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34099-1816-0054-E0A5-69A68E2B1A43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03D0B87D-042E-CFBC-FEAD-D30361DD8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11785"/>
              </p:ext>
            </p:extLst>
          </p:nvPr>
        </p:nvGraphicFramePr>
        <p:xfrm>
          <a:off x="257076" y="4744733"/>
          <a:ext cx="4455723" cy="20855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08074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3647649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408828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5437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56493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56803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0099065-8088-B34F-7522-2C1C02926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09290"/>
              </p:ext>
            </p:extLst>
          </p:nvPr>
        </p:nvGraphicFramePr>
        <p:xfrm>
          <a:off x="257077" y="1078289"/>
          <a:ext cx="4455723" cy="366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723">
                  <a:extLst>
                    <a:ext uri="{9D8B030D-6E8A-4147-A177-3AD203B41FA5}">
                      <a16:colId xmlns:a16="http://schemas.microsoft.com/office/drawing/2014/main" val="3243471151"/>
                    </a:ext>
                  </a:extLst>
                </a:gridCol>
              </a:tblGrid>
              <a:tr h="319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Finger Extension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71005"/>
                  </a:ext>
                </a:extLst>
              </a:tr>
              <a:tr h="33464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PROM + AROM Compilation Video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392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B8D5C4-422B-0765-B1F8-7D46CF726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46133"/>
              </p:ext>
            </p:extLst>
          </p:nvPr>
        </p:nvGraphicFramePr>
        <p:xfrm>
          <a:off x="4712800" y="1100264"/>
          <a:ext cx="7479199" cy="576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81">
                  <a:extLst>
                    <a:ext uri="{9D8B030D-6E8A-4147-A177-3AD203B41FA5}">
                      <a16:colId xmlns:a16="http://schemas.microsoft.com/office/drawing/2014/main" val="373820835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90693448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591429781"/>
                    </a:ext>
                  </a:extLst>
                </a:gridCol>
                <a:gridCol w="1310092">
                  <a:extLst>
                    <a:ext uri="{9D8B030D-6E8A-4147-A177-3AD203B41FA5}">
                      <a16:colId xmlns:a16="http://schemas.microsoft.com/office/drawing/2014/main" val="1895781830"/>
                    </a:ext>
                  </a:extLst>
                </a:gridCol>
                <a:gridCol w="1405399">
                  <a:extLst>
                    <a:ext uri="{9D8B030D-6E8A-4147-A177-3AD203B41FA5}">
                      <a16:colId xmlns:a16="http://schemas.microsoft.com/office/drawing/2014/main" val="3722844456"/>
                    </a:ext>
                  </a:extLst>
                </a:gridCol>
                <a:gridCol w="586973">
                  <a:extLst>
                    <a:ext uri="{9D8B030D-6E8A-4147-A177-3AD203B41FA5}">
                      <a16:colId xmlns:a16="http://schemas.microsoft.com/office/drawing/2014/main" val="2906418495"/>
                    </a:ext>
                  </a:extLst>
                </a:gridCol>
                <a:gridCol w="547772">
                  <a:extLst>
                    <a:ext uri="{9D8B030D-6E8A-4147-A177-3AD203B41FA5}">
                      <a16:colId xmlns:a16="http://schemas.microsoft.com/office/drawing/2014/main" val="42324110"/>
                    </a:ext>
                  </a:extLst>
                </a:gridCol>
              </a:tblGrid>
              <a:tr h="273521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and 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57184"/>
                  </a:ext>
                </a:extLst>
              </a:tr>
              <a:tr h="395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Finger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 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Minimum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Maximum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PROM 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initials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43917"/>
                  </a:ext>
                </a:extLst>
              </a:tr>
              <a:tr h="176268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58855"/>
                  </a:ext>
                </a:extLst>
              </a:tr>
              <a:tr h="1125805">
                <a:tc rowSpan="3"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47844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33069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Ring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16789"/>
                  </a:ext>
                </a:extLst>
              </a:tr>
              <a:tr h="14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67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923F84-905E-DD78-FF52-60F38143C244}"/>
              </a:ext>
            </a:extLst>
          </p:cNvPr>
          <p:cNvSpPr txBox="1"/>
          <p:nvPr/>
        </p:nvSpPr>
        <p:spPr>
          <a:xfrm>
            <a:off x="7808687" y="0"/>
            <a:ext cx="438331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7 (24+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404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81180-80C2-DAE5-1ED3-EE3549F61DA5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Force Measurements, MRC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A9F3AD-00B4-E4F9-3E88-C0DF2F90A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86147"/>
              </p:ext>
            </p:extLst>
          </p:nvPr>
        </p:nvGraphicFramePr>
        <p:xfrm>
          <a:off x="3048" y="1092457"/>
          <a:ext cx="12188951" cy="339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81">
                  <a:extLst>
                    <a:ext uri="{9D8B030D-6E8A-4147-A177-3AD203B41FA5}">
                      <a16:colId xmlns:a16="http://schemas.microsoft.com/office/drawing/2014/main" val="371179036"/>
                    </a:ext>
                  </a:extLst>
                </a:gridCol>
                <a:gridCol w="595085">
                  <a:extLst>
                    <a:ext uri="{9D8B030D-6E8A-4147-A177-3AD203B41FA5}">
                      <a16:colId xmlns:a16="http://schemas.microsoft.com/office/drawing/2014/main" val="1566659606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940015264"/>
                    </a:ext>
                  </a:extLst>
                </a:gridCol>
                <a:gridCol w="420303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494097">
                  <a:extLst>
                    <a:ext uri="{9D8B030D-6E8A-4147-A177-3AD203B41FA5}">
                      <a16:colId xmlns:a16="http://schemas.microsoft.com/office/drawing/2014/main" val="1601683447"/>
                    </a:ext>
                  </a:extLst>
                </a:gridCol>
                <a:gridCol w="532673">
                  <a:extLst>
                    <a:ext uri="{9D8B030D-6E8A-4147-A177-3AD203B41FA5}">
                      <a16:colId xmlns:a16="http://schemas.microsoft.com/office/drawing/2014/main" val="480709914"/>
                    </a:ext>
                  </a:extLst>
                </a:gridCol>
                <a:gridCol w="541731">
                  <a:extLst>
                    <a:ext uri="{9D8B030D-6E8A-4147-A177-3AD203B41FA5}">
                      <a16:colId xmlns:a16="http://schemas.microsoft.com/office/drawing/2014/main" val="760116487"/>
                    </a:ext>
                  </a:extLst>
                </a:gridCol>
                <a:gridCol w="522167">
                  <a:extLst>
                    <a:ext uri="{9D8B030D-6E8A-4147-A177-3AD203B41FA5}">
                      <a16:colId xmlns:a16="http://schemas.microsoft.com/office/drawing/2014/main" val="847280353"/>
                    </a:ext>
                  </a:extLst>
                </a:gridCol>
                <a:gridCol w="504603">
                  <a:extLst>
                    <a:ext uri="{9D8B030D-6E8A-4147-A177-3AD203B41FA5}">
                      <a16:colId xmlns:a16="http://schemas.microsoft.com/office/drawing/2014/main" val="1466224179"/>
                    </a:ext>
                  </a:extLst>
                </a:gridCol>
                <a:gridCol w="541731">
                  <a:extLst>
                    <a:ext uri="{9D8B030D-6E8A-4147-A177-3AD203B41FA5}">
                      <a16:colId xmlns:a16="http://schemas.microsoft.com/office/drawing/2014/main" val="76534197"/>
                    </a:ext>
                  </a:extLst>
                </a:gridCol>
                <a:gridCol w="492180">
                  <a:extLst>
                    <a:ext uri="{9D8B030D-6E8A-4147-A177-3AD203B41FA5}">
                      <a16:colId xmlns:a16="http://schemas.microsoft.com/office/drawing/2014/main" val="1518857077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2852373281"/>
                    </a:ext>
                  </a:extLst>
                </a:gridCol>
                <a:gridCol w="541731">
                  <a:extLst>
                    <a:ext uri="{9D8B030D-6E8A-4147-A177-3AD203B41FA5}">
                      <a16:colId xmlns:a16="http://schemas.microsoft.com/office/drawing/2014/main" val="2755551605"/>
                    </a:ext>
                  </a:extLst>
                </a:gridCol>
                <a:gridCol w="505737">
                  <a:extLst>
                    <a:ext uri="{9D8B030D-6E8A-4147-A177-3AD203B41FA5}">
                      <a16:colId xmlns:a16="http://schemas.microsoft.com/office/drawing/2014/main" val="4071402049"/>
                    </a:ext>
                  </a:extLst>
                </a:gridCol>
                <a:gridCol w="521033">
                  <a:extLst>
                    <a:ext uri="{9D8B030D-6E8A-4147-A177-3AD203B41FA5}">
                      <a16:colId xmlns:a16="http://schemas.microsoft.com/office/drawing/2014/main" val="1069238373"/>
                    </a:ext>
                  </a:extLst>
                </a:gridCol>
                <a:gridCol w="541731">
                  <a:extLst>
                    <a:ext uri="{9D8B030D-6E8A-4147-A177-3AD203B41FA5}">
                      <a16:colId xmlns:a16="http://schemas.microsoft.com/office/drawing/2014/main" val="2922423643"/>
                    </a:ext>
                  </a:extLst>
                </a:gridCol>
                <a:gridCol w="533807">
                  <a:extLst>
                    <a:ext uri="{9D8B030D-6E8A-4147-A177-3AD203B41FA5}">
                      <a16:colId xmlns:a16="http://schemas.microsoft.com/office/drawing/2014/main" val="3647558659"/>
                    </a:ext>
                  </a:extLst>
                </a:gridCol>
                <a:gridCol w="492963">
                  <a:extLst>
                    <a:ext uri="{9D8B030D-6E8A-4147-A177-3AD203B41FA5}">
                      <a16:colId xmlns:a16="http://schemas.microsoft.com/office/drawing/2014/main" val="1502107046"/>
                    </a:ext>
                  </a:extLst>
                </a:gridCol>
                <a:gridCol w="541731">
                  <a:extLst>
                    <a:ext uri="{9D8B030D-6E8A-4147-A177-3AD203B41FA5}">
                      <a16:colId xmlns:a16="http://schemas.microsoft.com/office/drawing/2014/main" val="4125075512"/>
                    </a:ext>
                  </a:extLst>
                </a:gridCol>
                <a:gridCol w="541731">
                  <a:extLst>
                    <a:ext uri="{9D8B030D-6E8A-4147-A177-3AD203B41FA5}">
                      <a16:colId xmlns:a16="http://schemas.microsoft.com/office/drawing/2014/main" val="3310007278"/>
                    </a:ext>
                  </a:extLst>
                </a:gridCol>
                <a:gridCol w="692912">
                  <a:extLst>
                    <a:ext uri="{9D8B030D-6E8A-4147-A177-3AD203B41FA5}">
                      <a16:colId xmlns:a16="http://schemas.microsoft.com/office/drawing/2014/main" val="2895855760"/>
                    </a:ext>
                  </a:extLst>
                </a:gridCol>
                <a:gridCol w="541731">
                  <a:extLst>
                    <a:ext uri="{9D8B030D-6E8A-4147-A177-3AD203B41FA5}">
                      <a16:colId xmlns:a16="http://schemas.microsoft.com/office/drawing/2014/main" val="2482678531"/>
                    </a:ext>
                  </a:extLst>
                </a:gridCol>
                <a:gridCol w="541731">
                  <a:extLst>
                    <a:ext uri="{9D8B030D-6E8A-4147-A177-3AD203B41FA5}">
                      <a16:colId xmlns:a16="http://schemas.microsoft.com/office/drawing/2014/main" val="1223086921"/>
                    </a:ext>
                  </a:extLst>
                </a:gridCol>
              </a:tblGrid>
              <a:tr h="23099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/>
                        </a:rPr>
                        <a:t>Voluntary Finger Extension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307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Stimulated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6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1" dirty="0"/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1" dirty="0"/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Avg. 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1" dirty="0"/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Force (N)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1" dirty="0"/>
                        <a:t>AROM 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5903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5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5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5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5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5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5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5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55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55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55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55895"/>
                  </a:ext>
                </a:extLst>
              </a:tr>
              <a:tr h="461995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/>
                        </a:rPr>
                        <a:t>Thumb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  <a:tr h="461995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21942"/>
                  </a:ext>
                </a:extLst>
              </a:tr>
              <a:tr h="461995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56973"/>
                  </a:ext>
                </a:extLst>
              </a:tr>
              <a:tr h="461995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/>
                        </a:rPr>
                        <a:t>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06839"/>
                  </a:ext>
                </a:extLst>
              </a:tr>
              <a:tr h="333663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/>
                        </a:rPr>
                        <a:t>Pinky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489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83A6BCA-280E-3CAA-9D9D-7834A97B9261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1F563C-0453-C34B-47E3-FDEF53991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23022"/>
              </p:ext>
            </p:extLst>
          </p:nvPr>
        </p:nvGraphicFramePr>
        <p:xfrm>
          <a:off x="-1" y="4615219"/>
          <a:ext cx="12192000" cy="2225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1225491">
                  <a:extLst>
                    <a:ext uri="{9D8B030D-6E8A-4147-A177-3AD203B41FA5}">
                      <a16:colId xmlns:a16="http://schemas.microsoft.com/office/drawing/2014/main" val="1019229401"/>
                    </a:ext>
                  </a:extLst>
                </a:gridCol>
                <a:gridCol w="1961055">
                  <a:extLst>
                    <a:ext uri="{9D8B030D-6E8A-4147-A177-3AD203B41FA5}">
                      <a16:colId xmlns:a16="http://schemas.microsoft.com/office/drawing/2014/main" val="2947142071"/>
                    </a:ext>
                  </a:extLst>
                </a:gridCol>
                <a:gridCol w="2089728">
                  <a:extLst>
                    <a:ext uri="{9D8B030D-6E8A-4147-A177-3AD203B41FA5}">
                      <a16:colId xmlns:a16="http://schemas.microsoft.com/office/drawing/2014/main" val="2643327539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60355464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5989009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2638813814"/>
                    </a:ext>
                  </a:extLst>
                </a:gridCol>
              </a:tblGrid>
              <a:tr h="364747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Thumb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Index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Middle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Ring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Pinky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41151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671"/>
                  </a:ext>
                </a:extLst>
              </a:tr>
              <a:tr h="38667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MRC (R/C)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03957"/>
                  </a:ext>
                </a:extLst>
              </a:tr>
              <a:tr h="386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00678"/>
                  </a:ext>
                </a:extLst>
              </a:tr>
              <a:tr h="38667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051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018B5C-9886-8D74-2825-4B12A1CDD84B}"/>
              </a:ext>
            </a:extLst>
          </p:cNvPr>
          <p:cNvSpPr txBox="1"/>
          <p:nvPr/>
        </p:nvSpPr>
        <p:spPr>
          <a:xfrm>
            <a:off x="7808687" y="0"/>
            <a:ext cx="438331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7 (24+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8078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A1553-D3FB-0E7E-519B-4D0580147014}"/>
              </a:ext>
            </a:extLst>
          </p:cNvPr>
          <p:cNvSpPr txBox="1"/>
          <p:nvPr/>
        </p:nvSpPr>
        <p:spPr>
          <a:xfrm>
            <a:off x="3103388" y="0"/>
            <a:ext cx="44626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Neurophysiology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28BBEB-B1A3-80F0-2C63-D6732CFD4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95754"/>
              </p:ext>
            </p:extLst>
          </p:nvPr>
        </p:nvGraphicFramePr>
        <p:xfrm>
          <a:off x="10319814" y="1036694"/>
          <a:ext cx="1862233" cy="58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855">
                  <a:extLst>
                    <a:ext uri="{9D8B030D-6E8A-4147-A177-3AD203B41FA5}">
                      <a16:colId xmlns:a16="http://schemas.microsoft.com/office/drawing/2014/main" val="47538598"/>
                    </a:ext>
                  </a:extLst>
                </a:gridCol>
                <a:gridCol w="1278378">
                  <a:extLst>
                    <a:ext uri="{9D8B030D-6E8A-4147-A177-3AD203B41FA5}">
                      <a16:colId xmlns:a16="http://schemas.microsoft.com/office/drawing/2014/main" val="437901267"/>
                    </a:ext>
                  </a:extLst>
                </a:gridCol>
              </a:tblGrid>
              <a:tr h="2460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53783"/>
                  </a:ext>
                </a:extLst>
              </a:tr>
              <a:tr h="14963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supinator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63576"/>
                  </a:ext>
                </a:extLst>
              </a:tr>
              <a:tr h="2335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8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24134"/>
                  </a:ext>
                </a:extLst>
              </a:tr>
              <a:tr h="14803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EDC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7851"/>
                  </a:ext>
                </a:extLst>
              </a:tr>
              <a:tr h="23450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34477"/>
                  </a:ext>
                </a:extLst>
              </a:tr>
              <a:tr h="1085755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52765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82843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3171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322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2476AB-96EB-E50F-B0E2-90C5E9D78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11617"/>
              </p:ext>
            </p:extLst>
          </p:nvPr>
        </p:nvGraphicFramePr>
        <p:xfrm>
          <a:off x="1689" y="1036695"/>
          <a:ext cx="10308171" cy="582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22">
                  <a:extLst>
                    <a:ext uri="{9D8B030D-6E8A-4147-A177-3AD203B41FA5}">
                      <a16:colId xmlns:a16="http://schemas.microsoft.com/office/drawing/2014/main" val="3687225544"/>
                    </a:ext>
                  </a:extLst>
                </a:gridCol>
                <a:gridCol w="509567">
                  <a:extLst>
                    <a:ext uri="{9D8B030D-6E8A-4147-A177-3AD203B41FA5}">
                      <a16:colId xmlns:a16="http://schemas.microsoft.com/office/drawing/2014/main" val="2337480645"/>
                    </a:ext>
                  </a:extLst>
                </a:gridCol>
                <a:gridCol w="119900">
                  <a:extLst>
                    <a:ext uri="{9D8B030D-6E8A-4147-A177-3AD203B41FA5}">
                      <a16:colId xmlns:a16="http://schemas.microsoft.com/office/drawing/2014/main" val="2022965341"/>
                    </a:ext>
                  </a:extLst>
                </a:gridCol>
                <a:gridCol w="259778">
                  <a:extLst>
                    <a:ext uri="{9D8B030D-6E8A-4147-A177-3AD203B41FA5}">
                      <a16:colId xmlns:a16="http://schemas.microsoft.com/office/drawing/2014/main" val="1445577549"/>
                    </a:ext>
                  </a:extLst>
                </a:gridCol>
                <a:gridCol w="316602">
                  <a:extLst>
                    <a:ext uri="{9D8B030D-6E8A-4147-A177-3AD203B41FA5}">
                      <a16:colId xmlns:a16="http://schemas.microsoft.com/office/drawing/2014/main" val="200069201"/>
                    </a:ext>
                  </a:extLst>
                </a:gridCol>
                <a:gridCol w="121770">
                  <a:extLst>
                    <a:ext uri="{9D8B030D-6E8A-4147-A177-3AD203B41FA5}">
                      <a16:colId xmlns:a16="http://schemas.microsoft.com/office/drawing/2014/main" val="78738465"/>
                    </a:ext>
                  </a:extLst>
                </a:gridCol>
                <a:gridCol w="245489">
                  <a:extLst>
                    <a:ext uri="{9D8B030D-6E8A-4147-A177-3AD203B41FA5}">
                      <a16:colId xmlns:a16="http://schemas.microsoft.com/office/drawing/2014/main" val="1514202422"/>
                    </a:ext>
                  </a:extLst>
                </a:gridCol>
                <a:gridCol w="301046">
                  <a:extLst>
                    <a:ext uri="{9D8B030D-6E8A-4147-A177-3AD203B41FA5}">
                      <a16:colId xmlns:a16="http://schemas.microsoft.com/office/drawing/2014/main" val="2161629733"/>
                    </a:ext>
                  </a:extLst>
                </a:gridCol>
                <a:gridCol w="369094">
                  <a:extLst>
                    <a:ext uri="{9D8B030D-6E8A-4147-A177-3AD203B41FA5}">
                      <a16:colId xmlns:a16="http://schemas.microsoft.com/office/drawing/2014/main" val="1425514340"/>
                    </a:ext>
                  </a:extLst>
                </a:gridCol>
                <a:gridCol w="213734">
                  <a:extLst>
                    <a:ext uri="{9D8B030D-6E8A-4147-A177-3AD203B41FA5}">
                      <a16:colId xmlns:a16="http://schemas.microsoft.com/office/drawing/2014/main" val="2135453930"/>
                    </a:ext>
                  </a:extLst>
                </a:gridCol>
                <a:gridCol w="566014">
                  <a:extLst>
                    <a:ext uri="{9D8B030D-6E8A-4147-A177-3AD203B41FA5}">
                      <a16:colId xmlns:a16="http://schemas.microsoft.com/office/drawing/2014/main" val="1491614660"/>
                    </a:ext>
                  </a:extLst>
                </a:gridCol>
                <a:gridCol w="511145">
                  <a:extLst>
                    <a:ext uri="{9D8B030D-6E8A-4147-A177-3AD203B41FA5}">
                      <a16:colId xmlns:a16="http://schemas.microsoft.com/office/drawing/2014/main" val="3326518737"/>
                    </a:ext>
                  </a:extLst>
                </a:gridCol>
                <a:gridCol w="119900">
                  <a:extLst>
                    <a:ext uri="{9D8B030D-6E8A-4147-A177-3AD203B41FA5}">
                      <a16:colId xmlns:a16="http://schemas.microsoft.com/office/drawing/2014/main" val="3710311142"/>
                    </a:ext>
                  </a:extLst>
                </a:gridCol>
                <a:gridCol w="488596">
                  <a:extLst>
                    <a:ext uri="{9D8B030D-6E8A-4147-A177-3AD203B41FA5}">
                      <a16:colId xmlns:a16="http://schemas.microsoft.com/office/drawing/2014/main" val="87339494"/>
                    </a:ext>
                  </a:extLst>
                </a:gridCol>
                <a:gridCol w="550795">
                  <a:extLst>
                    <a:ext uri="{9D8B030D-6E8A-4147-A177-3AD203B41FA5}">
                      <a16:colId xmlns:a16="http://schemas.microsoft.com/office/drawing/2014/main" val="3412648025"/>
                    </a:ext>
                  </a:extLst>
                </a:gridCol>
                <a:gridCol w="621408">
                  <a:extLst>
                    <a:ext uri="{9D8B030D-6E8A-4147-A177-3AD203B41FA5}">
                      <a16:colId xmlns:a16="http://schemas.microsoft.com/office/drawing/2014/main" val="682866392"/>
                    </a:ext>
                  </a:extLst>
                </a:gridCol>
                <a:gridCol w="593163">
                  <a:extLst>
                    <a:ext uri="{9D8B030D-6E8A-4147-A177-3AD203B41FA5}">
                      <a16:colId xmlns:a16="http://schemas.microsoft.com/office/drawing/2014/main" val="3273536367"/>
                    </a:ext>
                  </a:extLst>
                </a:gridCol>
                <a:gridCol w="719559">
                  <a:extLst>
                    <a:ext uri="{9D8B030D-6E8A-4147-A177-3AD203B41FA5}">
                      <a16:colId xmlns:a16="http://schemas.microsoft.com/office/drawing/2014/main" val="3111399195"/>
                    </a:ext>
                  </a:extLst>
                </a:gridCol>
                <a:gridCol w="522179">
                  <a:extLst>
                    <a:ext uri="{9D8B030D-6E8A-4147-A177-3AD203B41FA5}">
                      <a16:colId xmlns:a16="http://schemas.microsoft.com/office/drawing/2014/main" val="3521181237"/>
                    </a:ext>
                  </a:extLst>
                </a:gridCol>
                <a:gridCol w="568789">
                  <a:extLst>
                    <a:ext uri="{9D8B030D-6E8A-4147-A177-3AD203B41FA5}">
                      <a16:colId xmlns:a16="http://schemas.microsoft.com/office/drawing/2014/main" val="3900193718"/>
                    </a:ext>
                  </a:extLst>
                </a:gridCol>
                <a:gridCol w="380423">
                  <a:extLst>
                    <a:ext uri="{9D8B030D-6E8A-4147-A177-3AD203B41FA5}">
                      <a16:colId xmlns:a16="http://schemas.microsoft.com/office/drawing/2014/main" val="869580574"/>
                    </a:ext>
                  </a:extLst>
                </a:gridCol>
                <a:gridCol w="424631">
                  <a:extLst>
                    <a:ext uri="{9D8B030D-6E8A-4147-A177-3AD203B41FA5}">
                      <a16:colId xmlns:a16="http://schemas.microsoft.com/office/drawing/2014/main" val="2166804930"/>
                    </a:ext>
                  </a:extLst>
                </a:gridCol>
                <a:gridCol w="367217">
                  <a:extLst>
                    <a:ext uri="{9D8B030D-6E8A-4147-A177-3AD203B41FA5}">
                      <a16:colId xmlns:a16="http://schemas.microsoft.com/office/drawing/2014/main" val="3256100092"/>
                    </a:ext>
                  </a:extLst>
                </a:gridCol>
                <a:gridCol w="409588">
                  <a:extLst>
                    <a:ext uri="{9D8B030D-6E8A-4147-A177-3AD203B41FA5}">
                      <a16:colId xmlns:a16="http://schemas.microsoft.com/office/drawing/2014/main" val="3724913066"/>
                    </a:ext>
                  </a:extLst>
                </a:gridCol>
                <a:gridCol w="482062">
                  <a:extLst>
                    <a:ext uri="{9D8B030D-6E8A-4147-A177-3AD203B41FA5}">
                      <a16:colId xmlns:a16="http://schemas.microsoft.com/office/drawing/2014/main" val="1636542280"/>
                    </a:ext>
                  </a:extLst>
                </a:gridCol>
              </a:tblGrid>
              <a:tr h="248618">
                <a:tc gridSpan="25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Donor Nerve Neurophysiology and Strength Data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67878"/>
                  </a:ext>
                </a:extLst>
              </a:tr>
              <a:tr h="226333">
                <a:tc gridSpan="9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Donor Muscle Neurophysiology</a:t>
                      </a:r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Donor Strength, Measured and Clinical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06102"/>
                  </a:ext>
                </a:extLst>
              </a:tr>
              <a:tr h="2796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Supination Force (N)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 MRC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 MRC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97171"/>
                  </a:ext>
                </a:extLst>
              </a:tr>
              <a:tr h="341848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CFD5EA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##. 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11801"/>
                  </a:ext>
                </a:extLst>
              </a:tr>
              <a:tr h="248618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99425"/>
                  </a:ext>
                </a:extLst>
              </a:tr>
              <a:tr h="217539">
                <a:tc gridSpan="10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MRC from OR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01222"/>
                  </a:ext>
                </a:extLst>
              </a:tr>
              <a:tr h="279693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6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sz="600" b="1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sz="6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69"/>
                  </a:ext>
                </a:extLst>
              </a:tr>
              <a:tr h="217539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71035"/>
                  </a:ext>
                </a:extLst>
              </a:tr>
              <a:tr h="217539">
                <a:tc gridSpan="25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46354"/>
                  </a:ext>
                </a:extLst>
              </a:tr>
              <a:tr h="248618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30228"/>
                  </a:ext>
                </a:extLst>
              </a:tr>
              <a:tr h="202001">
                <a:tc gridSpan="9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Muscle Neurophysiology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Strength, Measured and Clinical</a:t>
                      </a:r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84539"/>
                  </a:ext>
                </a:extLst>
              </a:tr>
              <a:tr h="202001"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Muscle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4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  <a:endParaRPr lang="en-US" sz="4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(D3 only)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4401"/>
                  </a:ext>
                </a:extLst>
              </a:tr>
              <a:tr h="27969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lang="en-US" sz="5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lang="en-US" sz="5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8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93827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01.18.22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7491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08.16.22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15245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01.17.23</a:t>
                      </a:r>
                      <a:endParaRPr lang="en-US" sz="7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15273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6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03.07.23</a:t>
                      </a:r>
                      <a:endParaRPr lang="en-US" sz="7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3760"/>
                  </a:ext>
                </a:extLst>
              </a:tr>
              <a:tr h="456954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#</a:t>
                      </a:r>
                      <a:endParaRPr lang="en-US" sz="6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70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en-US" sz="7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  <a:p>
                      <a:pPr algn="ctr"/>
                      <a:endParaRPr lang="en-US" sz="600" b="1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08.22.23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42830"/>
                  </a:ext>
                </a:extLst>
              </a:tr>
              <a:tr h="365331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6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en-US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6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383823"/>
                  </a:ext>
                </a:extLst>
              </a:tr>
              <a:tr h="321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7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336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ABDB3C-F247-F3AA-D11E-B8CA05301499}"/>
              </a:ext>
            </a:extLst>
          </p:cNvPr>
          <p:cNvSpPr txBox="1"/>
          <p:nvPr/>
        </p:nvSpPr>
        <p:spPr>
          <a:xfrm>
            <a:off x="7808687" y="0"/>
            <a:ext cx="438331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7 (24+ Months)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Surgery: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Follow Up: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2704-B8C8-AC51-5F8F-8CFF2C86FE02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941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7A99211-6E77-1AAA-D953-7728998F0E3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PROM/AROM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EA8D5-E584-1C05-66CF-411AF3E275A3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F69356-9B1C-224D-AC3A-F1F092D151DC}"/>
              </a:ext>
            </a:extLst>
          </p:cNvPr>
          <p:cNvGraphicFramePr>
            <a:graphicFrameLocks noGrp="1"/>
          </p:cNvGraphicFramePr>
          <p:nvPr/>
        </p:nvGraphicFramePr>
        <p:xfrm>
          <a:off x="0" y="4726781"/>
          <a:ext cx="4455723" cy="21312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08074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3647649">
                  <a:extLst>
                    <a:ext uri="{9D8B030D-6E8A-4147-A177-3AD203B41FA5}">
                      <a16:colId xmlns:a16="http://schemas.microsoft.com/office/drawing/2014/main" val="180485004"/>
                    </a:ext>
                  </a:extLst>
                </a:gridCol>
              </a:tblGrid>
              <a:tr h="417779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55566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793794"/>
                  </a:ext>
                </a:extLst>
              </a:tr>
              <a:tr h="5773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10924"/>
                  </a:ext>
                </a:extLst>
              </a:tr>
              <a:tr h="5804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027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6FBEED-3A02-4C3E-5637-9A22F02EFF08}"/>
              </a:ext>
            </a:extLst>
          </p:cNvPr>
          <p:cNvGraphicFramePr>
            <a:graphicFrameLocks noGrp="1"/>
          </p:cNvGraphicFramePr>
          <p:nvPr/>
        </p:nvGraphicFramePr>
        <p:xfrm>
          <a:off x="0" y="1100264"/>
          <a:ext cx="4455724" cy="358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5724">
                  <a:extLst>
                    <a:ext uri="{9D8B030D-6E8A-4147-A177-3AD203B41FA5}">
                      <a16:colId xmlns:a16="http://schemas.microsoft.com/office/drawing/2014/main" val="3243471151"/>
                    </a:ext>
                  </a:extLst>
                </a:gridCol>
              </a:tblGrid>
              <a:tr h="27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Finger Extension PROM + AROM Videos / Images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71005"/>
                  </a:ext>
                </a:extLst>
              </a:tr>
              <a:tr h="331529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PROM + AROM Compilation Video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392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7BBDF7-28B9-22EB-74CA-7C87FA59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18761"/>
              </p:ext>
            </p:extLst>
          </p:nvPr>
        </p:nvGraphicFramePr>
        <p:xfrm>
          <a:off x="4455722" y="1100264"/>
          <a:ext cx="7736276" cy="576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55">
                  <a:extLst>
                    <a:ext uri="{9D8B030D-6E8A-4147-A177-3AD203B41FA5}">
                      <a16:colId xmlns:a16="http://schemas.microsoft.com/office/drawing/2014/main" val="3738208351"/>
                    </a:ext>
                  </a:extLst>
                </a:gridCol>
                <a:gridCol w="1547722">
                  <a:extLst>
                    <a:ext uri="{9D8B030D-6E8A-4147-A177-3AD203B41FA5}">
                      <a16:colId xmlns:a16="http://schemas.microsoft.com/office/drawing/2014/main" val="1906934482"/>
                    </a:ext>
                  </a:extLst>
                </a:gridCol>
                <a:gridCol w="1547722">
                  <a:extLst>
                    <a:ext uri="{9D8B030D-6E8A-4147-A177-3AD203B41FA5}">
                      <a16:colId xmlns:a16="http://schemas.microsoft.com/office/drawing/2014/main" val="2591429781"/>
                    </a:ext>
                  </a:extLst>
                </a:gridCol>
                <a:gridCol w="1355123">
                  <a:extLst>
                    <a:ext uri="{9D8B030D-6E8A-4147-A177-3AD203B41FA5}">
                      <a16:colId xmlns:a16="http://schemas.microsoft.com/office/drawing/2014/main" val="1895781830"/>
                    </a:ext>
                  </a:extLst>
                </a:gridCol>
                <a:gridCol w="1453706">
                  <a:extLst>
                    <a:ext uri="{9D8B030D-6E8A-4147-A177-3AD203B41FA5}">
                      <a16:colId xmlns:a16="http://schemas.microsoft.com/office/drawing/2014/main" val="3722844456"/>
                    </a:ext>
                  </a:extLst>
                </a:gridCol>
                <a:gridCol w="607148">
                  <a:extLst>
                    <a:ext uri="{9D8B030D-6E8A-4147-A177-3AD203B41FA5}">
                      <a16:colId xmlns:a16="http://schemas.microsoft.com/office/drawing/2014/main" val="2906418495"/>
                    </a:ext>
                  </a:extLst>
                </a:gridCol>
                <a:gridCol w="566600">
                  <a:extLst>
                    <a:ext uri="{9D8B030D-6E8A-4147-A177-3AD203B41FA5}">
                      <a16:colId xmlns:a16="http://schemas.microsoft.com/office/drawing/2014/main" val="42324110"/>
                    </a:ext>
                  </a:extLst>
                </a:gridCol>
              </a:tblGrid>
              <a:tr h="273521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and AROM Angle Measurements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57184"/>
                  </a:ext>
                </a:extLst>
              </a:tr>
              <a:tr h="395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Finger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-Minimum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 - Maximum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Minimum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 - Maximum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PROM (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initials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43917"/>
                  </a:ext>
                </a:extLst>
              </a:tr>
              <a:tr h="176268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Back Hand View of Thumb </a:t>
                      </a:r>
                      <a:r>
                        <a:rPr lang="en-US" sz="1000" b="0" u="sng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or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 Thumb  does not pass neutral palmar view required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to measure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first web space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58855"/>
                  </a:ext>
                </a:extLst>
              </a:tr>
              <a:tr h="1125805">
                <a:tc rowSpan="3">
                  <a:txBody>
                    <a:bodyPr/>
                    <a:lstStyle/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(Index View of Index finger, thumb out of way towards palm)</a:t>
                      </a:r>
                      <a:endParaRPr lang="en-US" sz="1000" b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47844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33069"/>
                  </a:ext>
                </a:extLst>
              </a:tr>
              <a:tr h="364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Ring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16789"/>
                  </a:ext>
                </a:extLst>
              </a:tr>
              <a:tr h="14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Angle Image (Pinky View of </a:t>
                      </a:r>
                    </a:p>
                    <a:p>
                      <a:pPr algn="ctr"/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Pinky finger)</a:t>
                      </a:r>
                      <a:endParaRPr lang="en-US" sz="1000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Pinky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</a:p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679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F8761A-D858-EFE7-3588-591C85EB0236}"/>
              </a:ext>
            </a:extLst>
          </p:cNvPr>
          <p:cNvSpPr txBox="1"/>
          <p:nvPr/>
        </p:nvSpPr>
        <p:spPr>
          <a:xfrm>
            <a:off x="7247036" y="-3267"/>
            <a:ext cx="494496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0 (Preoperative)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Injury: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Injury to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10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B81180-80C2-DAE5-1ED3-EE3549F61DA5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Force Measurements, MRC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205F6-3054-A600-28FA-466257E44F03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240C63-3032-C19A-733A-86C911E60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79254"/>
              </p:ext>
            </p:extLst>
          </p:nvPr>
        </p:nvGraphicFramePr>
        <p:xfrm>
          <a:off x="0" y="4671230"/>
          <a:ext cx="12192000" cy="22894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5127">
                  <a:extLst>
                    <a:ext uri="{9D8B030D-6E8A-4147-A177-3AD203B41FA5}">
                      <a16:colId xmlns:a16="http://schemas.microsoft.com/office/drawing/2014/main" val="3783259768"/>
                    </a:ext>
                  </a:extLst>
                </a:gridCol>
                <a:gridCol w="1225491">
                  <a:extLst>
                    <a:ext uri="{9D8B030D-6E8A-4147-A177-3AD203B41FA5}">
                      <a16:colId xmlns:a16="http://schemas.microsoft.com/office/drawing/2014/main" val="1019229401"/>
                    </a:ext>
                  </a:extLst>
                </a:gridCol>
                <a:gridCol w="1961055">
                  <a:extLst>
                    <a:ext uri="{9D8B030D-6E8A-4147-A177-3AD203B41FA5}">
                      <a16:colId xmlns:a16="http://schemas.microsoft.com/office/drawing/2014/main" val="2947142071"/>
                    </a:ext>
                  </a:extLst>
                </a:gridCol>
                <a:gridCol w="2089728">
                  <a:extLst>
                    <a:ext uri="{9D8B030D-6E8A-4147-A177-3AD203B41FA5}">
                      <a16:colId xmlns:a16="http://schemas.microsoft.com/office/drawing/2014/main" val="2643327539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60355464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5989009"/>
                    </a:ext>
                  </a:extLst>
                </a:gridCol>
                <a:gridCol w="1816099">
                  <a:extLst>
                    <a:ext uri="{9D8B030D-6E8A-4147-A177-3AD203B41FA5}">
                      <a16:colId xmlns:a16="http://schemas.microsoft.com/office/drawing/2014/main" val="2638813814"/>
                    </a:ext>
                  </a:extLst>
                </a:gridCol>
              </a:tblGrid>
              <a:tr h="431271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Thumb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Index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Middle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Ring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Pinky Extension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Dynamometer Placement</a:t>
                      </a:r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65288"/>
                  </a:ext>
                </a:extLst>
              </a:tr>
              <a:tr h="486566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0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Image of pinky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Extension dynamometer</a:t>
                      </a:r>
                    </a:p>
                    <a:p>
                      <a:pPr algn="ctr"/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Placement</a:t>
                      </a:r>
                    </a:p>
                    <a:p>
                      <a:pPr algn="ctr"/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not collected</a:t>
                      </a:r>
                      <a:endParaRPr lang="en-US" sz="1000" dirty="0">
                        <a:latin typeface="Times New Roman"/>
                        <a:cs typeface="Times New Roman"/>
                      </a:endParaRPr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70671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MRC (R/C)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03957"/>
                  </a:ext>
                </a:extLst>
              </a:tr>
              <a:tr h="422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00678"/>
                  </a:ext>
                </a:extLst>
              </a:tr>
              <a:tr h="42297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05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BAEDC6-EA31-6253-0789-117FAFDDA5CA}"/>
              </a:ext>
            </a:extLst>
          </p:cNvPr>
          <p:cNvSpPr txBox="1"/>
          <p:nvPr/>
        </p:nvSpPr>
        <p:spPr>
          <a:xfrm>
            <a:off x="7247036" y="-3267"/>
            <a:ext cx="494496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0 (Preoperative)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Injury: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Injury to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0C668-0AC3-CBFC-040B-EDE171CDC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51550"/>
              </p:ext>
            </p:extLst>
          </p:nvPr>
        </p:nvGraphicFramePr>
        <p:xfrm>
          <a:off x="3048" y="1092458"/>
          <a:ext cx="12188951" cy="356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765">
                  <a:extLst>
                    <a:ext uri="{9D8B030D-6E8A-4147-A177-3AD203B41FA5}">
                      <a16:colId xmlns:a16="http://schemas.microsoft.com/office/drawing/2014/main" val="371179036"/>
                    </a:ext>
                  </a:extLst>
                </a:gridCol>
                <a:gridCol w="3358322">
                  <a:extLst>
                    <a:ext uri="{9D8B030D-6E8A-4147-A177-3AD203B41FA5}">
                      <a16:colId xmlns:a16="http://schemas.microsoft.com/office/drawing/2014/main" val="1566659606"/>
                    </a:ext>
                  </a:extLst>
                </a:gridCol>
                <a:gridCol w="2984432">
                  <a:extLst>
                    <a:ext uri="{9D8B030D-6E8A-4147-A177-3AD203B41FA5}">
                      <a16:colId xmlns:a16="http://schemas.microsoft.com/office/drawing/2014/main" val="1617789226"/>
                    </a:ext>
                  </a:extLst>
                </a:gridCol>
                <a:gridCol w="2984432">
                  <a:extLst>
                    <a:ext uri="{9D8B030D-6E8A-4147-A177-3AD203B41FA5}">
                      <a16:colId xmlns:a16="http://schemas.microsoft.com/office/drawing/2014/main" val="1601683447"/>
                    </a:ext>
                  </a:extLst>
                </a:gridCol>
              </a:tblGrid>
              <a:tr h="28004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Voluntary Finger Extension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54247"/>
                  </a:ext>
                </a:extLst>
              </a:tr>
              <a:tr h="296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Force (N)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MRC (R/C)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AROM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°)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51314"/>
                  </a:ext>
                </a:extLst>
              </a:tr>
              <a:tr h="60796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800" b="0" i="0" u="none" strike="noStrike" noProof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455895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Thumb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68727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21942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156973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06839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/>
                        </a:rPr>
                        <a:t>Pinky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MRC/MRC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44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E0BE80-1172-3580-F93D-D457279BA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63201"/>
              </p:ext>
            </p:extLst>
          </p:nvPr>
        </p:nvGraphicFramePr>
        <p:xfrm>
          <a:off x="210940" y="1759200"/>
          <a:ext cx="3219702" cy="4535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644">
                  <a:extLst>
                    <a:ext uri="{9D8B030D-6E8A-4147-A177-3AD203B41FA5}">
                      <a16:colId xmlns:a16="http://schemas.microsoft.com/office/drawing/2014/main" val="3118940193"/>
                    </a:ext>
                  </a:extLst>
                </a:gridCol>
                <a:gridCol w="2249058">
                  <a:extLst>
                    <a:ext uri="{9D8B030D-6E8A-4147-A177-3AD203B41FA5}">
                      <a16:colId xmlns:a16="http://schemas.microsoft.com/office/drawing/2014/main" val="1352045575"/>
                    </a:ext>
                  </a:extLst>
                </a:gridCol>
              </a:tblGrid>
              <a:tr h="59211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55557"/>
                  </a:ext>
                </a:extLst>
              </a:tr>
              <a:tr h="53309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16227"/>
                  </a:ext>
                </a:extLst>
              </a:tr>
              <a:tr h="7448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Finger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</a:rPr>
                        <a:t>Stimulated Force Extension (N)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407212"/>
                  </a:ext>
                </a:extLst>
              </a:tr>
              <a:tr h="5330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Thumb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572873"/>
                  </a:ext>
                </a:extLst>
              </a:tr>
              <a:tr h="5330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361415"/>
                  </a:ext>
                </a:extLst>
              </a:tr>
              <a:tr h="5330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149676"/>
                  </a:ext>
                </a:extLst>
              </a:tr>
              <a:tr h="5330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816451"/>
                  </a:ext>
                </a:extLst>
              </a:tr>
              <a:tr h="5330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Pinky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##.##, ##.##, ##.##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1142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6AB79-6CC9-58ED-2EA9-3121E533CA2C}"/>
              </a:ext>
            </a:extLst>
          </p:cNvPr>
          <p:cNvSpPr txBox="1"/>
          <p:nvPr/>
        </p:nvSpPr>
        <p:spPr>
          <a:xfrm>
            <a:off x="0" y="13833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Stimulated Force Measurements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D4F2E-697A-BB8C-A6CC-4C434E65D724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F22A4F-979A-4176-C8D9-FCFBA76CD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7473"/>
              </p:ext>
            </p:extLst>
          </p:nvPr>
        </p:nvGraphicFramePr>
        <p:xfrm>
          <a:off x="3430642" y="1759200"/>
          <a:ext cx="8127999" cy="4535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072">
                  <a:extLst>
                    <a:ext uri="{9D8B030D-6E8A-4147-A177-3AD203B41FA5}">
                      <a16:colId xmlns:a16="http://schemas.microsoft.com/office/drawing/2014/main" val="3242259516"/>
                    </a:ext>
                  </a:extLst>
                </a:gridCol>
                <a:gridCol w="1551215">
                  <a:extLst>
                    <a:ext uri="{9D8B030D-6E8A-4147-A177-3AD203B41FA5}">
                      <a16:colId xmlns:a16="http://schemas.microsoft.com/office/drawing/2014/main" val="857891466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886825999"/>
                    </a:ext>
                  </a:extLst>
                </a:gridCol>
                <a:gridCol w="1222655">
                  <a:extLst>
                    <a:ext uri="{9D8B030D-6E8A-4147-A177-3AD203B41FA5}">
                      <a16:colId xmlns:a16="http://schemas.microsoft.com/office/drawing/2014/main" val="3474650018"/>
                    </a:ext>
                  </a:extLst>
                </a:gridCol>
              </a:tblGrid>
              <a:tr h="6159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Stimulated Finger Extension AROM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523576"/>
                  </a:ext>
                </a:extLst>
              </a:tr>
              <a:tr h="1147364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Stimulated finger extension AROM compilation video</a:t>
                      </a:r>
                    </a:p>
                    <a:p>
                      <a:pPr algn="ctr"/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Stimulated Force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08031"/>
                  </a:ext>
                </a:extLst>
              </a:tr>
              <a:tr h="690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400" dirty="0"/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00472"/>
                  </a:ext>
                </a:extLst>
              </a:tr>
              <a:tr h="2082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0229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8C5C19-8E8E-E283-2319-014647189301}"/>
              </a:ext>
            </a:extLst>
          </p:cNvPr>
          <p:cNvSpPr txBox="1"/>
          <p:nvPr/>
        </p:nvSpPr>
        <p:spPr>
          <a:xfrm>
            <a:off x="7247036" y="-3267"/>
            <a:ext cx="494496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0 (Preoperative)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Injury: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Injury to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23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A1553-D3FB-0E7E-519B-4D0580147014}"/>
              </a:ext>
            </a:extLst>
          </p:cNvPr>
          <p:cNvSpPr txBox="1"/>
          <p:nvPr/>
        </p:nvSpPr>
        <p:spPr>
          <a:xfrm>
            <a:off x="3505200" y="0"/>
            <a:ext cx="392199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Neurophysiology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4C63D-F43B-D29F-0074-F1C617A2735D}"/>
              </a:ext>
            </a:extLst>
          </p:cNvPr>
          <p:cNvSpPr txBox="1"/>
          <p:nvPr/>
        </p:nvSpPr>
        <p:spPr>
          <a:xfrm>
            <a:off x="7247036" y="-3267"/>
            <a:ext cx="494496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Timepoint 0 (Preoperative)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Injury: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Injury to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7CF4FE-04DA-5624-4809-96C62312B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0927"/>
              </p:ext>
            </p:extLst>
          </p:nvPr>
        </p:nvGraphicFramePr>
        <p:xfrm>
          <a:off x="10116456" y="957374"/>
          <a:ext cx="2075543" cy="5900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731">
                  <a:extLst>
                    <a:ext uri="{9D8B030D-6E8A-4147-A177-3AD203B41FA5}">
                      <a16:colId xmlns:a16="http://schemas.microsoft.com/office/drawing/2014/main" val="47538598"/>
                    </a:ext>
                  </a:extLst>
                </a:gridCol>
                <a:gridCol w="1424812">
                  <a:extLst>
                    <a:ext uri="{9D8B030D-6E8A-4147-A177-3AD203B41FA5}">
                      <a16:colId xmlns:a16="http://schemas.microsoft.com/office/drawing/2014/main" val="437901267"/>
                    </a:ext>
                  </a:extLst>
                </a:gridCol>
              </a:tblGrid>
              <a:tr h="2671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53783"/>
                  </a:ext>
                </a:extLst>
              </a:tr>
              <a:tr h="16766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supinator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63576"/>
                  </a:ext>
                </a:extLst>
              </a:tr>
              <a:tr h="261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8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24134"/>
                  </a:ext>
                </a:extLst>
              </a:tr>
              <a:tr h="16587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Calibr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Calibri"/>
                        </a:rPr>
                        <a:t>Ultrasound image of EDC - pending</a:t>
                      </a:r>
                      <a:endParaRPr lang="en-US" sz="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97851"/>
                  </a:ext>
                </a:extLst>
              </a:tr>
              <a:tr h="2627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34477"/>
                  </a:ext>
                </a:extLst>
              </a:tr>
              <a:tr h="591215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52765"/>
                  </a:ext>
                </a:extLst>
              </a:tr>
              <a:tr h="39414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82843"/>
                  </a:ext>
                </a:extLst>
              </a:tr>
              <a:tr h="39414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  <a:p>
                      <a:endParaRPr lang="en-US" sz="8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31712"/>
                  </a:ext>
                </a:extLst>
              </a:tr>
              <a:tr h="394144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322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662B1-207F-05C1-5C4C-5458AD971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175"/>
              </p:ext>
            </p:extLst>
          </p:nvPr>
        </p:nvGraphicFramePr>
        <p:xfrm>
          <a:off x="0" y="957367"/>
          <a:ext cx="10122146" cy="590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">
                  <a:extLst>
                    <a:ext uri="{9D8B030D-6E8A-4147-A177-3AD203B41FA5}">
                      <a16:colId xmlns:a16="http://schemas.microsoft.com/office/drawing/2014/main" val="3687225544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337480645"/>
                    </a:ext>
                  </a:extLst>
                </a:gridCol>
                <a:gridCol w="124896">
                  <a:extLst>
                    <a:ext uri="{9D8B030D-6E8A-4147-A177-3AD203B41FA5}">
                      <a16:colId xmlns:a16="http://schemas.microsoft.com/office/drawing/2014/main" val="3633050187"/>
                    </a:ext>
                  </a:extLst>
                </a:gridCol>
                <a:gridCol w="254904">
                  <a:extLst>
                    <a:ext uri="{9D8B030D-6E8A-4147-A177-3AD203B41FA5}">
                      <a16:colId xmlns:a16="http://schemas.microsoft.com/office/drawing/2014/main" val="1445577549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200069201"/>
                    </a:ext>
                  </a:extLst>
                </a:gridCol>
                <a:gridCol w="119485">
                  <a:extLst>
                    <a:ext uri="{9D8B030D-6E8A-4147-A177-3AD203B41FA5}">
                      <a16:colId xmlns:a16="http://schemas.microsoft.com/office/drawing/2014/main" val="78738465"/>
                    </a:ext>
                  </a:extLst>
                </a:gridCol>
                <a:gridCol w="240883">
                  <a:extLst>
                    <a:ext uri="{9D8B030D-6E8A-4147-A177-3AD203B41FA5}">
                      <a16:colId xmlns:a16="http://schemas.microsoft.com/office/drawing/2014/main" val="1514202422"/>
                    </a:ext>
                  </a:extLst>
                </a:gridCol>
                <a:gridCol w="295398">
                  <a:extLst>
                    <a:ext uri="{9D8B030D-6E8A-4147-A177-3AD203B41FA5}">
                      <a16:colId xmlns:a16="http://schemas.microsoft.com/office/drawing/2014/main" val="2161629733"/>
                    </a:ext>
                  </a:extLst>
                </a:gridCol>
                <a:gridCol w="362169">
                  <a:extLst>
                    <a:ext uri="{9D8B030D-6E8A-4147-A177-3AD203B41FA5}">
                      <a16:colId xmlns:a16="http://schemas.microsoft.com/office/drawing/2014/main" val="1425514340"/>
                    </a:ext>
                  </a:extLst>
                </a:gridCol>
                <a:gridCol w="209724">
                  <a:extLst>
                    <a:ext uri="{9D8B030D-6E8A-4147-A177-3AD203B41FA5}">
                      <a16:colId xmlns:a16="http://schemas.microsoft.com/office/drawing/2014/main" val="2135453930"/>
                    </a:ext>
                  </a:extLst>
                </a:gridCol>
                <a:gridCol w="555394">
                  <a:extLst>
                    <a:ext uri="{9D8B030D-6E8A-4147-A177-3AD203B41FA5}">
                      <a16:colId xmlns:a16="http://schemas.microsoft.com/office/drawing/2014/main" val="1491614660"/>
                    </a:ext>
                  </a:extLst>
                </a:gridCol>
                <a:gridCol w="501555">
                  <a:extLst>
                    <a:ext uri="{9D8B030D-6E8A-4147-A177-3AD203B41FA5}">
                      <a16:colId xmlns:a16="http://schemas.microsoft.com/office/drawing/2014/main" val="3326518737"/>
                    </a:ext>
                  </a:extLst>
                </a:gridCol>
                <a:gridCol w="117650">
                  <a:extLst>
                    <a:ext uri="{9D8B030D-6E8A-4147-A177-3AD203B41FA5}">
                      <a16:colId xmlns:a16="http://schemas.microsoft.com/office/drawing/2014/main" val="3710311142"/>
                    </a:ext>
                  </a:extLst>
                </a:gridCol>
                <a:gridCol w="479429">
                  <a:extLst>
                    <a:ext uri="{9D8B030D-6E8A-4147-A177-3AD203B41FA5}">
                      <a16:colId xmlns:a16="http://schemas.microsoft.com/office/drawing/2014/main" val="87339494"/>
                    </a:ext>
                  </a:extLst>
                </a:gridCol>
                <a:gridCol w="540461">
                  <a:extLst>
                    <a:ext uri="{9D8B030D-6E8A-4147-A177-3AD203B41FA5}">
                      <a16:colId xmlns:a16="http://schemas.microsoft.com/office/drawing/2014/main" val="3412648025"/>
                    </a:ext>
                  </a:extLst>
                </a:gridCol>
                <a:gridCol w="609749">
                  <a:extLst>
                    <a:ext uri="{9D8B030D-6E8A-4147-A177-3AD203B41FA5}">
                      <a16:colId xmlns:a16="http://schemas.microsoft.com/office/drawing/2014/main" val="682866392"/>
                    </a:ext>
                  </a:extLst>
                </a:gridCol>
                <a:gridCol w="582034">
                  <a:extLst>
                    <a:ext uri="{9D8B030D-6E8A-4147-A177-3AD203B41FA5}">
                      <a16:colId xmlns:a16="http://schemas.microsoft.com/office/drawing/2014/main" val="3273536367"/>
                    </a:ext>
                  </a:extLst>
                </a:gridCol>
                <a:gridCol w="706058">
                  <a:extLst>
                    <a:ext uri="{9D8B030D-6E8A-4147-A177-3AD203B41FA5}">
                      <a16:colId xmlns:a16="http://schemas.microsoft.com/office/drawing/2014/main" val="3111399195"/>
                    </a:ext>
                  </a:extLst>
                </a:gridCol>
                <a:gridCol w="512382">
                  <a:extLst>
                    <a:ext uri="{9D8B030D-6E8A-4147-A177-3AD203B41FA5}">
                      <a16:colId xmlns:a16="http://schemas.microsoft.com/office/drawing/2014/main" val="3521181237"/>
                    </a:ext>
                  </a:extLst>
                </a:gridCol>
                <a:gridCol w="558117">
                  <a:extLst>
                    <a:ext uri="{9D8B030D-6E8A-4147-A177-3AD203B41FA5}">
                      <a16:colId xmlns:a16="http://schemas.microsoft.com/office/drawing/2014/main" val="3900193718"/>
                    </a:ext>
                  </a:extLst>
                </a:gridCol>
                <a:gridCol w="373285">
                  <a:extLst>
                    <a:ext uri="{9D8B030D-6E8A-4147-A177-3AD203B41FA5}">
                      <a16:colId xmlns:a16="http://schemas.microsoft.com/office/drawing/2014/main" val="869580574"/>
                    </a:ext>
                  </a:extLst>
                </a:gridCol>
                <a:gridCol w="416664">
                  <a:extLst>
                    <a:ext uri="{9D8B030D-6E8A-4147-A177-3AD203B41FA5}">
                      <a16:colId xmlns:a16="http://schemas.microsoft.com/office/drawing/2014/main" val="2166804930"/>
                    </a:ext>
                  </a:extLst>
                </a:gridCol>
                <a:gridCol w="360327">
                  <a:extLst>
                    <a:ext uri="{9D8B030D-6E8A-4147-A177-3AD203B41FA5}">
                      <a16:colId xmlns:a16="http://schemas.microsoft.com/office/drawing/2014/main" val="3256100092"/>
                    </a:ext>
                  </a:extLst>
                </a:gridCol>
                <a:gridCol w="401903">
                  <a:extLst>
                    <a:ext uri="{9D8B030D-6E8A-4147-A177-3AD203B41FA5}">
                      <a16:colId xmlns:a16="http://schemas.microsoft.com/office/drawing/2014/main" val="3724913066"/>
                    </a:ext>
                  </a:extLst>
                </a:gridCol>
                <a:gridCol w="473017">
                  <a:extLst>
                    <a:ext uri="{9D8B030D-6E8A-4147-A177-3AD203B41FA5}">
                      <a16:colId xmlns:a16="http://schemas.microsoft.com/office/drawing/2014/main" val="1636542280"/>
                    </a:ext>
                  </a:extLst>
                </a:gridCol>
              </a:tblGrid>
              <a:tr h="360521">
                <a:tc gridSpan="25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Donor Nerve Neurophysiology and Strength Data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Supinator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67878"/>
                  </a:ext>
                </a:extLst>
              </a:tr>
              <a:tr h="376774">
                <a:tc gridSpan="9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Donor Muscle Neurophysiology</a:t>
                      </a:r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Donor Strength, Measured and Clinical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06102"/>
                  </a:ext>
                </a:extLst>
              </a:tr>
              <a:tr h="46560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Supination Force (N)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 MRC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 MRC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97171"/>
                  </a:ext>
                </a:extLst>
              </a:tr>
              <a:tr h="569069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</a:t>
                      </a:r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sz="60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solidFill>
                          <a:schemeClr val="tx1"/>
                        </a:solidFill>
                        <a:highlight>
                          <a:srgbClr val="CFD5EA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##. ##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7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11801"/>
                  </a:ext>
                </a:extLst>
              </a:tr>
              <a:tr h="413874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99425"/>
                  </a:ext>
                </a:extLst>
              </a:tr>
              <a:tr h="362134">
                <a:tc gridSpan="10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Stimulated MRC from OR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01222"/>
                  </a:ext>
                </a:extLst>
              </a:tr>
              <a:tr h="465604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lang="en-US" sz="5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55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55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  <a:endParaRPr sz="5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sz="550" b="1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sz="55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55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55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5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55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69"/>
                  </a:ext>
                </a:extLst>
              </a:tr>
              <a:tr h="362134">
                <a:tc gridSpan="10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71035"/>
                  </a:ext>
                </a:extLst>
              </a:tr>
              <a:tr h="362134">
                <a:tc gridSpan="25">
                  <a:txBody>
                    <a:bodyPr/>
                    <a:lstStyle/>
                    <a:p>
                      <a:pPr algn="ctr"/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46354"/>
                  </a:ext>
                </a:extLst>
              </a:tr>
              <a:tr h="413874">
                <a:tc gridSpan="2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Operative Recipient Nerve Neurophysiology and Strength Data – PIN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30228"/>
                  </a:ext>
                </a:extLst>
              </a:tr>
              <a:tr h="336267">
                <a:tc gridSpan="9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Muscle Neurophysiology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Recipient Strength, Measured and Clinical</a:t>
                      </a:r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84539"/>
                  </a:ext>
                </a:extLst>
              </a:tr>
              <a:tr h="336267"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Timepoint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Muscle</a:t>
                      </a: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5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Muscle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MUNE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Voluntary Finger Extension Force (N)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MRC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(D3 only)</a:t>
                      </a:r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34401"/>
                  </a:ext>
                </a:extLst>
              </a:tr>
              <a:tr h="46560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lang="en-US"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lang="en-US" sz="5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Timepoint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800" b="1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D1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D2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D3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D4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sz="8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D5</a:t>
                      </a:r>
                    </a:p>
                    <a:p>
                      <a:pPr algn="ctr"/>
                      <a:r>
                        <a:rPr lang="en-US" sz="6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avg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</a:p>
                    <a:p>
                      <a:pPr algn="ctr"/>
                      <a:r>
                        <a:rPr lang="en-US" sz="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93827"/>
                  </a:ext>
                </a:extLst>
              </a:tr>
              <a:tr h="610772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/>
                          <a:cs typeface="Times New Roman"/>
                        </a:rPr>
                        <a:t>EDC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/>
                          <a:cs typeface="Times New Roman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600" b="1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6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6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  <a:p>
                      <a:pPr algn="ctr"/>
                      <a:r>
                        <a:rPr lang="en-US" sz="600" dirty="0" err="1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mm.dd.yy</a:t>
                      </a:r>
                      <a:endParaRPr lang="en-US" sz="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01.18.22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74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A312F5-AFE9-08D1-9CF6-F93B2E70DADB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DOD###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>
                <a:highlight>
                  <a:srgbClr val="FFFFFF"/>
                </a:highlight>
                <a:latin typeface="Times New Roman"/>
                <a:cs typeface="Times New Roman"/>
              </a:rPr>
              <a:t> Arm</a:t>
            </a: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99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C9F437-EAEA-F3D9-3FE4-12CEACD8115F}"/>
              </a:ext>
            </a:extLst>
          </p:cNvPr>
          <p:cNvSpPr txBox="1">
            <a:spLocks/>
          </p:cNvSpPr>
          <p:nvPr/>
        </p:nvSpPr>
        <p:spPr>
          <a:xfrm>
            <a:off x="879389" y="1690548"/>
            <a:ext cx="10474411" cy="41543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ea typeface="Calibri" panose="020F0502020204030204"/>
                <a:cs typeface="Times New Roman"/>
              </a:rPr>
              <a:t>Finger Extension Stimulated Force Measurements AROM</a:t>
            </a:r>
          </a:p>
          <a:p>
            <a:pPr marL="1028700" lvl="1" indent="-342900">
              <a:spcBef>
                <a:spcPts val="0"/>
              </a:spcBef>
              <a:buFont typeface="Arial" panose="020B0604020202020204" pitchFamily="34" charset="0"/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AROM videos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Extension force measurements of all digits using </a:t>
            </a:r>
            <a:r>
              <a:rPr lang="en-US" sz="1400" dirty="0" err="1">
                <a:latin typeface="Times New Roman"/>
                <a:cs typeface="Times New Roman"/>
              </a:rPr>
              <a:t>MxMoonfree</a:t>
            </a:r>
            <a:r>
              <a:rPr lang="en-US" sz="1400" dirty="0">
                <a:latin typeface="Times New Roman"/>
                <a:cs typeface="Times New Roman"/>
              </a:rPr>
              <a:t> 50N dynamometer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Nerve Biospecimens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Images of supinator under scope and on </a:t>
            </a:r>
            <a:r>
              <a:rPr lang="en-US" sz="1400" dirty="0" err="1">
                <a:latin typeface="Times New Roman"/>
                <a:cs typeface="Times New Roman"/>
              </a:rPr>
              <a:t>telfa</a:t>
            </a:r>
            <a:endParaRPr lang="en-US" sz="1400" dirty="0">
              <a:latin typeface="Times New Roman"/>
              <a:cs typeface="Times New Roman"/>
            </a:endParaRP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Images of PIN under scope and on </a:t>
            </a:r>
            <a:r>
              <a:rPr lang="en-US" sz="1400" dirty="0" err="1">
                <a:latin typeface="Times New Roman"/>
                <a:cs typeface="Times New Roman"/>
              </a:rPr>
              <a:t>telfa</a:t>
            </a:r>
            <a:endParaRPr lang="en-US" sz="1400" dirty="0">
              <a:latin typeface="Times New Roman"/>
              <a:cs typeface="Times New Roman"/>
            </a:endParaRP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Image of repair</a:t>
            </a:r>
          </a:p>
          <a:p>
            <a:pPr marL="1143000" lvl="1">
              <a:spcBef>
                <a:spcPts val="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spcBef>
                <a:spcPts val="0"/>
              </a:spcBef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Histology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Images of 4 types of supinator staining (Shah)</a:t>
            </a:r>
          </a:p>
          <a:p>
            <a:pPr marL="1028700" lvl="1" indent="-342900">
              <a:spcBef>
                <a:spcPts val="0"/>
              </a:spcBef>
              <a:buAutoNum type="alphaLcPeriod"/>
            </a:pPr>
            <a:r>
              <a:rPr lang="en-US" sz="1400" dirty="0">
                <a:latin typeface="Times New Roman"/>
                <a:cs typeface="Times New Roman"/>
              </a:rPr>
              <a:t>Images of 4 types of PIN staining (Shah)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CB5E1C-9FAA-C6ED-3C64-F41F6FD0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9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900" dirty="0">
                <a:latin typeface="Times New Roman"/>
                <a:cs typeface="Calibri Light"/>
              </a:rPr>
              <a:t>Surgery</a:t>
            </a:r>
            <a:r>
              <a:rPr lang="en-US" sz="5900" dirty="0">
                <a:latin typeface="Times New Roman"/>
                <a:cs typeface="Times New Roman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 or 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Missed </a:t>
            </a:r>
            <a:r>
              <a:rPr lang="en-US" sz="3600" dirty="0">
                <a:highlight>
                  <a:srgbClr val="FFFF00"/>
                </a:highlight>
                <a:latin typeface="Times New Roman"/>
                <a:cs typeface="Times New Roman"/>
              </a:rPr>
              <a:t>or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 </a:t>
            </a:r>
            <a:r>
              <a:rPr lang="en-US" sz="3600" dirty="0">
                <a:solidFill>
                  <a:srgbClr val="92D05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Outstanding</a:t>
            </a:r>
            <a:endParaRPr lang="en-US" sz="3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37B90-6E9F-7ADC-7188-FAF60FDCDF6F}"/>
              </a:ext>
            </a:extLst>
          </p:cNvPr>
          <p:cNvSpPr txBox="1"/>
          <p:nvPr/>
        </p:nvSpPr>
        <p:spPr>
          <a:xfrm>
            <a:off x="1173324" y="5655959"/>
            <a:ext cx="93154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(If data not collected for a timepoint, 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format row like this</a:t>
            </a:r>
            <a:r>
              <a:rPr lang="en-US" sz="2400" i="1" dirty="0">
                <a:highlight>
                  <a:srgbClr val="FFFF00"/>
                </a:highlight>
                <a:latin typeface="Times New Roman"/>
                <a:cs typeface="Times New Roman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and define what each meeting was for after date – e.g.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QNP,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Research, </a:t>
            </a:r>
            <a:r>
              <a:rPr lang="en-US" sz="2400" dirty="0" err="1">
                <a:highlight>
                  <a:srgbClr val="FFFF00"/>
                </a:highlight>
                <a:latin typeface="Times New Roman"/>
                <a:cs typeface="Times New Roman"/>
              </a:rPr>
              <a:t>mm.dd.yyyy</a:t>
            </a:r>
            <a:r>
              <a:rPr lang="en-US" sz="2400" dirty="0">
                <a:highlight>
                  <a:srgbClr val="FFFF00"/>
                </a:highlight>
                <a:latin typeface="Times New Roman"/>
                <a:cs typeface="Times New Roman"/>
              </a:rPr>
              <a:t> Clinic, etc.)</a:t>
            </a:r>
          </a:p>
        </p:txBody>
      </p:sp>
    </p:spTree>
    <p:extLst>
      <p:ext uri="{BB962C8B-B14F-4D97-AF65-F5344CB8AC3E}">
        <p14:creationId xmlns:p14="http://schemas.microsoft.com/office/powerpoint/2010/main" val="107898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E0BE80-1172-3580-F93D-D457279BA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68078"/>
              </p:ext>
            </p:extLst>
          </p:nvPr>
        </p:nvGraphicFramePr>
        <p:xfrm>
          <a:off x="99139" y="882078"/>
          <a:ext cx="4425674" cy="377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08">
                  <a:extLst>
                    <a:ext uri="{9D8B030D-6E8A-4147-A177-3AD203B41FA5}">
                      <a16:colId xmlns:a16="http://schemas.microsoft.com/office/drawing/2014/main" val="3118940193"/>
                    </a:ext>
                  </a:extLst>
                </a:gridCol>
                <a:gridCol w="1820083">
                  <a:extLst>
                    <a:ext uri="{9D8B030D-6E8A-4147-A177-3AD203B41FA5}">
                      <a16:colId xmlns:a16="http://schemas.microsoft.com/office/drawing/2014/main" val="1352045575"/>
                    </a:ext>
                  </a:extLst>
                </a:gridCol>
                <a:gridCol w="1820083">
                  <a:extLst>
                    <a:ext uri="{9D8B030D-6E8A-4147-A177-3AD203B41FA5}">
                      <a16:colId xmlns:a16="http://schemas.microsoft.com/office/drawing/2014/main" val="500641838"/>
                    </a:ext>
                  </a:extLst>
                </a:gridCol>
              </a:tblGrid>
              <a:tr h="29132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</a:rPr>
                        <a:t>Timepoint 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</a:rPr>
                        <a:t>Surgery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429279"/>
                  </a:ext>
                </a:extLst>
              </a:tr>
              <a:tr h="4712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mm.dd.yy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Times New Roman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16227"/>
                  </a:ext>
                </a:extLst>
              </a:tr>
              <a:tr h="6585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Finger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</a:rPr>
                        <a:t>Avg Stimulated Force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</a:rPr>
                        <a:t>Extension (N)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</a:rPr>
                        <a:t>Stimulated Force Extension (N)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407212"/>
                  </a:ext>
                </a:extLst>
              </a:tr>
              <a:tr h="4712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Thumb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##.##. ##.##, ##.##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572873"/>
                  </a:ext>
                </a:extLst>
              </a:tr>
              <a:tr h="4712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##.##. ##.##, ##.##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361415"/>
                  </a:ext>
                </a:extLst>
              </a:tr>
              <a:tr h="4712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##.##. ##.##, ##.##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149676"/>
                  </a:ext>
                </a:extLst>
              </a:tr>
              <a:tr h="4712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##.##. ##.##, ##.##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816451"/>
                  </a:ext>
                </a:extLst>
              </a:tr>
              <a:tr h="4712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</a:rPr>
                        <a:t>Pinky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/>
                        </a:rPr>
                        <a:t>##.##. ##.##, ##.##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1142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B6AB79-6CC9-58ED-2EA9-3121E533CA2C}"/>
              </a:ext>
            </a:extLst>
          </p:cNvPr>
          <p:cNvSpPr txBox="1"/>
          <p:nvPr/>
        </p:nvSpPr>
        <p:spPr>
          <a:xfrm>
            <a:off x="0" y="119284"/>
            <a:ext cx="90693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latin typeface="Times New Roman"/>
                <a:cs typeface="Times New Roman"/>
              </a:rPr>
              <a:t>Finger Extension:</a:t>
            </a: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Stimulated Force Measurements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CEAA5-B238-27E9-BB8C-93BF3CCEB536}"/>
              </a:ext>
            </a:extLst>
          </p:cNvPr>
          <p:cNvSpPr txBox="1"/>
          <p:nvPr/>
        </p:nvSpPr>
        <p:spPr>
          <a:xfrm>
            <a:off x="0" y="0"/>
            <a:ext cx="28898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###</a:t>
            </a:r>
          </a:p>
          <a:p>
            <a:r>
              <a:rPr lang="en-US" sz="1600" dirty="0">
                <a:highlight>
                  <a:srgbClr val="FFFF00"/>
                </a:highlight>
                <a:latin typeface="Times New Roman"/>
                <a:cs typeface="Times New Roman"/>
              </a:rPr>
              <a:t>Right/Left</a:t>
            </a:r>
            <a:r>
              <a:rPr lang="en-US" sz="1600" dirty="0">
                <a:latin typeface="Times New Roman"/>
                <a:cs typeface="Times New Roman"/>
              </a:rPr>
              <a:t> Arm</a:t>
            </a:r>
            <a:endParaRPr lang="en-US" sz="1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Supinator </a:t>
            </a:r>
            <a:r>
              <a:rPr lang="en-US" sz="1600" dirty="0">
                <a:latin typeface="Times New Roman"/>
                <a:cs typeface="Times New Roman"/>
                <a:sym typeface="Wingdings" panose="05000000000000000000" pitchFamily="2" charset="2"/>
              </a:rPr>
              <a:t> PIN</a:t>
            </a:r>
            <a:endParaRPr lang="en-US" sz="16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CA6FF61-E544-C8A5-7EC6-A5CD09BBE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60924"/>
              </p:ext>
            </p:extLst>
          </p:nvPr>
        </p:nvGraphicFramePr>
        <p:xfrm>
          <a:off x="99139" y="4663438"/>
          <a:ext cx="11993720" cy="211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744">
                  <a:extLst>
                    <a:ext uri="{9D8B030D-6E8A-4147-A177-3AD203B41FA5}">
                      <a16:colId xmlns:a16="http://schemas.microsoft.com/office/drawing/2014/main" val="2304010072"/>
                    </a:ext>
                  </a:extLst>
                </a:gridCol>
                <a:gridCol w="2398744">
                  <a:extLst>
                    <a:ext uri="{9D8B030D-6E8A-4147-A177-3AD203B41FA5}">
                      <a16:colId xmlns:a16="http://schemas.microsoft.com/office/drawing/2014/main" val="2482034690"/>
                    </a:ext>
                  </a:extLst>
                </a:gridCol>
                <a:gridCol w="2398744">
                  <a:extLst>
                    <a:ext uri="{9D8B030D-6E8A-4147-A177-3AD203B41FA5}">
                      <a16:colId xmlns:a16="http://schemas.microsoft.com/office/drawing/2014/main" val="3042215824"/>
                    </a:ext>
                  </a:extLst>
                </a:gridCol>
                <a:gridCol w="2398744">
                  <a:extLst>
                    <a:ext uri="{9D8B030D-6E8A-4147-A177-3AD203B41FA5}">
                      <a16:colId xmlns:a16="http://schemas.microsoft.com/office/drawing/2014/main" val="172213512"/>
                    </a:ext>
                  </a:extLst>
                </a:gridCol>
                <a:gridCol w="2398744">
                  <a:extLst>
                    <a:ext uri="{9D8B030D-6E8A-4147-A177-3AD203B41FA5}">
                      <a16:colId xmlns:a16="http://schemas.microsoft.com/office/drawing/2014/main" val="514680616"/>
                    </a:ext>
                  </a:extLst>
                </a:gridCol>
              </a:tblGrid>
              <a:tr h="545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Thumb Extension Measurement: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Index Extension Measurement: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Middle Extension Measurement: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Ring Extension Measurement: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Pinky Extension Measurement: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###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191089"/>
                  </a:ext>
                </a:extLst>
              </a:tr>
              <a:tr h="147935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Image of thumb extension dynamometer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placement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Image of index extension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dynamometer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placement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Image of middle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extension dynamometer placement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Image of ring extension dynamometer placement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Image of pinky extension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dynamometer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placement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29787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551D55-31A0-8FDD-24C8-C22143969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38405"/>
              </p:ext>
            </p:extLst>
          </p:nvPr>
        </p:nvGraphicFramePr>
        <p:xfrm>
          <a:off x="4524814" y="882078"/>
          <a:ext cx="7568045" cy="378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460">
                  <a:extLst>
                    <a:ext uri="{9D8B030D-6E8A-4147-A177-3AD203B41FA5}">
                      <a16:colId xmlns:a16="http://schemas.microsoft.com/office/drawing/2014/main" val="3242259516"/>
                    </a:ext>
                  </a:extLst>
                </a:gridCol>
                <a:gridCol w="1444349">
                  <a:extLst>
                    <a:ext uri="{9D8B030D-6E8A-4147-A177-3AD203B41FA5}">
                      <a16:colId xmlns:a16="http://schemas.microsoft.com/office/drawing/2014/main" val="857891466"/>
                    </a:ext>
                  </a:extLst>
                </a:gridCol>
                <a:gridCol w="881812">
                  <a:extLst>
                    <a:ext uri="{9D8B030D-6E8A-4147-A177-3AD203B41FA5}">
                      <a16:colId xmlns:a16="http://schemas.microsoft.com/office/drawing/2014/main" val="2886825999"/>
                    </a:ext>
                  </a:extLst>
                </a:gridCol>
                <a:gridCol w="1138424">
                  <a:extLst>
                    <a:ext uri="{9D8B030D-6E8A-4147-A177-3AD203B41FA5}">
                      <a16:colId xmlns:a16="http://schemas.microsoft.com/office/drawing/2014/main" val="3474650018"/>
                    </a:ext>
                  </a:extLst>
                </a:gridCol>
              </a:tblGrid>
              <a:tr h="568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Stimulated Finger Extension AROM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523576"/>
                  </a:ext>
                </a:extLst>
              </a:tr>
              <a:tr h="939460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mm.dd.yyyy</a:t>
                      </a:r>
                      <a:endParaRPr lang="en-US" sz="1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highlight>
                          <a:srgbClr val="FFFF00"/>
                        </a:highlight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Stimulated finger extension AROM compilation video</a:t>
                      </a:r>
                    </a:p>
                    <a:p>
                      <a:pPr algn="ctr"/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Stimulated Force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000" dirty="0"/>
                    </a:p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08031"/>
                  </a:ext>
                </a:extLst>
              </a:tr>
              <a:tr h="5650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Misc.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  <a:latin typeface="Times New Roman"/>
                          <a:cs typeface="Times New Roman"/>
                        </a:rPr>
                        <a:t>Comments […]</a:t>
                      </a:r>
                      <a:endParaRPr lang="en-US" sz="1200" dirty="0"/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00472"/>
                  </a:ext>
                </a:extLst>
              </a:tr>
              <a:tr h="1704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022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624F6A-6149-B42B-D096-C927E1AF1AE4}"/>
              </a:ext>
            </a:extLst>
          </p:cNvPr>
          <p:cNvSpPr txBox="1"/>
          <p:nvPr/>
        </p:nvSpPr>
        <p:spPr>
          <a:xfrm>
            <a:off x="7247036" y="0"/>
            <a:ext cx="494496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dirty="0">
                <a:latin typeface="Times New Roman"/>
                <a:cs typeface="Calibri"/>
              </a:rPr>
              <a:t>Surgery</a:t>
            </a:r>
          </a:p>
          <a:p>
            <a:pPr algn="r"/>
            <a:r>
              <a:rPr lang="en-US" sz="1600" dirty="0">
                <a:latin typeface="Times New Roman"/>
                <a:cs typeface="Calibri"/>
              </a:rPr>
              <a:t>Date of Injury: </a:t>
            </a:r>
            <a:r>
              <a:rPr lang="en-US" sz="1600" dirty="0" err="1">
                <a:highlight>
                  <a:srgbClr val="FFFF00"/>
                </a:highlight>
                <a:latin typeface="Times New Roman"/>
                <a:cs typeface="Calibri"/>
              </a:rPr>
              <a:t>mm.dd.yyyy</a:t>
            </a:r>
            <a:endParaRPr lang="en-US" sz="1600" dirty="0">
              <a:highlight>
                <a:srgbClr val="FFFF00"/>
              </a:highlight>
              <a:latin typeface="Times New Roman"/>
              <a:cs typeface="Calibri"/>
            </a:endParaRPr>
          </a:p>
          <a:p>
            <a:pPr algn="r"/>
            <a:r>
              <a:rPr lang="en-US" sz="1600" dirty="0">
                <a:latin typeface="Times New Roman"/>
                <a:cs typeface="Calibri"/>
              </a:rPr>
              <a:t>Time from Injury to Surgery: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years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months </a:t>
            </a:r>
            <a:r>
              <a:rPr lang="en-US" sz="1600" dirty="0">
                <a:highlight>
                  <a:srgbClr val="FFFF00"/>
                </a:highlight>
                <a:latin typeface="Times New Roman"/>
                <a:cs typeface="Calibri"/>
              </a:rPr>
              <a:t>##</a:t>
            </a:r>
            <a:r>
              <a:rPr lang="en-US" sz="1600" dirty="0">
                <a:latin typeface="Times New Roman"/>
                <a:cs typeface="Calibri"/>
              </a:rPr>
              <a:t> days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40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16076</TotalTime>
  <Words>11065</Words>
  <Application>Microsoft Office PowerPoint</Application>
  <PresentationFormat>Widescreen</PresentationFormat>
  <Paragraphs>4481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Timepoint 0 (Preoperative): mm.dd.yyyy or Missed or Outstanding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Surgery: mm.dd.yyyy or Missed or Outstanding</vt:lpstr>
      <vt:lpstr>PowerPoint Presentation</vt:lpstr>
      <vt:lpstr>PowerPoint Presentation</vt:lpstr>
      <vt:lpstr>PowerPoint Presentation</vt:lpstr>
      <vt:lpstr>Timepoint 1 (1.5 Months): mm.dd.yyyy or Missed or Outstanding</vt:lpstr>
      <vt:lpstr>PowerPoint Presentation</vt:lpstr>
      <vt:lpstr>Timepoint 2 (6 Months): mm.dd.yyyy or Missed or Outstanding</vt:lpstr>
      <vt:lpstr>PowerPoint Presentation</vt:lpstr>
      <vt:lpstr>PowerPoint Presentation</vt:lpstr>
      <vt:lpstr>PowerPoint Presentation</vt:lpstr>
      <vt:lpstr>Timepoint 3 (9 Months): mm.dd.yyyy or Missed or Outstanding</vt:lpstr>
      <vt:lpstr>PowerPoint Presentation</vt:lpstr>
      <vt:lpstr>PowerPoint Presentation</vt:lpstr>
      <vt:lpstr>PowerPoint Presentation</vt:lpstr>
      <vt:lpstr>Timepoint 4 (12 Months): mm.dd.yyyy or Missed or Outstanding</vt:lpstr>
      <vt:lpstr>PowerPoint Presentation</vt:lpstr>
      <vt:lpstr>PowerPoint Presentation</vt:lpstr>
      <vt:lpstr>PowerPoint Presentation</vt:lpstr>
      <vt:lpstr>Timepoint 5 (15 Months): mm.dd.yyyy or Missed or Outstanding</vt:lpstr>
      <vt:lpstr>PowerPoint Presentation</vt:lpstr>
      <vt:lpstr>PowerPoint Presentation</vt:lpstr>
      <vt:lpstr>PowerPoint Presentation</vt:lpstr>
      <vt:lpstr>Timepoint 6 (18 Months): mm.dd.yyyy or Missed or Outstanding</vt:lpstr>
      <vt:lpstr>PowerPoint Presentation</vt:lpstr>
      <vt:lpstr>PowerPoint Presentation</vt:lpstr>
      <vt:lpstr>PowerPoint Presentation</vt:lpstr>
      <vt:lpstr>PowerPoint Presentation</vt:lpstr>
      <vt:lpstr>Timepoint 7 (24+ Months): mm.dd.yyyy or Missed or Outstanding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Bieschke, Victoria Anne</dc:creator>
  <cp:lastModifiedBy>Justin Luk</cp:lastModifiedBy>
  <cp:revision>6623</cp:revision>
  <dcterms:created xsi:type="dcterms:W3CDTF">2023-09-21T11:31:50Z</dcterms:created>
  <dcterms:modified xsi:type="dcterms:W3CDTF">2024-03-12T12:52:25Z</dcterms:modified>
</cp:coreProperties>
</file>