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theme/theme7.xml" ContentType="application/vnd.openxmlformats-officedocument.theme+xml"/>
  <Override PartName="/ppt/slideLayouts/slideLayout30.xml" ContentType="application/vnd.openxmlformats-officedocument.presentationml.slideLayout+xml"/>
  <Override PartName="/ppt/theme/theme8.xml" ContentType="application/vnd.openxmlformats-officedocument.theme+xml"/>
  <Override PartName="/ppt/slideLayouts/slideLayout31.xml" ContentType="application/vnd.openxmlformats-officedocument.presentationml.slideLayout+xml"/>
  <Override PartName="/ppt/theme/theme9.xml" ContentType="application/vnd.openxmlformats-officedocument.theme+xml"/>
  <Override PartName="/ppt/slideLayouts/slideLayout32.xml" ContentType="application/vnd.openxmlformats-officedocument.presentationml.slideLayout+xml"/>
  <Override PartName="/ppt/theme/theme10.xml" ContentType="application/vnd.openxmlformats-officedocument.theme+xml"/>
  <Override PartName="/ppt/slideLayouts/slideLayout33.xml" ContentType="application/vnd.openxmlformats-officedocument.presentationml.slideLayout+xml"/>
  <Override PartName="/ppt/theme/theme11.xml" ContentType="application/vnd.openxmlformats-officedocument.theme+xml"/>
  <Override PartName="/ppt/slideLayouts/slideLayout34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  <p:sldMasterId id="2147483686" r:id="rId2"/>
    <p:sldMasterId id="2147483650" r:id="rId3"/>
    <p:sldMasterId id="2147483663" r:id="rId4"/>
    <p:sldMasterId id="2147483677" r:id="rId5"/>
    <p:sldMasterId id="2147483675" r:id="rId6"/>
    <p:sldMasterId id="2147483673" r:id="rId7"/>
    <p:sldMasterId id="2147483722" r:id="rId8"/>
    <p:sldMasterId id="2147483724" r:id="rId9"/>
    <p:sldMasterId id="2147483726" r:id="rId10"/>
    <p:sldMasterId id="2147483728" r:id="rId11"/>
    <p:sldMasterId id="2147483730" r:id="rId12"/>
  </p:sldMasterIdLst>
  <p:sldIdLst>
    <p:sldId id="262" r:id="rId13"/>
    <p:sldId id="263" r:id="rId14"/>
    <p:sldId id="269" r:id="rId15"/>
    <p:sldId id="270" r:id="rId16"/>
    <p:sldId id="271" r:id="rId17"/>
    <p:sldId id="272" r:id="rId18"/>
    <p:sldId id="277" r:id="rId19"/>
    <p:sldId id="276" r:id="rId20"/>
    <p:sldId id="274" r:id="rId21"/>
    <p:sldId id="273" r:id="rId22"/>
    <p:sldId id="275" r:id="rId23"/>
    <p:sldId id="268" r:id="rId2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02"/>
    <p:restoredTop sz="94696"/>
  </p:normalViewPr>
  <p:slideViewPr>
    <p:cSldViewPr snapToGrid="0" snapToObjects="1" showGuides="1">
      <p:cViewPr varScale="1">
        <p:scale>
          <a:sx n="83" d="100"/>
          <a:sy n="83" d="100"/>
        </p:scale>
        <p:origin x="95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20750"/>
            <a:ext cx="7772400" cy="916737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1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655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4609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98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0590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772" y="4441416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0772" y="612775"/>
            <a:ext cx="5486400" cy="36716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0772" y="5008154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7983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68337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25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8139"/>
            <a:ext cx="8229600" cy="39541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2452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829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829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022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4093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59656"/>
            <a:ext cx="4038600" cy="405039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59655"/>
            <a:ext cx="4038600" cy="405039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184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0905"/>
            <a:ext cx="8229600" cy="10392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17602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7364"/>
            <a:ext cx="4040188" cy="35719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17602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57364"/>
            <a:ext cx="4041775" cy="35719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5477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312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9708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871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28713"/>
            <a:ext cx="5111750" cy="526209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0764"/>
            <a:ext cx="3008313" cy="41000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52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974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358" y="501866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4358" y="1190020"/>
            <a:ext cx="5486400" cy="36716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4358" y="5585399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1820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712" y="2130425"/>
            <a:ext cx="5937487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711" y="3886200"/>
            <a:ext cx="5937487" cy="25725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81167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712" y="685123"/>
            <a:ext cx="6166087" cy="123401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712" y="2010686"/>
            <a:ext cx="6166087" cy="44352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88129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713" y="4406900"/>
            <a:ext cx="594193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713" y="2906713"/>
            <a:ext cx="594193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64461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712" y="499123"/>
            <a:ext cx="6166087" cy="11430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7728" y="1824685"/>
            <a:ext cx="2959071" cy="463405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2520712" y="1824685"/>
            <a:ext cx="2969697" cy="463405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4029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712" y="704365"/>
            <a:ext cx="6166087" cy="17713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83955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713" y="536017"/>
            <a:ext cx="6166087" cy="59034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04431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0660" y="4598386"/>
            <a:ext cx="572495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0659" y="769745"/>
            <a:ext cx="5724953" cy="36716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0660" y="5165124"/>
            <a:ext cx="572495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7761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7392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16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96545"/>
            <a:ext cx="7772400" cy="144267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0818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177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2387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3978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46185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42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58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4425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081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871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4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24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76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17225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17225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670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5719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5719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225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2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3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9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30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Logo Up b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L_PowerPointPressQual_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8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L_PowerPointPressQual_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2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L_PowerPointPressQual_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6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 descr="main logo center garnet u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bottom garnet bar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5350"/>
            <a:ext cx="9144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 descr="top garnet bar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 descr="vertical bar with 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67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Logo b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 descr="main logo center garne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L_PowerPointPressQual_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L_PowerPointPressQual-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8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stin-schneider.github.io/CSCE567_GroupThree_Spring17/fundedRateDti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Peer to Peer Lending</a:t>
            </a:r>
            <a:br>
              <a:rPr lang="en-US" dirty="0"/>
            </a:br>
            <a:r>
              <a:rPr lang="en-US" sz="3200" dirty="0"/>
              <a:t>Final Project </a:t>
            </a:r>
            <a:br>
              <a:rPr lang="en-US" dirty="0"/>
            </a:br>
            <a:endParaRPr lang="en-US" dirty="0">
              <a:latin typeface="Calibri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Justin Schneider, Anthony Frazier, James Edwards, Anna </a:t>
            </a:r>
            <a:r>
              <a:rPr lang="en-US" sz="1600" dirty="0" err="1"/>
              <a:t>Hettermann</a:t>
            </a:r>
            <a:endParaRPr lang="en-US" sz="16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75676"/>
            <a:ext cx="8229600" cy="4108119"/>
          </a:xfrm>
        </p:spPr>
        <p:txBody>
          <a:bodyPr/>
          <a:lstStyle/>
          <a:p>
            <a:pPr marL="0" indent="0" algn="ctr">
              <a:buNone/>
            </a:pPr>
            <a:endParaRPr lang="en-US" sz="4800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br>
              <a:rPr lang="en-US" sz="60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6000" dirty="0" err="1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DEMO</a:t>
            </a:r>
            <a:r>
              <a:rPr lang="en-US" sz="60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3153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Drawn: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interest rate much higher and more varied during the recession vs after the recession</a:t>
            </a:r>
          </a:p>
          <a:p>
            <a:r>
              <a:rPr lang="en-US" dirty="0"/>
              <a:t>Average DTI lower after recession </a:t>
            </a:r>
          </a:p>
          <a:p>
            <a:r>
              <a:rPr lang="en-US" dirty="0"/>
              <a:t>Average amount funded is much higher after recession </a:t>
            </a:r>
            <a:r>
              <a:rPr lang="mr-IN" dirty="0"/>
              <a:t>–</a:t>
            </a:r>
            <a:r>
              <a:rPr lang="en-US" dirty="0"/>
              <a:t> people had more spending money to invest in p2p loans</a:t>
            </a:r>
          </a:p>
        </p:txBody>
      </p:sp>
    </p:spTree>
    <p:extLst>
      <p:ext uri="{BB962C8B-B14F-4D97-AF65-F5344CB8AC3E}">
        <p14:creationId xmlns:p14="http://schemas.microsoft.com/office/powerpoint/2010/main" val="1242214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138273"/>
            <a:ext cx="8229600" cy="11430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3881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Peer to Peer Lending?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Peer to Peer lending is the practice of lending money to individuals or businesses through online services that match lenders directly with borrowers as opposed to more traditional bank loans.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Data provided by:</a:t>
            </a:r>
          </a:p>
          <a:p>
            <a:endParaRPr lang="en-US" dirty="0"/>
          </a:p>
        </p:txBody>
      </p:sp>
      <p:pic>
        <p:nvPicPr>
          <p:cNvPr id="4" name="Picture 2" descr="https://upload.wikimedia.org/wikipedia/en/c/c1/LendingClub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268" y="3928735"/>
            <a:ext cx="5610225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7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9807"/>
            <a:ext cx="8229600" cy="1143000"/>
          </a:xfrm>
        </p:spPr>
        <p:txBody>
          <a:bodyPr/>
          <a:lstStyle/>
          <a:p>
            <a:r>
              <a:rPr lang="en-US" dirty="0"/>
              <a:t>Data we received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large excel files with data from 2007-2011 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One containing info on rejected loans/people requesting loan</a:t>
            </a:r>
          </a:p>
          <a:p>
            <a:pPr lvl="1"/>
            <a:r>
              <a:rPr lang="en-US" dirty="0"/>
              <a:t>One containing info on accepted loans/people requesting loan</a:t>
            </a:r>
          </a:p>
        </p:txBody>
      </p:sp>
    </p:spTree>
    <p:extLst>
      <p:ext uri="{BB962C8B-B14F-4D97-AF65-F5344CB8AC3E}">
        <p14:creationId xmlns:p14="http://schemas.microsoft.com/office/powerpoint/2010/main" val="113408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5270"/>
          </a:xfrm>
        </p:spPr>
        <p:txBody>
          <a:bodyPr/>
          <a:lstStyle/>
          <a:p>
            <a:r>
              <a:rPr lang="en-US" dirty="0"/>
              <a:t>Cleaning of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7153"/>
            <a:ext cx="8229600" cy="4108119"/>
          </a:xfrm>
        </p:spPr>
        <p:txBody>
          <a:bodyPr/>
          <a:lstStyle/>
          <a:p>
            <a:r>
              <a:rPr lang="en-US" dirty="0"/>
              <a:t>From Accepted Loans excel sheet:</a:t>
            </a:r>
          </a:p>
          <a:p>
            <a:pPr lvl="1"/>
            <a:r>
              <a:rPr lang="en-US" dirty="0"/>
              <a:t>Deleted a total of 88 columns </a:t>
            </a:r>
          </a:p>
          <a:p>
            <a:pPr lvl="2"/>
            <a:r>
              <a:rPr lang="en-US" dirty="0"/>
              <a:t>32 of columns were populated but had information that was not necessary for our visualization such as :</a:t>
            </a:r>
          </a:p>
          <a:p>
            <a:pPr lvl="3"/>
            <a:r>
              <a:rPr lang="en-US" dirty="0"/>
              <a:t>Member-Id</a:t>
            </a:r>
          </a:p>
          <a:p>
            <a:pPr lvl="3"/>
            <a:r>
              <a:rPr lang="en-US" dirty="0"/>
              <a:t>URL</a:t>
            </a:r>
          </a:p>
          <a:p>
            <a:pPr lvl="3"/>
            <a:r>
              <a:rPr lang="en-US" dirty="0"/>
              <a:t>Title</a:t>
            </a:r>
          </a:p>
          <a:p>
            <a:pPr lvl="3"/>
            <a:r>
              <a:rPr lang="en-US" dirty="0"/>
              <a:t>Sub-grade</a:t>
            </a:r>
          </a:p>
          <a:p>
            <a:pPr lvl="3"/>
            <a:r>
              <a:rPr lang="en-US" dirty="0"/>
              <a:t>Next payment date</a:t>
            </a:r>
          </a:p>
          <a:p>
            <a:pPr lvl="2"/>
            <a:r>
              <a:rPr lang="en-US" dirty="0"/>
              <a:t>The remaining  56 columns were more than 50% unpopulated rendering the data from those columns useless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0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of the data </a:t>
            </a:r>
            <a:r>
              <a:rPr lang="en-US" sz="1400" dirty="0"/>
              <a:t>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Rejected Loans excel sheet: </a:t>
            </a:r>
          </a:p>
          <a:p>
            <a:pPr lvl="1"/>
            <a:r>
              <a:rPr lang="en-US" dirty="0"/>
              <a:t>Deleted only 1 column: </a:t>
            </a:r>
          </a:p>
          <a:p>
            <a:pPr lvl="2"/>
            <a:r>
              <a:rPr lang="en-US" dirty="0"/>
              <a:t>policy number</a:t>
            </a:r>
          </a:p>
        </p:txBody>
      </p:sp>
    </p:spTree>
    <p:extLst>
      <p:ext uri="{BB962C8B-B14F-4D97-AF65-F5344CB8AC3E}">
        <p14:creationId xmlns:p14="http://schemas.microsoft.com/office/powerpoint/2010/main" val="175502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we faced with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raw data for rejected loans</a:t>
            </a:r>
          </a:p>
          <a:p>
            <a:pPr lvl="1"/>
            <a:r>
              <a:rPr lang="en-US" dirty="0"/>
              <a:t>More total entries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Significantly more data types for accepted loans than rejected loans</a:t>
            </a:r>
          </a:p>
          <a:p>
            <a:pPr lvl="1"/>
            <a:r>
              <a:rPr lang="en-US" dirty="0"/>
              <a:t>More detailed data, but many less entries</a:t>
            </a:r>
          </a:p>
        </p:txBody>
      </p:sp>
    </p:spTree>
    <p:extLst>
      <p:ext uri="{BB962C8B-B14F-4D97-AF65-F5344CB8AC3E}">
        <p14:creationId xmlns:p14="http://schemas.microsoft.com/office/powerpoint/2010/main" val="7771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we faced with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chose to use the Recession as a critical point to demonstrate a ‘during vs after’ approach</a:t>
            </a:r>
          </a:p>
          <a:p>
            <a:r>
              <a:rPr lang="en-US" dirty="0"/>
              <a:t>Since we chose to use the Recession, had to make our own CSVs to use for 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9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choropleth map to represent data geographically </a:t>
            </a:r>
          </a:p>
          <a:p>
            <a:pPr lvl="1"/>
            <a:r>
              <a:rPr lang="en-US" dirty="0"/>
              <a:t>Which states were granted more of amount requested</a:t>
            </a:r>
          </a:p>
          <a:p>
            <a:r>
              <a:rPr lang="en-US" dirty="0"/>
              <a:t>Bar graphs to further demonstrate the states variation of debt to income and average interest rate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8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9808"/>
            <a:ext cx="8229600" cy="1143000"/>
          </a:xfrm>
        </p:spPr>
        <p:txBody>
          <a:bodyPr/>
          <a:lstStyle/>
          <a:p>
            <a:r>
              <a:rPr lang="en-US" dirty="0"/>
              <a:t>Questions visualization addresses: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the recession effect:</a:t>
            </a:r>
          </a:p>
          <a:p>
            <a:pPr lvl="1"/>
            <a:r>
              <a:rPr lang="en-US" dirty="0"/>
              <a:t>Average Loan funded amount</a:t>
            </a:r>
          </a:p>
          <a:p>
            <a:pPr lvl="2"/>
            <a:r>
              <a:rPr lang="en-US" dirty="0"/>
              <a:t>Average DTI (debt to income ratio of individual requesting loan)</a:t>
            </a:r>
          </a:p>
          <a:p>
            <a:pPr lvl="2"/>
            <a:r>
              <a:rPr lang="en-US" dirty="0"/>
              <a:t>Average Interest Rate</a:t>
            </a:r>
          </a:p>
        </p:txBody>
      </p:sp>
    </p:spTree>
    <p:extLst>
      <p:ext uri="{BB962C8B-B14F-4D97-AF65-F5344CB8AC3E}">
        <p14:creationId xmlns:p14="http://schemas.microsoft.com/office/powerpoint/2010/main" val="688951468"/>
      </p:ext>
    </p:extLst>
  </p:cSld>
  <p:clrMapOvr>
    <a:masterClrMapping/>
  </p:clrMapOvr>
</p:sld>
</file>

<file path=ppt/theme/theme1.xml><?xml version="1.0" encoding="utf-8"?>
<a:theme xmlns:a="http://schemas.openxmlformats.org/drawingml/2006/main" name="PP_Template_Style3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P_Template_Style1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Style2_Foo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P_Template_Style2_Head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P_Template_Style2_Foo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PP_Template_Style2_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PP_Template_Style2_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Style2_Package</Template>
  <TotalTime>303</TotalTime>
  <Words>306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ＭＳ Ｐゴシック</vt:lpstr>
      <vt:lpstr>Arial</vt:lpstr>
      <vt:lpstr>Calibri</vt:lpstr>
      <vt:lpstr>PP_Template_Style3_Title</vt:lpstr>
      <vt:lpstr>PP_Template_Style1_Title</vt:lpstr>
      <vt:lpstr>Style2_Footer</vt:lpstr>
      <vt:lpstr>PP_Template_Style2_Header</vt:lpstr>
      <vt:lpstr>PP_Template_Style2_Footer</vt:lpstr>
      <vt:lpstr>1_PP_Template_Style2_Logo</vt:lpstr>
      <vt:lpstr>PP_Template_Style2_Logo</vt:lpstr>
      <vt:lpstr>Custom Design</vt:lpstr>
      <vt:lpstr>1_Custom Design</vt:lpstr>
      <vt:lpstr>2_Custom Design</vt:lpstr>
      <vt:lpstr>3_Custom Design</vt:lpstr>
      <vt:lpstr>4_Custom Design</vt:lpstr>
      <vt:lpstr>Peer to Peer Lending Final Project  </vt:lpstr>
      <vt:lpstr>What is Peer to Peer Lending?</vt:lpstr>
      <vt:lpstr>Data we received </vt:lpstr>
      <vt:lpstr>Cleaning of the data</vt:lpstr>
      <vt:lpstr>Cleaning of the data cont’d</vt:lpstr>
      <vt:lpstr>Problems we faced with data</vt:lpstr>
      <vt:lpstr>Problems we faced with data</vt:lpstr>
      <vt:lpstr>Data Validation</vt:lpstr>
      <vt:lpstr>Questions visualization addresses:</vt:lpstr>
      <vt:lpstr>PowerPoint Presentation</vt:lpstr>
      <vt:lpstr>Conclusions Drawn:</vt:lpstr>
      <vt:lpstr>Questions?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to Peer Lending Final  Project Proposal</dc:title>
  <dc:creator>Justin Schneider</dc:creator>
  <cp:lastModifiedBy>FRAZIER, ANTHONY</cp:lastModifiedBy>
  <cp:revision>9</cp:revision>
  <dcterms:created xsi:type="dcterms:W3CDTF">2017-02-08T20:53:35Z</dcterms:created>
  <dcterms:modified xsi:type="dcterms:W3CDTF">2017-04-18T13:05:45Z</dcterms:modified>
</cp:coreProperties>
</file>