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63" r:id="rId14"/>
    <p:sldId id="269" r:id="rId15"/>
    <p:sldId id="270" r:id="rId16"/>
    <p:sldId id="271" r:id="rId17"/>
    <p:sldId id="272" r:id="rId18"/>
    <p:sldId id="276" r:id="rId19"/>
    <p:sldId id="274" r:id="rId20"/>
    <p:sldId id="273" r:id="rId21"/>
    <p:sldId id="275" r:id="rId22"/>
    <p:sldId id="26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2"/>
    <p:restoredTop sz="94696"/>
  </p:normalViewPr>
  <p:slideViewPr>
    <p:cSldViewPr snapToGrid="0" snapToObjects="1" showGuides="1">
      <p:cViewPr>
        <p:scale>
          <a:sx n="73" d="100"/>
          <a:sy n="73" d="100"/>
        </p:scale>
        <p:origin x="32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7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0.xml"/><Relationship Id="rId3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11.xml"/><Relationship Id="rId3" Type="http://schemas.openxmlformats.org/officeDocument/2006/relationships/image" Target="../media/image11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12.xml"/><Relationship Id="rId3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4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theme" Target="../theme/theme5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6.xml"/><Relationship Id="rId3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7.xml"/><Relationship Id="rId3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8.xml"/><Relationship Id="rId3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9.xml"/><Relationship Id="rId3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Peer to Peer </a:t>
            </a:r>
            <a:r>
              <a:rPr lang="en-US" dirty="0" smtClean="0"/>
              <a:t>Lending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Final Project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Justin </a:t>
            </a:r>
            <a:r>
              <a:rPr lang="en-US" sz="1600" dirty="0"/>
              <a:t>Schneider, Anthony Frazier, James Edwards, Anna </a:t>
            </a:r>
            <a:r>
              <a:rPr lang="en-US" sz="1600" dirty="0" err="1"/>
              <a:t>Hettermann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drawn from </a:t>
            </a:r>
            <a:r>
              <a:rPr lang="en-US" dirty="0" err="1" smtClean="0"/>
              <a:t>viz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interest rate much higher and more varied during the recession vs after the recession</a:t>
            </a:r>
          </a:p>
          <a:p>
            <a:r>
              <a:rPr lang="en-US" dirty="0" smtClean="0"/>
              <a:t>Average amount funded is much higher after recession </a:t>
            </a:r>
            <a:r>
              <a:rPr lang="mr-IN" dirty="0" smtClean="0"/>
              <a:t>–</a:t>
            </a:r>
            <a:r>
              <a:rPr lang="en-US" dirty="0" smtClean="0"/>
              <a:t> people had more spending money to invest in p2p loans</a:t>
            </a:r>
          </a:p>
          <a:p>
            <a:r>
              <a:rPr lang="en-US" dirty="0" smtClean="0"/>
              <a:t>Average DTI lower after recession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8273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Peer to Peer Lending?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Peer to Peer lending is a practice </a:t>
            </a:r>
            <a:r>
              <a:rPr lang="en-US" sz="2800" dirty="0" smtClean="0"/>
              <a:t>of lending </a:t>
            </a:r>
            <a:r>
              <a:rPr lang="en-US" sz="2800" dirty="0"/>
              <a:t>money to individuals or businesses through online services that match lenders directly with borrowers.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Data provided by: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c/c1/LendingCl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68" y="3928735"/>
            <a:ext cx="5610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7"/>
            <a:ext cx="8229600" cy="1143000"/>
          </a:xfrm>
        </p:spPr>
        <p:txBody>
          <a:bodyPr/>
          <a:lstStyle/>
          <a:p>
            <a:r>
              <a:rPr lang="en-US" dirty="0" smtClean="0"/>
              <a:t>Data we received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large excel files </a:t>
            </a:r>
          </a:p>
          <a:p>
            <a:pPr lvl="1"/>
            <a:r>
              <a:rPr lang="en-US" dirty="0" smtClean="0"/>
              <a:t>One containing info on rejected loans/people requesting loan</a:t>
            </a:r>
          </a:p>
          <a:p>
            <a:pPr lvl="1"/>
            <a:r>
              <a:rPr lang="en-US" dirty="0" smtClean="0"/>
              <a:t>One containing info on accepted loans/people requesting loan</a:t>
            </a:r>
          </a:p>
        </p:txBody>
      </p:sp>
    </p:spTree>
    <p:extLst>
      <p:ext uri="{BB962C8B-B14F-4D97-AF65-F5344CB8AC3E}">
        <p14:creationId xmlns:p14="http://schemas.microsoft.com/office/powerpoint/2010/main" val="11340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270"/>
          </a:xfrm>
        </p:spPr>
        <p:txBody>
          <a:bodyPr/>
          <a:lstStyle/>
          <a:p>
            <a:r>
              <a:rPr lang="en-US" dirty="0" smtClean="0"/>
              <a:t>Cleaning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153"/>
            <a:ext cx="8229600" cy="4108119"/>
          </a:xfrm>
        </p:spPr>
        <p:txBody>
          <a:bodyPr/>
          <a:lstStyle/>
          <a:p>
            <a:r>
              <a:rPr lang="en-US" dirty="0" smtClean="0"/>
              <a:t>From Accepted Loans excel sheet:</a:t>
            </a:r>
          </a:p>
          <a:p>
            <a:pPr lvl="1"/>
            <a:r>
              <a:rPr lang="en-US" dirty="0" smtClean="0"/>
              <a:t>Deleted a total of 88 columns </a:t>
            </a:r>
          </a:p>
          <a:p>
            <a:pPr lvl="2"/>
            <a:r>
              <a:rPr lang="en-US" dirty="0" smtClean="0"/>
              <a:t>32 of columns were populated but had information that was not necessary for our visualization such as :</a:t>
            </a:r>
          </a:p>
          <a:p>
            <a:pPr lvl="3"/>
            <a:r>
              <a:rPr lang="en-US" dirty="0" err="1"/>
              <a:t>MemberId</a:t>
            </a:r>
            <a:endParaRPr lang="en-US" dirty="0"/>
          </a:p>
          <a:p>
            <a:pPr lvl="3"/>
            <a:r>
              <a:rPr lang="en-US" dirty="0"/>
              <a:t>URL</a:t>
            </a:r>
          </a:p>
          <a:p>
            <a:pPr lvl="3"/>
            <a:r>
              <a:rPr lang="en-US" dirty="0"/>
              <a:t>Title</a:t>
            </a:r>
          </a:p>
          <a:p>
            <a:pPr lvl="3"/>
            <a:r>
              <a:rPr lang="en-US" dirty="0"/>
              <a:t>Sub-grade</a:t>
            </a:r>
          </a:p>
          <a:p>
            <a:pPr lvl="3"/>
            <a:r>
              <a:rPr lang="en-US" dirty="0"/>
              <a:t>Next payment </a:t>
            </a:r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The remaining  56 columns were more than 50% unpopulated rendering the data from those columns useless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5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of the data </a:t>
            </a:r>
            <a:r>
              <a:rPr lang="en-US" sz="1400" dirty="0" smtClean="0"/>
              <a:t>cont’d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Rejected Loans excel sheet: </a:t>
            </a:r>
          </a:p>
          <a:p>
            <a:pPr lvl="1"/>
            <a:r>
              <a:rPr lang="en-US" dirty="0" smtClean="0"/>
              <a:t>Deleted only 1 column: </a:t>
            </a:r>
          </a:p>
          <a:p>
            <a:pPr lvl="2"/>
            <a:r>
              <a:rPr lang="en-US" dirty="0" smtClean="0"/>
              <a:t>policy number</a:t>
            </a:r>
          </a:p>
        </p:txBody>
      </p:sp>
    </p:spTree>
    <p:extLst>
      <p:ext uri="{BB962C8B-B14F-4D97-AF65-F5344CB8AC3E}">
        <p14:creationId xmlns:p14="http://schemas.microsoft.com/office/powerpoint/2010/main" val="17550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raw data for rejected loans</a:t>
            </a:r>
          </a:p>
          <a:p>
            <a:pPr lvl="1"/>
            <a:r>
              <a:rPr lang="en-US" dirty="0" smtClean="0"/>
              <a:t>More rows in excel sheet</a:t>
            </a:r>
          </a:p>
          <a:p>
            <a:r>
              <a:rPr lang="en-US" dirty="0" smtClean="0"/>
              <a:t>Significantly more data types for accepted loans than rejected loans</a:t>
            </a:r>
          </a:p>
          <a:p>
            <a:pPr lvl="1"/>
            <a:r>
              <a:rPr lang="en-US" dirty="0" smtClean="0"/>
              <a:t>More columns in excel sheet</a:t>
            </a:r>
          </a:p>
          <a:p>
            <a:r>
              <a:rPr lang="en-US" dirty="0" smtClean="0"/>
              <a:t>Since we chose to use the recession as critical point in visualizations </a:t>
            </a:r>
            <a:r>
              <a:rPr lang="mr-IN" dirty="0" smtClean="0"/>
              <a:t>–</a:t>
            </a:r>
            <a:r>
              <a:rPr lang="en-US" dirty="0" smtClean="0"/>
              <a:t> had to make our own CSVs to use for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choropleth map to represent data geographically </a:t>
            </a:r>
          </a:p>
          <a:p>
            <a:pPr lvl="1"/>
            <a:r>
              <a:rPr lang="en-US" dirty="0" smtClean="0"/>
              <a:t>Which states were granted more of amount requested</a:t>
            </a:r>
          </a:p>
          <a:p>
            <a:r>
              <a:rPr lang="en-US" dirty="0" smtClean="0"/>
              <a:t>Bar graphs to further demonstrate the states variation of debt to income </a:t>
            </a:r>
            <a:r>
              <a:rPr lang="en-US" smtClean="0"/>
              <a:t>and average interest rate</a:t>
            </a:r>
            <a:endParaRPr lang="en-US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8"/>
            <a:ext cx="8229600" cy="1143000"/>
          </a:xfrm>
        </p:spPr>
        <p:txBody>
          <a:bodyPr/>
          <a:lstStyle/>
          <a:p>
            <a:r>
              <a:rPr lang="en-US" dirty="0" smtClean="0"/>
              <a:t>Questions visualization addresses: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the recession effect:</a:t>
            </a:r>
          </a:p>
          <a:p>
            <a:pPr lvl="1"/>
            <a:r>
              <a:rPr lang="en-US" dirty="0" smtClean="0"/>
              <a:t>Average DTI (debt to income ratio of individual requesting loan)</a:t>
            </a:r>
          </a:p>
          <a:p>
            <a:pPr lvl="1"/>
            <a:r>
              <a:rPr lang="en-US" dirty="0" smtClean="0"/>
              <a:t>Average loan requested amount</a:t>
            </a:r>
          </a:p>
          <a:p>
            <a:pPr lvl="1"/>
            <a:r>
              <a:rPr lang="en-US" dirty="0" smtClean="0"/>
              <a:t>Average loan funded amount</a:t>
            </a:r>
          </a:p>
          <a:p>
            <a:pPr lvl="1"/>
            <a:r>
              <a:rPr lang="en-US" dirty="0" smtClean="0"/>
              <a:t>Average interest rate</a:t>
            </a:r>
          </a:p>
        </p:txBody>
      </p:sp>
    </p:spTree>
    <p:extLst>
      <p:ext uri="{BB962C8B-B14F-4D97-AF65-F5344CB8AC3E}">
        <p14:creationId xmlns:p14="http://schemas.microsoft.com/office/powerpoint/2010/main" val="6889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785"/>
            <a:ext cx="8229600" cy="4108119"/>
          </a:xfrm>
        </p:spPr>
        <p:txBody>
          <a:bodyPr/>
          <a:lstStyle/>
          <a:p>
            <a:pPr marL="0" indent="0" algn="ctr">
              <a:buNone/>
            </a:pPr>
            <a:endParaRPr lang="en-US" sz="4800" dirty="0" smtClean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1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295</TotalTime>
  <Words>316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Calibri</vt:lpstr>
      <vt:lpstr>ＭＳ Ｐゴシック</vt:lpstr>
      <vt:lpstr>Arial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Peer to Peer Lending Final Project  </vt:lpstr>
      <vt:lpstr>What is Peer to Peer Lending?</vt:lpstr>
      <vt:lpstr>Data we received </vt:lpstr>
      <vt:lpstr>Cleaning of the data</vt:lpstr>
      <vt:lpstr>Cleaning of the data cont’d</vt:lpstr>
      <vt:lpstr>Problems we faced with data</vt:lpstr>
      <vt:lpstr>Data validation</vt:lpstr>
      <vt:lpstr>Questions visualization addresses:</vt:lpstr>
      <vt:lpstr>PowerPoint Presentation</vt:lpstr>
      <vt:lpstr>Conclusions drawn from viz:</vt:lpstr>
      <vt:lpstr>Questions?</vt:lpstr>
    </vt:vector>
  </TitlesOfParts>
  <Company>University of South Carolina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Lending Final  Project Proposal</dc:title>
  <dc:creator>Justin Schneider</dc:creator>
  <cp:lastModifiedBy>HETTERMANN, ANNA M</cp:lastModifiedBy>
  <cp:revision>8</cp:revision>
  <dcterms:created xsi:type="dcterms:W3CDTF">2017-02-08T20:53:35Z</dcterms:created>
  <dcterms:modified xsi:type="dcterms:W3CDTF">2017-04-17T23:21:51Z</dcterms:modified>
</cp:coreProperties>
</file>