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67" r:id="rId3"/>
    <p:sldId id="256" r:id="rId4"/>
    <p:sldId id="270" r:id="rId5"/>
    <p:sldId id="259" r:id="rId6"/>
    <p:sldId id="263" r:id="rId7"/>
    <p:sldId id="266" r:id="rId8"/>
    <p:sldId id="271" r:id="rId9"/>
    <p:sldId id="272" r:id="rId10"/>
    <p:sldId id="262" r:id="rId11"/>
    <p:sldId id="260" r:id="rId12"/>
    <p:sldId id="268" r:id="rId13"/>
    <p:sldId id="269" r:id="rId14"/>
    <p:sldId id="278" r:id="rId15"/>
    <p:sldId id="273" r:id="rId16"/>
    <p:sldId id="274" r:id="rId17"/>
    <p:sldId id="275" r:id="rId18"/>
    <p:sldId id="276" r:id="rId19"/>
    <p:sldId id="280" r:id="rId20"/>
    <p:sldId id="279" r:id="rId21"/>
    <p:sldId id="281" r:id="rId22"/>
    <p:sldId id="282" r:id="rId23"/>
    <p:sldId id="283" r:id="rId24"/>
    <p:sldId id="284" r:id="rId25"/>
    <p:sldId id="285" r:id="rId26"/>
    <p:sldId id="286" r:id="rId27"/>
    <p:sldId id="277"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60CDE-073B-4747-9032-892DCA7345B8}" v="258" dt="2024-02-19T19:39:37.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tkins, Justin" userId="61984b8a-a930-447f-bbbf-2d60e95484f4" providerId="ADAL" clId="{8DC60CDE-073B-4747-9032-892DCA7345B8}"/>
    <pc:docChg chg="undo custSel addSld delSld modSld sldOrd">
      <pc:chgData name="Watkins, Justin" userId="61984b8a-a930-447f-bbbf-2d60e95484f4" providerId="ADAL" clId="{8DC60CDE-073B-4747-9032-892DCA7345B8}" dt="2024-02-19T19:51:25.422" v="7998" actId="1076"/>
      <pc:docMkLst>
        <pc:docMk/>
      </pc:docMkLst>
      <pc:sldChg chg="modSp mod">
        <pc:chgData name="Watkins, Justin" userId="61984b8a-a930-447f-bbbf-2d60e95484f4" providerId="ADAL" clId="{8DC60CDE-073B-4747-9032-892DCA7345B8}" dt="2024-02-19T19:50:54.289" v="7996" actId="207"/>
        <pc:sldMkLst>
          <pc:docMk/>
          <pc:sldMk cId="2710308205" sldId="258"/>
        </pc:sldMkLst>
        <pc:spChg chg="mod">
          <ac:chgData name="Watkins, Justin" userId="61984b8a-a930-447f-bbbf-2d60e95484f4" providerId="ADAL" clId="{8DC60CDE-073B-4747-9032-892DCA7345B8}" dt="2024-02-19T19:50:54.289" v="7996" actId="207"/>
          <ac:spMkLst>
            <pc:docMk/>
            <pc:sldMk cId="2710308205" sldId="258"/>
            <ac:spMk id="4" creationId="{DD178FFE-AFFB-7089-F755-33EC13DE8A24}"/>
          </ac:spMkLst>
        </pc:spChg>
      </pc:sldChg>
      <pc:sldChg chg="modSp mod">
        <pc:chgData name="Watkins, Justin" userId="61984b8a-a930-447f-bbbf-2d60e95484f4" providerId="ADAL" clId="{8DC60CDE-073B-4747-9032-892DCA7345B8}" dt="2024-02-19T19:51:02.464" v="7997" actId="20577"/>
        <pc:sldMkLst>
          <pc:docMk/>
          <pc:sldMk cId="2478504016" sldId="259"/>
        </pc:sldMkLst>
        <pc:spChg chg="mod">
          <ac:chgData name="Watkins, Justin" userId="61984b8a-a930-447f-bbbf-2d60e95484f4" providerId="ADAL" clId="{8DC60CDE-073B-4747-9032-892DCA7345B8}" dt="2024-02-19T19:51:02.464" v="7997" actId="20577"/>
          <ac:spMkLst>
            <pc:docMk/>
            <pc:sldMk cId="2478504016" sldId="259"/>
            <ac:spMk id="2" creationId="{033F6D23-2FEA-7FBE-9252-5729159306F0}"/>
          </ac:spMkLst>
        </pc:spChg>
      </pc:sldChg>
      <pc:sldChg chg="modSp mod">
        <pc:chgData name="Watkins, Justin" userId="61984b8a-a930-447f-bbbf-2d60e95484f4" providerId="ADAL" clId="{8DC60CDE-073B-4747-9032-892DCA7345B8}" dt="2024-02-19T19:51:25.422" v="7998" actId="1076"/>
        <pc:sldMkLst>
          <pc:docMk/>
          <pc:sldMk cId="739393258" sldId="260"/>
        </pc:sldMkLst>
        <pc:spChg chg="mod">
          <ac:chgData name="Watkins, Justin" userId="61984b8a-a930-447f-bbbf-2d60e95484f4" providerId="ADAL" clId="{8DC60CDE-073B-4747-9032-892DCA7345B8}" dt="2024-02-19T19:51:25.422" v="7998" actId="1076"/>
          <ac:spMkLst>
            <pc:docMk/>
            <pc:sldMk cId="739393258" sldId="260"/>
            <ac:spMk id="4" creationId="{D999AAA4-4D20-51D5-5580-7ABC71F55290}"/>
          </ac:spMkLst>
        </pc:spChg>
      </pc:sldChg>
      <pc:sldChg chg="del">
        <pc:chgData name="Watkins, Justin" userId="61984b8a-a930-447f-bbbf-2d60e95484f4" providerId="ADAL" clId="{8DC60CDE-073B-4747-9032-892DCA7345B8}" dt="2024-02-19T15:54:40.425" v="0" actId="47"/>
        <pc:sldMkLst>
          <pc:docMk/>
          <pc:sldMk cId="565745902" sldId="261"/>
        </pc:sldMkLst>
      </pc:sldChg>
      <pc:sldChg chg="addSp delSp modSp mod">
        <pc:chgData name="Watkins, Justin" userId="61984b8a-a930-447f-bbbf-2d60e95484f4" providerId="ADAL" clId="{8DC60CDE-073B-4747-9032-892DCA7345B8}" dt="2024-02-19T19:31:46.309" v="7467" actId="20577"/>
        <pc:sldMkLst>
          <pc:docMk/>
          <pc:sldMk cId="4037114396" sldId="262"/>
        </pc:sldMkLst>
        <pc:spChg chg="mod">
          <ac:chgData name="Watkins, Justin" userId="61984b8a-a930-447f-bbbf-2d60e95484f4" providerId="ADAL" clId="{8DC60CDE-073B-4747-9032-892DCA7345B8}" dt="2024-02-19T16:10:13.039" v="407" actId="20577"/>
          <ac:spMkLst>
            <pc:docMk/>
            <pc:sldMk cId="4037114396" sldId="262"/>
            <ac:spMk id="2" creationId="{4F9335E7-1600-8E3C-FC3A-1750F31AFAB9}"/>
          </ac:spMkLst>
        </pc:spChg>
        <pc:spChg chg="add mod">
          <ac:chgData name="Watkins, Justin" userId="61984b8a-a930-447f-bbbf-2d60e95484f4" providerId="ADAL" clId="{8DC60CDE-073B-4747-9032-892DCA7345B8}" dt="2024-02-19T18:02:36.102" v="2556" actId="552"/>
          <ac:spMkLst>
            <pc:docMk/>
            <pc:sldMk cId="4037114396" sldId="262"/>
            <ac:spMk id="5" creationId="{1A8FE3AB-C007-EB3C-C501-07B8229D0C64}"/>
          </ac:spMkLst>
        </pc:spChg>
        <pc:spChg chg="add mod">
          <ac:chgData name="Watkins, Justin" userId="61984b8a-a930-447f-bbbf-2d60e95484f4" providerId="ADAL" clId="{8DC60CDE-073B-4747-9032-892DCA7345B8}" dt="2024-02-19T18:02:36.102" v="2556" actId="552"/>
          <ac:spMkLst>
            <pc:docMk/>
            <pc:sldMk cId="4037114396" sldId="262"/>
            <ac:spMk id="7" creationId="{6100DFDE-5BFC-E705-3515-07F2ACC26733}"/>
          </ac:spMkLst>
        </pc:spChg>
        <pc:spChg chg="add mod">
          <ac:chgData name="Watkins, Justin" userId="61984b8a-a930-447f-bbbf-2d60e95484f4" providerId="ADAL" clId="{8DC60CDE-073B-4747-9032-892DCA7345B8}" dt="2024-02-19T16:03:54.829" v="229"/>
          <ac:spMkLst>
            <pc:docMk/>
            <pc:sldMk cId="4037114396" sldId="262"/>
            <ac:spMk id="8" creationId="{E4680A79-EE06-D797-7A64-7881672CEF38}"/>
          </ac:spMkLst>
        </pc:spChg>
        <pc:spChg chg="add del mod">
          <ac:chgData name="Watkins, Justin" userId="61984b8a-a930-447f-bbbf-2d60e95484f4" providerId="ADAL" clId="{8DC60CDE-073B-4747-9032-892DCA7345B8}" dt="2024-02-19T16:34:11.462" v="2013"/>
          <ac:spMkLst>
            <pc:docMk/>
            <pc:sldMk cId="4037114396" sldId="262"/>
            <ac:spMk id="9" creationId="{FFEEDF9C-DBCC-7A17-0360-97CE60BCD399}"/>
          </ac:spMkLst>
        </pc:spChg>
        <pc:spChg chg="add mod">
          <ac:chgData name="Watkins, Justin" userId="61984b8a-a930-447f-bbbf-2d60e95484f4" providerId="ADAL" clId="{8DC60CDE-073B-4747-9032-892DCA7345B8}" dt="2024-02-19T18:02:36.102" v="2556" actId="552"/>
          <ac:spMkLst>
            <pc:docMk/>
            <pc:sldMk cId="4037114396" sldId="262"/>
            <ac:spMk id="10" creationId="{CCB3EC42-CBFA-DC61-A991-D64F58B6D669}"/>
          </ac:spMkLst>
        </pc:spChg>
        <pc:spChg chg="mod">
          <ac:chgData name="Watkins, Justin" userId="61984b8a-a930-447f-bbbf-2d60e95484f4" providerId="ADAL" clId="{8DC60CDE-073B-4747-9032-892DCA7345B8}" dt="2024-02-19T16:32:41.270" v="1860" actId="20577"/>
          <ac:spMkLst>
            <pc:docMk/>
            <pc:sldMk cId="4037114396" sldId="262"/>
            <ac:spMk id="12" creationId="{267DDE64-67AB-CDA2-E766-E7A882AF1E3A}"/>
          </ac:spMkLst>
        </pc:spChg>
        <pc:spChg chg="add del mod">
          <ac:chgData name="Watkins, Justin" userId="61984b8a-a930-447f-bbbf-2d60e95484f4" providerId="ADAL" clId="{8DC60CDE-073B-4747-9032-892DCA7345B8}" dt="2024-02-19T16:20:26.606" v="1075"/>
          <ac:spMkLst>
            <pc:docMk/>
            <pc:sldMk cId="4037114396" sldId="262"/>
            <ac:spMk id="13" creationId="{70E2AD05-FBB0-B79A-FD3E-7E3F204F6B10}"/>
          </ac:spMkLst>
        </pc:spChg>
        <pc:spChg chg="add del mod">
          <ac:chgData name="Watkins, Justin" userId="61984b8a-a930-447f-bbbf-2d60e95484f4" providerId="ADAL" clId="{8DC60CDE-073B-4747-9032-892DCA7345B8}" dt="2024-02-19T16:20:39.365" v="1078"/>
          <ac:spMkLst>
            <pc:docMk/>
            <pc:sldMk cId="4037114396" sldId="262"/>
            <ac:spMk id="14" creationId="{645947EA-7AE2-1C12-8809-0369282955E0}"/>
          </ac:spMkLst>
        </pc:spChg>
        <pc:spChg chg="add del mod">
          <ac:chgData name="Watkins, Justin" userId="61984b8a-a930-447f-bbbf-2d60e95484f4" providerId="ADAL" clId="{8DC60CDE-073B-4747-9032-892DCA7345B8}" dt="2024-02-19T16:32:32.681" v="1840" actId="478"/>
          <ac:spMkLst>
            <pc:docMk/>
            <pc:sldMk cId="4037114396" sldId="262"/>
            <ac:spMk id="15" creationId="{A16613E7-788B-DA1F-9E7A-111D8055C1D9}"/>
          </ac:spMkLst>
        </pc:spChg>
        <pc:spChg chg="add del mod">
          <ac:chgData name="Watkins, Justin" userId="61984b8a-a930-447f-bbbf-2d60e95484f4" providerId="ADAL" clId="{8DC60CDE-073B-4747-9032-892DCA7345B8}" dt="2024-02-19T16:35:34.278" v="2024"/>
          <ac:spMkLst>
            <pc:docMk/>
            <pc:sldMk cId="4037114396" sldId="262"/>
            <ac:spMk id="17" creationId="{6C09DC2E-EC98-1F16-E98C-908D0439C427}"/>
          </ac:spMkLst>
        </pc:spChg>
        <pc:spChg chg="add mod">
          <ac:chgData name="Watkins, Justin" userId="61984b8a-a930-447f-bbbf-2d60e95484f4" providerId="ADAL" clId="{8DC60CDE-073B-4747-9032-892DCA7345B8}" dt="2024-02-19T18:02:36.102" v="2556" actId="552"/>
          <ac:spMkLst>
            <pc:docMk/>
            <pc:sldMk cId="4037114396" sldId="262"/>
            <ac:spMk id="19" creationId="{CAF94B11-8136-D956-AF39-3158489F934D}"/>
          </ac:spMkLst>
        </pc:spChg>
        <pc:spChg chg="add mod">
          <ac:chgData name="Watkins, Justin" userId="61984b8a-a930-447f-bbbf-2d60e95484f4" providerId="ADAL" clId="{8DC60CDE-073B-4747-9032-892DCA7345B8}" dt="2024-02-19T19:31:46.309" v="7467" actId="20577"/>
          <ac:spMkLst>
            <pc:docMk/>
            <pc:sldMk cId="4037114396" sldId="262"/>
            <ac:spMk id="20" creationId="{499BC096-5864-0C8A-9DA3-BB734ED79585}"/>
          </ac:spMkLst>
        </pc:spChg>
        <pc:spChg chg="add mod">
          <ac:chgData name="Watkins, Justin" userId="61984b8a-a930-447f-bbbf-2d60e95484f4" providerId="ADAL" clId="{8DC60CDE-073B-4747-9032-892DCA7345B8}" dt="2024-02-19T18:02:36.102" v="2556" actId="552"/>
          <ac:spMkLst>
            <pc:docMk/>
            <pc:sldMk cId="4037114396" sldId="262"/>
            <ac:spMk id="22" creationId="{46B5F511-A590-9FD5-C1FF-873658FE7621}"/>
          </ac:spMkLst>
        </pc:spChg>
        <pc:spChg chg="add mod">
          <ac:chgData name="Watkins, Justin" userId="61984b8a-a930-447f-bbbf-2d60e95484f4" providerId="ADAL" clId="{8DC60CDE-073B-4747-9032-892DCA7345B8}" dt="2024-02-19T18:02:36.102" v="2556" actId="552"/>
          <ac:spMkLst>
            <pc:docMk/>
            <pc:sldMk cId="4037114396" sldId="262"/>
            <ac:spMk id="23" creationId="{3F45DA61-DE1C-B1DC-A6AB-74F9487DF650}"/>
          </ac:spMkLst>
        </pc:spChg>
        <pc:spChg chg="add mod">
          <ac:chgData name="Watkins, Justin" userId="61984b8a-a930-447f-bbbf-2d60e95484f4" providerId="ADAL" clId="{8DC60CDE-073B-4747-9032-892DCA7345B8}" dt="2024-02-19T18:02:36.102" v="2556" actId="552"/>
          <ac:spMkLst>
            <pc:docMk/>
            <pc:sldMk cId="4037114396" sldId="262"/>
            <ac:spMk id="24" creationId="{97897B40-E1AB-1C19-C765-355911B6F5A3}"/>
          </ac:spMkLst>
        </pc:spChg>
      </pc:sldChg>
      <pc:sldChg chg="del">
        <pc:chgData name="Watkins, Justin" userId="61984b8a-a930-447f-bbbf-2d60e95484f4" providerId="ADAL" clId="{8DC60CDE-073B-4747-9032-892DCA7345B8}" dt="2024-02-19T15:54:40.425" v="0" actId="47"/>
        <pc:sldMkLst>
          <pc:docMk/>
          <pc:sldMk cId="2095405405" sldId="264"/>
        </pc:sldMkLst>
      </pc:sldChg>
      <pc:sldChg chg="del">
        <pc:chgData name="Watkins, Justin" userId="61984b8a-a930-447f-bbbf-2d60e95484f4" providerId="ADAL" clId="{8DC60CDE-073B-4747-9032-892DCA7345B8}" dt="2024-02-19T15:54:40.425" v="0" actId="47"/>
        <pc:sldMkLst>
          <pc:docMk/>
          <pc:sldMk cId="3691300057" sldId="265"/>
        </pc:sldMkLst>
      </pc:sldChg>
      <pc:sldChg chg="modSp mod">
        <pc:chgData name="Watkins, Justin" userId="61984b8a-a930-447f-bbbf-2d60e95484f4" providerId="ADAL" clId="{8DC60CDE-073B-4747-9032-892DCA7345B8}" dt="2024-02-19T16:07:14.588" v="371" actId="20577"/>
        <pc:sldMkLst>
          <pc:docMk/>
          <pc:sldMk cId="947299311" sldId="266"/>
        </pc:sldMkLst>
        <pc:spChg chg="mod">
          <ac:chgData name="Watkins, Justin" userId="61984b8a-a930-447f-bbbf-2d60e95484f4" providerId="ADAL" clId="{8DC60CDE-073B-4747-9032-892DCA7345B8}" dt="2024-02-19T15:56:11.864" v="171" actId="20577"/>
          <ac:spMkLst>
            <pc:docMk/>
            <pc:sldMk cId="947299311" sldId="266"/>
            <ac:spMk id="2" creationId="{42EDD8AF-07BA-E685-5F25-56DCECCD9EF3}"/>
          </ac:spMkLst>
        </pc:spChg>
        <pc:spChg chg="mod">
          <ac:chgData name="Watkins, Justin" userId="61984b8a-a930-447f-bbbf-2d60e95484f4" providerId="ADAL" clId="{8DC60CDE-073B-4747-9032-892DCA7345B8}" dt="2024-02-19T16:07:14.588" v="371" actId="20577"/>
          <ac:spMkLst>
            <pc:docMk/>
            <pc:sldMk cId="947299311" sldId="266"/>
            <ac:spMk id="10" creationId="{BF8782A8-FF06-53AB-2633-654BDE00518C}"/>
          </ac:spMkLst>
        </pc:spChg>
      </pc:sldChg>
      <pc:sldChg chg="modSp mod">
        <pc:chgData name="Watkins, Justin" userId="61984b8a-a930-447f-bbbf-2d60e95484f4" providerId="ADAL" clId="{8DC60CDE-073B-4747-9032-892DCA7345B8}" dt="2024-02-19T16:17:20.926" v="854" actId="6549"/>
        <pc:sldMkLst>
          <pc:docMk/>
          <pc:sldMk cId="1123022163" sldId="267"/>
        </pc:sldMkLst>
        <pc:spChg chg="mod">
          <ac:chgData name="Watkins, Justin" userId="61984b8a-a930-447f-bbbf-2d60e95484f4" providerId="ADAL" clId="{8DC60CDE-073B-4747-9032-892DCA7345B8}" dt="2024-02-19T16:17:12.254" v="853" actId="20577"/>
          <ac:spMkLst>
            <pc:docMk/>
            <pc:sldMk cId="1123022163" sldId="267"/>
            <ac:spMk id="7" creationId="{9A4EA87D-8402-921D-FF1D-FD32DD75E5F9}"/>
          </ac:spMkLst>
        </pc:spChg>
        <pc:spChg chg="mod">
          <ac:chgData name="Watkins, Justin" userId="61984b8a-a930-447f-bbbf-2d60e95484f4" providerId="ADAL" clId="{8DC60CDE-073B-4747-9032-892DCA7345B8}" dt="2024-02-19T16:17:20.926" v="854" actId="6549"/>
          <ac:spMkLst>
            <pc:docMk/>
            <pc:sldMk cId="1123022163" sldId="267"/>
            <ac:spMk id="14" creationId="{C2A6B200-095D-00D3-88BF-EE191644DEA5}"/>
          </ac:spMkLst>
        </pc:spChg>
      </pc:sldChg>
      <pc:sldChg chg="addSp modSp mod">
        <pc:chgData name="Watkins, Justin" userId="61984b8a-a930-447f-bbbf-2d60e95484f4" providerId="ADAL" clId="{8DC60CDE-073B-4747-9032-892DCA7345B8}" dt="2024-02-19T19:50:41.906" v="7995" actId="6549"/>
        <pc:sldMkLst>
          <pc:docMk/>
          <pc:sldMk cId="2534107876" sldId="269"/>
        </pc:sldMkLst>
        <pc:spChg chg="mod">
          <ac:chgData name="Watkins, Justin" userId="61984b8a-a930-447f-bbbf-2d60e95484f4" providerId="ADAL" clId="{8DC60CDE-073B-4747-9032-892DCA7345B8}" dt="2024-02-19T19:21:34.255" v="6676" actId="20577"/>
          <ac:spMkLst>
            <pc:docMk/>
            <pc:sldMk cId="2534107876" sldId="269"/>
            <ac:spMk id="2" creationId="{A91D17E8-E6EC-277B-DE44-65CA6B87E7CA}"/>
          </ac:spMkLst>
        </pc:spChg>
        <pc:spChg chg="mod">
          <ac:chgData name="Watkins, Justin" userId="61984b8a-a930-447f-bbbf-2d60e95484f4" providerId="ADAL" clId="{8DC60CDE-073B-4747-9032-892DCA7345B8}" dt="2024-02-19T19:50:41.906" v="7995" actId="6549"/>
          <ac:spMkLst>
            <pc:docMk/>
            <pc:sldMk cId="2534107876" sldId="269"/>
            <ac:spMk id="4" creationId="{040D7F0E-66A8-DB33-49E6-FD168A75C9B8}"/>
          </ac:spMkLst>
        </pc:spChg>
        <pc:spChg chg="mod">
          <ac:chgData name="Watkins, Justin" userId="61984b8a-a930-447f-bbbf-2d60e95484f4" providerId="ADAL" clId="{8DC60CDE-073B-4747-9032-892DCA7345B8}" dt="2024-02-19T19:26:13.848" v="7116" actId="5793"/>
          <ac:spMkLst>
            <pc:docMk/>
            <pc:sldMk cId="2534107876" sldId="269"/>
            <ac:spMk id="5" creationId="{8E546420-BF99-9F3C-CB37-CA3EAEF3E24C}"/>
          </ac:spMkLst>
        </pc:spChg>
        <pc:spChg chg="add mod">
          <ac:chgData name="Watkins, Justin" userId="61984b8a-a930-447f-bbbf-2d60e95484f4" providerId="ADAL" clId="{8DC60CDE-073B-4747-9032-892DCA7345B8}" dt="2024-02-19T19:50:33.528" v="7993" actId="1076"/>
          <ac:spMkLst>
            <pc:docMk/>
            <pc:sldMk cId="2534107876" sldId="269"/>
            <ac:spMk id="6" creationId="{044740F6-C3D5-55D8-EB6F-4C3317F497F3}"/>
          </ac:spMkLst>
        </pc:spChg>
        <pc:spChg chg="add mod">
          <ac:chgData name="Watkins, Justin" userId="61984b8a-a930-447f-bbbf-2d60e95484f4" providerId="ADAL" clId="{8DC60CDE-073B-4747-9032-892DCA7345B8}" dt="2024-02-19T19:50:40.028" v="7994" actId="1076"/>
          <ac:spMkLst>
            <pc:docMk/>
            <pc:sldMk cId="2534107876" sldId="269"/>
            <ac:spMk id="7" creationId="{FC0FEC47-33DD-5011-49F3-2EE804D853B3}"/>
          </ac:spMkLst>
        </pc:spChg>
        <pc:spChg chg="add mod">
          <ac:chgData name="Watkins, Justin" userId="61984b8a-a930-447f-bbbf-2d60e95484f4" providerId="ADAL" clId="{8DC60CDE-073B-4747-9032-892DCA7345B8}" dt="2024-02-19T19:50:40.028" v="7994" actId="1076"/>
          <ac:spMkLst>
            <pc:docMk/>
            <pc:sldMk cId="2534107876" sldId="269"/>
            <ac:spMk id="8" creationId="{A4670F5C-DD47-0106-7903-47BED96C4310}"/>
          </ac:spMkLst>
        </pc:spChg>
      </pc:sldChg>
      <pc:sldChg chg="modSp mod">
        <pc:chgData name="Watkins, Justin" userId="61984b8a-a930-447f-bbbf-2d60e95484f4" providerId="ADAL" clId="{8DC60CDE-073B-4747-9032-892DCA7345B8}" dt="2024-02-19T16:07:36.573" v="372" actId="1076"/>
        <pc:sldMkLst>
          <pc:docMk/>
          <pc:sldMk cId="2649974486" sldId="271"/>
        </pc:sldMkLst>
        <pc:spChg chg="mod">
          <ac:chgData name="Watkins, Justin" userId="61984b8a-a930-447f-bbbf-2d60e95484f4" providerId="ADAL" clId="{8DC60CDE-073B-4747-9032-892DCA7345B8}" dt="2024-02-19T16:05:00.584" v="364" actId="1076"/>
          <ac:spMkLst>
            <pc:docMk/>
            <pc:sldMk cId="2649974486" sldId="271"/>
            <ac:spMk id="4" creationId="{C0902EF2-F436-764D-0059-31586B467356}"/>
          </ac:spMkLst>
        </pc:spChg>
        <pc:spChg chg="mod">
          <ac:chgData name="Watkins, Justin" userId="61984b8a-a930-447f-bbbf-2d60e95484f4" providerId="ADAL" clId="{8DC60CDE-073B-4747-9032-892DCA7345B8}" dt="2024-02-19T16:04:55.254" v="363" actId="20577"/>
          <ac:spMkLst>
            <pc:docMk/>
            <pc:sldMk cId="2649974486" sldId="271"/>
            <ac:spMk id="7" creationId="{81533017-D0E3-8E86-7BF8-589B516425D7}"/>
          </ac:spMkLst>
        </pc:spChg>
        <pc:spChg chg="mod">
          <ac:chgData name="Watkins, Justin" userId="61984b8a-a930-447f-bbbf-2d60e95484f4" providerId="ADAL" clId="{8DC60CDE-073B-4747-9032-892DCA7345B8}" dt="2024-02-19T16:05:00.584" v="364" actId="1076"/>
          <ac:spMkLst>
            <pc:docMk/>
            <pc:sldMk cId="2649974486" sldId="271"/>
            <ac:spMk id="9" creationId="{A4B78ED7-7794-23D2-4258-A9990BCE5506}"/>
          </ac:spMkLst>
        </pc:spChg>
        <pc:picChg chg="mod">
          <ac:chgData name="Watkins, Justin" userId="61984b8a-a930-447f-bbbf-2d60e95484f4" providerId="ADAL" clId="{8DC60CDE-073B-4747-9032-892DCA7345B8}" dt="2024-02-19T16:07:36.573" v="372" actId="1076"/>
          <ac:picMkLst>
            <pc:docMk/>
            <pc:sldMk cId="2649974486" sldId="271"/>
            <ac:picMk id="1026" creationId="{A2E40DC5-5F01-B910-8B0D-6A2ED5DB5B3C}"/>
          </ac:picMkLst>
        </pc:picChg>
      </pc:sldChg>
      <pc:sldChg chg="delSp modSp add mod ord">
        <pc:chgData name="Watkins, Justin" userId="61984b8a-a930-447f-bbbf-2d60e95484f4" providerId="ADAL" clId="{8DC60CDE-073B-4747-9032-892DCA7345B8}" dt="2024-02-19T16:38:43.316" v="2208" actId="1076"/>
        <pc:sldMkLst>
          <pc:docMk/>
          <pc:sldMk cId="197633594" sldId="272"/>
        </pc:sldMkLst>
        <pc:spChg chg="del">
          <ac:chgData name="Watkins, Justin" userId="61984b8a-a930-447f-bbbf-2d60e95484f4" providerId="ADAL" clId="{8DC60CDE-073B-4747-9032-892DCA7345B8}" dt="2024-02-19T16:31:38.559" v="1833" actId="478"/>
          <ac:spMkLst>
            <pc:docMk/>
            <pc:sldMk cId="197633594" sldId="272"/>
            <ac:spMk id="5" creationId="{E473F02F-7B6B-D8CA-7E8E-F9284DC0C132}"/>
          </ac:spMkLst>
        </pc:spChg>
        <pc:spChg chg="del">
          <ac:chgData name="Watkins, Justin" userId="61984b8a-a930-447f-bbbf-2d60e95484f4" providerId="ADAL" clId="{8DC60CDE-073B-4747-9032-892DCA7345B8}" dt="2024-02-19T16:31:40.122" v="1834" actId="478"/>
          <ac:spMkLst>
            <pc:docMk/>
            <pc:sldMk cId="197633594" sldId="272"/>
            <ac:spMk id="7" creationId="{3F83C7C1-EBFD-EAE2-D5B8-BFEB57F3606D}"/>
          </ac:spMkLst>
        </pc:spChg>
        <pc:spChg chg="del">
          <ac:chgData name="Watkins, Justin" userId="61984b8a-a930-447f-bbbf-2d60e95484f4" providerId="ADAL" clId="{8DC60CDE-073B-4747-9032-892DCA7345B8}" dt="2024-02-19T16:31:41.348" v="1835" actId="478"/>
          <ac:spMkLst>
            <pc:docMk/>
            <pc:sldMk cId="197633594" sldId="272"/>
            <ac:spMk id="9" creationId="{F33AB02D-8407-DCF4-E468-F2A6CB135257}"/>
          </ac:spMkLst>
        </pc:spChg>
        <pc:spChg chg="mod">
          <ac:chgData name="Watkins, Justin" userId="61984b8a-a930-447f-bbbf-2d60e95484f4" providerId="ADAL" clId="{8DC60CDE-073B-4747-9032-892DCA7345B8}" dt="2024-02-19T16:38:38.889" v="2207" actId="1076"/>
          <ac:spMkLst>
            <pc:docMk/>
            <pc:sldMk cId="197633594" sldId="272"/>
            <ac:spMk id="10" creationId="{34A123CF-194C-D316-B49F-EBCAA1DB52D5}"/>
          </ac:spMkLst>
        </pc:spChg>
        <pc:spChg chg="mod">
          <ac:chgData name="Watkins, Justin" userId="61984b8a-a930-447f-bbbf-2d60e95484f4" providerId="ADAL" clId="{8DC60CDE-073B-4747-9032-892DCA7345B8}" dt="2024-02-19T16:30:59.191" v="1830" actId="20577"/>
          <ac:spMkLst>
            <pc:docMk/>
            <pc:sldMk cId="197633594" sldId="272"/>
            <ac:spMk id="12" creationId="{AC4D931B-8AD6-847D-5299-AA0E2ECEF212}"/>
          </ac:spMkLst>
        </pc:spChg>
        <pc:spChg chg="mod">
          <ac:chgData name="Watkins, Justin" userId="61984b8a-a930-447f-bbbf-2d60e95484f4" providerId="ADAL" clId="{8DC60CDE-073B-4747-9032-892DCA7345B8}" dt="2024-02-19T16:38:43.316" v="2208" actId="1076"/>
          <ac:spMkLst>
            <pc:docMk/>
            <pc:sldMk cId="197633594" sldId="272"/>
            <ac:spMk id="15" creationId="{77ACC94B-A10F-3B9F-C47E-1258523A7479}"/>
          </ac:spMkLst>
        </pc:spChg>
      </pc:sldChg>
      <pc:sldChg chg="addSp delSp modSp add mod">
        <pc:chgData name="Watkins, Justin" userId="61984b8a-a930-447f-bbbf-2d60e95484f4" providerId="ADAL" clId="{8DC60CDE-073B-4747-9032-892DCA7345B8}" dt="2024-02-19T18:52:27.512" v="5199" actId="33524"/>
        <pc:sldMkLst>
          <pc:docMk/>
          <pc:sldMk cId="4176219758" sldId="273"/>
        </pc:sldMkLst>
        <pc:spChg chg="mod">
          <ac:chgData name="Watkins, Justin" userId="61984b8a-a930-447f-bbbf-2d60e95484f4" providerId="ADAL" clId="{8DC60CDE-073B-4747-9032-892DCA7345B8}" dt="2024-02-19T18:13:33.957" v="2738" actId="20577"/>
          <ac:spMkLst>
            <pc:docMk/>
            <pc:sldMk cId="4176219758" sldId="273"/>
            <ac:spMk id="2" creationId="{13F3FCCC-2D34-8297-B667-8A383F046C38}"/>
          </ac:spMkLst>
        </pc:spChg>
        <pc:spChg chg="del">
          <ac:chgData name="Watkins, Justin" userId="61984b8a-a930-447f-bbbf-2d60e95484f4" providerId="ADAL" clId="{8DC60CDE-073B-4747-9032-892DCA7345B8}" dt="2024-02-19T18:03:44.950" v="2641" actId="478"/>
          <ac:spMkLst>
            <pc:docMk/>
            <pc:sldMk cId="4176219758" sldId="273"/>
            <ac:spMk id="4" creationId="{19DA41CA-BF98-8CA4-687F-02C4378E09C6}"/>
          </ac:spMkLst>
        </pc:spChg>
        <pc:spChg chg="del">
          <ac:chgData name="Watkins, Justin" userId="61984b8a-a930-447f-bbbf-2d60e95484f4" providerId="ADAL" clId="{8DC60CDE-073B-4747-9032-892DCA7345B8}" dt="2024-02-19T18:03:46.227" v="2642" actId="478"/>
          <ac:spMkLst>
            <pc:docMk/>
            <pc:sldMk cId="4176219758" sldId="273"/>
            <ac:spMk id="5" creationId="{D683A978-8860-3B90-2D0D-AD3713C078C1}"/>
          </ac:spMkLst>
        </pc:spChg>
        <pc:spChg chg="add mod">
          <ac:chgData name="Watkins, Justin" userId="61984b8a-a930-447f-bbbf-2d60e95484f4" providerId="ADAL" clId="{8DC60CDE-073B-4747-9032-892DCA7345B8}" dt="2024-02-19T18:24:00.223" v="3643" actId="1076"/>
          <ac:spMkLst>
            <pc:docMk/>
            <pc:sldMk cId="4176219758" sldId="273"/>
            <ac:spMk id="9" creationId="{F308D338-C438-053A-49EF-541A6374AD52}"/>
          </ac:spMkLst>
        </pc:spChg>
        <pc:spChg chg="add mod">
          <ac:chgData name="Watkins, Justin" userId="61984b8a-a930-447f-bbbf-2d60e95484f4" providerId="ADAL" clId="{8DC60CDE-073B-4747-9032-892DCA7345B8}" dt="2024-02-19T18:52:27.512" v="5199" actId="33524"/>
          <ac:spMkLst>
            <pc:docMk/>
            <pc:sldMk cId="4176219758" sldId="273"/>
            <ac:spMk id="11" creationId="{0F283823-5FA8-360D-A3BB-8AEB657D0D2D}"/>
          </ac:spMkLst>
        </pc:spChg>
        <pc:spChg chg="mod">
          <ac:chgData name="Watkins, Justin" userId="61984b8a-a930-447f-bbbf-2d60e95484f4" providerId="ADAL" clId="{8DC60CDE-073B-4747-9032-892DCA7345B8}" dt="2024-02-19T18:04:45.984" v="2728" actId="20577"/>
          <ac:spMkLst>
            <pc:docMk/>
            <pc:sldMk cId="4176219758" sldId="273"/>
            <ac:spMk id="12" creationId="{F12FD700-E9CF-FCFA-B020-53A2E9836DE3}"/>
          </ac:spMkLst>
        </pc:spChg>
        <pc:graphicFrameChg chg="add del mod ord">
          <ac:chgData name="Watkins, Justin" userId="61984b8a-a930-447f-bbbf-2d60e95484f4" providerId="ADAL" clId="{8DC60CDE-073B-4747-9032-892DCA7345B8}" dt="2024-02-19T18:23:56.887" v="3642" actId="478"/>
          <ac:graphicFrameMkLst>
            <pc:docMk/>
            <pc:sldMk cId="4176219758" sldId="273"/>
            <ac:graphicFrameMk id="6" creationId="{E19DA975-DB2E-7B05-B2C0-AF1AB812C916}"/>
          </ac:graphicFrameMkLst>
        </pc:graphicFrameChg>
        <pc:graphicFrameChg chg="add mod">
          <ac:chgData name="Watkins, Justin" userId="61984b8a-a930-447f-bbbf-2d60e95484f4" providerId="ADAL" clId="{8DC60CDE-073B-4747-9032-892DCA7345B8}" dt="2024-02-19T18:23:54" v="3641" actId="1076"/>
          <ac:graphicFrameMkLst>
            <pc:docMk/>
            <pc:sldMk cId="4176219758" sldId="273"/>
            <ac:graphicFrameMk id="10" creationId="{3A1E4B01-3ADE-33A6-7D37-267561D1B145}"/>
          </ac:graphicFrameMkLst>
        </pc:graphicFrameChg>
        <pc:picChg chg="add mod">
          <ac:chgData name="Watkins, Justin" userId="61984b8a-a930-447f-bbbf-2d60e95484f4" providerId="ADAL" clId="{8DC60CDE-073B-4747-9032-892DCA7345B8}" dt="2024-02-19T18:13:13.770" v="2735" actId="27614"/>
          <ac:picMkLst>
            <pc:docMk/>
            <pc:sldMk cId="4176219758" sldId="273"/>
            <ac:picMk id="8" creationId="{C1E105B3-8629-49ED-1545-72F515A6AC9E}"/>
          </ac:picMkLst>
        </pc:picChg>
      </pc:sldChg>
      <pc:sldChg chg="addSp delSp modSp add mod">
        <pc:chgData name="Watkins, Justin" userId="61984b8a-a930-447f-bbbf-2d60e95484f4" providerId="ADAL" clId="{8DC60CDE-073B-4747-9032-892DCA7345B8}" dt="2024-02-19T18:24:33.220" v="3648" actId="5793"/>
        <pc:sldMkLst>
          <pc:docMk/>
          <pc:sldMk cId="1647548531" sldId="274"/>
        </pc:sldMkLst>
        <pc:spChg chg="mod">
          <ac:chgData name="Watkins, Justin" userId="61984b8a-a930-447f-bbbf-2d60e95484f4" providerId="ADAL" clId="{8DC60CDE-073B-4747-9032-892DCA7345B8}" dt="2024-02-19T18:22:17.613" v="3627" actId="114"/>
          <ac:spMkLst>
            <pc:docMk/>
            <pc:sldMk cId="1647548531" sldId="274"/>
            <ac:spMk id="9" creationId="{FB64F495-995D-CB24-EC4A-D465B80D8981}"/>
          </ac:spMkLst>
        </pc:spChg>
        <pc:spChg chg="add del mod">
          <ac:chgData name="Watkins, Justin" userId="61984b8a-a930-447f-bbbf-2d60e95484f4" providerId="ADAL" clId="{8DC60CDE-073B-4747-9032-892DCA7345B8}" dt="2024-02-19T18:20:51.052" v="3418" actId="478"/>
          <ac:spMkLst>
            <pc:docMk/>
            <pc:sldMk cId="1647548531" sldId="274"/>
            <ac:spMk id="10" creationId="{6AE44BDE-9D85-B877-C633-BE004258A10F}"/>
          </ac:spMkLst>
        </pc:spChg>
        <pc:spChg chg="add mod">
          <ac:chgData name="Watkins, Justin" userId="61984b8a-a930-447f-bbbf-2d60e95484f4" providerId="ADAL" clId="{8DC60CDE-073B-4747-9032-892DCA7345B8}" dt="2024-02-19T18:24:33.220" v="3648" actId="5793"/>
          <ac:spMkLst>
            <pc:docMk/>
            <pc:sldMk cId="1647548531" sldId="274"/>
            <ac:spMk id="11" creationId="{FBEF2C0D-AC32-5390-708F-09FCF76635F5}"/>
          </ac:spMkLst>
        </pc:spChg>
        <pc:graphicFrameChg chg="del">
          <ac:chgData name="Watkins, Justin" userId="61984b8a-a930-447f-bbbf-2d60e95484f4" providerId="ADAL" clId="{8DC60CDE-073B-4747-9032-892DCA7345B8}" dt="2024-02-19T18:18:14.899" v="3096" actId="478"/>
          <ac:graphicFrameMkLst>
            <pc:docMk/>
            <pc:sldMk cId="1647548531" sldId="274"/>
            <ac:graphicFrameMk id="6" creationId="{4D606658-C75B-33A0-9875-9285352ED333}"/>
          </ac:graphicFrameMkLst>
        </pc:graphicFrameChg>
        <pc:picChg chg="add del mod ord">
          <ac:chgData name="Watkins, Justin" userId="61984b8a-a930-447f-bbbf-2d60e95484f4" providerId="ADAL" clId="{8DC60CDE-073B-4747-9032-892DCA7345B8}" dt="2024-02-19T18:18:09.311" v="3094" actId="167"/>
          <ac:picMkLst>
            <pc:docMk/>
            <pc:sldMk cId="1647548531" sldId="274"/>
            <ac:picMk id="5" creationId="{D0CE3D11-02BA-27DE-B27C-54E7A3FB17C0}"/>
          </ac:picMkLst>
        </pc:picChg>
        <pc:picChg chg="del">
          <ac:chgData name="Watkins, Justin" userId="61984b8a-a930-447f-bbbf-2d60e95484f4" providerId="ADAL" clId="{8DC60CDE-073B-4747-9032-892DCA7345B8}" dt="2024-02-19T18:18:12.671" v="3095" actId="478"/>
          <ac:picMkLst>
            <pc:docMk/>
            <pc:sldMk cId="1647548531" sldId="274"/>
            <ac:picMk id="8" creationId="{4E4174A9-C64C-F270-D11D-F199F3B576F8}"/>
          </ac:picMkLst>
        </pc:picChg>
      </pc:sldChg>
      <pc:sldChg chg="addSp delSp modSp add mod">
        <pc:chgData name="Watkins, Justin" userId="61984b8a-a930-447f-bbbf-2d60e95484f4" providerId="ADAL" clId="{8DC60CDE-073B-4747-9032-892DCA7345B8}" dt="2024-02-19T18:53:04.388" v="5279" actId="20577"/>
        <pc:sldMkLst>
          <pc:docMk/>
          <pc:sldMk cId="2390697924" sldId="275"/>
        </pc:sldMkLst>
        <pc:spChg chg="add mod">
          <ac:chgData name="Watkins, Justin" userId="61984b8a-a930-447f-bbbf-2d60e95484f4" providerId="ADAL" clId="{8DC60CDE-073B-4747-9032-892DCA7345B8}" dt="2024-02-19T18:38:39.759" v="4111" actId="113"/>
          <ac:spMkLst>
            <pc:docMk/>
            <pc:sldMk cId="2390697924" sldId="275"/>
            <ac:spMk id="7" creationId="{A30D7388-0F5F-1B8B-239D-1B0B08CCB883}"/>
          </ac:spMkLst>
        </pc:spChg>
        <pc:spChg chg="del">
          <ac:chgData name="Watkins, Justin" userId="61984b8a-a930-447f-bbbf-2d60e95484f4" providerId="ADAL" clId="{8DC60CDE-073B-4747-9032-892DCA7345B8}" dt="2024-02-19T18:24:23.961" v="3644" actId="478"/>
          <ac:spMkLst>
            <pc:docMk/>
            <pc:sldMk cId="2390697924" sldId="275"/>
            <ac:spMk id="9" creationId="{BA6FDCD3-3E06-BDE7-A4AB-274717FD6F0E}"/>
          </ac:spMkLst>
        </pc:spChg>
        <pc:spChg chg="add del mod">
          <ac:chgData name="Watkins, Justin" userId="61984b8a-a930-447f-bbbf-2d60e95484f4" providerId="ADAL" clId="{8DC60CDE-073B-4747-9032-892DCA7345B8}" dt="2024-02-19T18:27:23.628" v="3679" actId="478"/>
          <ac:spMkLst>
            <pc:docMk/>
            <pc:sldMk cId="2390697924" sldId="275"/>
            <ac:spMk id="10" creationId="{08B1B559-3816-D4D9-400F-41C12A5230A8}"/>
          </ac:spMkLst>
        </pc:spChg>
        <pc:spChg chg="del">
          <ac:chgData name="Watkins, Justin" userId="61984b8a-a930-447f-bbbf-2d60e95484f4" providerId="ADAL" clId="{8DC60CDE-073B-4747-9032-892DCA7345B8}" dt="2024-02-19T18:22:58.514" v="3637" actId="478"/>
          <ac:spMkLst>
            <pc:docMk/>
            <pc:sldMk cId="2390697924" sldId="275"/>
            <ac:spMk id="11" creationId="{8DCDD420-86EE-D8B5-8C7D-A6745ED3FCA2}"/>
          </ac:spMkLst>
        </pc:spChg>
        <pc:spChg chg="add mod">
          <ac:chgData name="Watkins, Justin" userId="61984b8a-a930-447f-bbbf-2d60e95484f4" providerId="ADAL" clId="{8DC60CDE-073B-4747-9032-892DCA7345B8}" dt="2024-02-19T18:37:03.821" v="4100" actId="14100"/>
          <ac:spMkLst>
            <pc:docMk/>
            <pc:sldMk cId="2390697924" sldId="275"/>
            <ac:spMk id="13" creationId="{469FBC05-94C1-B6DB-43B8-F7E7DFCF0203}"/>
          </ac:spMkLst>
        </pc:spChg>
        <pc:spChg chg="add mod">
          <ac:chgData name="Watkins, Justin" userId="61984b8a-a930-447f-bbbf-2d60e95484f4" providerId="ADAL" clId="{8DC60CDE-073B-4747-9032-892DCA7345B8}" dt="2024-02-19T18:38:35.615" v="4110" actId="113"/>
          <ac:spMkLst>
            <pc:docMk/>
            <pc:sldMk cId="2390697924" sldId="275"/>
            <ac:spMk id="14" creationId="{84FC39C6-CA2C-4108-5A8F-BDC21268F6B2}"/>
          </ac:spMkLst>
        </pc:spChg>
        <pc:spChg chg="add mod">
          <ac:chgData name="Watkins, Justin" userId="61984b8a-a930-447f-bbbf-2d60e95484f4" providerId="ADAL" clId="{8DC60CDE-073B-4747-9032-892DCA7345B8}" dt="2024-02-19T18:38:31.745" v="4109" actId="113"/>
          <ac:spMkLst>
            <pc:docMk/>
            <pc:sldMk cId="2390697924" sldId="275"/>
            <ac:spMk id="15" creationId="{E65AB625-779E-B845-CD6E-4714BB3CC4C6}"/>
          </ac:spMkLst>
        </pc:spChg>
        <pc:spChg chg="add mod">
          <ac:chgData name="Watkins, Justin" userId="61984b8a-a930-447f-bbbf-2d60e95484f4" providerId="ADAL" clId="{8DC60CDE-073B-4747-9032-892DCA7345B8}" dt="2024-02-19T18:38:42.312" v="4112" actId="20577"/>
          <ac:spMkLst>
            <pc:docMk/>
            <pc:sldMk cId="2390697924" sldId="275"/>
            <ac:spMk id="16" creationId="{69E72552-CB7A-8B48-9323-287B62EA6CEB}"/>
          </ac:spMkLst>
        </pc:spChg>
        <pc:spChg chg="add del mod">
          <ac:chgData name="Watkins, Justin" userId="61984b8a-a930-447f-bbbf-2d60e95484f4" providerId="ADAL" clId="{8DC60CDE-073B-4747-9032-892DCA7345B8}" dt="2024-02-19T18:34:41.701" v="3986" actId="478"/>
          <ac:spMkLst>
            <pc:docMk/>
            <pc:sldMk cId="2390697924" sldId="275"/>
            <ac:spMk id="17" creationId="{3E504609-699A-5B3D-AB8E-C22AAAC2E3F6}"/>
          </ac:spMkLst>
        </pc:spChg>
        <pc:spChg chg="add mod">
          <ac:chgData name="Watkins, Justin" userId="61984b8a-a930-447f-bbbf-2d60e95484f4" providerId="ADAL" clId="{8DC60CDE-073B-4747-9032-892DCA7345B8}" dt="2024-02-19T18:36:59.824" v="4099" actId="207"/>
          <ac:spMkLst>
            <pc:docMk/>
            <pc:sldMk cId="2390697924" sldId="275"/>
            <ac:spMk id="18" creationId="{F7708854-05F1-AEFF-115B-AC7FB61B0FDB}"/>
          </ac:spMkLst>
        </pc:spChg>
        <pc:spChg chg="add mod">
          <ac:chgData name="Watkins, Justin" userId="61984b8a-a930-447f-bbbf-2d60e95484f4" providerId="ADAL" clId="{8DC60CDE-073B-4747-9032-892DCA7345B8}" dt="2024-02-19T18:53:04.388" v="5279" actId="20577"/>
          <ac:spMkLst>
            <pc:docMk/>
            <pc:sldMk cId="2390697924" sldId="275"/>
            <ac:spMk id="19" creationId="{CAFDEF8F-AD21-2C7D-CDF6-0B5D18A93A19}"/>
          </ac:spMkLst>
        </pc:spChg>
        <pc:picChg chg="add del">
          <ac:chgData name="Watkins, Justin" userId="61984b8a-a930-447f-bbbf-2d60e95484f4" providerId="ADAL" clId="{8DC60CDE-073B-4747-9032-892DCA7345B8}" dt="2024-02-19T18:22:52.505" v="3636" actId="478"/>
          <ac:picMkLst>
            <pc:docMk/>
            <pc:sldMk cId="2390697924" sldId="275"/>
            <ac:picMk id="5" creationId="{13FB0FB7-981B-D199-DA04-AFAD4D965FC6}"/>
          </ac:picMkLst>
        </pc:picChg>
        <pc:picChg chg="add mod ord">
          <ac:chgData name="Watkins, Justin" userId="61984b8a-a930-447f-bbbf-2d60e95484f4" providerId="ADAL" clId="{8DC60CDE-073B-4747-9032-892DCA7345B8}" dt="2024-02-19T18:22:50.608" v="3635" actId="167"/>
          <ac:picMkLst>
            <pc:docMk/>
            <pc:sldMk cId="2390697924" sldId="275"/>
            <ac:picMk id="6" creationId="{5557E896-547B-03F9-62A1-148833FE6B4F}"/>
          </ac:picMkLst>
        </pc:picChg>
        <pc:picChg chg="add del mod">
          <ac:chgData name="Watkins, Justin" userId="61984b8a-a930-447f-bbbf-2d60e95484f4" providerId="ADAL" clId="{8DC60CDE-073B-4747-9032-892DCA7345B8}" dt="2024-02-19T18:33:23.398" v="3938" actId="478"/>
          <ac:picMkLst>
            <pc:docMk/>
            <pc:sldMk cId="2390697924" sldId="275"/>
            <ac:picMk id="2050" creationId="{FB300BF7-E9A3-976F-FDE9-E027DCFF5AFF}"/>
          </ac:picMkLst>
        </pc:picChg>
      </pc:sldChg>
      <pc:sldChg chg="addSp delSp modSp add mod">
        <pc:chgData name="Watkins, Justin" userId="61984b8a-a930-447f-bbbf-2d60e95484f4" providerId="ADAL" clId="{8DC60CDE-073B-4747-9032-892DCA7345B8}" dt="2024-02-19T18:54:13.047" v="5411" actId="20577"/>
        <pc:sldMkLst>
          <pc:docMk/>
          <pc:sldMk cId="1123884758" sldId="276"/>
        </pc:sldMkLst>
        <pc:spChg chg="mod">
          <ac:chgData name="Watkins, Justin" userId="61984b8a-a930-447f-bbbf-2d60e95484f4" providerId="ADAL" clId="{8DC60CDE-073B-4747-9032-892DCA7345B8}" dt="2024-02-19T18:54:02.038" v="5407" actId="20577"/>
          <ac:spMkLst>
            <pc:docMk/>
            <pc:sldMk cId="1123884758" sldId="276"/>
            <ac:spMk id="2" creationId="{398CAC5C-D717-9649-8A1F-A662618739C9}"/>
          </ac:spMkLst>
        </pc:spChg>
        <pc:spChg chg="del">
          <ac:chgData name="Watkins, Justin" userId="61984b8a-a930-447f-bbbf-2d60e95484f4" providerId="ADAL" clId="{8DC60CDE-073B-4747-9032-892DCA7345B8}" dt="2024-02-19T18:42:40.208" v="4144" actId="478"/>
          <ac:spMkLst>
            <pc:docMk/>
            <pc:sldMk cId="1123884758" sldId="276"/>
            <ac:spMk id="7" creationId="{5B09216E-B2A1-70FA-6889-9B1B15FB3CC9}"/>
          </ac:spMkLst>
        </pc:spChg>
        <pc:spChg chg="add mod">
          <ac:chgData name="Watkins, Justin" userId="61984b8a-a930-447f-bbbf-2d60e95484f4" providerId="ADAL" clId="{8DC60CDE-073B-4747-9032-892DCA7345B8}" dt="2024-02-19T18:46:07.511" v="4458" actId="20577"/>
          <ac:spMkLst>
            <pc:docMk/>
            <pc:sldMk cId="1123884758" sldId="276"/>
            <ac:spMk id="8" creationId="{CBB8C7F5-F9AB-1535-9C01-AEB00D36F6B8}"/>
          </ac:spMkLst>
        </pc:spChg>
        <pc:spChg chg="add mod">
          <ac:chgData name="Watkins, Justin" userId="61984b8a-a930-447f-bbbf-2d60e95484f4" providerId="ADAL" clId="{8DC60CDE-073B-4747-9032-892DCA7345B8}" dt="2024-02-19T18:48:57.963" v="4849" actId="207"/>
          <ac:spMkLst>
            <pc:docMk/>
            <pc:sldMk cId="1123884758" sldId="276"/>
            <ac:spMk id="9" creationId="{78B8CC4B-13ED-8A5E-5E75-AEB979F7A4F4}"/>
          </ac:spMkLst>
        </pc:spChg>
        <pc:spChg chg="add mod">
          <ac:chgData name="Watkins, Justin" userId="61984b8a-a930-447f-bbbf-2d60e95484f4" providerId="ADAL" clId="{8DC60CDE-073B-4747-9032-892DCA7345B8}" dt="2024-02-19T18:54:13.047" v="5411" actId="20577"/>
          <ac:spMkLst>
            <pc:docMk/>
            <pc:sldMk cId="1123884758" sldId="276"/>
            <ac:spMk id="10" creationId="{B06FDC83-7290-699D-7424-D1DDE784E961}"/>
          </ac:spMkLst>
        </pc:spChg>
        <pc:spChg chg="del mod">
          <ac:chgData name="Watkins, Justin" userId="61984b8a-a930-447f-bbbf-2d60e95484f4" providerId="ADAL" clId="{8DC60CDE-073B-4747-9032-892DCA7345B8}" dt="2024-02-19T18:42:55.041" v="4158"/>
          <ac:spMkLst>
            <pc:docMk/>
            <pc:sldMk cId="1123884758" sldId="276"/>
            <ac:spMk id="13" creationId="{F04B3869-C565-E622-E1C5-3E66CED28227}"/>
          </ac:spMkLst>
        </pc:spChg>
        <pc:spChg chg="del">
          <ac:chgData name="Watkins, Justin" userId="61984b8a-a930-447f-bbbf-2d60e95484f4" providerId="ADAL" clId="{8DC60CDE-073B-4747-9032-892DCA7345B8}" dt="2024-02-19T18:42:37.741" v="4142" actId="478"/>
          <ac:spMkLst>
            <pc:docMk/>
            <pc:sldMk cId="1123884758" sldId="276"/>
            <ac:spMk id="14" creationId="{8A8DC2AA-644A-87F9-61F2-D727777257C5}"/>
          </ac:spMkLst>
        </pc:spChg>
        <pc:spChg chg="del">
          <ac:chgData name="Watkins, Justin" userId="61984b8a-a930-447f-bbbf-2d60e95484f4" providerId="ADAL" clId="{8DC60CDE-073B-4747-9032-892DCA7345B8}" dt="2024-02-19T18:42:36.647" v="4141" actId="478"/>
          <ac:spMkLst>
            <pc:docMk/>
            <pc:sldMk cId="1123884758" sldId="276"/>
            <ac:spMk id="15" creationId="{D3C35138-F408-F55B-0D60-86FCACE75A8B}"/>
          </ac:spMkLst>
        </pc:spChg>
        <pc:spChg chg="del">
          <ac:chgData name="Watkins, Justin" userId="61984b8a-a930-447f-bbbf-2d60e95484f4" providerId="ADAL" clId="{8DC60CDE-073B-4747-9032-892DCA7345B8}" dt="2024-02-19T18:42:39.035" v="4143" actId="478"/>
          <ac:spMkLst>
            <pc:docMk/>
            <pc:sldMk cId="1123884758" sldId="276"/>
            <ac:spMk id="16" creationId="{3C5BEE0E-105E-2D76-1013-24B04FE2DD4E}"/>
          </ac:spMkLst>
        </pc:spChg>
        <pc:spChg chg="del">
          <ac:chgData name="Watkins, Justin" userId="61984b8a-a930-447f-bbbf-2d60e95484f4" providerId="ADAL" clId="{8DC60CDE-073B-4747-9032-892DCA7345B8}" dt="2024-02-19T18:42:35.429" v="4140" actId="478"/>
          <ac:spMkLst>
            <pc:docMk/>
            <pc:sldMk cId="1123884758" sldId="276"/>
            <ac:spMk id="18" creationId="{BAF7E273-100C-E7C1-8057-F8033BB6138C}"/>
          </ac:spMkLst>
        </pc:spChg>
        <pc:spChg chg="del">
          <ac:chgData name="Watkins, Justin" userId="61984b8a-a930-447f-bbbf-2d60e95484f4" providerId="ADAL" clId="{8DC60CDE-073B-4747-9032-892DCA7345B8}" dt="2024-02-19T18:42:34.314" v="4139" actId="478"/>
          <ac:spMkLst>
            <pc:docMk/>
            <pc:sldMk cId="1123884758" sldId="276"/>
            <ac:spMk id="19" creationId="{12AEDC15-8460-1779-EF07-67F000FAB222}"/>
          </ac:spMkLst>
        </pc:spChg>
        <pc:picChg chg="add mod ord">
          <ac:chgData name="Watkins, Justin" userId="61984b8a-a930-447f-bbbf-2d60e95484f4" providerId="ADAL" clId="{8DC60CDE-073B-4747-9032-892DCA7345B8}" dt="2024-02-19T18:42:28.368" v="4137" actId="167"/>
          <ac:picMkLst>
            <pc:docMk/>
            <pc:sldMk cId="1123884758" sldId="276"/>
            <ac:picMk id="5" creationId="{07EA7E6C-D142-E1A9-2BB1-CC95411D4873}"/>
          </ac:picMkLst>
        </pc:picChg>
        <pc:picChg chg="del">
          <ac:chgData name="Watkins, Justin" userId="61984b8a-a930-447f-bbbf-2d60e95484f4" providerId="ADAL" clId="{8DC60CDE-073B-4747-9032-892DCA7345B8}" dt="2024-02-19T18:42:29.924" v="4138" actId="478"/>
          <ac:picMkLst>
            <pc:docMk/>
            <pc:sldMk cId="1123884758" sldId="276"/>
            <ac:picMk id="6" creationId="{6C588960-2E6A-70B2-F7B8-600238312AD7}"/>
          </ac:picMkLst>
        </pc:picChg>
      </pc:sldChg>
      <pc:sldChg chg="addSp delSp modSp add mod ord">
        <pc:chgData name="Watkins, Justin" userId="61984b8a-a930-447f-bbbf-2d60e95484f4" providerId="ADAL" clId="{8DC60CDE-073B-4747-9032-892DCA7345B8}" dt="2024-02-19T19:31:20.508" v="7453" actId="478"/>
        <pc:sldMkLst>
          <pc:docMk/>
          <pc:sldMk cId="2348425131" sldId="277"/>
        </pc:sldMkLst>
        <pc:spChg chg="del mod">
          <ac:chgData name="Watkins, Justin" userId="61984b8a-a930-447f-bbbf-2d60e95484f4" providerId="ADAL" clId="{8DC60CDE-073B-4747-9032-892DCA7345B8}" dt="2024-02-19T19:31:20.508" v="7453" actId="478"/>
          <ac:spMkLst>
            <pc:docMk/>
            <pc:sldMk cId="2348425131" sldId="277"/>
            <ac:spMk id="2" creationId="{6E77EA07-C5C6-411B-04B7-38480729E4F9}"/>
          </ac:spMkLst>
        </pc:spChg>
        <pc:spChg chg="del mod">
          <ac:chgData name="Watkins, Justin" userId="61984b8a-a930-447f-bbbf-2d60e95484f4" providerId="ADAL" clId="{8DC60CDE-073B-4747-9032-892DCA7345B8}" dt="2024-02-19T18:55:49.998" v="5421" actId="478"/>
          <ac:spMkLst>
            <pc:docMk/>
            <pc:sldMk cId="2348425131" sldId="277"/>
            <ac:spMk id="4" creationId="{B8D466ED-8ECF-E160-E872-C1D2F69EEBAF}"/>
          </ac:spMkLst>
        </pc:spChg>
        <pc:spChg chg="del mod">
          <ac:chgData name="Watkins, Justin" userId="61984b8a-a930-447f-bbbf-2d60e95484f4" providerId="ADAL" clId="{8DC60CDE-073B-4747-9032-892DCA7345B8}" dt="2024-02-19T18:55:39.014" v="5417"/>
          <ac:spMkLst>
            <pc:docMk/>
            <pc:sldMk cId="2348425131" sldId="277"/>
            <ac:spMk id="5" creationId="{03360CBC-D026-9954-9FBE-3F63FF1CE9E8}"/>
          </ac:spMkLst>
        </pc:spChg>
        <pc:spChg chg="add mod">
          <ac:chgData name="Watkins, Justin" userId="61984b8a-a930-447f-bbbf-2d60e95484f4" providerId="ADAL" clId="{8DC60CDE-073B-4747-9032-892DCA7345B8}" dt="2024-02-19T18:55:54.924" v="5422" actId="1076"/>
          <ac:spMkLst>
            <pc:docMk/>
            <pc:sldMk cId="2348425131" sldId="277"/>
            <ac:spMk id="6" creationId="{33152D30-9853-5630-182C-B3C532EA4850}"/>
          </ac:spMkLst>
        </pc:spChg>
        <pc:spChg chg="add mod">
          <ac:chgData name="Watkins, Justin" userId="61984b8a-a930-447f-bbbf-2d60e95484f4" providerId="ADAL" clId="{8DC60CDE-073B-4747-9032-892DCA7345B8}" dt="2024-02-19T18:55:47.618" v="5420" actId="1076"/>
          <ac:spMkLst>
            <pc:docMk/>
            <pc:sldMk cId="2348425131" sldId="277"/>
            <ac:spMk id="7" creationId="{E0C0A03D-8E97-6958-7D4F-38C7BDABB7D1}"/>
          </ac:spMkLst>
        </pc:spChg>
        <pc:spChg chg="add mod">
          <ac:chgData name="Watkins, Justin" userId="61984b8a-a930-447f-bbbf-2d60e95484f4" providerId="ADAL" clId="{8DC60CDE-073B-4747-9032-892DCA7345B8}" dt="2024-02-19T19:31:06.496" v="7425" actId="207"/>
          <ac:spMkLst>
            <pc:docMk/>
            <pc:sldMk cId="2348425131" sldId="277"/>
            <ac:spMk id="8" creationId="{8222F43D-8F81-95FA-5A20-D2B116B4CAD7}"/>
          </ac:spMkLst>
        </pc:spChg>
        <pc:spChg chg="mod">
          <ac:chgData name="Watkins, Justin" userId="61984b8a-a930-447f-bbbf-2d60e95484f4" providerId="ADAL" clId="{8DC60CDE-073B-4747-9032-892DCA7345B8}" dt="2024-02-19T19:31:15.386" v="7452" actId="20577"/>
          <ac:spMkLst>
            <pc:docMk/>
            <pc:sldMk cId="2348425131" sldId="277"/>
            <ac:spMk id="12" creationId="{8A4898DC-6BBF-0096-42FE-04E740C1EE4A}"/>
          </ac:spMkLst>
        </pc:spChg>
      </pc:sldChg>
      <pc:sldChg chg="addSp delSp modSp add mod">
        <pc:chgData name="Watkins, Justin" userId="61984b8a-a930-447f-bbbf-2d60e95484f4" providerId="ADAL" clId="{8DC60CDE-073B-4747-9032-892DCA7345B8}" dt="2024-02-19T19:37:47.325" v="7682" actId="20577"/>
        <pc:sldMkLst>
          <pc:docMk/>
          <pc:sldMk cId="1083947815" sldId="278"/>
        </pc:sldMkLst>
        <pc:spChg chg="mod">
          <ac:chgData name="Watkins, Justin" userId="61984b8a-a930-447f-bbbf-2d60e95484f4" providerId="ADAL" clId="{8DC60CDE-073B-4747-9032-892DCA7345B8}" dt="2024-02-19T19:24:57.205" v="6989" actId="120"/>
          <ac:spMkLst>
            <pc:docMk/>
            <pc:sldMk cId="1083947815" sldId="278"/>
            <ac:spMk id="2" creationId="{B6E7AC6A-6E79-7D18-A352-6B98AB19973B}"/>
          </ac:spMkLst>
        </pc:spChg>
        <pc:spChg chg="del">
          <ac:chgData name="Watkins, Justin" userId="61984b8a-a930-447f-bbbf-2d60e95484f4" providerId="ADAL" clId="{8DC60CDE-073B-4747-9032-892DCA7345B8}" dt="2024-02-19T18:56:39.356" v="5494" actId="478"/>
          <ac:spMkLst>
            <pc:docMk/>
            <pc:sldMk cId="1083947815" sldId="278"/>
            <ac:spMk id="4" creationId="{92C70AF2-9EB5-702C-176D-953BD5A4468D}"/>
          </ac:spMkLst>
        </pc:spChg>
        <pc:spChg chg="del mod">
          <ac:chgData name="Watkins, Justin" userId="61984b8a-a930-447f-bbbf-2d60e95484f4" providerId="ADAL" clId="{8DC60CDE-073B-4747-9032-892DCA7345B8}" dt="2024-02-19T18:56:44.018" v="5497" actId="478"/>
          <ac:spMkLst>
            <pc:docMk/>
            <pc:sldMk cId="1083947815" sldId="278"/>
            <ac:spMk id="5" creationId="{756AB7B6-2FF1-D1B3-D31B-64B29244C354}"/>
          </ac:spMkLst>
        </pc:spChg>
        <pc:spChg chg="add mod">
          <ac:chgData name="Watkins, Justin" userId="61984b8a-a930-447f-bbbf-2d60e95484f4" providerId="ADAL" clId="{8DC60CDE-073B-4747-9032-892DCA7345B8}" dt="2024-02-19T19:21:13.949" v="6631" actId="113"/>
          <ac:spMkLst>
            <pc:docMk/>
            <pc:sldMk cId="1083947815" sldId="278"/>
            <ac:spMk id="7" creationId="{10B5298C-D439-1800-5591-5C110195885F}"/>
          </ac:spMkLst>
        </pc:spChg>
        <pc:spChg chg="add mod">
          <ac:chgData name="Watkins, Justin" userId="61984b8a-a930-447f-bbbf-2d60e95484f4" providerId="ADAL" clId="{8DC60CDE-073B-4747-9032-892DCA7345B8}" dt="2024-02-19T19:19:37.336" v="6433" actId="20577"/>
          <ac:spMkLst>
            <pc:docMk/>
            <pc:sldMk cId="1083947815" sldId="278"/>
            <ac:spMk id="8" creationId="{1227B4A9-DF13-C493-D503-727DE5E75B7C}"/>
          </ac:spMkLst>
        </pc:spChg>
        <pc:spChg chg="add mod">
          <ac:chgData name="Watkins, Justin" userId="61984b8a-a930-447f-bbbf-2d60e95484f4" providerId="ADAL" clId="{8DC60CDE-073B-4747-9032-892DCA7345B8}" dt="2024-02-19T19:08:49.060" v="5802"/>
          <ac:spMkLst>
            <pc:docMk/>
            <pc:sldMk cId="1083947815" sldId="278"/>
            <ac:spMk id="9" creationId="{1535D905-A272-BF42-FFE5-FB1A60C4CF59}"/>
          </ac:spMkLst>
        </pc:spChg>
        <pc:spChg chg="add mod">
          <ac:chgData name="Watkins, Justin" userId="61984b8a-a930-447f-bbbf-2d60e95484f4" providerId="ADAL" clId="{8DC60CDE-073B-4747-9032-892DCA7345B8}" dt="2024-02-19T19:14:10.238" v="6036" actId="20577"/>
          <ac:spMkLst>
            <pc:docMk/>
            <pc:sldMk cId="1083947815" sldId="278"/>
            <ac:spMk id="10" creationId="{48EC286E-3C7C-B91C-E44C-05D1C7F4E890}"/>
          </ac:spMkLst>
        </pc:spChg>
        <pc:spChg chg="add mod">
          <ac:chgData name="Watkins, Justin" userId="61984b8a-a930-447f-bbbf-2d60e95484f4" providerId="ADAL" clId="{8DC60CDE-073B-4747-9032-892DCA7345B8}" dt="2024-02-19T19:37:47.325" v="7682" actId="20577"/>
          <ac:spMkLst>
            <pc:docMk/>
            <pc:sldMk cId="1083947815" sldId="278"/>
            <ac:spMk id="11" creationId="{0D7D4F29-8ABF-F2EF-F27D-34135FA3F2D2}"/>
          </ac:spMkLst>
        </pc:spChg>
        <pc:spChg chg="mod">
          <ac:chgData name="Watkins, Justin" userId="61984b8a-a930-447f-bbbf-2d60e95484f4" providerId="ADAL" clId="{8DC60CDE-073B-4747-9032-892DCA7345B8}" dt="2024-02-19T19:36:31.316" v="7628" actId="20577"/>
          <ac:spMkLst>
            <pc:docMk/>
            <pc:sldMk cId="1083947815" sldId="278"/>
            <ac:spMk id="12" creationId="{4E06904F-222D-BE24-AF17-187F72A6DEC0}"/>
          </ac:spMkLst>
        </pc:spChg>
        <pc:graphicFrameChg chg="add mod modGraphic">
          <ac:chgData name="Watkins, Justin" userId="61984b8a-a930-447f-bbbf-2d60e95484f4" providerId="ADAL" clId="{8DC60CDE-073B-4747-9032-892DCA7345B8}" dt="2024-02-19T19:25:10.402" v="6990" actId="1076"/>
          <ac:graphicFrameMkLst>
            <pc:docMk/>
            <pc:sldMk cId="1083947815" sldId="278"/>
            <ac:graphicFrameMk id="6" creationId="{B4E26857-82FE-6517-2554-E617F2E1B1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B5B8BD-CF1B-45CA-ACDA-DFBA16BD3057}" type="datetimeFigureOut">
              <a:rPr lang="en-US" smtClean="0"/>
              <a:t>2/2/2025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E03C55-DDB7-4019-AAA7-C379CC958790}" type="slidenum">
              <a:rPr lang="en-US" smtClean="0"/>
              <a:t>‹#›</a:t>
            </a:fld>
            <a:endParaRPr lang="en-US"/>
          </a:p>
        </p:txBody>
      </p:sp>
    </p:spTree>
    <p:extLst>
      <p:ext uri="{BB962C8B-B14F-4D97-AF65-F5344CB8AC3E}">
        <p14:creationId xmlns:p14="http://schemas.microsoft.com/office/powerpoint/2010/main" val="219621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64FF-1AC9-F65B-CFCF-866884A1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4C787-7981-4735-E22D-38868B0A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B96B7-19F2-CF88-3A26-1D6CAE6FCDEA}"/>
              </a:ext>
            </a:extLst>
          </p:cNvPr>
          <p:cNvSpPr>
            <a:spLocks noGrp="1"/>
          </p:cNvSpPr>
          <p:nvPr>
            <p:ph type="dt" sz="half" idx="10"/>
          </p:nvPr>
        </p:nvSpPr>
        <p:spPr/>
        <p:txBody>
          <a:bodyPr/>
          <a:lstStyle/>
          <a:p>
            <a:fld id="{599BE84D-5B1F-47BF-B43F-D56A622204A8}" type="datetime1">
              <a:rPr lang="en-US" smtClean="0"/>
              <a:t>2/2/2025</a:t>
            </a:fld>
            <a:endParaRPr lang="en-US"/>
          </a:p>
        </p:txBody>
      </p:sp>
      <p:sp>
        <p:nvSpPr>
          <p:cNvPr id="5" name="Footer Placeholder 4">
            <a:extLst>
              <a:ext uri="{FF2B5EF4-FFF2-40B4-BE49-F238E27FC236}">
                <a16:creationId xmlns:a16="http://schemas.microsoft.com/office/drawing/2014/main" id="{80C68BC9-E0FA-1BC6-09C4-A0B6FED5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9C665-EDBE-C0CF-9903-ACFE6FF57EE8}"/>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CBFFC1AC-D7B9-541D-4DDA-2DD3225DE52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2DE9EB-BED6-1625-238A-0759C441181D}"/>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30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B2FB-2B84-58D1-1C26-AC75C0750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6F5D-8CCB-94B6-6A56-4B3E13A16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16EE2-AAA4-9072-652C-61983E3AF792}"/>
              </a:ext>
            </a:extLst>
          </p:cNvPr>
          <p:cNvSpPr>
            <a:spLocks noGrp="1"/>
          </p:cNvSpPr>
          <p:nvPr>
            <p:ph type="dt" sz="half" idx="10"/>
          </p:nvPr>
        </p:nvSpPr>
        <p:spPr/>
        <p:txBody>
          <a:bodyPr/>
          <a:lstStyle/>
          <a:p>
            <a:fld id="{E324D7AC-2401-4E9D-AD26-4B7C0E55B496}" type="datetime1">
              <a:rPr lang="en-US" smtClean="0"/>
              <a:t>2/2/2025</a:t>
            </a:fld>
            <a:endParaRPr lang="en-US"/>
          </a:p>
        </p:txBody>
      </p:sp>
      <p:sp>
        <p:nvSpPr>
          <p:cNvPr id="5" name="Footer Placeholder 4">
            <a:extLst>
              <a:ext uri="{FF2B5EF4-FFF2-40B4-BE49-F238E27FC236}">
                <a16:creationId xmlns:a16="http://schemas.microsoft.com/office/drawing/2014/main" id="{C7237B5C-09EA-1A07-B377-E9C87C98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E1AFA-CBCC-E370-F3D1-84ED01E22C01}"/>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115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50B8-CFA2-094C-0E47-DDB86B6B6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6245-769F-4469-AA6E-F135B01F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BFB5B-A9B5-4A24-24DF-FD3850C506F5}"/>
              </a:ext>
            </a:extLst>
          </p:cNvPr>
          <p:cNvSpPr>
            <a:spLocks noGrp="1"/>
          </p:cNvSpPr>
          <p:nvPr>
            <p:ph type="dt" sz="half" idx="10"/>
          </p:nvPr>
        </p:nvSpPr>
        <p:spPr/>
        <p:txBody>
          <a:bodyPr/>
          <a:lstStyle/>
          <a:p>
            <a:fld id="{F3906832-D085-4337-B108-579CD7EFA2F7}" type="datetime1">
              <a:rPr lang="en-US" smtClean="0"/>
              <a:t>2/2/2025</a:t>
            </a:fld>
            <a:endParaRPr lang="en-US"/>
          </a:p>
        </p:txBody>
      </p:sp>
      <p:sp>
        <p:nvSpPr>
          <p:cNvPr id="5" name="Footer Placeholder 4">
            <a:extLst>
              <a:ext uri="{FF2B5EF4-FFF2-40B4-BE49-F238E27FC236}">
                <a16:creationId xmlns:a16="http://schemas.microsoft.com/office/drawing/2014/main" id="{C9A6F008-8B3C-603B-E0B5-96968ADC3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FF2A-789C-1B26-F935-3043ADB545AB}"/>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3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3DB-8968-C286-85B6-B9061DAC8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07243-B090-7B59-E855-AE38B4D1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412AB-CD58-31B6-66A1-774AF8F725F3}"/>
              </a:ext>
            </a:extLst>
          </p:cNvPr>
          <p:cNvSpPr>
            <a:spLocks noGrp="1"/>
          </p:cNvSpPr>
          <p:nvPr>
            <p:ph type="dt" sz="half" idx="10"/>
          </p:nvPr>
        </p:nvSpPr>
        <p:spPr/>
        <p:txBody>
          <a:bodyPr/>
          <a:lstStyle/>
          <a:p>
            <a:fld id="{0B7321A7-92C7-4174-8528-555FFEE38891}" type="datetime1">
              <a:rPr lang="en-US" smtClean="0"/>
              <a:t>2/2/2025</a:t>
            </a:fld>
            <a:endParaRPr lang="en-US"/>
          </a:p>
        </p:txBody>
      </p:sp>
      <p:sp>
        <p:nvSpPr>
          <p:cNvPr id="5" name="Footer Placeholder 4">
            <a:extLst>
              <a:ext uri="{FF2B5EF4-FFF2-40B4-BE49-F238E27FC236}">
                <a16:creationId xmlns:a16="http://schemas.microsoft.com/office/drawing/2014/main" id="{94FC9B6C-DC14-0502-2962-393C98D1A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C810-DE09-A179-FFAB-5921A171924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1E11599-0658-A927-96F5-CF76874DBF3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16E6C7-59D3-801F-4D20-7247F83FA139}"/>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95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F05D-1F14-DC9F-D991-C0C555B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6D96-D471-BFD4-746A-3DAD71CF3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A64B-6245-8343-EE41-11562EA3A838}"/>
              </a:ext>
            </a:extLst>
          </p:cNvPr>
          <p:cNvSpPr>
            <a:spLocks noGrp="1"/>
          </p:cNvSpPr>
          <p:nvPr>
            <p:ph type="dt" sz="half" idx="10"/>
          </p:nvPr>
        </p:nvSpPr>
        <p:spPr/>
        <p:txBody>
          <a:bodyPr/>
          <a:lstStyle/>
          <a:p>
            <a:fld id="{7E1D8C7D-091C-4BE9-93FA-A4C9171284D0}" type="datetime1">
              <a:rPr lang="en-US" smtClean="0"/>
              <a:t>2/2/2025</a:t>
            </a:fld>
            <a:endParaRPr lang="en-US"/>
          </a:p>
        </p:txBody>
      </p:sp>
      <p:sp>
        <p:nvSpPr>
          <p:cNvPr id="5" name="Footer Placeholder 4">
            <a:extLst>
              <a:ext uri="{FF2B5EF4-FFF2-40B4-BE49-F238E27FC236}">
                <a16:creationId xmlns:a16="http://schemas.microsoft.com/office/drawing/2014/main" id="{49537446-2675-242B-0D05-21AF5E0F2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ABBD-915E-D2B5-6A31-204F556900DA}"/>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496D79E7-9C12-05D6-0E10-F8B940CC377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0D810-1B01-524D-9E1C-9A1EB995C3BE}"/>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3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5754-173F-7389-2147-2A5DEFAC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1A539-CC02-0BC6-E5A5-0990D0733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97EB-D010-3D9E-9980-25C42E64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13198-8452-10E7-8FAB-2BE91AEA8B3E}"/>
              </a:ext>
            </a:extLst>
          </p:cNvPr>
          <p:cNvSpPr>
            <a:spLocks noGrp="1"/>
          </p:cNvSpPr>
          <p:nvPr>
            <p:ph type="dt" sz="half" idx="10"/>
          </p:nvPr>
        </p:nvSpPr>
        <p:spPr/>
        <p:txBody>
          <a:bodyPr/>
          <a:lstStyle/>
          <a:p>
            <a:fld id="{40BCF99B-ACE9-4E39-A5B1-EBF95DE37313}" type="datetime1">
              <a:rPr lang="en-US" smtClean="0"/>
              <a:t>2/2/2025</a:t>
            </a:fld>
            <a:endParaRPr lang="en-US"/>
          </a:p>
        </p:txBody>
      </p:sp>
      <p:sp>
        <p:nvSpPr>
          <p:cNvPr id="6" name="Footer Placeholder 5">
            <a:extLst>
              <a:ext uri="{FF2B5EF4-FFF2-40B4-BE49-F238E27FC236}">
                <a16:creationId xmlns:a16="http://schemas.microsoft.com/office/drawing/2014/main" id="{3EA8FC58-0DEB-BF1F-2218-828F0F53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64C1-8063-2840-65DA-4398A7E9990F}"/>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7246789D-8327-2017-9D66-8E3F1CB2BE6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EE53590-8CCE-5441-07D2-39A2A5D5B443}"/>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07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C3A-9322-0BA1-A4F6-0AC4788A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FA29F-901A-C290-290B-365355CA5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B4EFC-7BDE-E23A-5768-8158A660B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59E90-3C1B-5CB6-A759-E4447D7D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AB70-DFB8-4E73-03DC-245BB1B9F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493E-9CC2-D289-657A-24979FA13512}"/>
              </a:ext>
            </a:extLst>
          </p:cNvPr>
          <p:cNvSpPr>
            <a:spLocks noGrp="1"/>
          </p:cNvSpPr>
          <p:nvPr>
            <p:ph type="dt" sz="half" idx="10"/>
          </p:nvPr>
        </p:nvSpPr>
        <p:spPr/>
        <p:txBody>
          <a:bodyPr/>
          <a:lstStyle/>
          <a:p>
            <a:fld id="{2FBBCA4A-8699-4407-9543-9CC958D5D0A0}" type="datetime1">
              <a:rPr lang="en-US" smtClean="0"/>
              <a:t>2/2/2025</a:t>
            </a:fld>
            <a:endParaRPr lang="en-US"/>
          </a:p>
        </p:txBody>
      </p:sp>
      <p:sp>
        <p:nvSpPr>
          <p:cNvPr id="8" name="Footer Placeholder 7">
            <a:extLst>
              <a:ext uri="{FF2B5EF4-FFF2-40B4-BE49-F238E27FC236}">
                <a16:creationId xmlns:a16="http://schemas.microsoft.com/office/drawing/2014/main" id="{5040CB19-375C-D178-31E8-CB5D2F53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C6D3A-887D-DC9E-D34A-47619E9E2379}"/>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10" name="Straight Connector 9">
            <a:extLst>
              <a:ext uri="{FF2B5EF4-FFF2-40B4-BE49-F238E27FC236}">
                <a16:creationId xmlns:a16="http://schemas.microsoft.com/office/drawing/2014/main" id="{455F3C25-5592-7206-2070-56C02F86DD27}"/>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904EBD-10CA-CA09-1701-A1DBEB9D856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54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BB33-0C44-4ADD-4871-25802CD84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65FF-1C59-D490-09B0-65570B79DC6A}"/>
              </a:ext>
            </a:extLst>
          </p:cNvPr>
          <p:cNvSpPr>
            <a:spLocks noGrp="1"/>
          </p:cNvSpPr>
          <p:nvPr>
            <p:ph type="dt" sz="half" idx="10"/>
          </p:nvPr>
        </p:nvSpPr>
        <p:spPr/>
        <p:txBody>
          <a:bodyPr/>
          <a:lstStyle/>
          <a:p>
            <a:fld id="{2247C029-3F36-4307-BED4-93EF0E5FD664}" type="datetime1">
              <a:rPr lang="en-US" smtClean="0"/>
              <a:t>2/2/2025</a:t>
            </a:fld>
            <a:endParaRPr lang="en-US"/>
          </a:p>
        </p:txBody>
      </p:sp>
      <p:sp>
        <p:nvSpPr>
          <p:cNvPr id="4" name="Footer Placeholder 3">
            <a:extLst>
              <a:ext uri="{FF2B5EF4-FFF2-40B4-BE49-F238E27FC236}">
                <a16:creationId xmlns:a16="http://schemas.microsoft.com/office/drawing/2014/main" id="{D423200B-7BB7-D1A6-6124-3975B47F3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34C27-667D-DBCB-5448-596528F5F55C}"/>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6" name="Straight Connector 5">
            <a:extLst>
              <a:ext uri="{FF2B5EF4-FFF2-40B4-BE49-F238E27FC236}">
                <a16:creationId xmlns:a16="http://schemas.microsoft.com/office/drawing/2014/main" id="{AC394469-CF53-A57C-D2B4-014FE9FACBE0}"/>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83ED75-CDA6-F067-FCCB-BA0C76D253EF}"/>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3F36-058C-C99E-1F31-8AF00CC0726A}"/>
              </a:ext>
            </a:extLst>
          </p:cNvPr>
          <p:cNvSpPr>
            <a:spLocks noGrp="1"/>
          </p:cNvSpPr>
          <p:nvPr>
            <p:ph type="dt" sz="half" idx="10"/>
          </p:nvPr>
        </p:nvSpPr>
        <p:spPr/>
        <p:txBody>
          <a:bodyPr/>
          <a:lstStyle/>
          <a:p>
            <a:fld id="{04B0BA61-B789-4028-9E50-14FEFFD9BFAA}" type="datetime1">
              <a:rPr lang="en-US" smtClean="0"/>
              <a:t>2/2/2025</a:t>
            </a:fld>
            <a:endParaRPr lang="en-US"/>
          </a:p>
        </p:txBody>
      </p:sp>
      <p:sp>
        <p:nvSpPr>
          <p:cNvPr id="3" name="Footer Placeholder 2">
            <a:extLst>
              <a:ext uri="{FF2B5EF4-FFF2-40B4-BE49-F238E27FC236}">
                <a16:creationId xmlns:a16="http://schemas.microsoft.com/office/drawing/2014/main" id="{D2AF5E8F-7E02-202E-7B26-6DF6AA644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EA874-A4F2-AF43-F1E3-C059E2D36894}"/>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5" name="Straight Connector 4">
            <a:extLst>
              <a:ext uri="{FF2B5EF4-FFF2-40B4-BE49-F238E27FC236}">
                <a16:creationId xmlns:a16="http://schemas.microsoft.com/office/drawing/2014/main" id="{EB9A5422-B7D9-853A-C93E-C431A3E72F6C}"/>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A5F8AC-F76A-D2A1-D90E-FAB77CA693B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E76-F0CA-B6D0-D887-E0E59E7B9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D040C-074C-14AC-DF25-7F474F76C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0B2A4-AAA7-131A-A4DF-0ACC89B2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BCA0E-1C00-F31E-AC33-9A0062FD3B57}"/>
              </a:ext>
            </a:extLst>
          </p:cNvPr>
          <p:cNvSpPr>
            <a:spLocks noGrp="1"/>
          </p:cNvSpPr>
          <p:nvPr>
            <p:ph type="dt" sz="half" idx="10"/>
          </p:nvPr>
        </p:nvSpPr>
        <p:spPr/>
        <p:txBody>
          <a:bodyPr/>
          <a:lstStyle/>
          <a:p>
            <a:fld id="{9F628D45-ED87-4D17-B525-35ABB9DE8735}" type="datetime1">
              <a:rPr lang="en-US" smtClean="0"/>
              <a:t>2/2/2025</a:t>
            </a:fld>
            <a:endParaRPr lang="en-US"/>
          </a:p>
        </p:txBody>
      </p:sp>
      <p:sp>
        <p:nvSpPr>
          <p:cNvPr id="6" name="Footer Placeholder 5">
            <a:extLst>
              <a:ext uri="{FF2B5EF4-FFF2-40B4-BE49-F238E27FC236}">
                <a16:creationId xmlns:a16="http://schemas.microsoft.com/office/drawing/2014/main" id="{EC392EEB-B3FC-A609-751B-8BC7D0461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F3F0C-B7B6-2A95-6808-332F7F8E975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F3759F51-073C-794D-6206-35D8491CA9A3}"/>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7E18-F54D-AE83-77D6-ECC9776DE9EA}"/>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EF8-143E-45C1-F137-4372B6CEC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A12F6-BB40-1F47-6BD5-3D4920728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E61FD-D2E0-1E26-322A-37F1274B2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2E9B2-D07E-E31C-6B87-623377B19F68}"/>
              </a:ext>
            </a:extLst>
          </p:cNvPr>
          <p:cNvSpPr>
            <a:spLocks noGrp="1"/>
          </p:cNvSpPr>
          <p:nvPr>
            <p:ph type="dt" sz="half" idx="10"/>
          </p:nvPr>
        </p:nvSpPr>
        <p:spPr/>
        <p:txBody>
          <a:bodyPr/>
          <a:lstStyle/>
          <a:p>
            <a:fld id="{19BA0736-25C7-424D-A202-E26B51F597BA}" type="datetime1">
              <a:rPr lang="en-US" smtClean="0"/>
              <a:t>2/2/2025</a:t>
            </a:fld>
            <a:endParaRPr lang="en-US"/>
          </a:p>
        </p:txBody>
      </p:sp>
      <p:sp>
        <p:nvSpPr>
          <p:cNvPr id="6" name="Footer Placeholder 5">
            <a:extLst>
              <a:ext uri="{FF2B5EF4-FFF2-40B4-BE49-F238E27FC236}">
                <a16:creationId xmlns:a16="http://schemas.microsoft.com/office/drawing/2014/main" id="{A1704AF9-4827-80C8-0022-626365063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E2061-3FAF-98F9-3D15-46A338F4EE57}"/>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27242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78505-1597-49CA-9EEC-8723FB63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76AAB-AA0D-5361-EC6D-D62740EC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E469-504C-8A28-E6C2-FBF5B477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C0F8-3B9C-452E-B002-83454C347A40}" type="datetime1">
              <a:rPr lang="en-US" smtClean="0"/>
              <a:t>2/2/2025</a:t>
            </a:fld>
            <a:endParaRPr lang="en-US"/>
          </a:p>
        </p:txBody>
      </p:sp>
      <p:sp>
        <p:nvSpPr>
          <p:cNvPr id="5" name="Footer Placeholder 4">
            <a:extLst>
              <a:ext uri="{FF2B5EF4-FFF2-40B4-BE49-F238E27FC236}">
                <a16:creationId xmlns:a16="http://schemas.microsoft.com/office/drawing/2014/main" id="{A9392349-F19E-B744-D405-00687AF9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AFDB5-BFBF-EBEE-043B-B63495706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8FFD711-C7F9-CF34-9629-1B2B50F01B9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BF8605-D60B-2819-877C-E8630D676944}"/>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30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stin-Watkins/Emory/tree/main/code" TargetMode="External"/><Relationship Id="rId2" Type="http://schemas.openxmlformats.org/officeDocument/2006/relationships/hyperlink" Target="https://github.com/Justin-Watkins/Emory/tree/main/data" TargetMode="External"/><Relationship Id="rId1" Type="http://schemas.openxmlformats.org/officeDocument/2006/relationships/slideLayout" Target="../slideLayouts/slideLayout1.xml"/><Relationship Id="rId4" Type="http://schemas.openxmlformats.org/officeDocument/2006/relationships/hyperlink" Target="https://github.com/Justin-Watkins/Emory/tree/main/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Justin-Watkins/Emory/tree/main/projec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stin-Watkins/Emory/tree/main/exponential_smoothi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Linear_programming" TargetMode="External"/><Relationship Id="rId4" Type="http://schemas.openxmlformats.org/officeDocument/2006/relationships/hyperlink" Target="https://en.wikipedia.org/wiki/Exponential_smoo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rebeccasadwick/2020/06/22/how-to-price-products/?sh=2545b9dc55c7"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n.wikipedia.org/wiki/Van_Westendorp%27s_Price_Sensitivity_Met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Occam%27s_razor" TargetMode="External"/><Relationship Id="rId3" Type="http://schemas.openxmlformats.org/officeDocument/2006/relationships/hyperlink" Target="https://en.wikipedia.org/wiki/XGBoost" TargetMode="External"/><Relationship Id="rId7" Type="http://schemas.openxmlformats.org/officeDocument/2006/relationships/hyperlink" Target="https://en.wikipedia.org/wiki/Law_of_the_instrument" TargetMode="External"/><Relationship Id="rId2" Type="http://schemas.openxmlformats.org/officeDocument/2006/relationships/hyperlink" Target="https://en.wikipedia.org/wiki/Mixed_model" TargetMode="External"/><Relationship Id="rId1" Type="http://schemas.openxmlformats.org/officeDocument/2006/relationships/slideLayout" Target="../slideLayouts/slideLayout1.xml"/><Relationship Id="rId6" Type="http://schemas.openxmlformats.org/officeDocument/2006/relationships/hyperlink" Target="https://en.wikipedia.org/wiki/Ridge_regression" TargetMode="External"/><Relationship Id="rId5" Type="http://schemas.openxmlformats.org/officeDocument/2006/relationships/hyperlink" Target="https://en.wikipedia.org/wiki/Robust_regression" TargetMode="External"/><Relationship Id="rId4" Type="http://schemas.openxmlformats.org/officeDocument/2006/relationships/hyperlink" Target="https://en.wikipedia.org/wiki/Ordinary_least_squares" TargetMode="External"/><Relationship Id="rId9" Type="http://schemas.openxmlformats.org/officeDocument/2006/relationships/hyperlink" Target="https://en.wikipedia.org/wiki/Perfect_is_the_enemy_of_go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78FFE-AFFB-7089-F755-33EC13DE8A24}"/>
              </a:ext>
            </a:extLst>
          </p:cNvPr>
          <p:cNvSpPr txBox="1"/>
          <p:nvPr/>
        </p:nvSpPr>
        <p:spPr>
          <a:xfrm>
            <a:off x="1320560" y="2234109"/>
            <a:ext cx="9550879" cy="1754326"/>
          </a:xfrm>
          <a:prstGeom prst="rect">
            <a:avLst/>
          </a:prstGeom>
          <a:noFill/>
        </p:spPr>
        <p:txBody>
          <a:bodyPr wrap="square" rtlCol="0">
            <a:spAutoFit/>
          </a:bodyPr>
          <a:lstStyle/>
          <a:p>
            <a:pPr algn="ctr"/>
            <a:r>
              <a:rPr lang="en-US" sz="5400" b="1" dirty="0">
                <a:solidFill>
                  <a:srgbClr val="00318D"/>
                </a:solidFill>
              </a:rPr>
              <a:t>Forecasting Consumer Demand and the Pricing of Tickets</a:t>
            </a:r>
          </a:p>
        </p:txBody>
      </p:sp>
      <p:sp>
        <p:nvSpPr>
          <p:cNvPr id="3" name="Slide Number Placeholder 2">
            <a:extLst>
              <a:ext uri="{FF2B5EF4-FFF2-40B4-BE49-F238E27FC236}">
                <a16:creationId xmlns:a16="http://schemas.microsoft.com/office/drawing/2014/main" id="{DE728396-175C-D106-C684-D6193F4DC932}"/>
              </a:ext>
            </a:extLst>
          </p:cNvPr>
          <p:cNvSpPr>
            <a:spLocks noGrp="1"/>
          </p:cNvSpPr>
          <p:nvPr>
            <p:ph type="sldNum" sz="quarter" idx="12"/>
          </p:nvPr>
        </p:nvSpPr>
        <p:spPr/>
        <p:txBody>
          <a:bodyPr/>
          <a:lstStyle/>
          <a:p>
            <a:fld id="{13131EA7-BDFF-4B55-8711-A8700BCA6F11}" type="slidenum">
              <a:rPr lang="en-US" smtClean="0"/>
              <a:t>1</a:t>
            </a:fld>
            <a:endParaRPr lang="en-US"/>
          </a:p>
        </p:txBody>
      </p:sp>
    </p:spTree>
    <p:extLst>
      <p:ext uri="{BB962C8B-B14F-4D97-AF65-F5344CB8AC3E}">
        <p14:creationId xmlns:p14="http://schemas.microsoft.com/office/powerpoint/2010/main" val="27103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C7BE-272F-A558-868F-6E1645719E4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7DDE64-67AB-CDA2-E766-E7A882AF1E3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Project Introduction</a:t>
            </a:r>
          </a:p>
        </p:txBody>
      </p:sp>
      <p:sp>
        <p:nvSpPr>
          <p:cNvPr id="2" name="Footer Placeholder 1">
            <a:extLst>
              <a:ext uri="{FF2B5EF4-FFF2-40B4-BE49-F238E27FC236}">
                <a16:creationId xmlns:a16="http://schemas.microsoft.com/office/drawing/2014/main" id="{4F9335E7-1600-8E3C-FC3A-1750F31AFAB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CB2F1BF-5F67-0891-C24A-7878D1961F86}"/>
              </a:ext>
            </a:extLst>
          </p:cNvPr>
          <p:cNvSpPr>
            <a:spLocks noGrp="1"/>
          </p:cNvSpPr>
          <p:nvPr>
            <p:ph type="sldNum" sz="quarter" idx="12"/>
          </p:nvPr>
        </p:nvSpPr>
        <p:spPr/>
        <p:txBody>
          <a:bodyPr/>
          <a:lstStyle/>
          <a:p>
            <a:fld id="{13131EA7-BDFF-4B55-8711-A8700BCA6F11}" type="slidenum">
              <a:rPr lang="en-US" smtClean="0"/>
              <a:t>10</a:t>
            </a:fld>
            <a:endParaRPr lang="en-US"/>
          </a:p>
        </p:txBody>
      </p:sp>
      <p:sp>
        <p:nvSpPr>
          <p:cNvPr id="5" name="TextBox 4">
            <a:extLst>
              <a:ext uri="{FF2B5EF4-FFF2-40B4-BE49-F238E27FC236}">
                <a16:creationId xmlns:a16="http://schemas.microsoft.com/office/drawing/2014/main" id="{1A8FE3AB-C007-EB3C-C501-07B8229D0C64}"/>
              </a:ext>
            </a:extLst>
          </p:cNvPr>
          <p:cNvSpPr txBox="1"/>
          <p:nvPr/>
        </p:nvSpPr>
        <p:spPr>
          <a:xfrm>
            <a:off x="245706" y="2005406"/>
            <a:ext cx="7116147"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https://github.com/Justin-Watkins/Emory/tree/main/data</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6100DFDE-5BFC-E705-3515-07F2ACC26733}"/>
              </a:ext>
            </a:extLst>
          </p:cNvPr>
          <p:cNvSpPr txBox="1"/>
          <p:nvPr/>
        </p:nvSpPr>
        <p:spPr>
          <a:xfrm>
            <a:off x="245706" y="1676632"/>
            <a:ext cx="6985518"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https://github.com/Justin-Watkins/Emory/tree/main/code</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CCB3EC42-CBFA-DC61-A991-D64F58B6D669}"/>
              </a:ext>
            </a:extLst>
          </p:cNvPr>
          <p:cNvSpPr txBox="1"/>
          <p:nvPr/>
        </p:nvSpPr>
        <p:spPr>
          <a:xfrm>
            <a:off x="245706" y="860003"/>
            <a:ext cx="11700588" cy="707886"/>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simplified version of the data you will encounter in your project can be found on these two pages. The code can be used to help guide your analysis of the data for the project. </a:t>
            </a:r>
          </a:p>
        </p:txBody>
      </p:sp>
      <p:sp>
        <p:nvSpPr>
          <p:cNvPr id="19" name="TextBox 18">
            <a:extLst>
              <a:ext uri="{FF2B5EF4-FFF2-40B4-BE49-F238E27FC236}">
                <a16:creationId xmlns:a16="http://schemas.microsoft.com/office/drawing/2014/main" id="{CAF94B11-8136-D956-AF39-3158489F934D}"/>
              </a:ext>
            </a:extLst>
          </p:cNvPr>
          <p:cNvSpPr txBox="1"/>
          <p:nvPr/>
        </p:nvSpPr>
        <p:spPr>
          <a:xfrm>
            <a:off x="245706" y="3175036"/>
            <a:ext cx="6097554"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a:t>
            </a:r>
            <a:endParaRPr lang="en-US" sz="20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499BC096-5864-0C8A-9DA3-BB734ED79585}"/>
              </a:ext>
            </a:extLst>
          </p:cNvPr>
          <p:cNvSpPr txBox="1"/>
          <p:nvPr/>
        </p:nvSpPr>
        <p:spPr>
          <a:xfrm>
            <a:off x="245706" y="2655293"/>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full explanation of the project can be found in the README here:</a:t>
            </a:r>
          </a:p>
        </p:txBody>
      </p:sp>
      <p:sp>
        <p:nvSpPr>
          <p:cNvPr id="22" name="TextBox 21">
            <a:extLst>
              <a:ext uri="{FF2B5EF4-FFF2-40B4-BE49-F238E27FC236}">
                <a16:creationId xmlns:a16="http://schemas.microsoft.com/office/drawing/2014/main" id="{46B5F511-A590-9FD5-C1FF-873658FE7621}"/>
              </a:ext>
            </a:extLst>
          </p:cNvPr>
          <p:cNvSpPr txBox="1"/>
          <p:nvPr/>
        </p:nvSpPr>
        <p:spPr>
          <a:xfrm>
            <a:off x="245706" y="4358081"/>
            <a:ext cx="7377404" cy="400110"/>
          </a:xfrm>
          <a:prstGeom prst="rect">
            <a:avLst/>
          </a:prstGeom>
          <a:noFill/>
        </p:spPr>
        <p:txBody>
          <a:bodyPr wrap="square">
            <a:spAutoFit/>
          </a:bodyPr>
          <a:lstStyle/>
          <a:p>
            <a:r>
              <a:rPr lang="en-US" sz="2000" dirty="0">
                <a:latin typeface="Franklin Gothic Book" panose="020B0503020102020204" pitchFamily="34" charset="0"/>
                <a:hlinkClick r:id="rId4"/>
              </a:rPr>
              <a:t>https://github.com/Justin-Watkins/Emory/tree/main/project</a:t>
            </a:r>
            <a:endParaRPr lang="en-US" sz="2000" dirty="0">
              <a:latin typeface="Franklin Gothic Book" panose="020B0503020102020204" pitchFamily="34" charset="0"/>
            </a:endParaRPr>
          </a:p>
        </p:txBody>
      </p:sp>
      <p:sp>
        <p:nvSpPr>
          <p:cNvPr id="23" name="TextBox 22">
            <a:extLst>
              <a:ext uri="{FF2B5EF4-FFF2-40B4-BE49-F238E27FC236}">
                <a16:creationId xmlns:a16="http://schemas.microsoft.com/office/drawing/2014/main" id="{3F45DA61-DE1C-B1DC-A6AB-74F9487DF650}"/>
              </a:ext>
            </a:extLst>
          </p:cNvPr>
          <p:cNvSpPr txBox="1"/>
          <p:nvPr/>
        </p:nvSpPr>
        <p:spPr>
          <a:xfrm>
            <a:off x="245706" y="3803620"/>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24" name="TextBox 23">
            <a:extLst>
              <a:ext uri="{FF2B5EF4-FFF2-40B4-BE49-F238E27FC236}">
                <a16:creationId xmlns:a16="http://schemas.microsoft.com/office/drawing/2014/main" id="{97897B40-E1AB-1C19-C765-355911B6F5A3}"/>
              </a:ext>
            </a:extLst>
          </p:cNvPr>
          <p:cNvSpPr txBox="1"/>
          <p:nvPr/>
        </p:nvSpPr>
        <p:spPr>
          <a:xfrm>
            <a:off x="245706" y="5029200"/>
            <a:ext cx="11513976" cy="707886"/>
          </a:xfrm>
          <a:prstGeom prst="rect">
            <a:avLst/>
          </a:prstGeom>
          <a:noFill/>
        </p:spPr>
        <p:txBody>
          <a:bodyPr wrap="square" rtlCol="0">
            <a:spAutoFit/>
          </a:bodyPr>
          <a:lstStyle/>
          <a:p>
            <a:r>
              <a:rPr lang="en-US" sz="2000" b="1" dirty="0">
                <a:latin typeface="Franklin Gothic Book" panose="020B0503020102020204" pitchFamily="34" charset="0"/>
              </a:rPr>
              <a:t>This project will be a competition. The team that produces the best results will win. We’ll cover the project in more detail during the next session.  </a:t>
            </a:r>
          </a:p>
        </p:txBody>
      </p:sp>
    </p:spTree>
    <p:extLst>
      <p:ext uri="{BB962C8B-B14F-4D97-AF65-F5344CB8AC3E}">
        <p14:creationId xmlns:p14="http://schemas.microsoft.com/office/powerpoint/2010/main" val="40371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F046-7C39-E0E8-36E9-353EB8EFAC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8249C86-5745-71D5-1C9E-3E2B38AA4E9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Prices</a:t>
            </a:r>
          </a:p>
        </p:txBody>
      </p:sp>
      <p:sp>
        <p:nvSpPr>
          <p:cNvPr id="2" name="Footer Placeholder 1">
            <a:extLst>
              <a:ext uri="{FF2B5EF4-FFF2-40B4-BE49-F238E27FC236}">
                <a16:creationId xmlns:a16="http://schemas.microsoft.com/office/drawing/2014/main" id="{AE3268E3-B533-68B0-6C17-204C2A15148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DFC1410-A6A2-4DBB-C71A-205D5CDCB9E2}"/>
              </a:ext>
            </a:extLst>
          </p:cNvPr>
          <p:cNvSpPr>
            <a:spLocks noGrp="1"/>
          </p:cNvSpPr>
          <p:nvPr>
            <p:ph type="sldNum" sz="quarter" idx="12"/>
          </p:nvPr>
        </p:nvSpPr>
        <p:spPr/>
        <p:txBody>
          <a:bodyPr/>
          <a:lstStyle/>
          <a:p>
            <a:fld id="{13131EA7-BDFF-4B55-8711-A8700BCA6F11}" type="slidenum">
              <a:rPr lang="en-US" smtClean="0"/>
              <a:t>11</a:t>
            </a:fld>
            <a:endParaRPr lang="en-US"/>
          </a:p>
        </p:txBody>
      </p:sp>
      <p:sp>
        <p:nvSpPr>
          <p:cNvPr id="4" name="TextBox 3">
            <a:extLst>
              <a:ext uri="{FF2B5EF4-FFF2-40B4-BE49-F238E27FC236}">
                <a16:creationId xmlns:a16="http://schemas.microsoft.com/office/drawing/2014/main" id="{D999AAA4-4D20-51D5-5580-7ABC71F55290}"/>
              </a:ext>
            </a:extLst>
          </p:cNvPr>
          <p:cNvSpPr txBox="1"/>
          <p:nvPr/>
        </p:nvSpPr>
        <p:spPr>
          <a:xfrm>
            <a:off x="2135155" y="2356380"/>
            <a:ext cx="7921690" cy="1754326"/>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The Mechanics and Psychology of Pricing</a:t>
            </a:r>
          </a:p>
        </p:txBody>
      </p:sp>
    </p:spTree>
    <p:extLst>
      <p:ext uri="{BB962C8B-B14F-4D97-AF65-F5344CB8AC3E}">
        <p14:creationId xmlns:p14="http://schemas.microsoft.com/office/powerpoint/2010/main" val="7393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698161E-6AD4-211A-F3BE-F8B858C8C28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5418AEC-173D-575A-AB7C-30387D2AD6ED}"/>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Reading Material</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D3785020-8A4D-E08F-CDDF-90EAFD0C1E1C}"/>
              </a:ext>
            </a:extLst>
          </p:cNvPr>
          <p:cNvSpPr>
            <a:spLocks noGrp="1"/>
          </p:cNvSpPr>
          <p:nvPr>
            <p:ph type="ftr" sz="quarter" idx="11"/>
          </p:nvPr>
        </p:nvSpPr>
        <p:spPr>
          <a:xfrm>
            <a:off x="3256382" y="6356350"/>
            <a:ext cx="5439747" cy="365125"/>
          </a:xfrm>
        </p:spPr>
        <p:txBody>
          <a:bodyPr/>
          <a:lstStyle/>
          <a:p>
            <a:r>
              <a:rPr lang="en-US" dirty="0"/>
              <a:t>Demand forecasting and Pricing are enormous subjects… </a:t>
            </a:r>
          </a:p>
        </p:txBody>
      </p:sp>
      <p:sp>
        <p:nvSpPr>
          <p:cNvPr id="3" name="Slide Number Placeholder 2">
            <a:extLst>
              <a:ext uri="{FF2B5EF4-FFF2-40B4-BE49-F238E27FC236}">
                <a16:creationId xmlns:a16="http://schemas.microsoft.com/office/drawing/2014/main" id="{E82DDFC0-5944-5BB8-8F00-6F0575DF2328}"/>
              </a:ext>
            </a:extLst>
          </p:cNvPr>
          <p:cNvSpPr>
            <a:spLocks noGrp="1"/>
          </p:cNvSpPr>
          <p:nvPr>
            <p:ph type="sldNum" sz="quarter" idx="12"/>
          </p:nvPr>
        </p:nvSpPr>
        <p:spPr/>
        <p:txBody>
          <a:bodyPr/>
          <a:lstStyle/>
          <a:p>
            <a:fld id="{13131EA7-BDFF-4B55-8711-A8700BCA6F11}" type="slidenum">
              <a:rPr lang="en-US" smtClean="0"/>
              <a:t>12</a:t>
            </a:fld>
            <a:endParaRPr lang="en-US"/>
          </a:p>
        </p:txBody>
      </p:sp>
      <p:pic>
        <p:nvPicPr>
          <p:cNvPr id="6" name="Picture 5" descr="A book cover with birds on wires&#10;&#10;Description automatically generated">
            <a:extLst>
              <a:ext uri="{FF2B5EF4-FFF2-40B4-BE49-F238E27FC236}">
                <a16:creationId xmlns:a16="http://schemas.microsoft.com/office/drawing/2014/main" id="{ED77A383-49C9-56EB-ED1B-9AD702D0D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16" y="966514"/>
            <a:ext cx="2632863" cy="3763541"/>
          </a:xfrm>
          <a:prstGeom prst="rect">
            <a:avLst/>
          </a:prstGeom>
        </p:spPr>
      </p:pic>
      <p:pic>
        <p:nvPicPr>
          <p:cNvPr id="10" name="Picture 9" descr="A book cover of a price comparison&#10;&#10;Description automatically generated">
            <a:extLst>
              <a:ext uri="{FF2B5EF4-FFF2-40B4-BE49-F238E27FC236}">
                <a16:creationId xmlns:a16="http://schemas.microsoft.com/office/drawing/2014/main" id="{72DE4671-182E-033B-35F8-258519DD0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682" y="966514"/>
            <a:ext cx="2503389" cy="3763541"/>
          </a:xfrm>
          <a:prstGeom prst="rect">
            <a:avLst/>
          </a:prstGeom>
        </p:spPr>
      </p:pic>
      <p:sp>
        <p:nvSpPr>
          <p:cNvPr id="14" name="TextBox 13">
            <a:extLst>
              <a:ext uri="{FF2B5EF4-FFF2-40B4-BE49-F238E27FC236}">
                <a16:creationId xmlns:a16="http://schemas.microsoft.com/office/drawing/2014/main" id="{EEA14FA3-30A8-A96D-25FE-47D7B5F5CECB}"/>
              </a:ext>
            </a:extLst>
          </p:cNvPr>
          <p:cNvSpPr txBox="1"/>
          <p:nvPr/>
        </p:nvSpPr>
        <p:spPr>
          <a:xfrm>
            <a:off x="500711" y="5176038"/>
            <a:ext cx="11084767" cy="830997"/>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These books draw a good balance between interpretability and technicality. These are four that I have used, but there are lots of good options out there. </a:t>
            </a:r>
          </a:p>
        </p:txBody>
      </p:sp>
      <p:pic>
        <p:nvPicPr>
          <p:cNvPr id="1026" name="Picture 2" descr="The Oxford Handbook of Pricing Management">
            <a:extLst>
              <a:ext uri="{FF2B5EF4-FFF2-40B4-BE49-F238E27FC236}">
                <a16:creationId xmlns:a16="http://schemas.microsoft.com/office/drawing/2014/main" id="{4FC1096B-3E5D-11F6-59C0-2CE093193F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3509" b="1217"/>
          <a:stretch/>
        </p:blipFill>
        <p:spPr bwMode="auto">
          <a:xfrm>
            <a:off x="9061392" y="966514"/>
            <a:ext cx="2648127" cy="37635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n R Companion to Applied Regression">
            <a:extLst>
              <a:ext uri="{FF2B5EF4-FFF2-40B4-BE49-F238E27FC236}">
                <a16:creationId xmlns:a16="http://schemas.microsoft.com/office/drawing/2014/main" id="{0034C452-CBAE-13AA-5DA6-E609A0513F4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437" r="15323" b="1357"/>
          <a:stretch/>
        </p:blipFill>
        <p:spPr bwMode="auto">
          <a:xfrm>
            <a:off x="3240499" y="966514"/>
            <a:ext cx="2632863" cy="375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843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FDBD9-6402-FEBC-64C0-EE1F1529CA7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CCBBB61-7935-1E1F-1843-3328241205C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Psychology of Pricing and Consumer Behavior</a:t>
            </a:r>
          </a:p>
        </p:txBody>
      </p:sp>
      <p:sp>
        <p:nvSpPr>
          <p:cNvPr id="2" name="Footer Placeholder 1">
            <a:extLst>
              <a:ext uri="{FF2B5EF4-FFF2-40B4-BE49-F238E27FC236}">
                <a16:creationId xmlns:a16="http://schemas.microsoft.com/office/drawing/2014/main" id="{A91D17E8-E6EC-277B-DE44-65CA6B87E7CA}"/>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CEC4F5B3-809A-76FD-EBA8-1A3371E9DEBA}"/>
              </a:ext>
            </a:extLst>
          </p:cNvPr>
          <p:cNvSpPr>
            <a:spLocks noGrp="1"/>
          </p:cNvSpPr>
          <p:nvPr>
            <p:ph type="sldNum" sz="quarter" idx="12"/>
          </p:nvPr>
        </p:nvSpPr>
        <p:spPr/>
        <p:txBody>
          <a:bodyPr/>
          <a:lstStyle/>
          <a:p>
            <a:fld id="{13131EA7-BDFF-4B55-8711-A8700BCA6F11}" type="slidenum">
              <a:rPr lang="en-US" smtClean="0"/>
              <a:t>13</a:t>
            </a:fld>
            <a:endParaRPr lang="en-US"/>
          </a:p>
        </p:txBody>
      </p:sp>
      <p:sp>
        <p:nvSpPr>
          <p:cNvPr id="4" name="TextBox 3">
            <a:extLst>
              <a:ext uri="{FF2B5EF4-FFF2-40B4-BE49-F238E27FC236}">
                <a16:creationId xmlns:a16="http://schemas.microsoft.com/office/drawing/2014/main" id="{040D7F0E-66A8-DB33-49E6-FD168A75C9B8}"/>
              </a:ext>
            </a:extLst>
          </p:cNvPr>
          <p:cNvSpPr txBox="1"/>
          <p:nvPr/>
        </p:nvSpPr>
        <p:spPr>
          <a:xfrm>
            <a:off x="354562" y="2636296"/>
            <a:ext cx="37687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F0000"/>
                </a:solidFill>
                <a:effectLst/>
                <a:latin typeface="Franklin Gothic Book" panose="020B0503020102020204" pitchFamily="34" charset="0"/>
              </a:rPr>
              <a:t>Decoy effect</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Charm Pricing</a:t>
            </a:r>
            <a:endParaRPr lang="en-US" sz="2000" b="1" i="0" dirty="0">
              <a:solidFill>
                <a:srgbClr val="FF0000"/>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Compromise Effect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Anchoring Mechanisms</a:t>
            </a:r>
          </a:p>
          <a:p>
            <a:pPr marL="342900" indent="-342900" algn="l">
              <a:buFont typeface="Arial" panose="020B0604020202020204" pitchFamily="34" charset="0"/>
              <a:buChar char="•"/>
            </a:pPr>
            <a:r>
              <a:rPr lang="en-US" sz="2000" b="1" dirty="0">
                <a:solidFill>
                  <a:srgbClr val="FF0000"/>
                </a:solidFill>
                <a:latin typeface="Franklin Gothic Book" panose="020B0503020102020204" pitchFamily="34" charset="0"/>
              </a:rPr>
              <a:t>Prospect Theory</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Fees and Discounts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Markdown Management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Fairness and Dual Entitlement</a:t>
            </a:r>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Consumer </a:t>
            </a:r>
            <a:r>
              <a:rPr lang="en-US" sz="2000" dirty="0">
                <a:solidFill>
                  <a:srgbClr val="13171B"/>
                </a:solidFill>
                <a:latin typeface="Franklin Gothic Book" panose="020B0503020102020204" pitchFamily="34" charset="0"/>
              </a:rPr>
              <a:t>Search Costs</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Competitive Response</a:t>
            </a:r>
          </a:p>
        </p:txBody>
      </p:sp>
      <p:sp>
        <p:nvSpPr>
          <p:cNvPr id="5" name="TextBox 4">
            <a:extLst>
              <a:ext uri="{FF2B5EF4-FFF2-40B4-BE49-F238E27FC236}">
                <a16:creationId xmlns:a16="http://schemas.microsoft.com/office/drawing/2014/main" id="{8E546420-BF99-9F3C-CB37-CA3EAEF3E24C}"/>
              </a:ext>
            </a:extLst>
          </p:cNvPr>
          <p:cNvSpPr txBox="1"/>
          <p:nvPr/>
        </p:nvSpPr>
        <p:spPr>
          <a:xfrm>
            <a:off x="251927" y="744992"/>
            <a:ext cx="11485984" cy="830997"/>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We can only cover a sliver of these topics… However, keep in mind that </a:t>
            </a:r>
            <a:r>
              <a:rPr lang="en-US" sz="2400" b="1" u="sng" dirty="0">
                <a:solidFill>
                  <a:srgbClr val="00318D"/>
                </a:solidFill>
                <a:latin typeface="Franklin Gothic Book" panose="020B0503020102020204" pitchFamily="34" charset="0"/>
              </a:rPr>
              <a:t>Consumer Segmentation </a:t>
            </a:r>
            <a:r>
              <a:rPr lang="en-US" sz="2400" b="1" dirty="0">
                <a:solidFill>
                  <a:srgbClr val="00318D"/>
                </a:solidFill>
                <a:latin typeface="Franklin Gothic Book" panose="020B0503020102020204" pitchFamily="34" charset="0"/>
              </a:rPr>
              <a:t>is critical for </a:t>
            </a:r>
            <a:r>
              <a:rPr lang="en-US" sz="2400" b="1" u="sng" dirty="0">
                <a:solidFill>
                  <a:srgbClr val="00318D"/>
                </a:solidFill>
                <a:latin typeface="Franklin Gothic Book" panose="020B0503020102020204" pitchFamily="34" charset="0"/>
              </a:rPr>
              <a:t>price and product differentiation</a:t>
            </a:r>
            <a:r>
              <a:rPr lang="en-US" sz="2400" b="1" dirty="0">
                <a:solidFill>
                  <a:srgbClr val="00318D"/>
                </a:solidFill>
                <a:latin typeface="Franklin Gothic Book" panose="020B0503020102020204" pitchFamily="34" charset="0"/>
              </a:rPr>
              <a:t>. </a:t>
            </a:r>
            <a:endParaRPr lang="en-US" dirty="0"/>
          </a:p>
        </p:txBody>
      </p:sp>
      <p:sp>
        <p:nvSpPr>
          <p:cNvPr id="6" name="TextBox 5">
            <a:extLst>
              <a:ext uri="{FF2B5EF4-FFF2-40B4-BE49-F238E27FC236}">
                <a16:creationId xmlns:a16="http://schemas.microsoft.com/office/drawing/2014/main" id="{044740F6-C3D5-55D8-EB6F-4C3317F497F3}"/>
              </a:ext>
            </a:extLst>
          </p:cNvPr>
          <p:cNvSpPr txBox="1"/>
          <p:nvPr/>
        </p:nvSpPr>
        <p:spPr>
          <a:xfrm>
            <a:off x="1099457" y="1686233"/>
            <a:ext cx="9790923" cy="707886"/>
          </a:xfrm>
          <a:prstGeom prst="rect">
            <a:avLst/>
          </a:prstGeom>
          <a:noFill/>
        </p:spPr>
        <p:txBody>
          <a:bodyPr wrap="square" rtlCol="0">
            <a:spAutoFit/>
          </a:bodyPr>
          <a:lstStyle/>
          <a:p>
            <a:pPr algn="ctr"/>
            <a:r>
              <a:rPr lang="en-US" sz="2000" dirty="0">
                <a:latin typeface="Franklin Gothic Book" panose="020B0503020102020204" pitchFamily="34" charset="0"/>
              </a:rPr>
              <a:t>Given the breadth of this subject, you’ll have to look up the following concepts on your own. Let’s discuss a few of them: </a:t>
            </a:r>
          </a:p>
        </p:txBody>
      </p:sp>
      <p:sp>
        <p:nvSpPr>
          <p:cNvPr id="7" name="TextBox 6">
            <a:extLst>
              <a:ext uri="{FF2B5EF4-FFF2-40B4-BE49-F238E27FC236}">
                <a16:creationId xmlns:a16="http://schemas.microsoft.com/office/drawing/2014/main" id="{FC0FEC47-33DD-5011-49F3-2EE804D853B3}"/>
              </a:ext>
            </a:extLst>
          </p:cNvPr>
          <p:cNvSpPr txBox="1"/>
          <p:nvPr/>
        </p:nvSpPr>
        <p:spPr>
          <a:xfrm>
            <a:off x="4669193" y="2636295"/>
            <a:ext cx="33955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Product Versioning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Regional Pricing</a:t>
            </a:r>
            <a:endParaRPr lang="en-US" sz="2000" b="0" i="0" dirty="0">
              <a:solidFill>
                <a:srgbClr val="13171B"/>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Couponing</a:t>
            </a:r>
          </a:p>
          <a:p>
            <a:pPr marL="342900" indent="-342900" algn="l">
              <a:buFont typeface="Arial" panose="020B0604020202020204" pitchFamily="34" charset="0"/>
              <a:buChar char="•"/>
            </a:pPr>
            <a:r>
              <a:rPr lang="en-US" sz="2000" b="1" i="0" dirty="0">
                <a:solidFill>
                  <a:srgbClr val="FF0000"/>
                </a:solidFill>
                <a:effectLst/>
                <a:latin typeface="Franklin Gothic Book" panose="020B0503020102020204" pitchFamily="34" charset="0"/>
              </a:rPr>
              <a:t>Group and Season Pricing</a:t>
            </a:r>
          </a:p>
          <a:p>
            <a:pPr marL="342900" indent="-342900" algn="l">
              <a:buFont typeface="Arial" panose="020B0604020202020204" pitchFamily="34" charset="0"/>
              <a:buChar char="•"/>
            </a:pPr>
            <a:r>
              <a:rPr lang="en-US" sz="2000" dirty="0">
                <a:latin typeface="Franklin Gothic Book" panose="020B0503020102020204" pitchFamily="34" charset="0"/>
              </a:rPr>
              <a:t>Cannibalization</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Constrained Supply</a:t>
            </a:r>
          </a:p>
          <a:p>
            <a:pPr marL="342900" indent="-342900" algn="l">
              <a:buFont typeface="Arial" panose="020B0604020202020204" pitchFamily="34" charset="0"/>
              <a:buChar char="•"/>
            </a:pPr>
            <a:r>
              <a:rPr lang="en-US" sz="2000" i="1" dirty="0">
                <a:solidFill>
                  <a:srgbClr val="13171B"/>
                </a:solidFill>
                <a:latin typeface="Franklin Gothic Book" panose="020B0503020102020204" pitchFamily="34" charset="0"/>
              </a:rPr>
              <a:t>Newsvendor </a:t>
            </a:r>
            <a:r>
              <a:rPr lang="en-US" sz="2000" dirty="0">
                <a:solidFill>
                  <a:srgbClr val="13171B"/>
                </a:solidFill>
                <a:latin typeface="Franklin Gothic Book" panose="020B0503020102020204" pitchFamily="34" charset="0"/>
              </a:rPr>
              <a:t>Problem</a:t>
            </a:r>
          </a:p>
          <a:p>
            <a:pPr marL="342900" indent="-342900" algn="l">
              <a:buFont typeface="Arial" panose="020B0604020202020204" pitchFamily="34" charset="0"/>
              <a:buChar char="•"/>
            </a:pPr>
            <a:r>
              <a:rPr lang="en-US" sz="2000" b="0" i="1" dirty="0">
                <a:solidFill>
                  <a:srgbClr val="13171B"/>
                </a:solidFill>
                <a:effectLst/>
                <a:latin typeface="Franklin Gothic Book" panose="020B0503020102020204" pitchFamily="34" charset="0"/>
              </a:rPr>
              <a:t>Multi-class </a:t>
            </a:r>
            <a:r>
              <a:rPr lang="en-US" sz="2000" b="0" dirty="0">
                <a:solidFill>
                  <a:srgbClr val="13171B"/>
                </a:solidFill>
                <a:effectLst/>
                <a:latin typeface="Franklin Gothic Book" panose="020B0503020102020204" pitchFamily="34" charset="0"/>
              </a:rPr>
              <a:t>Problem</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Network Management</a:t>
            </a:r>
          </a:p>
          <a:p>
            <a:pPr marL="342900" indent="-342900" algn="l">
              <a:buFont typeface="Arial" panose="020B0604020202020204" pitchFamily="34" charset="0"/>
              <a:buChar char="•"/>
            </a:pPr>
            <a:r>
              <a:rPr lang="en-US" sz="2000" b="0" dirty="0">
                <a:solidFill>
                  <a:srgbClr val="13171B"/>
                </a:solidFill>
                <a:effectLst/>
                <a:latin typeface="Franklin Gothic Book" panose="020B0503020102020204" pitchFamily="34" charset="0"/>
              </a:rPr>
              <a:t>Bid Pricing</a:t>
            </a:r>
            <a:endParaRPr lang="en-US" sz="2000" b="0" i="0" dirty="0">
              <a:solidFill>
                <a:srgbClr val="13171B"/>
              </a:solidFill>
              <a:effectLst/>
              <a:latin typeface="Franklin Gothic Book" panose="020B0503020102020204" pitchFamily="34" charset="0"/>
            </a:endParaRPr>
          </a:p>
        </p:txBody>
      </p:sp>
      <p:sp>
        <p:nvSpPr>
          <p:cNvPr id="8" name="TextBox 7">
            <a:extLst>
              <a:ext uri="{FF2B5EF4-FFF2-40B4-BE49-F238E27FC236}">
                <a16:creationId xmlns:a16="http://schemas.microsoft.com/office/drawing/2014/main" id="{A4670F5C-DD47-0106-7903-47BED96C4310}"/>
              </a:ext>
            </a:extLst>
          </p:cNvPr>
          <p:cNvSpPr txBox="1"/>
          <p:nvPr/>
        </p:nvSpPr>
        <p:spPr>
          <a:xfrm>
            <a:off x="8610600" y="2636296"/>
            <a:ext cx="327504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Overbooking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Custom products</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Dynamic Pricing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Game Theory</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B-to-B Pricing</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Promotion Effects</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Reference Pricing</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Freemium Strategies</a:t>
            </a:r>
          </a:p>
          <a:p>
            <a:pPr marL="342900" indent="-342900">
              <a:buFont typeface="Arial" panose="020B0604020202020204" pitchFamily="34" charset="0"/>
              <a:buChar char="•"/>
            </a:pPr>
            <a:r>
              <a:rPr lang="en-US" sz="2000" i="0" dirty="0">
                <a:effectLst/>
                <a:latin typeface="Franklin Gothic Book" panose="020B0503020102020204" pitchFamily="34" charset="0"/>
              </a:rPr>
              <a:t>Elasticity</a:t>
            </a:r>
          </a:p>
          <a:p>
            <a:pPr marL="342900" indent="-342900">
              <a:buFont typeface="Arial" panose="020B0604020202020204" pitchFamily="34" charset="0"/>
              <a:buChar char="•"/>
            </a:pPr>
            <a:r>
              <a:rPr lang="en-US" sz="2000" dirty="0">
                <a:latin typeface="Franklin Gothic Book" panose="020B0503020102020204" pitchFamily="34" charset="0"/>
              </a:rPr>
              <a:t>Arbitrage</a:t>
            </a:r>
            <a:endParaRPr lang="en-US" sz="2000" i="0" dirty="0">
              <a:effectLst/>
              <a:latin typeface="Franklin Gothic Book" panose="020B0503020102020204" pitchFamily="34" charset="0"/>
            </a:endParaRPr>
          </a:p>
        </p:txBody>
      </p:sp>
    </p:spTree>
    <p:extLst>
      <p:ext uri="{BB962C8B-B14F-4D97-AF65-F5344CB8AC3E}">
        <p14:creationId xmlns:p14="http://schemas.microsoft.com/office/powerpoint/2010/main" val="253410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8651-2E12-DF05-D975-E8F489B454A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E06904F-222D-BE24-AF17-187F72A6DEC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Fitting Distributions and Price Discrimination</a:t>
            </a:r>
          </a:p>
        </p:txBody>
      </p:sp>
      <p:sp>
        <p:nvSpPr>
          <p:cNvPr id="2" name="Footer Placeholder 1">
            <a:extLst>
              <a:ext uri="{FF2B5EF4-FFF2-40B4-BE49-F238E27FC236}">
                <a16:creationId xmlns:a16="http://schemas.microsoft.com/office/drawing/2014/main" id="{B6E7AC6A-6E79-7D18-A352-6B98AB19973B}"/>
              </a:ext>
            </a:extLst>
          </p:cNvPr>
          <p:cNvSpPr>
            <a:spLocks noGrp="1"/>
          </p:cNvSpPr>
          <p:nvPr>
            <p:ph type="ftr" sz="quarter" idx="11"/>
          </p:nvPr>
        </p:nvSpPr>
        <p:spPr>
          <a:xfrm>
            <a:off x="292359" y="6356350"/>
            <a:ext cx="7861041" cy="365125"/>
          </a:xfrm>
        </p:spPr>
        <p:txBody>
          <a:bodyPr/>
          <a:lstStyle/>
          <a:p>
            <a:pPr algn="l"/>
            <a:r>
              <a:rPr lang="en-US" dirty="0"/>
              <a:t>Distribution table is taken from “Pricing Segmentation and Analysis” </a:t>
            </a:r>
            <a:r>
              <a:rPr lang="en-US" dirty="0" err="1"/>
              <a:t>Bodea</a:t>
            </a:r>
            <a:r>
              <a:rPr lang="en-US" dirty="0"/>
              <a:t> and Ferguson</a:t>
            </a:r>
          </a:p>
        </p:txBody>
      </p:sp>
      <p:sp>
        <p:nvSpPr>
          <p:cNvPr id="3" name="Slide Number Placeholder 2">
            <a:extLst>
              <a:ext uri="{FF2B5EF4-FFF2-40B4-BE49-F238E27FC236}">
                <a16:creationId xmlns:a16="http://schemas.microsoft.com/office/drawing/2014/main" id="{E13D62B0-34D7-592A-127A-513C4F784A2A}"/>
              </a:ext>
            </a:extLst>
          </p:cNvPr>
          <p:cNvSpPr>
            <a:spLocks noGrp="1"/>
          </p:cNvSpPr>
          <p:nvPr>
            <p:ph type="sldNum" sz="quarter" idx="12"/>
          </p:nvPr>
        </p:nvSpPr>
        <p:spPr/>
        <p:txBody>
          <a:bodyPr/>
          <a:lstStyle/>
          <a:p>
            <a:fld id="{13131EA7-BDFF-4B55-8711-A8700BCA6F11}"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smtClean="0">
                                    <a:latin typeface="Cambria Math" panose="02040503050406030204" pitchFamily="18" charset="0"/>
                                  </a:rPr>
                                  <m:t>=</m:t>
                                </m:r>
                                <m:r>
                                  <a:rPr lang="en-US" b="0" smtClean="0">
                                    <a:latin typeface="Cambria Math" panose="02040503050406030204" pitchFamily="18" charset="0"/>
                                  </a:rPr>
                                  <m:t>𝐷</m:t>
                                </m:r>
                                <m:r>
                                  <a:rPr lang="en-US" b="0" smtClean="0">
                                    <a:latin typeface="Cambria Math" panose="02040503050406030204" pitchFamily="18" charset="0"/>
                                  </a:rPr>
                                  <m:t>+</m:t>
                                </m:r>
                                <m:r>
                                  <a:rPr lang="en-US" b="0" smtClean="0">
                                    <a:latin typeface="Cambria Math" panose="02040503050406030204" pitchFamily="18" charset="0"/>
                                  </a:rPr>
                                  <m:t>𝑚</m:t>
                                </m:r>
                                <m:r>
                                  <a:rPr lang="en-US" b="0" smtClean="0">
                                    <a:latin typeface="Cambria Math" panose="02040503050406030204" pitchFamily="18" charset="0"/>
                                  </a:rPr>
                                  <m:t>∗</m:t>
                                </m:r>
                                <m:r>
                                  <a:rPr lang="en-US" b="0" smtClean="0">
                                    <a:latin typeface="Cambria Math" panose="02040503050406030204" pitchFamily="18" charset="0"/>
                                  </a:rPr>
                                  <m:t>𝑝</m:t>
                                </m:r>
                              </m:oMath>
                            </m:oMathPara>
                          </a14:m>
                          <a:endParaRPr lang="en-US" dirty="0"/>
                        </a:p>
                      </a:txBody>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b="0" smtClean="0">
                                    <a:latin typeface="Cambria Math" panose="02040503050406030204" pitchFamily="18" charset="0"/>
                                  </a:rPr>
                                  <m:t>=</m:t>
                                </m:r>
                                <m:r>
                                  <a:rPr lang="en-US" b="0" smtClean="0">
                                    <a:latin typeface="Cambria Math" panose="02040503050406030204" pitchFamily="18" charset="0"/>
                                  </a:rPr>
                                  <m:t>𝐶</m:t>
                                </m:r>
                                <m:r>
                                  <a:rPr lang="en-US" b="0" smtClean="0">
                                    <a:latin typeface="Cambria Math" panose="02040503050406030204" pitchFamily="18" charset="0"/>
                                  </a:rPr>
                                  <m:t>∗ </m:t>
                                </m:r>
                                <m:sSup>
                                  <m:sSupPr>
                                    <m:ctrlPr>
                                      <a:rPr lang="en-US" b="0" i="1" smtClean="0">
                                        <a:latin typeface="Cambria Math" panose="02040503050406030204" pitchFamily="18" charset="0"/>
                                      </a:rPr>
                                    </m:ctrlPr>
                                  </m:sSupPr>
                                  <m:e>
                                    <m:r>
                                      <a:rPr lang="en-US" b="0" smtClean="0">
                                        <a:latin typeface="Cambria Math" panose="02040503050406030204" pitchFamily="18" charset="0"/>
                                      </a:rPr>
                                      <m:t>𝑝</m:t>
                                    </m:r>
                                  </m:e>
                                  <m:sup>
                                    <m:r>
                                      <a:rPr lang="en-US" b="0" smtClean="0">
                                        <a:latin typeface="Cambria Math" panose="02040503050406030204" pitchFamily="18" charset="0"/>
                                      </a:rPr>
                                      <m:t>𝑒</m:t>
                                    </m:r>
                                  </m:sup>
                                </m:sSup>
                              </m:oMath>
                            </m:oMathPara>
                          </a14:m>
                          <a:endParaRPr lang="en-US" dirty="0"/>
                        </a:p>
                      </a:txBody>
                      <a:tcPr/>
                    </a:tc>
                    <a:tc>
                      <a:txBody>
                        <a:bodyPr/>
                        <a:lstStyle/>
                        <a:p>
                          <a:r>
                            <a:rPr lang="en-US" dirty="0"/>
                            <a:t>Exponential</a:t>
                          </a:r>
                        </a:p>
                      </a:txBody>
                      <a:tcPr/>
                    </a:tc>
                    <a:extLst>
                      <a:ext uri="{0D108BD9-81ED-4DB2-BD59-A6C34878D82A}">
                        <a16:rowId xmlns:a16="http://schemas.microsoft.com/office/drawing/2014/main" val="1416151344"/>
                      </a:ext>
                    </a:extLst>
                  </a:tr>
                  <a:tr h="370840">
                    <a:tc>
                      <a:txBody>
                        <a:bodyPr/>
                        <a:lstStyle/>
                        <a:p>
                          <a:r>
                            <a:rPr lang="en-US" dirty="0"/>
                            <a:t>Power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𝛽</m:t>
                                  </m:r>
                                </m:sup>
                              </m:sSup>
                            </m:oMath>
                          </a14:m>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t>
                          </a:r>
                        </a:p>
                      </a:txBody>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)/(1+</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a:t>
                          </a:r>
                        </a:p>
                      </a:txBody>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Choice>
        <mc:Fallback xmlns="">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endParaRPr lang="en-US"/>
                        </a:p>
                      </a:txBody>
                      <a:tcPr>
                        <a:blipFill>
                          <a:blip r:embed="rId2"/>
                          <a:stretch>
                            <a:fillRect l="-81862" t="-108197" r="-64045" b="-327869"/>
                          </a:stretch>
                        </a:blipFill>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endParaRPr lang="en-US"/>
                        </a:p>
                      </a:txBody>
                      <a:tcPr>
                        <a:blipFill>
                          <a:blip r:embed="rId2"/>
                          <a:stretch>
                            <a:fillRect l="-81862" t="-208197" r="-64045" b="-227869"/>
                          </a:stretch>
                        </a:blipFill>
                      </a:tcPr>
                    </a:tc>
                    <a:tc>
                      <a:txBody>
                        <a:bodyPr/>
                        <a:lstStyle/>
                        <a:p>
                          <a:r>
                            <a:rPr lang="en-US" dirty="0"/>
                            <a:t>Exponential</a:t>
                          </a:r>
                        </a:p>
                      </a:txBody>
                      <a:tcPr/>
                    </a:tc>
                    <a:extLst>
                      <a:ext uri="{0D108BD9-81ED-4DB2-BD59-A6C34878D82A}">
                        <a16:rowId xmlns:a16="http://schemas.microsoft.com/office/drawing/2014/main" val="1416151344"/>
                      </a:ext>
                    </a:extLst>
                  </a:tr>
                  <a:tr h="378587">
                    <a:tc>
                      <a:txBody>
                        <a:bodyPr/>
                        <a:lstStyle/>
                        <a:p>
                          <a:r>
                            <a:rPr lang="en-US" dirty="0"/>
                            <a:t>Power</a:t>
                          </a:r>
                        </a:p>
                      </a:txBody>
                      <a:tcPr/>
                    </a:tc>
                    <a:tc>
                      <a:txBody>
                        <a:bodyPr/>
                        <a:lstStyle/>
                        <a:p>
                          <a:endParaRPr lang="en-US"/>
                        </a:p>
                      </a:txBody>
                      <a:tcPr>
                        <a:blipFill>
                          <a:blip r:embed="rId2"/>
                          <a:stretch>
                            <a:fillRect l="-81862" t="-303226" r="-64045" b="-124194"/>
                          </a:stretch>
                        </a:blipFill>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endParaRPr lang="en-US"/>
                        </a:p>
                      </a:txBody>
                      <a:tcPr>
                        <a:blipFill>
                          <a:blip r:embed="rId2"/>
                          <a:stretch>
                            <a:fillRect l="-81862" t="-409836" r="-64045" b="-26230"/>
                          </a:stretch>
                        </a:blipFill>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Fallback>
      </mc:AlternateContent>
      <p:sp>
        <p:nvSpPr>
          <p:cNvPr id="7" name="TextBox 6">
            <a:extLst>
              <a:ext uri="{FF2B5EF4-FFF2-40B4-BE49-F238E27FC236}">
                <a16:creationId xmlns:a16="http://schemas.microsoft.com/office/drawing/2014/main" id="{10B5298C-D439-1800-5591-5C110195885F}"/>
              </a:ext>
            </a:extLst>
          </p:cNvPr>
          <p:cNvSpPr txBox="1"/>
          <p:nvPr/>
        </p:nvSpPr>
        <p:spPr>
          <a:xfrm>
            <a:off x="475862" y="1233528"/>
            <a:ext cx="11607282"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Imperfect Segmentation: </a:t>
            </a:r>
            <a:r>
              <a:rPr lang="en-US" sz="2000" dirty="0">
                <a:solidFill>
                  <a:srgbClr val="13171B"/>
                </a:solidFill>
                <a:latin typeface="Franklin Gothic Book" panose="020B0503020102020204" pitchFamily="34" charset="0"/>
              </a:rPr>
              <a:t>It can be difficult to determine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Cannibalization: </a:t>
            </a:r>
            <a:r>
              <a:rPr lang="en-US" sz="2000" dirty="0">
                <a:solidFill>
                  <a:srgbClr val="13171B"/>
                </a:solidFill>
                <a:latin typeface="Franklin Gothic Book" panose="020B0503020102020204" pitchFamily="34" charset="0"/>
              </a:rPr>
              <a:t>Customers are trained to look for ways to pay lower prices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Arbitrage: </a:t>
            </a:r>
            <a:r>
              <a:rPr lang="en-US" sz="2000" dirty="0">
                <a:solidFill>
                  <a:srgbClr val="13171B"/>
                </a:solidFill>
                <a:latin typeface="Franklin Gothic Book" panose="020B0503020102020204" pitchFamily="34" charset="0"/>
              </a:rPr>
              <a:t>Third Parties can resell tickets</a:t>
            </a:r>
          </a:p>
        </p:txBody>
      </p:sp>
      <p:sp>
        <p:nvSpPr>
          <p:cNvPr id="8" name="TextBox 7">
            <a:extLst>
              <a:ext uri="{FF2B5EF4-FFF2-40B4-BE49-F238E27FC236}">
                <a16:creationId xmlns:a16="http://schemas.microsoft.com/office/drawing/2014/main" id="{1227B4A9-DF13-C493-D503-727DE5E75B7C}"/>
              </a:ext>
            </a:extLst>
          </p:cNvPr>
          <p:cNvSpPr txBox="1"/>
          <p:nvPr/>
        </p:nvSpPr>
        <p:spPr>
          <a:xfrm>
            <a:off x="292359" y="780764"/>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Limits to Price Differentiation: </a:t>
            </a:r>
          </a:p>
        </p:txBody>
      </p:sp>
      <p:sp>
        <p:nvSpPr>
          <p:cNvPr id="10" name="TextBox 9">
            <a:extLst>
              <a:ext uri="{FF2B5EF4-FFF2-40B4-BE49-F238E27FC236}">
                <a16:creationId xmlns:a16="http://schemas.microsoft.com/office/drawing/2014/main" id="{48EC286E-3C7C-B91C-E44C-05D1C7F4E890}"/>
              </a:ext>
            </a:extLst>
          </p:cNvPr>
          <p:cNvSpPr txBox="1"/>
          <p:nvPr/>
        </p:nvSpPr>
        <p:spPr>
          <a:xfrm>
            <a:off x="292359" y="2365359"/>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We will focus on Willingness-to-Pay. Common Price-Response Functions are listed in the following table</a:t>
            </a:r>
          </a:p>
        </p:txBody>
      </p:sp>
      <p:sp>
        <p:nvSpPr>
          <p:cNvPr id="11" name="TextBox 10">
            <a:extLst>
              <a:ext uri="{FF2B5EF4-FFF2-40B4-BE49-F238E27FC236}">
                <a16:creationId xmlns:a16="http://schemas.microsoft.com/office/drawing/2014/main" id="{0D7D4F29-8ABF-F2EF-F27D-34135FA3F2D2}"/>
              </a:ext>
            </a:extLst>
          </p:cNvPr>
          <p:cNvSpPr txBox="1"/>
          <p:nvPr/>
        </p:nvSpPr>
        <p:spPr>
          <a:xfrm>
            <a:off x="292359" y="5132186"/>
            <a:ext cx="11607282" cy="1015663"/>
          </a:xfrm>
          <a:prstGeom prst="rect">
            <a:avLst/>
          </a:prstGeom>
          <a:noFill/>
        </p:spPr>
        <p:txBody>
          <a:bodyPr wrap="square" rtlCol="0">
            <a:spAutoFit/>
          </a:bodyPr>
          <a:lstStyle/>
          <a:p>
            <a:pPr algn="l"/>
            <a:r>
              <a:rPr lang="en-US" sz="2000" dirty="0">
                <a:latin typeface="Franklin Gothic Book" panose="020B0503020102020204" pitchFamily="34" charset="0"/>
              </a:rPr>
              <a:t>Price response functions are outstanding tools that allow us to predict consumer responses at each price level. They are a heuristic used to adjust our pricing tactics and strategy continuously. The following sections will demonstrate constructing a price-response function. </a:t>
            </a:r>
          </a:p>
        </p:txBody>
      </p:sp>
    </p:spTree>
    <p:extLst>
      <p:ext uri="{BB962C8B-B14F-4D97-AF65-F5344CB8AC3E}">
        <p14:creationId xmlns:p14="http://schemas.microsoft.com/office/powerpoint/2010/main" val="108394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9BF-92ED-FB71-E3E1-B2C3514FB92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12FD700-E9CF-FCFA-B020-53A2E9836DE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13F3FCCC-2D34-8297-B667-8A383F046C3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634C254-07E2-9AA4-0647-F71ECBABEA87}"/>
              </a:ext>
            </a:extLst>
          </p:cNvPr>
          <p:cNvSpPr>
            <a:spLocks noGrp="1"/>
          </p:cNvSpPr>
          <p:nvPr>
            <p:ph type="sldNum" sz="quarter" idx="12"/>
          </p:nvPr>
        </p:nvSpPr>
        <p:spPr/>
        <p:txBody>
          <a:bodyPr/>
          <a:lstStyle/>
          <a:p>
            <a:fld id="{13131EA7-BDFF-4B55-8711-A8700BCA6F11}" type="slidenum">
              <a:rPr lang="en-US" smtClean="0"/>
              <a:t>15</a:t>
            </a:fld>
            <a:endParaRPr lang="en-US"/>
          </a:p>
        </p:txBody>
      </p:sp>
      <p:pic>
        <p:nvPicPr>
          <p:cNvPr id="8" name="Picture 7" descr="A graph with a red line&#10;&#10;Description automatically generated">
            <a:extLst>
              <a:ext uri="{FF2B5EF4-FFF2-40B4-BE49-F238E27FC236}">
                <a16:creationId xmlns:a16="http://schemas.microsoft.com/office/drawing/2014/main" id="{C1E105B3-8629-49ED-1545-72F515A6A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4"/>
            <a:ext cx="7315215" cy="5486411"/>
          </a:xfrm>
          <a:prstGeom prst="rect">
            <a:avLst/>
          </a:prstGeom>
        </p:spPr>
      </p:pic>
      <p:sp>
        <p:nvSpPr>
          <p:cNvPr id="9" name="TextBox 8">
            <a:extLst>
              <a:ext uri="{FF2B5EF4-FFF2-40B4-BE49-F238E27FC236}">
                <a16:creationId xmlns:a16="http://schemas.microsoft.com/office/drawing/2014/main" id="{F308D338-C438-053A-49EF-541A6374AD52}"/>
              </a:ext>
            </a:extLst>
          </p:cNvPr>
          <p:cNvSpPr txBox="1"/>
          <p:nvPr/>
        </p:nvSpPr>
        <p:spPr>
          <a:xfrm>
            <a:off x="7663555" y="881742"/>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data follows a </a:t>
            </a:r>
            <a:r>
              <a:rPr lang="en-US" sz="2000" dirty="0">
                <a:solidFill>
                  <a:srgbClr val="13171B"/>
                </a:solidFill>
                <a:latin typeface="Franklin Gothic Book" panose="020B0503020102020204" pitchFamily="34" charset="0"/>
                <a:hlinkClick r:id="rId3"/>
              </a:rPr>
              <a:t>beta</a:t>
            </a:r>
            <a:r>
              <a:rPr lang="en-US" sz="2000" dirty="0">
                <a:solidFill>
                  <a:srgbClr val="13171B"/>
                </a:solidFill>
                <a:latin typeface="Franklin Gothic Book" panose="020B0503020102020204" pitchFamily="34" charset="0"/>
              </a:rPr>
              <a:t> distribution and simulates secondary market purchases for a particular section over time. Secondary market prices are interesting because they can float in an unconstrained way but may suffer from inventory availability problems.  </a:t>
            </a:r>
          </a:p>
        </p:txBody>
      </p:sp>
      <p:graphicFrame>
        <p:nvGraphicFramePr>
          <p:cNvPr id="10" name="Object 9">
            <a:extLst>
              <a:ext uri="{FF2B5EF4-FFF2-40B4-BE49-F238E27FC236}">
                <a16:creationId xmlns:a16="http://schemas.microsoft.com/office/drawing/2014/main" id="{3A1E4B01-3ADE-33A6-7D37-267561D1B145}"/>
              </a:ext>
            </a:extLst>
          </p:cNvPr>
          <p:cNvGraphicFramePr>
            <a:graphicFrameLocks noChangeAspect="1"/>
          </p:cNvGraphicFramePr>
          <p:nvPr>
            <p:extLst>
              <p:ext uri="{D42A27DB-BD31-4B8C-83A1-F6EECF244321}">
                <p14:modId xmlns:p14="http://schemas.microsoft.com/office/powerpoint/2010/main" val="2571565144"/>
              </p:ext>
            </p:extLst>
          </p:nvPr>
        </p:nvGraphicFramePr>
        <p:xfrm>
          <a:off x="1596231" y="1331524"/>
          <a:ext cx="1227137" cy="1485900"/>
        </p:xfrm>
        <a:graphic>
          <a:graphicData uri="http://schemas.openxmlformats.org/presentationml/2006/ole">
            <mc:AlternateContent xmlns:mc="http://schemas.openxmlformats.org/markup-compatibility/2006">
              <mc:Choice xmlns:v="urn:schemas-microsoft-com:vml" Requires="v">
                <p:oleObj name="Worksheet" r:id="rId4" imgW="1226997" imgH="1485994" progId="Excel.Sheet.12">
                  <p:embed/>
                </p:oleObj>
              </mc:Choice>
              <mc:Fallback>
                <p:oleObj name="Worksheet" r:id="rId4" imgW="1226997" imgH="1485994" progId="Excel.Sheet.12">
                  <p:embed/>
                  <p:pic>
                    <p:nvPicPr>
                      <p:cNvPr id="10" name="Object 9">
                        <a:extLst>
                          <a:ext uri="{FF2B5EF4-FFF2-40B4-BE49-F238E27FC236}">
                            <a16:creationId xmlns:a16="http://schemas.microsoft.com/office/drawing/2014/main" id="{3A1E4B01-3ADE-33A6-7D37-267561D1B145}"/>
                          </a:ext>
                        </a:extLst>
                      </p:cNvPr>
                      <p:cNvPicPr/>
                      <p:nvPr/>
                    </p:nvPicPr>
                    <p:blipFill>
                      <a:blip r:embed="rId5"/>
                      <a:stretch>
                        <a:fillRect/>
                      </a:stretch>
                    </p:blipFill>
                    <p:spPr>
                      <a:xfrm>
                        <a:off x="1596231" y="1331524"/>
                        <a:ext cx="1227137" cy="14859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283823-5FA8-360D-A3BB-8AEB657D0D2D}"/>
              </a:ext>
            </a:extLst>
          </p:cNvPr>
          <p:cNvSpPr txBox="1"/>
          <p:nvPr/>
        </p:nvSpPr>
        <p:spPr>
          <a:xfrm>
            <a:off x="7680661" y="3479024"/>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is also for illustration. Actual sales data is typically highly skewed but can follow many different distributions. </a:t>
            </a:r>
          </a:p>
        </p:txBody>
      </p:sp>
    </p:spTree>
    <p:extLst>
      <p:ext uri="{BB962C8B-B14F-4D97-AF65-F5344CB8AC3E}">
        <p14:creationId xmlns:p14="http://schemas.microsoft.com/office/powerpoint/2010/main" val="41762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4352-2026-6544-9890-885F99DD01C9}"/>
            </a:ext>
          </a:extLst>
        </p:cNvPr>
        <p:cNvGrpSpPr/>
        <p:nvPr/>
      </p:nvGrpSpPr>
      <p:grpSpPr>
        <a:xfrm>
          <a:off x="0" y="0"/>
          <a:ext cx="0" cy="0"/>
          <a:chOff x="0" y="0"/>
          <a:chExt cx="0" cy="0"/>
        </a:xfrm>
      </p:grpSpPr>
      <p:pic>
        <p:nvPicPr>
          <p:cNvPr id="5" name="Picture 4" descr="A graph showing a price&#10;&#10;Description automatically generated">
            <a:extLst>
              <a:ext uri="{FF2B5EF4-FFF2-40B4-BE49-F238E27FC236}">
                <a16:creationId xmlns:a16="http://schemas.microsoft.com/office/drawing/2014/main" id="{D0CE3D11-02BA-27DE-B27C-54E7A3FB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3"/>
            <a:ext cx="7315215" cy="5486411"/>
          </a:xfrm>
          <a:prstGeom prst="rect">
            <a:avLst/>
          </a:prstGeom>
        </p:spPr>
      </p:pic>
      <p:sp>
        <p:nvSpPr>
          <p:cNvPr id="12" name="TextBox 11">
            <a:extLst>
              <a:ext uri="{FF2B5EF4-FFF2-40B4-BE49-F238E27FC236}">
                <a16:creationId xmlns:a16="http://schemas.microsoft.com/office/drawing/2014/main" id="{F8F7DD7D-18C4-BF56-FA77-E14F5BB16F8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A55CF2D9-6119-8030-7BF5-F2F25E67285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ABCF399-FAB3-1811-F3B2-43D3A907043A}"/>
              </a:ext>
            </a:extLst>
          </p:cNvPr>
          <p:cNvSpPr>
            <a:spLocks noGrp="1"/>
          </p:cNvSpPr>
          <p:nvPr>
            <p:ph type="sldNum" sz="quarter" idx="12"/>
          </p:nvPr>
        </p:nvSpPr>
        <p:spPr/>
        <p:txBody>
          <a:bodyPr/>
          <a:lstStyle/>
          <a:p>
            <a:fld id="{13131EA7-BDFF-4B55-8711-A8700BCA6F11}" type="slidenum">
              <a:rPr lang="en-US" smtClean="0"/>
              <a:t>16</a:t>
            </a:fld>
            <a:endParaRPr lang="en-US"/>
          </a:p>
        </p:txBody>
      </p:sp>
      <p:sp>
        <p:nvSpPr>
          <p:cNvPr id="9" name="TextBox 8">
            <a:extLst>
              <a:ext uri="{FF2B5EF4-FFF2-40B4-BE49-F238E27FC236}">
                <a16:creationId xmlns:a16="http://schemas.microsoft.com/office/drawing/2014/main" id="{FB64F495-995D-CB24-EC4A-D465B80D8981}"/>
              </a:ext>
            </a:extLst>
          </p:cNvPr>
          <p:cNvSpPr txBox="1"/>
          <p:nvPr/>
        </p:nvSpPr>
        <p:spPr>
          <a:xfrm>
            <a:off x="7663556" y="928395"/>
            <a:ext cx="4449414" cy="2862322"/>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Fitting a polynomial function to the data works much better than a linear model. However, we can see that we could probably do better. (</a:t>
            </a:r>
            <a:r>
              <a:rPr lang="en-US" sz="2000" i="1" dirty="0">
                <a:solidFill>
                  <a:srgbClr val="13171B"/>
                </a:solidFill>
                <a:latin typeface="Franklin Gothic Book" panose="020B0503020102020204" pitchFamily="34" charset="0"/>
              </a:rPr>
              <a:t>We know we could do better since we picked the distribution</a:t>
            </a:r>
            <a:r>
              <a:rPr lang="en-US" sz="2000" dirty="0">
                <a:solidFill>
                  <a:srgbClr val="13171B"/>
                </a:solidFill>
                <a:latin typeface="Franklin Gothic Book" panose="020B0503020102020204" pitchFamily="34" charset="0"/>
              </a:rPr>
              <a:t>). We can see that the line over and underestimates tickets sold at each price level across the entire distribution. </a:t>
            </a:r>
          </a:p>
        </p:txBody>
      </p:sp>
      <p:sp>
        <p:nvSpPr>
          <p:cNvPr id="11" name="TextBox 10">
            <a:extLst>
              <a:ext uri="{FF2B5EF4-FFF2-40B4-BE49-F238E27FC236}">
                <a16:creationId xmlns:a16="http://schemas.microsoft.com/office/drawing/2014/main" id="{FBEF2C0D-AC32-5390-708F-09FCF76635F5}"/>
              </a:ext>
            </a:extLst>
          </p:cNvPr>
          <p:cNvSpPr txBox="1"/>
          <p:nvPr/>
        </p:nvSpPr>
        <p:spPr>
          <a:xfrm>
            <a:off x="7571527" y="4102876"/>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How do we use this function to set prices? This depends on the circumstances…</a:t>
            </a:r>
          </a:p>
        </p:txBody>
      </p:sp>
    </p:spTree>
    <p:extLst>
      <p:ext uri="{BB962C8B-B14F-4D97-AF65-F5344CB8AC3E}">
        <p14:creationId xmlns:p14="http://schemas.microsoft.com/office/powerpoint/2010/main" val="16475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A160-13D9-BAF4-5858-9F6742EC989D}"/>
            </a:ext>
          </a:extLst>
        </p:cNvPr>
        <p:cNvGrpSpPr/>
        <p:nvPr/>
      </p:nvGrpSpPr>
      <p:grpSpPr>
        <a:xfrm>
          <a:off x="0" y="0"/>
          <a:ext cx="0" cy="0"/>
          <a:chOff x="0" y="0"/>
          <a:chExt cx="0" cy="0"/>
        </a:xfrm>
      </p:grpSpPr>
      <p:pic>
        <p:nvPicPr>
          <p:cNvPr id="6" name="Picture 5" descr="A graph of a price line&#10;&#10;Description automatically generated">
            <a:extLst>
              <a:ext uri="{FF2B5EF4-FFF2-40B4-BE49-F238E27FC236}">
                <a16:creationId xmlns:a16="http://schemas.microsoft.com/office/drawing/2014/main" id="{5557E896-547B-03F9-62A1-148833FE6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2"/>
            <a:ext cx="7315215" cy="5486411"/>
          </a:xfrm>
          <a:prstGeom prst="rect">
            <a:avLst/>
          </a:prstGeom>
        </p:spPr>
      </p:pic>
      <p:sp>
        <p:nvSpPr>
          <p:cNvPr id="12" name="TextBox 11">
            <a:extLst>
              <a:ext uri="{FF2B5EF4-FFF2-40B4-BE49-F238E27FC236}">
                <a16:creationId xmlns:a16="http://schemas.microsoft.com/office/drawing/2014/main" id="{7503A35E-0106-C3E3-7CE2-C2B035D08A9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2F18641B-BD12-D08C-F9D7-6E404AC0359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0EF15BC3-67D4-3188-F305-968296A873BD}"/>
              </a:ext>
            </a:extLst>
          </p:cNvPr>
          <p:cNvSpPr>
            <a:spLocks noGrp="1"/>
          </p:cNvSpPr>
          <p:nvPr>
            <p:ph type="sldNum" sz="quarter" idx="12"/>
          </p:nvPr>
        </p:nvSpPr>
        <p:spPr/>
        <p:txBody>
          <a:bodyPr/>
          <a:lstStyle/>
          <a:p>
            <a:fld id="{13131EA7-BDFF-4B55-8711-A8700BCA6F11}"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0D7388-0F5F-1B8B-239D-1B0B08CCB883}"/>
                  </a:ext>
                </a:extLst>
              </p:cNvPr>
              <p:cNvSpPr txBox="1"/>
              <p:nvPr/>
            </p:nvSpPr>
            <p:spPr>
              <a:xfrm>
                <a:off x="7559352" y="2118867"/>
                <a:ext cx="4358952" cy="2832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𝑺𝒂𝒍𝒆𝒔</m:t>
                      </m:r>
                      <m:r>
                        <a:rPr lang="en-US" b="1" i="1" smtClean="0">
                          <a:solidFill>
                            <a:srgbClr val="00318D"/>
                          </a:solidFill>
                          <a:latin typeface="Cambria Math" panose="02040503050406030204" pitchFamily="18" charset="0"/>
                        </a:rPr>
                        <m:t>=</m:t>
                      </m:r>
                      <m:r>
                        <m:rPr>
                          <m:nor/>
                        </m:rPr>
                        <a:rPr lang="en-US" b="1" dirty="0">
                          <a:solidFill>
                            <a:srgbClr val="00318D"/>
                          </a:solidFill>
                        </a:rPr>
                        <m:t>−88.16618</m:t>
                      </m:r>
                      <m:sSup>
                        <m:sSupPr>
                          <m:ctrlPr>
                            <a:rPr lang="en-US" b="1" i="1" smtClean="0">
                              <a:solidFill>
                                <a:srgbClr val="00318D"/>
                              </a:solidFill>
                              <a:latin typeface="Cambria Math" panose="02040503050406030204" pitchFamily="18" charset="0"/>
                            </a:rPr>
                          </m:ctrlPr>
                        </m:sSupPr>
                        <m:e>
                          <m:r>
                            <a:rPr lang="en-US" b="1" i="1" smtClean="0">
                              <a:solidFill>
                                <a:srgbClr val="00318D"/>
                              </a:solidFill>
                              <a:latin typeface="Cambria Math" panose="02040503050406030204" pitchFamily="18" charset="0"/>
                            </a:rPr>
                            <m:t>+</m:t>
                          </m:r>
                          <m:r>
                            <m:rPr>
                              <m:nor/>
                            </m:rPr>
                            <a:rPr lang="en-US" b="1" dirty="0">
                              <a:solidFill>
                                <a:srgbClr val="00318D"/>
                              </a:solidFill>
                            </a:rPr>
                            <m:t>5.35142</m:t>
                          </m:r>
                          <m:r>
                            <m:rPr>
                              <m:nor/>
                            </m:rPr>
                            <a:rPr lang="en-US" b="1" i="0" dirty="0" smtClean="0">
                              <a:solidFill>
                                <a:srgbClr val="00318D"/>
                              </a:solidFill>
                            </a:rPr>
                            <m:t>x</m:t>
                          </m:r>
                          <m:r>
                            <m:rPr>
                              <m:nor/>
                            </m:rPr>
                            <a:rPr lang="en-US" b="1" i="0" dirty="0" smtClean="0">
                              <a:solidFill>
                                <a:srgbClr val="00318D"/>
                              </a:solidFill>
                            </a:rPr>
                            <m:t> </m:t>
                          </m:r>
                          <m:r>
                            <m:rPr>
                              <m:nor/>
                            </m:rPr>
                            <a:rPr lang="en-US" b="1" i="0" smtClean="0">
                              <a:solidFill>
                                <a:srgbClr val="00318D"/>
                              </a:solidFill>
                              <a:latin typeface="Cambria Math" panose="02040503050406030204" pitchFamily="18" charset="0"/>
                            </a:rPr>
                            <m:t>+ </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oMath>
                  </m:oMathPara>
                </a14:m>
                <a:endParaRPr lang="en-US" b="1" dirty="0">
                  <a:solidFill>
                    <a:srgbClr val="00318D"/>
                  </a:solidFill>
                </a:endParaRPr>
              </a:p>
            </p:txBody>
          </p:sp>
        </mc:Choice>
        <mc:Fallback xmlns="">
          <p:sp>
            <p:nvSpPr>
              <p:cNvPr id="7" name="TextBox 6">
                <a:extLst>
                  <a:ext uri="{FF2B5EF4-FFF2-40B4-BE49-F238E27FC236}">
                    <a16:creationId xmlns:a16="http://schemas.microsoft.com/office/drawing/2014/main" id="{A30D7388-0F5F-1B8B-239D-1B0B08CCB883}"/>
                  </a:ext>
                </a:extLst>
              </p:cNvPr>
              <p:cNvSpPr txBox="1">
                <a:spLocks noRot="1" noChangeAspect="1" noMove="1" noResize="1" noEditPoints="1" noAdjustHandles="1" noChangeArrowheads="1" noChangeShapeType="1" noTextEdit="1"/>
              </p:cNvSpPr>
              <p:nvPr/>
            </p:nvSpPr>
            <p:spPr>
              <a:xfrm>
                <a:off x="7559352" y="2118867"/>
                <a:ext cx="4358952" cy="283219"/>
              </a:xfrm>
              <a:prstGeom prst="rect">
                <a:avLst/>
              </a:prstGeom>
              <a:blipFill>
                <a:blip r:embed="rId3"/>
                <a:stretch>
                  <a:fillRect l="-1958" t="-6522" b="-869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69FBC05-94C1-B6DB-43B8-F7E7DFCF0203}"/>
              </a:ext>
            </a:extLst>
          </p:cNvPr>
          <p:cNvSpPr txBox="1"/>
          <p:nvPr/>
        </p:nvSpPr>
        <p:spPr>
          <a:xfrm>
            <a:off x="7559352" y="919057"/>
            <a:ext cx="4647555"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We can use the function from the polynomial fit to obtain the revenue-maximizing point on the curve.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FC39C6-CA2C-4108-5A8F-BDC21268F6B2}"/>
                  </a:ext>
                </a:extLst>
              </p:cNvPr>
              <p:cNvSpPr txBox="1"/>
              <p:nvPr/>
            </p:nvSpPr>
            <p:spPr>
              <a:xfrm>
                <a:off x="7559352" y="2883219"/>
                <a:ext cx="4358952" cy="404341"/>
              </a:xfrm>
              <a:prstGeom prst="rect">
                <a:avLst/>
              </a:prstGeom>
              <a:noFill/>
            </p:spPr>
            <p:txBody>
              <a:bodyPr wrap="square" lIns="0" tIns="0" rIns="0" bIns="0" rtlCol="0">
                <a:spAutoFit/>
              </a:bodyPr>
              <a:lstStyle/>
              <a:p>
                <a14:m>
                  <m:oMath xmlns:m="http://schemas.openxmlformats.org/officeDocument/2006/math">
                    <m:f>
                      <m:fPr>
                        <m:ctrlPr>
                          <a:rPr lang="en-US" b="1" i="1" smtClean="0">
                            <a:solidFill>
                              <a:srgbClr val="00318D"/>
                            </a:solidFill>
                            <a:latin typeface="Cambria Math" panose="02040503050406030204" pitchFamily="18" charset="0"/>
                          </a:rPr>
                        </m:ctrlPr>
                      </m:fPr>
                      <m:num>
                        <m:r>
                          <a:rPr lang="en-US" b="1" i="1" smtClean="0">
                            <a:solidFill>
                              <a:srgbClr val="00318D"/>
                            </a:solidFill>
                            <a:latin typeface="Cambria Math" panose="02040503050406030204" pitchFamily="18" charset="0"/>
                          </a:rPr>
                          <m:t>𝒅</m:t>
                        </m:r>
                      </m:num>
                      <m:den>
                        <m:r>
                          <a:rPr lang="en-US" b="1" i="1" smtClean="0">
                            <a:solidFill>
                              <a:srgbClr val="00318D"/>
                            </a:solidFill>
                            <a:latin typeface="Cambria Math" panose="02040503050406030204" pitchFamily="18" charset="0"/>
                          </a:rPr>
                          <m:t>𝒅𝒙</m:t>
                        </m:r>
                      </m:den>
                    </m:f>
                    <m:r>
                      <a:rPr lang="en-US" b="1" i="1" smtClean="0">
                        <a:solidFill>
                          <a:srgbClr val="00318D"/>
                        </a:solidFill>
                        <a:latin typeface="Cambria Math" panose="02040503050406030204" pitchFamily="18" charset="0"/>
                      </a:rPr>
                      <m:t>=</m:t>
                    </m:r>
                    <m:sSup>
                      <m:sSupPr>
                        <m:ctrlPr>
                          <a:rPr lang="en-US" b="1" i="1" smtClean="0">
                            <a:solidFill>
                              <a:srgbClr val="00318D"/>
                            </a:solidFill>
                            <a:latin typeface="Cambria Math" panose="02040503050406030204" pitchFamily="18" charset="0"/>
                          </a:rPr>
                        </m:ctrlPr>
                      </m:sSupPr>
                      <m:e>
                        <m:r>
                          <m:rPr>
                            <m:nor/>
                          </m:rPr>
                          <a:rPr lang="en-US" b="1" i="0" smtClean="0">
                            <a:solidFill>
                              <a:srgbClr val="00318D"/>
                            </a:solidFill>
                            <a:latin typeface="Cambria Math" panose="02040503050406030204" pitchFamily="18" charset="0"/>
                          </a:rPr>
                          <m:t>(</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r>
                      <a:rPr lang="en-US" b="1" i="1" smtClean="0">
                        <a:solidFill>
                          <a:srgbClr val="00318D"/>
                        </a:solidFill>
                        <a:latin typeface="Cambria Math" panose="02040503050406030204" pitchFamily="18" charset="0"/>
                      </a:rPr>
                      <m:t>+</m:t>
                    </m:r>
                  </m:oMath>
                </a14:m>
                <a:r>
                  <a:rPr lang="en-US" b="1" dirty="0">
                    <a:solidFill>
                      <a:srgbClr val="00318D"/>
                    </a:solidFill>
                  </a:rPr>
                  <a:t> </a:t>
                </a:r>
                <a14:m>
                  <m:oMath xmlns:m="http://schemas.openxmlformats.org/officeDocument/2006/math">
                    <m:r>
                      <m:rPr>
                        <m:nor/>
                      </m:rPr>
                      <a:rPr lang="en-US" b="1" dirty="0">
                        <a:solidFill>
                          <a:srgbClr val="00318D"/>
                        </a:solidFill>
                      </a:rPr>
                      <m:t>5.35142</m:t>
                    </m:r>
                    <m:r>
                      <m:rPr>
                        <m:nor/>
                      </m:rPr>
                      <a:rPr lang="en-US" b="1" dirty="0">
                        <a:solidFill>
                          <a:srgbClr val="00318D"/>
                        </a:solidFill>
                      </a:rPr>
                      <m:t>x</m:t>
                    </m:r>
                    <m:r>
                      <m:rPr>
                        <m:nor/>
                      </m:rPr>
                      <a:rPr lang="en-US" b="1" i="0" dirty="0" smtClean="0">
                        <a:solidFill>
                          <a:srgbClr val="00318D"/>
                        </a:solidFill>
                      </a:rPr>
                      <m:t> </m:t>
                    </m:r>
                    <m:r>
                      <m:rPr>
                        <m:nor/>
                      </m:rPr>
                      <a:rPr lang="en-US" b="1" dirty="0">
                        <a:solidFill>
                          <a:srgbClr val="00318D"/>
                        </a:solidFill>
                      </a:rPr>
                      <m:t>−88.16618</m:t>
                    </m:r>
                    <m:r>
                      <m:rPr>
                        <m:nor/>
                      </m:rPr>
                      <a:rPr lang="en-US" b="1" i="0" dirty="0" smtClean="0">
                        <a:solidFill>
                          <a:srgbClr val="00318D"/>
                        </a:solidFill>
                      </a:rPr>
                      <m:t>)</m:t>
                    </m:r>
                  </m:oMath>
                </a14:m>
                <a:endParaRPr lang="en-US" b="1" dirty="0"/>
              </a:p>
            </p:txBody>
          </p:sp>
        </mc:Choice>
        <mc:Fallback xmlns="">
          <p:sp>
            <p:nvSpPr>
              <p:cNvPr id="14" name="TextBox 13">
                <a:extLst>
                  <a:ext uri="{FF2B5EF4-FFF2-40B4-BE49-F238E27FC236}">
                    <a16:creationId xmlns:a16="http://schemas.microsoft.com/office/drawing/2014/main" id="{84FC39C6-CA2C-4108-5A8F-BDC21268F6B2}"/>
                  </a:ext>
                </a:extLst>
              </p:cNvPr>
              <p:cNvSpPr txBox="1">
                <a:spLocks noRot="1" noChangeAspect="1" noMove="1" noResize="1" noEditPoints="1" noAdjustHandles="1" noChangeArrowheads="1" noChangeShapeType="1" noTextEdit="1"/>
              </p:cNvSpPr>
              <p:nvPr/>
            </p:nvSpPr>
            <p:spPr>
              <a:xfrm>
                <a:off x="7559352" y="2883219"/>
                <a:ext cx="4358952" cy="404341"/>
              </a:xfrm>
              <a:prstGeom prst="rect">
                <a:avLst/>
              </a:prstGeom>
              <a:blipFill>
                <a:blip r:embed="rId4"/>
                <a:stretch>
                  <a:fillRect l="-1538" t="-303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5AB625-779E-B845-CD6E-4714BB3CC4C6}"/>
                  </a:ext>
                </a:extLst>
              </p:cNvPr>
              <p:cNvSpPr txBox="1"/>
              <p:nvPr/>
            </p:nvSpPr>
            <p:spPr>
              <a:xfrm>
                <a:off x="7559352" y="3423455"/>
                <a:ext cx="4358952"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𝟎</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𝟓</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𝟑𝟓𝟏𝟒𝟐</m:t>
                      </m:r>
                      <m:r>
                        <a:rPr lang="en-US" b="1" i="1" smtClean="0">
                          <a:solidFill>
                            <a:srgbClr val="00318D"/>
                          </a:solidFill>
                          <a:latin typeface="Cambria Math" panose="02040503050406030204" pitchFamily="18" charset="0"/>
                        </a:rPr>
                        <m:t> − </m:t>
                      </m:r>
                      <m:r>
                        <m:rPr>
                          <m:nor/>
                        </m:rPr>
                        <a:rPr lang="en-US" b="1" i="0" smtClean="0">
                          <a:solidFill>
                            <a:srgbClr val="00318D"/>
                          </a:solidFill>
                          <a:latin typeface="Cambria Math" panose="02040503050406030204" pitchFamily="18" charset="0"/>
                        </a:rPr>
                        <m:t>.0875</m:t>
                      </m:r>
                      <m:r>
                        <m:rPr>
                          <m:nor/>
                        </m:rPr>
                        <a:rPr lang="en-US" b="1" i="0" smtClean="0">
                          <a:solidFill>
                            <a:srgbClr val="00318D"/>
                          </a:solidFill>
                          <a:latin typeface="Cambria Math" panose="02040503050406030204" pitchFamily="18" charset="0"/>
                        </a:rPr>
                        <m:t>x</m:t>
                      </m:r>
                    </m:oMath>
                  </m:oMathPara>
                </a14:m>
                <a:endParaRPr lang="en-US" b="1" dirty="0">
                  <a:solidFill>
                    <a:srgbClr val="00318D"/>
                  </a:solidFill>
                </a:endParaRPr>
              </a:p>
            </p:txBody>
          </p:sp>
        </mc:Choice>
        <mc:Fallback xmlns="">
          <p:sp>
            <p:nvSpPr>
              <p:cNvPr id="15" name="TextBox 14">
                <a:extLst>
                  <a:ext uri="{FF2B5EF4-FFF2-40B4-BE49-F238E27FC236}">
                    <a16:creationId xmlns:a16="http://schemas.microsoft.com/office/drawing/2014/main" id="{E65AB625-779E-B845-CD6E-4714BB3CC4C6}"/>
                  </a:ext>
                </a:extLst>
              </p:cNvPr>
              <p:cNvSpPr txBox="1">
                <a:spLocks noRot="1" noChangeAspect="1" noMove="1" noResize="1" noEditPoints="1" noAdjustHandles="1" noChangeArrowheads="1" noChangeShapeType="1" noTextEdit="1"/>
              </p:cNvSpPr>
              <p:nvPr/>
            </p:nvSpPr>
            <p:spPr>
              <a:xfrm>
                <a:off x="7559352" y="3423455"/>
                <a:ext cx="4358952" cy="276999"/>
              </a:xfrm>
              <a:prstGeom prst="rect">
                <a:avLst/>
              </a:prstGeom>
              <a:blipFill>
                <a:blip r:embed="rId5"/>
                <a:stretch>
                  <a:fillRect l="-1818" b="-888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9E72552-CB7A-8B48-9323-287B62EA6CEB}"/>
              </a:ext>
            </a:extLst>
          </p:cNvPr>
          <p:cNvSpPr txBox="1"/>
          <p:nvPr/>
        </p:nvSpPr>
        <p:spPr>
          <a:xfrm>
            <a:off x="7486274" y="2437791"/>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Take the derivative and set it = 0</a:t>
            </a:r>
          </a:p>
        </p:txBody>
      </p:sp>
      <p:sp>
        <p:nvSpPr>
          <p:cNvPr id="18" name="TextBox 17">
            <a:extLst>
              <a:ext uri="{FF2B5EF4-FFF2-40B4-BE49-F238E27FC236}">
                <a16:creationId xmlns:a16="http://schemas.microsoft.com/office/drawing/2014/main" id="{F7708854-05F1-AEFF-115B-AC7FB61B0FDB}"/>
              </a:ext>
            </a:extLst>
          </p:cNvPr>
          <p:cNvSpPr txBox="1"/>
          <p:nvPr/>
        </p:nvSpPr>
        <p:spPr>
          <a:xfrm>
            <a:off x="7486274" y="3855017"/>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Solving the function gives us </a:t>
            </a:r>
            <a:r>
              <a:rPr lang="en-US" sz="2000" b="1" dirty="0">
                <a:solidFill>
                  <a:srgbClr val="00318D"/>
                </a:solidFill>
                <a:latin typeface="Franklin Gothic Book" panose="020B0503020102020204" pitchFamily="34" charset="0"/>
              </a:rPr>
              <a:t>$61.16</a:t>
            </a:r>
          </a:p>
        </p:txBody>
      </p:sp>
      <p:sp>
        <p:nvSpPr>
          <p:cNvPr id="19" name="TextBox 18">
            <a:extLst>
              <a:ext uri="{FF2B5EF4-FFF2-40B4-BE49-F238E27FC236}">
                <a16:creationId xmlns:a16="http://schemas.microsoft.com/office/drawing/2014/main" id="{CAFDEF8F-AD21-2C7D-CDF6-0B5D18A93A19}"/>
              </a:ext>
            </a:extLst>
          </p:cNvPr>
          <p:cNvSpPr txBox="1"/>
          <p:nvPr/>
        </p:nvSpPr>
        <p:spPr>
          <a:xfrm>
            <a:off x="7486274" y="4389845"/>
            <a:ext cx="4263448"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Plugging </a:t>
            </a:r>
            <a:r>
              <a:rPr lang="en-US" sz="2000" b="1" dirty="0">
                <a:solidFill>
                  <a:srgbClr val="00318D"/>
                </a:solidFill>
                <a:latin typeface="Franklin Gothic Book" panose="020B0503020102020204" pitchFamily="34" charset="0"/>
              </a:rPr>
              <a:t>$61.16 </a:t>
            </a:r>
            <a:r>
              <a:rPr lang="en-US" sz="2000" dirty="0">
                <a:solidFill>
                  <a:srgbClr val="13171B"/>
                </a:solidFill>
                <a:latin typeface="Franklin Gothic Book" panose="020B0503020102020204" pitchFamily="34" charset="0"/>
              </a:rPr>
              <a:t>back into our sales equation gives us </a:t>
            </a:r>
            <a:r>
              <a:rPr lang="en-US" sz="2000" b="1" dirty="0">
                <a:solidFill>
                  <a:srgbClr val="00318D"/>
                </a:solidFill>
                <a:latin typeface="Franklin Gothic Book" panose="020B0503020102020204" pitchFamily="34" charset="0"/>
              </a:rPr>
              <a:t>75</a:t>
            </a:r>
            <a:r>
              <a:rPr lang="en-US" sz="2000" dirty="0">
                <a:solidFill>
                  <a:srgbClr val="13171B"/>
                </a:solidFill>
                <a:latin typeface="Franklin Gothic Book" panose="020B0503020102020204" pitchFamily="34" charset="0"/>
              </a:rPr>
              <a:t> or so tickets. If we could only set one price, this is where you might consider setting it. </a:t>
            </a:r>
            <a:endParaRPr lang="en-US" sz="2000" b="1"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23906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DB2C6-2FF7-958A-0F24-5EA9CEC87104}"/>
            </a:ext>
          </a:extLst>
        </p:cNvPr>
        <p:cNvGrpSpPr/>
        <p:nvPr/>
      </p:nvGrpSpPr>
      <p:grpSpPr>
        <a:xfrm>
          <a:off x="0" y="0"/>
          <a:ext cx="0" cy="0"/>
          <a:chOff x="0" y="0"/>
          <a:chExt cx="0" cy="0"/>
        </a:xfrm>
      </p:grpSpPr>
      <p:pic>
        <p:nvPicPr>
          <p:cNvPr id="5" name="Picture 4" descr="A graph of a price curve&#10;&#10;Description automatically generated with medium confidence">
            <a:extLst>
              <a:ext uri="{FF2B5EF4-FFF2-40B4-BE49-F238E27FC236}">
                <a16:creationId xmlns:a16="http://schemas.microsoft.com/office/drawing/2014/main" id="{07EA7E6C-D142-E1A9-2BB1-CC95411D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 y="632993"/>
            <a:ext cx="7315215" cy="5486411"/>
          </a:xfrm>
          <a:prstGeom prst="rect">
            <a:avLst/>
          </a:prstGeom>
        </p:spPr>
      </p:pic>
      <p:sp>
        <p:nvSpPr>
          <p:cNvPr id="12" name="TextBox 11">
            <a:extLst>
              <a:ext uri="{FF2B5EF4-FFF2-40B4-BE49-F238E27FC236}">
                <a16:creationId xmlns:a16="http://schemas.microsoft.com/office/drawing/2014/main" id="{7124A167-D01E-3ED7-96DA-27E946A6675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398CAC5C-D717-9649-8A1F-A662618739C9}"/>
              </a:ext>
            </a:extLst>
          </p:cNvPr>
          <p:cNvSpPr>
            <a:spLocks noGrp="1"/>
          </p:cNvSpPr>
          <p:nvPr>
            <p:ph type="ftr" sz="quarter" idx="11"/>
          </p:nvPr>
        </p:nvSpPr>
        <p:spPr>
          <a:xfrm>
            <a:off x="171058" y="6356350"/>
            <a:ext cx="7982342" cy="365125"/>
          </a:xfrm>
        </p:spPr>
        <p:txBody>
          <a:bodyPr/>
          <a:lstStyle/>
          <a:p>
            <a:pPr algn="l"/>
            <a:r>
              <a:rPr lang="en-US" dirty="0"/>
              <a:t>This makes many assumptions and does not consider inventory levels, different options, sales channels or any other factor.</a:t>
            </a:r>
          </a:p>
        </p:txBody>
      </p:sp>
      <p:sp>
        <p:nvSpPr>
          <p:cNvPr id="3" name="Slide Number Placeholder 2">
            <a:extLst>
              <a:ext uri="{FF2B5EF4-FFF2-40B4-BE49-F238E27FC236}">
                <a16:creationId xmlns:a16="http://schemas.microsoft.com/office/drawing/2014/main" id="{957B8DFE-6E6D-F319-E32D-E82294FB3F04}"/>
              </a:ext>
            </a:extLst>
          </p:cNvPr>
          <p:cNvSpPr>
            <a:spLocks noGrp="1"/>
          </p:cNvSpPr>
          <p:nvPr>
            <p:ph type="sldNum" sz="quarter" idx="12"/>
          </p:nvPr>
        </p:nvSpPr>
        <p:spPr/>
        <p:txBody>
          <a:bodyPr/>
          <a:lstStyle/>
          <a:p>
            <a:fld id="{13131EA7-BDFF-4B55-8711-A8700BCA6F11}" type="slidenum">
              <a:rPr lang="en-US" smtClean="0"/>
              <a:t>18</a:t>
            </a:fld>
            <a:endParaRPr lang="en-US"/>
          </a:p>
        </p:txBody>
      </p:sp>
      <p:sp>
        <p:nvSpPr>
          <p:cNvPr id="8" name="TextBox 7">
            <a:extLst>
              <a:ext uri="{FF2B5EF4-FFF2-40B4-BE49-F238E27FC236}">
                <a16:creationId xmlns:a16="http://schemas.microsoft.com/office/drawing/2014/main" id="{CBB8C7F5-F9AB-1535-9C01-AEB00D36F6B8}"/>
              </a:ext>
            </a:extLst>
          </p:cNvPr>
          <p:cNvSpPr txBox="1"/>
          <p:nvPr/>
        </p:nvSpPr>
        <p:spPr>
          <a:xfrm>
            <a:off x="7663556" y="928395"/>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gives us a reasonable model to use to estimate our revenue opportunity. This is where qualitative factors must be considered. </a:t>
            </a:r>
          </a:p>
        </p:txBody>
      </p:sp>
      <p:sp>
        <p:nvSpPr>
          <p:cNvPr id="9" name="TextBox 8">
            <a:extLst>
              <a:ext uri="{FF2B5EF4-FFF2-40B4-BE49-F238E27FC236}">
                <a16:creationId xmlns:a16="http://schemas.microsoft.com/office/drawing/2014/main" id="{78B8CC4B-13ED-8A5E-5E75-AEB979F7A4F4}"/>
              </a:ext>
            </a:extLst>
          </p:cNvPr>
          <p:cNvSpPr txBox="1"/>
          <p:nvPr/>
        </p:nvSpPr>
        <p:spPr>
          <a:xfrm>
            <a:off x="7663556" y="2318933"/>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If we assume that for every price level, we sell every ticket that is more expensive, calculating overall revenue suggests that a ticket around </a:t>
            </a:r>
            <a:r>
              <a:rPr lang="en-US" sz="2000" b="1" dirty="0">
                <a:solidFill>
                  <a:srgbClr val="00318D"/>
                </a:solidFill>
                <a:latin typeface="Franklin Gothic Book" panose="020B0503020102020204" pitchFamily="34" charset="0"/>
              </a:rPr>
              <a:t>$43 </a:t>
            </a:r>
            <a:r>
              <a:rPr lang="en-US" sz="2000" dirty="0">
                <a:solidFill>
                  <a:srgbClr val="13171B"/>
                </a:solidFill>
                <a:latin typeface="Franklin Gothic Book" panose="020B0503020102020204" pitchFamily="34" charset="0"/>
              </a:rPr>
              <a:t>maximizes overall revenue. This is because we assume that we forego all sales below every price level. </a:t>
            </a:r>
          </a:p>
        </p:txBody>
      </p:sp>
      <p:sp>
        <p:nvSpPr>
          <p:cNvPr id="10" name="TextBox 9">
            <a:extLst>
              <a:ext uri="{FF2B5EF4-FFF2-40B4-BE49-F238E27FC236}">
                <a16:creationId xmlns:a16="http://schemas.microsoft.com/office/drawing/2014/main" id="{B06FDC83-7290-699D-7424-D1DDE784E961}"/>
              </a:ext>
            </a:extLst>
          </p:cNvPr>
          <p:cNvSpPr txBox="1"/>
          <p:nvPr/>
        </p:nvSpPr>
        <p:spPr>
          <a:xfrm>
            <a:off x="7663556" y="4632801"/>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demonstrates the potential power of price discrimination and some of the practical considerations for setting prices. </a:t>
            </a:r>
          </a:p>
        </p:txBody>
      </p:sp>
    </p:spTree>
    <p:extLst>
      <p:ext uri="{BB962C8B-B14F-4D97-AF65-F5344CB8AC3E}">
        <p14:creationId xmlns:p14="http://schemas.microsoft.com/office/powerpoint/2010/main" val="11238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F5B11-380D-E902-6CB3-D72427209B0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4D71109-2A2E-4CF0-0C2D-8040B6CDF44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pricing workflow</a:t>
            </a:r>
          </a:p>
        </p:txBody>
      </p:sp>
      <p:sp>
        <p:nvSpPr>
          <p:cNvPr id="2" name="Footer Placeholder 1">
            <a:extLst>
              <a:ext uri="{FF2B5EF4-FFF2-40B4-BE49-F238E27FC236}">
                <a16:creationId xmlns:a16="http://schemas.microsoft.com/office/drawing/2014/main" id="{90B584E6-BD96-9519-64B7-274979ED9970}"/>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76405A8-A118-8EFB-0531-D68D25D7408B}"/>
              </a:ext>
            </a:extLst>
          </p:cNvPr>
          <p:cNvSpPr>
            <a:spLocks noGrp="1"/>
          </p:cNvSpPr>
          <p:nvPr>
            <p:ph type="sldNum" sz="quarter" idx="12"/>
          </p:nvPr>
        </p:nvSpPr>
        <p:spPr/>
        <p:txBody>
          <a:bodyPr/>
          <a:lstStyle/>
          <a:p>
            <a:fld id="{13131EA7-BDFF-4B55-8711-A8700BCA6F11}" type="slidenum">
              <a:rPr lang="en-US" smtClean="0"/>
              <a:t>19</a:t>
            </a:fld>
            <a:endParaRPr lang="en-US"/>
          </a:p>
        </p:txBody>
      </p:sp>
      <p:sp>
        <p:nvSpPr>
          <p:cNvPr id="4" name="TextBox 3">
            <a:extLst>
              <a:ext uri="{FF2B5EF4-FFF2-40B4-BE49-F238E27FC236}">
                <a16:creationId xmlns:a16="http://schemas.microsoft.com/office/drawing/2014/main" id="{18C1F11F-3E8F-E708-2803-21607A2D5680}"/>
              </a:ext>
            </a:extLst>
          </p:cNvPr>
          <p:cNvSpPr txBox="1"/>
          <p:nvPr/>
        </p:nvSpPr>
        <p:spPr>
          <a:xfrm>
            <a:off x="2135155" y="2356380"/>
            <a:ext cx="7921690" cy="2585323"/>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This section outlines the steps in a typical pricing analysis scenario</a:t>
            </a:r>
          </a:p>
        </p:txBody>
      </p:sp>
    </p:spTree>
    <p:extLst>
      <p:ext uri="{BB962C8B-B14F-4D97-AF65-F5344CB8AC3E}">
        <p14:creationId xmlns:p14="http://schemas.microsoft.com/office/powerpoint/2010/main" val="133656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5DC5BE1-CC4A-DFA3-798E-A675D7B84E8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0187F42-691C-07F4-6534-9C5046952304}"/>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Outline and Summary</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C0C00061-EE15-A566-3423-773E0037F43B}"/>
              </a:ext>
            </a:extLst>
          </p:cNvPr>
          <p:cNvSpPr>
            <a:spLocks noGrp="1"/>
          </p:cNvSpPr>
          <p:nvPr>
            <p:ph type="ftr" sz="quarter" idx="11"/>
          </p:nvPr>
        </p:nvSpPr>
        <p:spPr>
          <a:xfrm>
            <a:off x="2472612" y="6356350"/>
            <a:ext cx="7305870" cy="365125"/>
          </a:xfrm>
        </p:spPr>
        <p:txBody>
          <a:bodyPr/>
          <a:lstStyle/>
          <a:p>
            <a:r>
              <a:rPr lang="en-US" dirty="0"/>
              <a:t>Demand forecasting and Pricing are enormous subjects… We can only cover a sliver of concepts</a:t>
            </a:r>
          </a:p>
        </p:txBody>
      </p:sp>
      <p:sp>
        <p:nvSpPr>
          <p:cNvPr id="3" name="Slide Number Placeholder 2">
            <a:extLst>
              <a:ext uri="{FF2B5EF4-FFF2-40B4-BE49-F238E27FC236}">
                <a16:creationId xmlns:a16="http://schemas.microsoft.com/office/drawing/2014/main" id="{FD49A8F5-08EA-71F3-C877-A4E38804F21A}"/>
              </a:ext>
            </a:extLst>
          </p:cNvPr>
          <p:cNvSpPr>
            <a:spLocks noGrp="1"/>
          </p:cNvSpPr>
          <p:nvPr>
            <p:ph type="sldNum" sz="quarter" idx="12"/>
          </p:nvPr>
        </p:nvSpPr>
        <p:spPr/>
        <p:txBody>
          <a:bodyPr/>
          <a:lstStyle/>
          <a:p>
            <a:fld id="{13131EA7-BDFF-4B55-8711-A8700BCA6F11}" type="slidenum">
              <a:rPr lang="en-US" smtClean="0"/>
              <a:t>2</a:t>
            </a:fld>
            <a:endParaRPr lang="en-US"/>
          </a:p>
        </p:txBody>
      </p:sp>
      <p:sp>
        <p:nvSpPr>
          <p:cNvPr id="4" name="TextBox 3">
            <a:extLst>
              <a:ext uri="{FF2B5EF4-FFF2-40B4-BE49-F238E27FC236}">
                <a16:creationId xmlns:a16="http://schemas.microsoft.com/office/drawing/2014/main" id="{EC21B1DC-B6F0-AD09-04DD-175145FBD552}"/>
              </a:ext>
            </a:extLst>
          </p:cNvPr>
          <p:cNvSpPr txBox="1"/>
          <p:nvPr/>
        </p:nvSpPr>
        <p:spPr>
          <a:xfrm>
            <a:off x="335901" y="860883"/>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1: Forecasting and understanding the underlying demand for tickets </a:t>
            </a:r>
            <a:endParaRPr lang="en-US" sz="2400" b="1" i="1" dirty="0">
              <a:solidFill>
                <a:srgbClr val="00318D"/>
              </a:solidFill>
              <a:effectLst/>
              <a:latin typeface="Franklin Gothic Book" panose="020B0503020102020204" pitchFamily="34" charset="0"/>
            </a:endParaRPr>
          </a:p>
          <a:p>
            <a:endParaRPr lang="en-US" dirty="0"/>
          </a:p>
        </p:txBody>
      </p:sp>
      <p:sp>
        <p:nvSpPr>
          <p:cNvPr id="7" name="TextBox 6">
            <a:extLst>
              <a:ext uri="{FF2B5EF4-FFF2-40B4-BE49-F238E27FC236}">
                <a16:creationId xmlns:a16="http://schemas.microsoft.com/office/drawing/2014/main" id="{9A4EA87D-8402-921D-FF1D-FD32DD75E5F9}"/>
              </a:ext>
            </a:extLst>
          </p:cNvPr>
          <p:cNvSpPr txBox="1"/>
          <p:nvPr/>
        </p:nvSpPr>
        <p:spPr>
          <a:xfrm>
            <a:off x="335901" y="155061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 brief history of ticket pricing at the Braves</a:t>
            </a:r>
          </a:p>
          <a:p>
            <a:pPr marL="342900" indent="-342900" algn="l">
              <a:buAutoNum type="arabicPeriod"/>
            </a:pPr>
            <a:r>
              <a:rPr lang="en-US" sz="2000" dirty="0">
                <a:solidFill>
                  <a:srgbClr val="13171B"/>
                </a:solidFill>
                <a:latin typeface="Franklin Gothic Book" panose="020B0503020102020204" pitchFamily="34" charset="0"/>
              </a:rPr>
              <a:t>A summary of demand forecasting</a:t>
            </a:r>
          </a:p>
          <a:p>
            <a:pPr marL="342900" indent="-342900" algn="l">
              <a:buAutoNum type="arabicPeriod"/>
            </a:pPr>
            <a:r>
              <a:rPr lang="en-US" sz="2000" dirty="0">
                <a:solidFill>
                  <a:srgbClr val="13171B"/>
                </a:solidFill>
                <a:latin typeface="Franklin Gothic Book" panose="020B0503020102020204" pitchFamily="34" charset="0"/>
              </a:rPr>
              <a:t>An example of </a:t>
            </a:r>
            <a:r>
              <a:rPr lang="en-US" sz="2000" i="1" dirty="0">
                <a:solidFill>
                  <a:srgbClr val="13171B"/>
                </a:solidFill>
                <a:latin typeface="Franklin Gothic Book" panose="020B0503020102020204" pitchFamily="34" charset="0"/>
              </a:rPr>
              <a:t>Time Series, Experimental, and Other </a:t>
            </a:r>
            <a:r>
              <a:rPr lang="en-US" sz="2000" dirty="0">
                <a:solidFill>
                  <a:srgbClr val="13171B"/>
                </a:solidFill>
                <a:latin typeface="Franklin Gothic Book" panose="020B0503020102020204" pitchFamily="34" charset="0"/>
              </a:rPr>
              <a:t>forecasting techniques</a:t>
            </a:r>
          </a:p>
          <a:p>
            <a:pPr marL="342900" indent="-342900" algn="l">
              <a:buAutoNum type="arabicPeriod"/>
            </a:pPr>
            <a:r>
              <a:rPr lang="en-US" sz="2000" dirty="0">
                <a:solidFill>
                  <a:srgbClr val="13171B"/>
                </a:solidFill>
                <a:latin typeface="Franklin Gothic Book" panose="020B0503020102020204" pitchFamily="34" charset="0"/>
              </a:rPr>
              <a:t>Intro to our data</a:t>
            </a:r>
          </a:p>
          <a:p>
            <a:pPr marL="342900" indent="-342900" algn="l">
              <a:buAutoNum type="arabicPeriod"/>
            </a:pPr>
            <a:r>
              <a:rPr lang="en-US" sz="2000" dirty="0">
                <a:solidFill>
                  <a:srgbClr val="13171B"/>
                </a:solidFill>
                <a:latin typeface="Franklin Gothic Book" panose="020B0503020102020204" pitchFamily="34" charset="0"/>
              </a:rPr>
              <a:t>Project introduction: Using the data to forecast demand</a:t>
            </a:r>
          </a:p>
        </p:txBody>
      </p:sp>
      <p:sp>
        <p:nvSpPr>
          <p:cNvPr id="11" name="TextBox 10">
            <a:extLst>
              <a:ext uri="{FF2B5EF4-FFF2-40B4-BE49-F238E27FC236}">
                <a16:creationId xmlns:a16="http://schemas.microsoft.com/office/drawing/2014/main" id="{37B7C30E-A707-7738-7AFA-A581C99A360B}"/>
              </a:ext>
            </a:extLst>
          </p:cNvPr>
          <p:cNvSpPr txBox="1"/>
          <p:nvPr/>
        </p:nvSpPr>
        <p:spPr>
          <a:xfrm>
            <a:off x="335901" y="3477885"/>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2: The mechanics and psychology of pricing  </a:t>
            </a:r>
            <a:endParaRPr lang="en-US" sz="2400" b="1" i="1" dirty="0">
              <a:solidFill>
                <a:srgbClr val="00318D"/>
              </a:solidFill>
              <a:effectLst/>
              <a:latin typeface="Franklin Gothic Book" panose="020B0503020102020204" pitchFamily="34" charset="0"/>
            </a:endParaRPr>
          </a:p>
          <a:p>
            <a:endParaRPr lang="en-US" dirty="0"/>
          </a:p>
        </p:txBody>
      </p:sp>
      <p:sp>
        <p:nvSpPr>
          <p:cNvPr id="14" name="TextBox 13">
            <a:extLst>
              <a:ext uri="{FF2B5EF4-FFF2-40B4-BE49-F238E27FC236}">
                <a16:creationId xmlns:a16="http://schemas.microsoft.com/office/drawing/2014/main" id="{C2A6B200-095D-00D3-88BF-EE191644DEA5}"/>
              </a:ext>
            </a:extLst>
          </p:cNvPr>
          <p:cNvSpPr txBox="1"/>
          <p:nvPr/>
        </p:nvSpPr>
        <p:spPr>
          <a:xfrm>
            <a:off x="335901" y="4115696"/>
            <a:ext cx="9853129"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An introduction to some reading material</a:t>
            </a:r>
          </a:p>
          <a:p>
            <a:pPr marL="342900" indent="-342900">
              <a:buFontTx/>
              <a:buAutoNum type="arabicPeriod"/>
            </a:pPr>
            <a:r>
              <a:rPr lang="en-US" sz="2000" dirty="0">
                <a:solidFill>
                  <a:srgbClr val="13171B"/>
                </a:solidFill>
                <a:latin typeface="Franklin Gothic Book" panose="020B0503020102020204" pitchFamily="34" charset="0"/>
              </a:rPr>
              <a:t>Technical concepts</a:t>
            </a:r>
          </a:p>
          <a:p>
            <a:pPr marL="342900" indent="-342900">
              <a:buFontTx/>
              <a:buAutoNum type="arabicPeriod"/>
            </a:pPr>
            <a:r>
              <a:rPr lang="en-US" sz="2000" dirty="0">
                <a:solidFill>
                  <a:srgbClr val="13171B"/>
                </a:solidFill>
                <a:latin typeface="Franklin Gothic Book" panose="020B0503020102020204" pitchFamily="34" charset="0"/>
              </a:rPr>
              <a:t>Practical considerations</a:t>
            </a:r>
          </a:p>
          <a:p>
            <a:pPr marL="342900" indent="-342900">
              <a:buFontTx/>
              <a:buAutoNum type="arabicPeriod"/>
            </a:pPr>
            <a:r>
              <a:rPr lang="en-US" sz="2000" dirty="0">
                <a:solidFill>
                  <a:srgbClr val="13171B"/>
                </a:solidFill>
                <a:latin typeface="Franklin Gothic Book" panose="020B0503020102020204" pitchFamily="34" charset="0"/>
              </a:rPr>
              <a:t>Fitting distributions: The price response function</a:t>
            </a:r>
          </a:p>
          <a:p>
            <a:pPr marL="342900" indent="-342900">
              <a:buFontTx/>
              <a:buAutoNum type="arabicPeriod"/>
            </a:pPr>
            <a:r>
              <a:rPr lang="en-US" sz="2000" dirty="0">
                <a:solidFill>
                  <a:srgbClr val="13171B"/>
                </a:solidFill>
                <a:latin typeface="Franklin Gothic Book" panose="020B0503020102020204" pitchFamily="34" charset="0"/>
              </a:rPr>
              <a:t>The pricing workflow</a:t>
            </a:r>
          </a:p>
          <a:p>
            <a:pPr marL="342900" indent="-342900">
              <a:buFontTx/>
              <a:buAutoNum type="arabicPeriod"/>
            </a:pPr>
            <a:r>
              <a:rPr lang="en-US" sz="2000" b="0" i="0" dirty="0">
                <a:solidFill>
                  <a:srgbClr val="13171B"/>
                </a:solidFill>
                <a:effectLst/>
                <a:latin typeface="Franklin Gothic Book" panose="020B0503020102020204" pitchFamily="34" charset="0"/>
              </a:rPr>
              <a:t>Project outline</a:t>
            </a:r>
            <a:endParaRPr lang="en-US" sz="2000"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112302216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23DC87-E5F0-B4CF-5A67-22B41639A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2E909-4C14-89F1-93B0-386884BB86DA}"/>
              </a:ext>
            </a:extLst>
          </p:cNvPr>
          <p:cNvSpPr>
            <a:spLocks noGrp="1"/>
          </p:cNvSpPr>
          <p:nvPr>
            <p:ph type="sldNum" sz="quarter" idx="12"/>
          </p:nvPr>
        </p:nvSpPr>
        <p:spPr/>
        <p:txBody>
          <a:bodyPr/>
          <a:lstStyle/>
          <a:p>
            <a:fld id="{13131EA7-BDFF-4B55-8711-A8700BCA6F11}" type="slidenum">
              <a:rPr lang="en-US" smtClean="0"/>
              <a:t>20</a:t>
            </a:fld>
            <a:endParaRPr lang="en-US"/>
          </a:p>
        </p:txBody>
      </p:sp>
      <p:sp>
        <p:nvSpPr>
          <p:cNvPr id="6" name="TextBox 5">
            <a:extLst>
              <a:ext uri="{FF2B5EF4-FFF2-40B4-BE49-F238E27FC236}">
                <a16:creationId xmlns:a16="http://schemas.microsoft.com/office/drawing/2014/main" id="{F7C50E2E-90C4-C0CC-32E0-F1B3369803A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up your environment</a:t>
            </a:r>
          </a:p>
        </p:txBody>
      </p:sp>
      <p:pic>
        <p:nvPicPr>
          <p:cNvPr id="13" name="Picture 12">
            <a:extLst>
              <a:ext uri="{FF2B5EF4-FFF2-40B4-BE49-F238E27FC236}">
                <a16:creationId xmlns:a16="http://schemas.microsoft.com/office/drawing/2014/main" id="{D452166B-B273-4D21-BC30-C1FC8EB64134}"/>
              </a:ext>
            </a:extLst>
          </p:cNvPr>
          <p:cNvPicPr>
            <a:picLocks noChangeAspect="1"/>
          </p:cNvPicPr>
          <p:nvPr/>
        </p:nvPicPr>
        <p:blipFill>
          <a:blip r:embed="rId2"/>
          <a:stretch>
            <a:fillRect/>
          </a:stretch>
        </p:blipFill>
        <p:spPr>
          <a:xfrm>
            <a:off x="171059" y="928395"/>
            <a:ext cx="7186340" cy="4590089"/>
          </a:xfrm>
          <a:prstGeom prst="rect">
            <a:avLst/>
          </a:prstGeom>
        </p:spPr>
      </p:pic>
      <p:sp>
        <p:nvSpPr>
          <p:cNvPr id="14" name="TextBox 13">
            <a:extLst>
              <a:ext uri="{FF2B5EF4-FFF2-40B4-BE49-F238E27FC236}">
                <a16:creationId xmlns:a16="http://schemas.microsoft.com/office/drawing/2014/main" id="{9946CDA2-BDC3-57A0-8FC6-1BEB5124739C}"/>
              </a:ext>
            </a:extLst>
          </p:cNvPr>
          <p:cNvSpPr txBox="1"/>
          <p:nvPr/>
        </p:nvSpPr>
        <p:spPr>
          <a:xfrm>
            <a:off x="7663556" y="928395"/>
            <a:ext cx="4449414" cy="4093428"/>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Try to keep a consistent folder structure. This will come in handy for you and your colleagues. </a:t>
            </a:r>
          </a:p>
          <a:p>
            <a:pPr algn="l"/>
            <a:endParaRPr lang="en-US" sz="2000" dirty="0">
              <a:solidFill>
                <a:srgbClr val="13171B"/>
              </a:solidFill>
              <a:latin typeface="Franklin Gothic Book" panose="020B0503020102020204" pitchFamily="34" charset="0"/>
            </a:endParaRPr>
          </a:p>
          <a:p>
            <a:pPr algn="l"/>
            <a:r>
              <a:rPr lang="en-US" sz="2000" dirty="0">
                <a:solidFill>
                  <a:srgbClr val="13171B"/>
                </a:solidFill>
                <a:latin typeface="Franklin Gothic Book" panose="020B0503020102020204" pitchFamily="34" charset="0"/>
              </a:rPr>
              <a:t>I tend to follow a structure that looks like a typical website backend. </a:t>
            </a:r>
          </a:p>
          <a:p>
            <a:pPr algn="l"/>
            <a:endParaRPr lang="en-US" sz="2000" dirty="0">
              <a:solidFill>
                <a:srgbClr val="13171B"/>
              </a:solidFill>
              <a:latin typeface="Franklin Gothic Book" panose="020B0503020102020204" pitchFamily="34" charset="0"/>
            </a:endParaRPr>
          </a:p>
          <a:p>
            <a:pPr algn="l"/>
            <a:r>
              <a:rPr lang="en-US" sz="2000" dirty="0">
                <a:solidFill>
                  <a:srgbClr val="13171B"/>
                </a:solidFill>
                <a:latin typeface="Franklin Gothic Book" panose="020B0503020102020204" pitchFamily="34" charset="0"/>
              </a:rPr>
              <a:t>I also tend to name files in steps:</a:t>
            </a:r>
          </a:p>
          <a:p>
            <a:pPr algn="l"/>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Step_1_data_cleansing</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Step_2_graphics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Step_3_modeling_demand</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Step_4_optimization</a:t>
            </a:r>
          </a:p>
        </p:txBody>
      </p:sp>
    </p:spTree>
    <p:extLst>
      <p:ext uri="{BB962C8B-B14F-4D97-AF65-F5344CB8AC3E}">
        <p14:creationId xmlns:p14="http://schemas.microsoft.com/office/powerpoint/2010/main" val="420587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380354-14A9-DA4C-A3F4-0AD885AEAE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F0EC9-EA13-966A-0DED-42F711B895CE}"/>
              </a:ext>
            </a:extLst>
          </p:cNvPr>
          <p:cNvSpPr>
            <a:spLocks noGrp="1"/>
          </p:cNvSpPr>
          <p:nvPr>
            <p:ph type="sldNum" sz="quarter" idx="12"/>
          </p:nvPr>
        </p:nvSpPr>
        <p:spPr/>
        <p:txBody>
          <a:bodyPr/>
          <a:lstStyle/>
          <a:p>
            <a:fld id="{13131EA7-BDFF-4B55-8711-A8700BCA6F11}" type="slidenum">
              <a:rPr lang="en-US" smtClean="0"/>
              <a:t>21</a:t>
            </a:fld>
            <a:endParaRPr lang="en-US"/>
          </a:p>
        </p:txBody>
      </p:sp>
      <p:pic>
        <p:nvPicPr>
          <p:cNvPr id="7" name="Picture 6">
            <a:extLst>
              <a:ext uri="{FF2B5EF4-FFF2-40B4-BE49-F238E27FC236}">
                <a16:creationId xmlns:a16="http://schemas.microsoft.com/office/drawing/2014/main" id="{8B8448BF-E1A7-6026-2458-CB20767CFEBF}"/>
              </a:ext>
            </a:extLst>
          </p:cNvPr>
          <p:cNvPicPr>
            <a:picLocks noChangeAspect="1"/>
          </p:cNvPicPr>
          <p:nvPr/>
        </p:nvPicPr>
        <p:blipFill>
          <a:blip r:embed="rId2"/>
          <a:stretch>
            <a:fillRect/>
          </a:stretch>
        </p:blipFill>
        <p:spPr>
          <a:xfrm>
            <a:off x="284663" y="815303"/>
            <a:ext cx="5684867" cy="5227394"/>
          </a:xfrm>
          <a:prstGeom prst="rect">
            <a:avLst/>
          </a:prstGeom>
        </p:spPr>
      </p:pic>
      <p:sp>
        <p:nvSpPr>
          <p:cNvPr id="8" name="TextBox 7">
            <a:extLst>
              <a:ext uri="{FF2B5EF4-FFF2-40B4-BE49-F238E27FC236}">
                <a16:creationId xmlns:a16="http://schemas.microsoft.com/office/drawing/2014/main" id="{62AF5F95-053E-FCC9-BB64-73000834DC84}"/>
              </a:ext>
            </a:extLst>
          </p:cNvPr>
          <p:cNvSpPr txBox="1"/>
          <p:nvPr/>
        </p:nvSpPr>
        <p:spPr>
          <a:xfrm>
            <a:off x="6222472" y="928395"/>
            <a:ext cx="5890498" cy="400110"/>
          </a:xfrm>
          <a:prstGeom prst="rect">
            <a:avLst/>
          </a:prstGeom>
          <a:noFill/>
        </p:spPr>
        <p:txBody>
          <a:bodyPr wrap="square" rtlCol="0">
            <a:spAutoFit/>
          </a:bodyPr>
          <a:lstStyle/>
          <a:p>
            <a:pPr algn="ctr"/>
            <a:r>
              <a:rPr lang="en-US" sz="2000" b="1" dirty="0">
                <a:solidFill>
                  <a:srgbClr val="FF0000"/>
                </a:solidFill>
                <a:latin typeface="Franklin Gothic Book" panose="020B0503020102020204" pitchFamily="34" charset="0"/>
              </a:rPr>
              <a:t>!!!  THIS IS THE MOST IMPORTANT STEP  !!!</a:t>
            </a:r>
          </a:p>
        </p:txBody>
      </p:sp>
      <p:sp>
        <p:nvSpPr>
          <p:cNvPr id="9" name="TextBox 8">
            <a:extLst>
              <a:ext uri="{FF2B5EF4-FFF2-40B4-BE49-F238E27FC236}">
                <a16:creationId xmlns:a16="http://schemas.microsoft.com/office/drawing/2014/main" id="{A1F11523-9092-50B6-3193-BAFCBA95259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1: Cleaning and understanding your data</a:t>
            </a:r>
          </a:p>
        </p:txBody>
      </p:sp>
      <p:sp>
        <p:nvSpPr>
          <p:cNvPr id="10" name="TextBox 9">
            <a:extLst>
              <a:ext uri="{FF2B5EF4-FFF2-40B4-BE49-F238E27FC236}">
                <a16:creationId xmlns:a16="http://schemas.microsoft.com/office/drawing/2014/main" id="{88457ADE-452E-1946-E825-9A06AEEEB976}"/>
              </a:ext>
            </a:extLst>
          </p:cNvPr>
          <p:cNvSpPr txBox="1"/>
          <p:nvPr/>
        </p:nvSpPr>
        <p:spPr>
          <a:xfrm>
            <a:off x="6416842" y="1446455"/>
            <a:ext cx="5490495" cy="4093428"/>
          </a:xfrm>
          <a:prstGeom prst="rect">
            <a:avLst/>
          </a:prstGeom>
          <a:noFill/>
        </p:spPr>
        <p:txBody>
          <a:bodyPr wrap="square" rtlCol="0">
            <a:spAutoFit/>
          </a:bodyPr>
          <a:lstStyle/>
          <a:p>
            <a:pPr algn="ctr"/>
            <a:r>
              <a:rPr lang="en-US" sz="2000" b="1" dirty="0">
                <a:solidFill>
                  <a:srgbClr val="13171B"/>
                </a:solidFill>
                <a:latin typeface="Franklin Gothic Book" panose="020B0503020102020204" pitchFamily="34" charset="0"/>
              </a:rPr>
              <a:t>If you do not understand your data, your analysis will suffer.</a:t>
            </a:r>
          </a:p>
          <a:p>
            <a:pPr algn="l"/>
            <a:endParaRPr lang="en-US" sz="2000" dirty="0">
              <a:solidFill>
                <a:srgbClr val="13171B"/>
              </a:solidFill>
              <a:latin typeface="Franklin Gothic Book" panose="020B0503020102020204" pitchFamily="34" charset="0"/>
            </a:endParaRPr>
          </a:p>
          <a:p>
            <a:pPr algn="l"/>
            <a:r>
              <a:rPr lang="en-US" sz="2000" dirty="0">
                <a:solidFill>
                  <a:srgbClr val="13171B"/>
                </a:solidFill>
                <a:latin typeface="Franklin Gothic Book" panose="020B0503020102020204" pitchFamily="34" charset="0"/>
              </a:rPr>
              <a:t>Your analysis should be both:</a:t>
            </a:r>
          </a:p>
          <a:p>
            <a:pPr algn="l"/>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Interpretable</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Sensible</a:t>
            </a:r>
          </a:p>
          <a:p>
            <a:pPr marL="342900" indent="-342900" algn="l">
              <a:buFont typeface="Arial" panose="020B0604020202020204" pitchFamily="34" charset="0"/>
              <a:buChar char="•"/>
            </a:pPr>
            <a:endParaRPr lang="en-US" sz="2000" dirty="0">
              <a:solidFill>
                <a:srgbClr val="13171B"/>
              </a:solidFill>
              <a:latin typeface="Franklin Gothic Book" panose="020B0503020102020204" pitchFamily="34" charset="0"/>
            </a:endParaRPr>
          </a:p>
          <a:p>
            <a:pPr algn="l"/>
            <a:r>
              <a:rPr lang="en-US" sz="2000" dirty="0">
                <a:solidFill>
                  <a:srgbClr val="13171B"/>
                </a:solidFill>
                <a:latin typeface="Franklin Gothic Book" panose="020B0503020102020204" pitchFamily="34" charset="0"/>
              </a:rPr>
              <a:t>Remember that models are stupid and have been commoditized. The difference between a good model and a bad model is in how well you interpret the data. If you must explain your model to an operator, it had better make logical sense. </a:t>
            </a:r>
          </a:p>
        </p:txBody>
      </p:sp>
    </p:spTree>
    <p:extLst>
      <p:ext uri="{BB962C8B-B14F-4D97-AF65-F5344CB8AC3E}">
        <p14:creationId xmlns:p14="http://schemas.microsoft.com/office/powerpoint/2010/main" val="19328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07D62-3A19-CF79-8592-02D69ABC6DAB}"/>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E43EF2-AA75-7D20-F15C-9BE7D0357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57FBDE-750E-735A-597A-EB567E4C9CC1}"/>
              </a:ext>
            </a:extLst>
          </p:cNvPr>
          <p:cNvSpPr>
            <a:spLocks noGrp="1"/>
          </p:cNvSpPr>
          <p:nvPr>
            <p:ph type="sldNum" sz="quarter" idx="12"/>
          </p:nvPr>
        </p:nvSpPr>
        <p:spPr/>
        <p:txBody>
          <a:bodyPr/>
          <a:lstStyle/>
          <a:p>
            <a:fld id="{13131EA7-BDFF-4B55-8711-A8700BCA6F11}" type="slidenum">
              <a:rPr lang="en-US" smtClean="0"/>
              <a:t>22</a:t>
            </a:fld>
            <a:endParaRPr lang="en-US"/>
          </a:p>
        </p:txBody>
      </p:sp>
      <p:sp>
        <p:nvSpPr>
          <p:cNvPr id="8" name="TextBox 7">
            <a:extLst>
              <a:ext uri="{FF2B5EF4-FFF2-40B4-BE49-F238E27FC236}">
                <a16:creationId xmlns:a16="http://schemas.microsoft.com/office/drawing/2014/main" id="{33F01A05-C027-775B-B48B-FED9A412F91A}"/>
              </a:ext>
            </a:extLst>
          </p:cNvPr>
          <p:cNvSpPr txBox="1"/>
          <p:nvPr/>
        </p:nvSpPr>
        <p:spPr>
          <a:xfrm>
            <a:off x="6222472" y="928395"/>
            <a:ext cx="5890498" cy="400110"/>
          </a:xfrm>
          <a:prstGeom prst="rect">
            <a:avLst/>
          </a:prstGeom>
          <a:noFill/>
        </p:spPr>
        <p:txBody>
          <a:bodyPr wrap="square" rtlCol="0">
            <a:spAutoFit/>
          </a:bodyPr>
          <a:lstStyle/>
          <a:p>
            <a:pPr algn="ctr"/>
            <a:r>
              <a:rPr lang="en-US" sz="2000" b="1" dirty="0">
                <a:solidFill>
                  <a:srgbClr val="FF0000"/>
                </a:solidFill>
                <a:latin typeface="Franklin Gothic Book" panose="020B0503020102020204" pitchFamily="34" charset="0"/>
              </a:rPr>
              <a:t>Get good at making attractive graphics</a:t>
            </a:r>
          </a:p>
        </p:txBody>
      </p:sp>
      <p:sp>
        <p:nvSpPr>
          <p:cNvPr id="9" name="TextBox 8">
            <a:extLst>
              <a:ext uri="{FF2B5EF4-FFF2-40B4-BE49-F238E27FC236}">
                <a16:creationId xmlns:a16="http://schemas.microsoft.com/office/drawing/2014/main" id="{71D85763-597B-09AA-D3CB-D40B014E6F8C}"/>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2: Building your Graphics… Use simple graphs as much as you can</a:t>
            </a:r>
          </a:p>
        </p:txBody>
      </p:sp>
      <p:sp>
        <p:nvSpPr>
          <p:cNvPr id="10" name="TextBox 9">
            <a:extLst>
              <a:ext uri="{FF2B5EF4-FFF2-40B4-BE49-F238E27FC236}">
                <a16:creationId xmlns:a16="http://schemas.microsoft.com/office/drawing/2014/main" id="{FEF6D4A1-EBD5-5F88-26FD-C2524FAC6BE4}"/>
              </a:ext>
            </a:extLst>
          </p:cNvPr>
          <p:cNvSpPr txBox="1"/>
          <p:nvPr/>
        </p:nvSpPr>
        <p:spPr>
          <a:xfrm>
            <a:off x="6416842" y="1446455"/>
            <a:ext cx="5490495"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Do you know about the color wheel?</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How many different types of charts can you name? (This is a Pareto Chart)</a:t>
            </a:r>
          </a:p>
        </p:txBody>
      </p:sp>
      <p:pic>
        <p:nvPicPr>
          <p:cNvPr id="11" name="Picture 10" descr="A graph with a red line&#10;&#10;Description automatically generated">
            <a:extLst>
              <a:ext uri="{FF2B5EF4-FFF2-40B4-BE49-F238E27FC236}">
                <a16:creationId xmlns:a16="http://schemas.microsoft.com/office/drawing/2014/main" id="{721725A0-B246-40B4-3A64-92B78B9C2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 y="685794"/>
            <a:ext cx="6400813" cy="5486411"/>
          </a:xfrm>
          <a:prstGeom prst="rect">
            <a:avLst/>
          </a:prstGeom>
        </p:spPr>
      </p:pic>
      <p:sp>
        <p:nvSpPr>
          <p:cNvPr id="12" name="TextBox 11">
            <a:extLst>
              <a:ext uri="{FF2B5EF4-FFF2-40B4-BE49-F238E27FC236}">
                <a16:creationId xmlns:a16="http://schemas.microsoft.com/office/drawing/2014/main" id="{FA263F1B-5F2F-284D-D9DD-E80EE415E84B}"/>
              </a:ext>
            </a:extLst>
          </p:cNvPr>
          <p:cNvSpPr txBox="1"/>
          <p:nvPr/>
        </p:nvSpPr>
        <p:spPr>
          <a:xfrm>
            <a:off x="6479843" y="2734691"/>
            <a:ext cx="5490495"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Try to use a consistent theme (colors, etc.)</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 never use pie charts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 try not to utilize a secondary y axis (Pareto charts are my one exception)</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Show the correct graphs to the correct people</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Always interpret your graphs for the recipient</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You’ll get the most effective use out of the simplest bar graphs. Always simplify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Build graphics around all basic features. They always come in handy</a:t>
            </a:r>
          </a:p>
        </p:txBody>
      </p:sp>
    </p:spTree>
    <p:extLst>
      <p:ext uri="{BB962C8B-B14F-4D97-AF65-F5344CB8AC3E}">
        <p14:creationId xmlns:p14="http://schemas.microsoft.com/office/powerpoint/2010/main" val="326666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DC034-A938-6D57-00D7-ADE8EDEBA7E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5F15D4-7FD9-484B-4F60-32DCC7D6A6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57F6F-4129-A7CC-171D-3FADD20C7291}"/>
              </a:ext>
            </a:extLst>
          </p:cNvPr>
          <p:cNvSpPr>
            <a:spLocks noGrp="1"/>
          </p:cNvSpPr>
          <p:nvPr>
            <p:ph type="sldNum" sz="quarter" idx="12"/>
          </p:nvPr>
        </p:nvSpPr>
        <p:spPr/>
        <p:txBody>
          <a:bodyPr/>
          <a:lstStyle/>
          <a:p>
            <a:fld id="{13131EA7-BDFF-4B55-8711-A8700BCA6F11}" type="slidenum">
              <a:rPr lang="en-US" smtClean="0"/>
              <a:t>23</a:t>
            </a:fld>
            <a:endParaRPr lang="en-US"/>
          </a:p>
        </p:txBody>
      </p:sp>
      <p:sp>
        <p:nvSpPr>
          <p:cNvPr id="8" name="TextBox 7">
            <a:extLst>
              <a:ext uri="{FF2B5EF4-FFF2-40B4-BE49-F238E27FC236}">
                <a16:creationId xmlns:a16="http://schemas.microsoft.com/office/drawing/2014/main" id="{9CE3F869-FF24-D2B7-AAD3-3BAB75F07B06}"/>
              </a:ext>
            </a:extLst>
          </p:cNvPr>
          <p:cNvSpPr txBox="1"/>
          <p:nvPr/>
        </p:nvSpPr>
        <p:spPr>
          <a:xfrm>
            <a:off x="4563980" y="928395"/>
            <a:ext cx="7343358" cy="400110"/>
          </a:xfrm>
          <a:prstGeom prst="rect">
            <a:avLst/>
          </a:prstGeom>
          <a:noFill/>
        </p:spPr>
        <p:txBody>
          <a:bodyPr wrap="square" rtlCol="0">
            <a:spAutoFit/>
          </a:bodyPr>
          <a:lstStyle/>
          <a:p>
            <a:pPr algn="ctr"/>
            <a:r>
              <a:rPr lang="en-US" sz="2000" b="1" dirty="0">
                <a:solidFill>
                  <a:srgbClr val="FF0000"/>
                </a:solidFill>
                <a:latin typeface="Franklin Gothic Book" panose="020B0503020102020204" pitchFamily="34" charset="0"/>
              </a:rPr>
              <a:t>Take some time to really study regression</a:t>
            </a:r>
          </a:p>
        </p:txBody>
      </p:sp>
      <p:sp>
        <p:nvSpPr>
          <p:cNvPr id="9" name="TextBox 8">
            <a:extLst>
              <a:ext uri="{FF2B5EF4-FFF2-40B4-BE49-F238E27FC236}">
                <a16:creationId xmlns:a16="http://schemas.microsoft.com/office/drawing/2014/main" id="{D7D86B4F-2C2E-89A6-A741-3C911F531245}"/>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3: Modeling Demand</a:t>
            </a:r>
          </a:p>
        </p:txBody>
      </p:sp>
      <p:sp>
        <p:nvSpPr>
          <p:cNvPr id="10" name="TextBox 9">
            <a:extLst>
              <a:ext uri="{FF2B5EF4-FFF2-40B4-BE49-F238E27FC236}">
                <a16:creationId xmlns:a16="http://schemas.microsoft.com/office/drawing/2014/main" id="{0F62611C-414F-702F-206A-4E2D3DED53F7}"/>
              </a:ext>
            </a:extLst>
          </p:cNvPr>
          <p:cNvSpPr txBox="1"/>
          <p:nvPr/>
        </p:nvSpPr>
        <p:spPr>
          <a:xfrm>
            <a:off x="4563979" y="1446455"/>
            <a:ext cx="7343358" cy="1015663"/>
          </a:xfrm>
          <a:prstGeom prst="rect">
            <a:avLst/>
          </a:prstGeom>
          <a:noFill/>
        </p:spPr>
        <p:txBody>
          <a:bodyPr wrap="square" rtlCol="0">
            <a:spAutoFit/>
          </a:bodyPr>
          <a:lstStyle/>
          <a:p>
            <a:pPr algn="ctr"/>
            <a:r>
              <a:rPr lang="en-US" sz="2000" b="1" dirty="0">
                <a:solidFill>
                  <a:srgbClr val="13171B"/>
                </a:solidFill>
                <a:latin typeface="Franklin Gothic Book" panose="020B0503020102020204" pitchFamily="34" charset="0"/>
              </a:rPr>
              <a:t>Many practitioners don’t pay enough attention to their models and have terrible results on validation data due to violating basic tenets of regression. Don’t get humiliated.</a:t>
            </a:r>
          </a:p>
        </p:txBody>
      </p:sp>
      <p:sp>
        <p:nvSpPr>
          <p:cNvPr id="12" name="TextBox 11">
            <a:extLst>
              <a:ext uri="{FF2B5EF4-FFF2-40B4-BE49-F238E27FC236}">
                <a16:creationId xmlns:a16="http://schemas.microsoft.com/office/drawing/2014/main" id="{CE44C6EB-EBB4-BB69-BB66-86ED3599E615}"/>
              </a:ext>
            </a:extLst>
          </p:cNvPr>
          <p:cNvSpPr txBox="1"/>
          <p:nvPr/>
        </p:nvSpPr>
        <p:spPr>
          <a:xfrm>
            <a:off x="4563979" y="2734691"/>
            <a:ext cx="7406359"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Follow a rubric. LLMs will sometimes do things incorrectly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Learn when to use special forms of regression such as </a:t>
            </a:r>
            <a:r>
              <a:rPr lang="en-US" sz="2000" b="1" i="1" dirty="0">
                <a:solidFill>
                  <a:srgbClr val="13171B"/>
                </a:solidFill>
                <a:latin typeface="Franklin Gothic Book" panose="020B0503020102020204" pitchFamily="34" charset="0"/>
              </a:rPr>
              <a:t>RIDGE</a:t>
            </a:r>
            <a:r>
              <a:rPr lang="en-US" sz="2000" dirty="0">
                <a:solidFill>
                  <a:srgbClr val="13171B"/>
                </a:solidFill>
                <a:latin typeface="Franklin Gothic Book" panose="020B0503020102020204" pitchFamily="34" charset="0"/>
              </a:rPr>
              <a:t> and </a:t>
            </a:r>
            <a:r>
              <a:rPr lang="en-US" sz="2000" b="1" i="1" dirty="0">
                <a:solidFill>
                  <a:srgbClr val="13171B"/>
                </a:solidFill>
                <a:latin typeface="Franklin Gothic Book" panose="020B0503020102020204" pitchFamily="34" charset="0"/>
              </a:rPr>
              <a:t>LASSO</a:t>
            </a:r>
            <a:r>
              <a:rPr lang="en-US" sz="2000" dirty="0">
                <a:solidFill>
                  <a:srgbClr val="13171B"/>
                </a:solidFill>
                <a:latin typeface="Franklin Gothic Book" panose="020B0503020102020204" pitchFamily="34" charset="0"/>
              </a:rPr>
              <a:t>.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Learn when and how to utilize </a:t>
            </a:r>
            <a:r>
              <a:rPr lang="en-US" sz="2000" b="1" dirty="0">
                <a:solidFill>
                  <a:srgbClr val="13171B"/>
                </a:solidFill>
                <a:latin typeface="Franklin Gothic Book" panose="020B0503020102020204" pitchFamily="34" charset="0"/>
              </a:rPr>
              <a:t>factor analysis </a:t>
            </a:r>
            <a:r>
              <a:rPr lang="en-US" sz="2000" dirty="0">
                <a:solidFill>
                  <a:srgbClr val="13171B"/>
                </a:solidFill>
                <a:latin typeface="Franklin Gothic Book" panose="020B0503020102020204" pitchFamily="34" charset="0"/>
              </a:rPr>
              <a:t>(PCA)</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Understand </a:t>
            </a:r>
            <a:r>
              <a:rPr lang="en-US" sz="2000" b="1" i="1" dirty="0">
                <a:solidFill>
                  <a:srgbClr val="13171B"/>
                </a:solidFill>
                <a:latin typeface="Franklin Gothic Book" panose="020B0503020102020204" pitchFamily="34" charset="0"/>
              </a:rPr>
              <a:t>Mixed Effects Models </a:t>
            </a:r>
            <a:r>
              <a:rPr lang="en-US" sz="2000" dirty="0">
                <a:solidFill>
                  <a:srgbClr val="13171B"/>
                </a:solidFill>
                <a:latin typeface="Franklin Gothic Book" panose="020B0503020102020204" pitchFamily="34" charset="0"/>
              </a:rPr>
              <a:t>and how they can be used to improve your modeling</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Always triangulate with various techniques. I typically utilize </a:t>
            </a:r>
            <a:r>
              <a:rPr lang="en-US" sz="2000" b="1" dirty="0">
                <a:solidFill>
                  <a:srgbClr val="13171B"/>
                </a:solidFill>
                <a:latin typeface="Franklin Gothic Book" panose="020B0503020102020204" pitchFamily="34" charset="0"/>
              </a:rPr>
              <a:t>OLS regression, Ridge, </a:t>
            </a:r>
            <a:r>
              <a:rPr lang="en-US" sz="2000" b="1" dirty="0" err="1">
                <a:solidFill>
                  <a:srgbClr val="13171B"/>
                </a:solidFill>
                <a:latin typeface="Franklin Gothic Book" panose="020B0503020102020204" pitchFamily="34" charset="0"/>
              </a:rPr>
              <a:t>xgboost</a:t>
            </a:r>
            <a:r>
              <a:rPr lang="en-US" sz="2000" b="1" dirty="0">
                <a:solidFill>
                  <a:srgbClr val="13171B"/>
                </a:solidFill>
                <a:latin typeface="Franklin Gothic Book" panose="020B0503020102020204" pitchFamily="34" charset="0"/>
              </a:rPr>
              <a:t>, and occasionally Random Forests and Torch</a:t>
            </a:r>
            <a:r>
              <a:rPr lang="en-US" sz="2000" dirty="0">
                <a:solidFill>
                  <a:srgbClr val="13171B"/>
                </a:solidFill>
                <a:latin typeface="Franklin Gothic Book" panose="020B0503020102020204" pitchFamily="34" charset="0"/>
              </a:rPr>
              <a:t>.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You’ll use your models to gauge price response</a:t>
            </a:r>
          </a:p>
        </p:txBody>
      </p:sp>
      <p:sp>
        <p:nvSpPr>
          <p:cNvPr id="2" name="TextBox 1">
            <a:extLst>
              <a:ext uri="{FF2B5EF4-FFF2-40B4-BE49-F238E27FC236}">
                <a16:creationId xmlns:a16="http://schemas.microsoft.com/office/drawing/2014/main" id="{CF991949-9A1B-4351-7F99-A518822B7D50}"/>
              </a:ext>
            </a:extLst>
          </p:cNvPr>
          <p:cNvSpPr txBox="1"/>
          <p:nvPr/>
        </p:nvSpPr>
        <p:spPr>
          <a:xfrm>
            <a:off x="221662" y="621370"/>
            <a:ext cx="3660527" cy="5586925"/>
          </a:xfrm>
          <a:prstGeom prst="rect">
            <a:avLst/>
          </a:prstGeom>
          <a:solidFill>
            <a:srgbClr val="002060"/>
          </a:solidFill>
        </p:spPr>
        <p:txBody>
          <a:bodyPr wrap="square" rtlCol="0">
            <a:spAutoFit/>
          </a:bodyPr>
          <a:lstStyle/>
          <a:p>
            <a:r>
              <a:rPr lang="en-US" sz="770" b="1" dirty="0">
                <a:solidFill>
                  <a:schemeClr val="bg1"/>
                </a:solidFill>
              </a:rPr>
              <a:t>#-------------------------------------------------------------------------------</a:t>
            </a:r>
          </a:p>
          <a:p>
            <a:r>
              <a:rPr lang="en-US" sz="770" b="1" dirty="0">
                <a:solidFill>
                  <a:schemeClr val="bg1"/>
                </a:solidFill>
              </a:rPr>
              <a:t># Residual diagnostics plots</a:t>
            </a:r>
          </a:p>
          <a:p>
            <a:r>
              <a:rPr lang="en-US" sz="770" b="1" dirty="0">
                <a:solidFill>
                  <a:schemeClr val="bg1"/>
                </a:solidFill>
              </a:rPr>
              <a:t>#-------------------------------------------------------------------------------</a:t>
            </a:r>
          </a:p>
          <a:p>
            <a:r>
              <a:rPr lang="en-US" sz="770" b="1" dirty="0">
                <a:solidFill>
                  <a:schemeClr val="bg1"/>
                </a:solidFill>
              </a:rPr>
              <a:t>#par(mfrow = c(2, 2))</a:t>
            </a:r>
          </a:p>
          <a:p>
            <a:r>
              <a:rPr lang="en-US" sz="770" b="1" dirty="0">
                <a:solidFill>
                  <a:schemeClr val="bg1"/>
                </a:solidFill>
              </a:rPr>
              <a:t>plot(</a:t>
            </a:r>
            <a:r>
              <a:rPr lang="en-US" sz="770" b="1" dirty="0" err="1">
                <a:solidFill>
                  <a:schemeClr val="bg1"/>
                </a:solidFill>
              </a:rPr>
              <a:t>lm_fit</a:t>
            </a:r>
            <a:r>
              <a:rPr lang="en-US" sz="770" b="1" dirty="0">
                <a:solidFill>
                  <a:schemeClr val="bg1"/>
                </a:solidFill>
              </a:rPr>
              <a:t>)</a:t>
            </a:r>
          </a:p>
          <a:p>
            <a:r>
              <a:rPr lang="en-US" sz="770" b="1" dirty="0">
                <a:solidFill>
                  <a:schemeClr val="bg1"/>
                </a:solidFill>
              </a:rPr>
              <a:t>#-------------------------------------------------------------------------------</a:t>
            </a:r>
          </a:p>
          <a:p>
            <a:r>
              <a:rPr lang="en-US" sz="770" b="1" dirty="0">
                <a:solidFill>
                  <a:schemeClr val="bg1"/>
                </a:solidFill>
              </a:rPr>
              <a:t># Histogram and density plot of residuals</a:t>
            </a:r>
          </a:p>
          <a:p>
            <a:r>
              <a:rPr lang="en-US" sz="770" b="1" dirty="0">
                <a:solidFill>
                  <a:schemeClr val="bg1"/>
                </a:solidFill>
              </a:rPr>
              <a:t>#-------------------------------------------------------------------------------</a:t>
            </a:r>
          </a:p>
          <a:p>
            <a:r>
              <a:rPr lang="en-US" sz="770" b="1" dirty="0">
                <a:solidFill>
                  <a:schemeClr val="bg1"/>
                </a:solidFill>
              </a:rPr>
              <a:t>hist(residuals(</a:t>
            </a:r>
            <a:r>
              <a:rPr lang="en-US" sz="770" b="1" dirty="0" err="1">
                <a:solidFill>
                  <a:schemeClr val="bg1"/>
                </a:solidFill>
              </a:rPr>
              <a:t>lm_fit</a:t>
            </a:r>
            <a:r>
              <a:rPr lang="en-US" sz="770" b="1" dirty="0">
                <a:solidFill>
                  <a:schemeClr val="bg1"/>
                </a:solidFill>
              </a:rPr>
              <a:t>), main = "Histogram of Residuals", </a:t>
            </a:r>
            <a:r>
              <a:rPr lang="en-US" sz="770" b="1" dirty="0" err="1">
                <a:solidFill>
                  <a:schemeClr val="bg1"/>
                </a:solidFill>
              </a:rPr>
              <a:t>xlab</a:t>
            </a:r>
            <a:r>
              <a:rPr lang="en-US" sz="770" b="1" dirty="0">
                <a:solidFill>
                  <a:schemeClr val="bg1"/>
                </a:solidFill>
              </a:rPr>
              <a:t> = "Residuals")</a:t>
            </a:r>
          </a:p>
          <a:p>
            <a:r>
              <a:rPr lang="en-US" sz="770" b="1" dirty="0">
                <a:solidFill>
                  <a:schemeClr val="bg1"/>
                </a:solidFill>
              </a:rPr>
              <a:t>plot(density(residuals(</a:t>
            </a:r>
            <a:r>
              <a:rPr lang="en-US" sz="770" b="1" dirty="0" err="1">
                <a:solidFill>
                  <a:schemeClr val="bg1"/>
                </a:solidFill>
              </a:rPr>
              <a:t>lm_fit</a:t>
            </a:r>
            <a:r>
              <a:rPr lang="en-US" sz="770" b="1" dirty="0">
                <a:solidFill>
                  <a:schemeClr val="bg1"/>
                </a:solidFill>
              </a:rPr>
              <a:t>)), main = "Density Plot of Residuals")</a:t>
            </a:r>
          </a:p>
          <a:p>
            <a:r>
              <a:rPr lang="en-US" sz="770" b="1" dirty="0">
                <a:solidFill>
                  <a:schemeClr val="bg1"/>
                </a:solidFill>
              </a:rPr>
              <a:t>#-------------------------------------------------------------------------------</a:t>
            </a:r>
          </a:p>
          <a:p>
            <a:r>
              <a:rPr lang="en-US" sz="770" b="1" dirty="0">
                <a:solidFill>
                  <a:schemeClr val="bg1"/>
                </a:solidFill>
              </a:rPr>
              <a:t># Shapiro-Wilk test for normality</a:t>
            </a:r>
          </a:p>
          <a:p>
            <a:r>
              <a:rPr lang="en-US" sz="770" b="1" dirty="0">
                <a:solidFill>
                  <a:schemeClr val="bg1"/>
                </a:solidFill>
              </a:rPr>
              <a:t>#-------------------------------------------------------------------------------</a:t>
            </a:r>
          </a:p>
          <a:p>
            <a:r>
              <a:rPr lang="en-US" sz="770" b="1" dirty="0" err="1">
                <a:solidFill>
                  <a:schemeClr val="bg1"/>
                </a:solidFill>
              </a:rPr>
              <a:t>shapiro.test</a:t>
            </a:r>
            <a:r>
              <a:rPr lang="en-US" sz="770" b="1" dirty="0">
                <a:solidFill>
                  <a:schemeClr val="bg1"/>
                </a:solidFill>
              </a:rPr>
              <a:t>(residuals(</a:t>
            </a:r>
            <a:r>
              <a:rPr lang="en-US" sz="770" b="1" dirty="0" err="1">
                <a:solidFill>
                  <a:schemeClr val="bg1"/>
                </a:solidFill>
              </a:rPr>
              <a:t>lm_fit</a:t>
            </a:r>
            <a:r>
              <a:rPr lang="en-US" sz="770" b="1" dirty="0">
                <a:solidFill>
                  <a:schemeClr val="bg1"/>
                </a:solidFill>
              </a:rPr>
              <a:t>))</a:t>
            </a:r>
          </a:p>
          <a:p>
            <a:r>
              <a:rPr lang="en-US" sz="770" b="1" dirty="0" err="1">
                <a:solidFill>
                  <a:schemeClr val="bg1"/>
                </a:solidFill>
              </a:rPr>
              <a:t>set.seed</a:t>
            </a:r>
            <a:r>
              <a:rPr lang="en-US" sz="770" b="1" dirty="0">
                <a:solidFill>
                  <a:schemeClr val="bg1"/>
                </a:solidFill>
              </a:rPr>
              <a:t>(12345) </a:t>
            </a:r>
          </a:p>
          <a:p>
            <a:r>
              <a:rPr lang="en-US" sz="770" b="1" dirty="0" err="1">
                <a:solidFill>
                  <a:schemeClr val="bg1"/>
                </a:solidFill>
              </a:rPr>
              <a:t>sampled_residuals</a:t>
            </a:r>
            <a:r>
              <a:rPr lang="en-US" sz="770" b="1" dirty="0">
                <a:solidFill>
                  <a:schemeClr val="bg1"/>
                </a:solidFill>
              </a:rPr>
              <a:t> &lt;- sample(residuals(</a:t>
            </a:r>
            <a:r>
              <a:rPr lang="en-US" sz="770" b="1" dirty="0" err="1">
                <a:solidFill>
                  <a:schemeClr val="bg1"/>
                </a:solidFill>
              </a:rPr>
              <a:t>lm_fit</a:t>
            </a:r>
            <a:r>
              <a:rPr lang="en-US" sz="770" b="1" dirty="0">
                <a:solidFill>
                  <a:schemeClr val="bg1"/>
                </a:solidFill>
              </a:rPr>
              <a:t>), 10)</a:t>
            </a:r>
          </a:p>
          <a:p>
            <a:r>
              <a:rPr lang="en-US" sz="770" b="1" dirty="0" err="1">
                <a:solidFill>
                  <a:schemeClr val="bg1"/>
                </a:solidFill>
              </a:rPr>
              <a:t>shapiro.test</a:t>
            </a:r>
            <a:r>
              <a:rPr lang="en-US" sz="770" b="1" dirty="0">
                <a:solidFill>
                  <a:schemeClr val="bg1"/>
                </a:solidFill>
              </a:rPr>
              <a:t>(</a:t>
            </a:r>
            <a:r>
              <a:rPr lang="en-US" sz="770" b="1" dirty="0" err="1">
                <a:solidFill>
                  <a:schemeClr val="bg1"/>
                </a:solidFill>
              </a:rPr>
              <a:t>sampled_residuals</a:t>
            </a:r>
            <a:r>
              <a:rPr lang="en-US" sz="770" b="1" dirty="0">
                <a:solidFill>
                  <a:schemeClr val="bg1"/>
                </a:solidFill>
              </a:rPr>
              <a:t>)</a:t>
            </a:r>
          </a:p>
          <a:p>
            <a:r>
              <a:rPr lang="en-US" sz="770" b="1" dirty="0" err="1">
                <a:solidFill>
                  <a:schemeClr val="bg1"/>
                </a:solidFill>
              </a:rPr>
              <a:t>ks.test</a:t>
            </a:r>
            <a:r>
              <a:rPr lang="en-US" sz="770" b="1" dirty="0">
                <a:solidFill>
                  <a:schemeClr val="bg1"/>
                </a:solidFill>
              </a:rPr>
              <a:t>(residuals(</a:t>
            </a:r>
            <a:r>
              <a:rPr lang="en-US" sz="770" b="1" dirty="0" err="1">
                <a:solidFill>
                  <a:schemeClr val="bg1"/>
                </a:solidFill>
              </a:rPr>
              <a:t>lm_fit</a:t>
            </a:r>
            <a:r>
              <a:rPr lang="en-US" sz="770" b="1" dirty="0">
                <a:solidFill>
                  <a:schemeClr val="bg1"/>
                </a:solidFill>
              </a:rPr>
              <a:t>), "</a:t>
            </a:r>
            <a:r>
              <a:rPr lang="en-US" sz="770" b="1" dirty="0" err="1">
                <a:solidFill>
                  <a:schemeClr val="bg1"/>
                </a:solidFill>
              </a:rPr>
              <a:t>pnorm</a:t>
            </a:r>
            <a:r>
              <a:rPr lang="en-US" sz="770" b="1" dirty="0">
                <a:solidFill>
                  <a:schemeClr val="bg1"/>
                </a:solidFill>
              </a:rPr>
              <a:t>",         </a:t>
            </a:r>
          </a:p>
          <a:p>
            <a:r>
              <a:rPr lang="en-US" sz="770" b="1" dirty="0">
                <a:solidFill>
                  <a:schemeClr val="bg1"/>
                </a:solidFill>
              </a:rPr>
              <a:t> mean = mean(residuals(</a:t>
            </a:r>
            <a:r>
              <a:rPr lang="en-US" sz="770" b="1" dirty="0" err="1">
                <a:solidFill>
                  <a:schemeClr val="bg1"/>
                </a:solidFill>
              </a:rPr>
              <a:t>lm_fit</a:t>
            </a:r>
            <a:r>
              <a:rPr lang="en-US" sz="770" b="1" dirty="0">
                <a:solidFill>
                  <a:schemeClr val="bg1"/>
                </a:solidFill>
              </a:rPr>
              <a:t>)),         </a:t>
            </a:r>
          </a:p>
          <a:p>
            <a:r>
              <a:rPr lang="en-US" sz="770" b="1" dirty="0">
                <a:solidFill>
                  <a:schemeClr val="bg1"/>
                </a:solidFill>
              </a:rPr>
              <a:t> </a:t>
            </a:r>
            <a:r>
              <a:rPr lang="en-US" sz="770" b="1" dirty="0" err="1">
                <a:solidFill>
                  <a:schemeClr val="bg1"/>
                </a:solidFill>
              </a:rPr>
              <a:t>sd</a:t>
            </a:r>
            <a:r>
              <a:rPr lang="en-US" sz="770" b="1" dirty="0">
                <a:solidFill>
                  <a:schemeClr val="bg1"/>
                </a:solidFill>
              </a:rPr>
              <a:t> = </a:t>
            </a:r>
            <a:r>
              <a:rPr lang="en-US" sz="770" b="1" dirty="0" err="1">
                <a:solidFill>
                  <a:schemeClr val="bg1"/>
                </a:solidFill>
              </a:rPr>
              <a:t>sd</a:t>
            </a:r>
            <a:r>
              <a:rPr lang="en-US" sz="770" b="1" dirty="0">
                <a:solidFill>
                  <a:schemeClr val="bg1"/>
                </a:solidFill>
              </a:rPr>
              <a:t>(residuals(</a:t>
            </a:r>
            <a:r>
              <a:rPr lang="en-US" sz="770" b="1" dirty="0" err="1">
                <a:solidFill>
                  <a:schemeClr val="bg1"/>
                </a:solidFill>
              </a:rPr>
              <a:t>lm_fit</a:t>
            </a:r>
            <a:r>
              <a:rPr lang="en-US" sz="770" b="1" dirty="0">
                <a:solidFill>
                  <a:schemeClr val="bg1"/>
                </a:solidFill>
              </a:rPr>
              <a:t>)))</a:t>
            </a:r>
          </a:p>
          <a:p>
            <a:r>
              <a:rPr lang="en-US" sz="770" b="1" dirty="0">
                <a:solidFill>
                  <a:schemeClr val="bg1"/>
                </a:solidFill>
              </a:rPr>
              <a:t>#-------------------------------------------------------------------------------</a:t>
            </a:r>
          </a:p>
          <a:p>
            <a:r>
              <a:rPr lang="en-US" sz="770" b="1" dirty="0">
                <a:solidFill>
                  <a:schemeClr val="bg1"/>
                </a:solidFill>
              </a:rPr>
              <a:t># Variance Inflation Factor (VIF)</a:t>
            </a:r>
          </a:p>
          <a:p>
            <a:r>
              <a:rPr lang="en-US" sz="770" b="1" dirty="0">
                <a:solidFill>
                  <a:schemeClr val="bg1"/>
                </a:solidFill>
              </a:rPr>
              <a:t>#-------------------------------------------------------------------------------</a:t>
            </a:r>
          </a:p>
          <a:p>
            <a:r>
              <a:rPr lang="en-US" sz="770" b="1" dirty="0">
                <a:solidFill>
                  <a:schemeClr val="bg1"/>
                </a:solidFill>
              </a:rPr>
              <a:t>car::</a:t>
            </a:r>
            <a:r>
              <a:rPr lang="en-US" sz="770" b="1" dirty="0" err="1">
                <a:solidFill>
                  <a:schemeClr val="bg1"/>
                </a:solidFill>
              </a:rPr>
              <a:t>vif</a:t>
            </a:r>
            <a:r>
              <a:rPr lang="en-US" sz="770" b="1" dirty="0">
                <a:solidFill>
                  <a:schemeClr val="bg1"/>
                </a:solidFill>
              </a:rPr>
              <a:t>(</a:t>
            </a:r>
            <a:r>
              <a:rPr lang="en-US" sz="770" b="1" dirty="0" err="1">
                <a:solidFill>
                  <a:schemeClr val="bg1"/>
                </a:solidFill>
              </a:rPr>
              <a:t>lm_fit</a:t>
            </a:r>
            <a:r>
              <a:rPr lang="en-US" sz="770" b="1" dirty="0">
                <a:solidFill>
                  <a:schemeClr val="bg1"/>
                </a:solidFill>
              </a:rPr>
              <a:t>)</a:t>
            </a:r>
          </a:p>
          <a:p>
            <a:r>
              <a:rPr lang="en-US" sz="770" b="1" dirty="0">
                <a:solidFill>
                  <a:schemeClr val="bg1"/>
                </a:solidFill>
              </a:rPr>
              <a:t>#-------------------------------------------------------------------------------</a:t>
            </a:r>
          </a:p>
          <a:p>
            <a:r>
              <a:rPr lang="en-US" sz="770" b="1" dirty="0">
                <a:solidFill>
                  <a:schemeClr val="bg1"/>
                </a:solidFill>
              </a:rPr>
              <a:t># Durbin-Watson test for autocorrelation</a:t>
            </a:r>
          </a:p>
          <a:p>
            <a:r>
              <a:rPr lang="en-US" sz="770" b="1" dirty="0">
                <a:solidFill>
                  <a:schemeClr val="bg1"/>
                </a:solidFill>
              </a:rPr>
              <a:t>#-------------------------------------------------------------------------------</a:t>
            </a:r>
          </a:p>
          <a:p>
            <a:r>
              <a:rPr lang="en-US" sz="770" b="1" dirty="0" err="1">
                <a:solidFill>
                  <a:schemeClr val="bg1"/>
                </a:solidFill>
              </a:rPr>
              <a:t>lmtest</a:t>
            </a:r>
            <a:r>
              <a:rPr lang="en-US" sz="770" b="1" dirty="0">
                <a:solidFill>
                  <a:schemeClr val="bg1"/>
                </a:solidFill>
              </a:rPr>
              <a:t>::</a:t>
            </a:r>
            <a:r>
              <a:rPr lang="en-US" sz="770" b="1" dirty="0" err="1">
                <a:solidFill>
                  <a:schemeClr val="bg1"/>
                </a:solidFill>
              </a:rPr>
              <a:t>dwtest</a:t>
            </a:r>
            <a:r>
              <a:rPr lang="en-US" sz="770" b="1" dirty="0">
                <a:solidFill>
                  <a:schemeClr val="bg1"/>
                </a:solidFill>
              </a:rPr>
              <a:t>(</a:t>
            </a:r>
            <a:r>
              <a:rPr lang="en-US" sz="770" b="1" dirty="0" err="1">
                <a:solidFill>
                  <a:schemeClr val="bg1"/>
                </a:solidFill>
              </a:rPr>
              <a:t>lm_fit</a:t>
            </a:r>
            <a:r>
              <a:rPr lang="en-US" sz="770" b="1" dirty="0">
                <a:solidFill>
                  <a:schemeClr val="bg1"/>
                </a:solidFill>
              </a:rPr>
              <a:t>)</a:t>
            </a:r>
          </a:p>
          <a:p>
            <a:r>
              <a:rPr lang="en-US" sz="770" b="1" dirty="0">
                <a:solidFill>
                  <a:schemeClr val="bg1"/>
                </a:solidFill>
              </a:rPr>
              <a:t>#-------------------------------------------------------------------------------</a:t>
            </a:r>
          </a:p>
          <a:p>
            <a:r>
              <a:rPr lang="en-US" sz="770" b="1" dirty="0">
                <a:solidFill>
                  <a:schemeClr val="bg1"/>
                </a:solidFill>
              </a:rPr>
              <a:t># Cook's Distance</a:t>
            </a:r>
          </a:p>
          <a:p>
            <a:r>
              <a:rPr lang="en-US" sz="770" b="1" dirty="0">
                <a:solidFill>
                  <a:schemeClr val="bg1"/>
                </a:solidFill>
              </a:rPr>
              <a:t>#-------------------------------------------------------------------------------</a:t>
            </a:r>
          </a:p>
          <a:p>
            <a:r>
              <a:rPr lang="en-US" sz="770" b="1" dirty="0">
                <a:solidFill>
                  <a:schemeClr val="bg1"/>
                </a:solidFill>
              </a:rPr>
              <a:t>plot(</a:t>
            </a:r>
            <a:r>
              <a:rPr lang="en-US" sz="770" b="1" dirty="0" err="1">
                <a:solidFill>
                  <a:schemeClr val="bg1"/>
                </a:solidFill>
              </a:rPr>
              <a:t>lm_fit</a:t>
            </a:r>
            <a:r>
              <a:rPr lang="en-US" sz="770" b="1" dirty="0">
                <a:solidFill>
                  <a:schemeClr val="bg1"/>
                </a:solidFill>
              </a:rPr>
              <a:t>, which = 4)</a:t>
            </a:r>
            <a:r>
              <a:rPr lang="en-US" sz="770" b="1" dirty="0" err="1">
                <a:solidFill>
                  <a:schemeClr val="bg1"/>
                </a:solidFill>
              </a:rPr>
              <a:t>cooksd</a:t>
            </a:r>
            <a:r>
              <a:rPr lang="en-US" sz="770" b="1" dirty="0">
                <a:solidFill>
                  <a:schemeClr val="bg1"/>
                </a:solidFill>
              </a:rPr>
              <a:t> &lt;- </a:t>
            </a:r>
            <a:r>
              <a:rPr lang="en-US" sz="770" b="1" dirty="0" err="1">
                <a:solidFill>
                  <a:schemeClr val="bg1"/>
                </a:solidFill>
              </a:rPr>
              <a:t>cooks.distance</a:t>
            </a:r>
            <a:r>
              <a:rPr lang="en-US" sz="770" b="1" dirty="0">
                <a:solidFill>
                  <a:schemeClr val="bg1"/>
                </a:solidFill>
              </a:rPr>
              <a:t>(</a:t>
            </a:r>
            <a:r>
              <a:rPr lang="en-US" sz="770" b="1" dirty="0" err="1">
                <a:solidFill>
                  <a:schemeClr val="bg1"/>
                </a:solidFill>
              </a:rPr>
              <a:t>lm_fit</a:t>
            </a:r>
            <a:r>
              <a:rPr lang="en-US" sz="770" b="1" dirty="0">
                <a:solidFill>
                  <a:schemeClr val="bg1"/>
                </a:solidFill>
              </a:rPr>
              <a:t>)</a:t>
            </a:r>
          </a:p>
          <a:p>
            <a:r>
              <a:rPr lang="en-US" sz="770" b="1" dirty="0">
                <a:solidFill>
                  <a:schemeClr val="bg1"/>
                </a:solidFill>
              </a:rPr>
              <a:t>plot(</a:t>
            </a:r>
            <a:r>
              <a:rPr lang="en-US" sz="770" b="1" dirty="0" err="1">
                <a:solidFill>
                  <a:schemeClr val="bg1"/>
                </a:solidFill>
              </a:rPr>
              <a:t>cooksd</a:t>
            </a:r>
            <a:r>
              <a:rPr lang="en-US" sz="770" b="1" dirty="0">
                <a:solidFill>
                  <a:schemeClr val="bg1"/>
                </a:solidFill>
              </a:rPr>
              <a:t>, type = "h", main = "Cook's Distance")</a:t>
            </a:r>
          </a:p>
          <a:p>
            <a:r>
              <a:rPr lang="en-US" sz="770" b="1" dirty="0" err="1">
                <a:solidFill>
                  <a:schemeClr val="bg1"/>
                </a:solidFill>
              </a:rPr>
              <a:t>abline</a:t>
            </a:r>
            <a:r>
              <a:rPr lang="en-US" sz="770" b="1" dirty="0">
                <a:solidFill>
                  <a:schemeClr val="bg1"/>
                </a:solidFill>
              </a:rPr>
              <a:t>(h = 4/length(</a:t>
            </a:r>
            <a:r>
              <a:rPr lang="en-US" sz="770" b="1" dirty="0" err="1">
                <a:solidFill>
                  <a:schemeClr val="bg1"/>
                </a:solidFill>
              </a:rPr>
              <a:t>cooksd</a:t>
            </a:r>
            <a:r>
              <a:rPr lang="en-US" sz="770" b="1" dirty="0">
                <a:solidFill>
                  <a:schemeClr val="bg1"/>
                </a:solidFill>
              </a:rPr>
              <a:t>), col = "indianred1")</a:t>
            </a:r>
          </a:p>
          <a:p>
            <a:r>
              <a:rPr lang="en-US" sz="770" b="1" dirty="0">
                <a:solidFill>
                  <a:schemeClr val="bg1"/>
                </a:solidFill>
              </a:rPr>
              <a:t>#-------------------------------------------------------------------------------</a:t>
            </a:r>
          </a:p>
          <a:p>
            <a:r>
              <a:rPr lang="en-US" sz="770" b="1" dirty="0">
                <a:solidFill>
                  <a:schemeClr val="bg1"/>
                </a:solidFill>
              </a:rPr>
              <a:t># Influence Plot</a:t>
            </a:r>
          </a:p>
          <a:p>
            <a:r>
              <a:rPr lang="en-US" sz="770" b="1" dirty="0">
                <a:solidFill>
                  <a:schemeClr val="bg1"/>
                </a:solidFill>
              </a:rPr>
              <a:t>#-------------------------------------------------------------------------------</a:t>
            </a:r>
          </a:p>
          <a:p>
            <a:r>
              <a:rPr lang="en-US" sz="770" b="1" dirty="0" err="1">
                <a:solidFill>
                  <a:schemeClr val="bg1"/>
                </a:solidFill>
              </a:rPr>
              <a:t>influencePlot</a:t>
            </a:r>
            <a:r>
              <a:rPr lang="en-US" sz="770" b="1" dirty="0">
                <a:solidFill>
                  <a:schemeClr val="bg1"/>
                </a:solidFill>
              </a:rPr>
              <a:t>(</a:t>
            </a:r>
            <a:r>
              <a:rPr lang="en-US" sz="770" b="1" dirty="0" err="1">
                <a:solidFill>
                  <a:schemeClr val="bg1"/>
                </a:solidFill>
              </a:rPr>
              <a:t>lm_fit</a:t>
            </a:r>
            <a:r>
              <a:rPr lang="en-US" sz="770" b="1" dirty="0">
                <a:solidFill>
                  <a:schemeClr val="bg1"/>
                </a:solidFill>
              </a:rPr>
              <a:t>)</a:t>
            </a:r>
          </a:p>
          <a:p>
            <a:r>
              <a:rPr lang="en-US" sz="770" b="1" dirty="0">
                <a:solidFill>
                  <a:schemeClr val="bg1"/>
                </a:solidFill>
              </a:rPr>
              <a:t>#-------------------------------------------------------------------------------</a:t>
            </a:r>
          </a:p>
          <a:p>
            <a:r>
              <a:rPr lang="en-US" sz="770" b="1" dirty="0">
                <a:solidFill>
                  <a:schemeClr val="bg1"/>
                </a:solidFill>
              </a:rPr>
              <a:t># Breusch-Pagan test for homoscedasticity</a:t>
            </a:r>
          </a:p>
          <a:p>
            <a:r>
              <a:rPr lang="en-US" sz="770" b="1" dirty="0">
                <a:solidFill>
                  <a:schemeClr val="bg1"/>
                </a:solidFill>
              </a:rPr>
              <a:t>#-------------------------------------------------------------------------------</a:t>
            </a:r>
          </a:p>
          <a:p>
            <a:r>
              <a:rPr lang="en-US" sz="770" b="1" dirty="0" err="1">
                <a:solidFill>
                  <a:schemeClr val="bg1"/>
                </a:solidFill>
              </a:rPr>
              <a:t>bptest</a:t>
            </a:r>
            <a:r>
              <a:rPr lang="en-US" sz="770" b="1" dirty="0">
                <a:solidFill>
                  <a:schemeClr val="bg1"/>
                </a:solidFill>
              </a:rPr>
              <a:t>(</a:t>
            </a:r>
            <a:r>
              <a:rPr lang="en-US" sz="770" b="1" dirty="0" err="1">
                <a:solidFill>
                  <a:schemeClr val="bg1"/>
                </a:solidFill>
              </a:rPr>
              <a:t>lm_fit</a:t>
            </a:r>
            <a:endParaRPr lang="en-US" sz="770" b="1" dirty="0">
              <a:solidFill>
                <a:schemeClr val="bg1"/>
              </a:solidFill>
            </a:endParaRPr>
          </a:p>
          <a:p>
            <a:r>
              <a:rPr lang="en-US" sz="770" b="1" dirty="0">
                <a:solidFill>
                  <a:schemeClr val="bg1"/>
                </a:solidFill>
              </a:rPr>
              <a:t>)#-------------------------------------------------------------------------------</a:t>
            </a:r>
          </a:p>
          <a:p>
            <a:r>
              <a:rPr lang="en-US" sz="770" b="1" dirty="0">
                <a:solidFill>
                  <a:schemeClr val="bg1"/>
                </a:solidFill>
              </a:rPr>
              <a:t># Component + Residual plot</a:t>
            </a:r>
          </a:p>
          <a:p>
            <a:r>
              <a:rPr lang="en-US" sz="770" b="1" dirty="0">
                <a:solidFill>
                  <a:schemeClr val="bg1"/>
                </a:solidFill>
              </a:rPr>
              <a:t>#-------------------------------------------------------------------------------</a:t>
            </a:r>
          </a:p>
          <a:p>
            <a:r>
              <a:rPr lang="en-US" sz="770" b="1" dirty="0" err="1">
                <a:solidFill>
                  <a:schemeClr val="bg1"/>
                </a:solidFill>
              </a:rPr>
              <a:t>crPlots</a:t>
            </a:r>
            <a:r>
              <a:rPr lang="en-US" sz="770" b="1" dirty="0">
                <a:solidFill>
                  <a:schemeClr val="bg1"/>
                </a:solidFill>
              </a:rPr>
              <a:t>(</a:t>
            </a:r>
            <a:r>
              <a:rPr lang="en-US" sz="770" b="1" dirty="0" err="1">
                <a:solidFill>
                  <a:schemeClr val="bg1"/>
                </a:solidFill>
              </a:rPr>
              <a:t>lm_fit</a:t>
            </a:r>
            <a:r>
              <a:rPr lang="en-US" sz="770" b="1" dirty="0">
                <a:solidFill>
                  <a:schemeClr val="bg1"/>
                </a:solidFill>
              </a:rPr>
              <a:t>)</a:t>
            </a:r>
          </a:p>
        </p:txBody>
      </p:sp>
    </p:spTree>
    <p:extLst>
      <p:ext uri="{BB962C8B-B14F-4D97-AF65-F5344CB8AC3E}">
        <p14:creationId xmlns:p14="http://schemas.microsoft.com/office/powerpoint/2010/main" val="332497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DF3D4-FDFD-10EE-06EA-471A039D63D7}"/>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6E3762-4039-D9CD-E08D-C35697F24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4DC091-855D-89AA-4638-D8063167BC28}"/>
              </a:ext>
            </a:extLst>
          </p:cNvPr>
          <p:cNvSpPr>
            <a:spLocks noGrp="1"/>
          </p:cNvSpPr>
          <p:nvPr>
            <p:ph type="sldNum" sz="quarter" idx="12"/>
          </p:nvPr>
        </p:nvSpPr>
        <p:spPr/>
        <p:txBody>
          <a:bodyPr/>
          <a:lstStyle/>
          <a:p>
            <a:fld id="{13131EA7-BDFF-4B55-8711-A8700BCA6F11}" type="slidenum">
              <a:rPr lang="en-US" smtClean="0"/>
              <a:t>24</a:t>
            </a:fld>
            <a:endParaRPr lang="en-US"/>
          </a:p>
        </p:txBody>
      </p:sp>
      <p:sp>
        <p:nvSpPr>
          <p:cNvPr id="8" name="TextBox 7">
            <a:extLst>
              <a:ext uri="{FF2B5EF4-FFF2-40B4-BE49-F238E27FC236}">
                <a16:creationId xmlns:a16="http://schemas.microsoft.com/office/drawing/2014/main" id="{2CE54A94-EA08-1AA7-FF72-6219BF32ED3D}"/>
              </a:ext>
            </a:extLst>
          </p:cNvPr>
          <p:cNvSpPr txBox="1"/>
          <p:nvPr/>
        </p:nvSpPr>
        <p:spPr>
          <a:xfrm>
            <a:off x="6222472" y="928395"/>
            <a:ext cx="5890498" cy="400110"/>
          </a:xfrm>
          <a:prstGeom prst="rect">
            <a:avLst/>
          </a:prstGeom>
          <a:noFill/>
        </p:spPr>
        <p:txBody>
          <a:bodyPr wrap="square" rtlCol="0">
            <a:spAutoFit/>
          </a:bodyPr>
          <a:lstStyle/>
          <a:p>
            <a:pPr algn="ctr"/>
            <a:r>
              <a:rPr lang="en-US" sz="2000" b="1" dirty="0">
                <a:solidFill>
                  <a:srgbClr val="FF0000"/>
                </a:solidFill>
                <a:latin typeface="Franklin Gothic Book" panose="020B0503020102020204" pitchFamily="34" charset="0"/>
              </a:rPr>
              <a:t>Get familiar with Optimization methods</a:t>
            </a:r>
          </a:p>
        </p:txBody>
      </p:sp>
      <p:sp>
        <p:nvSpPr>
          <p:cNvPr id="9" name="TextBox 8">
            <a:extLst>
              <a:ext uri="{FF2B5EF4-FFF2-40B4-BE49-F238E27FC236}">
                <a16:creationId xmlns:a16="http://schemas.microsoft.com/office/drawing/2014/main" id="{41CD94FA-98B9-886F-4B0C-3943475C390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4: Optimization: Solving for the best prices</a:t>
            </a:r>
          </a:p>
        </p:txBody>
      </p:sp>
      <p:sp>
        <p:nvSpPr>
          <p:cNvPr id="10" name="TextBox 9">
            <a:extLst>
              <a:ext uri="{FF2B5EF4-FFF2-40B4-BE49-F238E27FC236}">
                <a16:creationId xmlns:a16="http://schemas.microsoft.com/office/drawing/2014/main" id="{6F4158BF-10F9-EFEA-ADEA-6F15831488A0}"/>
              </a:ext>
            </a:extLst>
          </p:cNvPr>
          <p:cNvSpPr txBox="1"/>
          <p:nvPr/>
        </p:nvSpPr>
        <p:spPr>
          <a:xfrm>
            <a:off x="6416842" y="1446455"/>
            <a:ext cx="5490495" cy="1323439"/>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You can used mixed effects models to estimate elasticity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Cross-Price elasticity is utilized to build robust models that solve all prices at once</a:t>
            </a:r>
          </a:p>
        </p:txBody>
      </p:sp>
      <p:sp>
        <p:nvSpPr>
          <p:cNvPr id="12" name="TextBox 11">
            <a:extLst>
              <a:ext uri="{FF2B5EF4-FFF2-40B4-BE49-F238E27FC236}">
                <a16:creationId xmlns:a16="http://schemas.microsoft.com/office/drawing/2014/main" id="{C6549874-70B9-425B-51A1-741BBF028717}"/>
              </a:ext>
            </a:extLst>
          </p:cNvPr>
          <p:cNvSpPr txBox="1"/>
          <p:nvPr/>
        </p:nvSpPr>
        <p:spPr>
          <a:xfrm>
            <a:off x="6459790" y="3047265"/>
            <a:ext cx="5490495"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Optimization is also dumb…</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Feature engineering is important here</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A Model is only as good as its constraints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Gradient-based and non-gradient methods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Brute force methods (</a:t>
            </a:r>
            <a:r>
              <a:rPr lang="en-US" sz="2000" dirty="0" err="1">
                <a:solidFill>
                  <a:srgbClr val="13171B"/>
                </a:solidFill>
                <a:latin typeface="Franklin Gothic Book" panose="020B0503020102020204" pitchFamily="34" charset="0"/>
              </a:rPr>
              <a:t>DeOptim</a:t>
            </a:r>
            <a:r>
              <a:rPr lang="en-US" sz="2000" dirty="0">
                <a:solidFill>
                  <a:srgbClr val="13171B"/>
                </a:solidFill>
                <a:latin typeface="Franklin Gothic Book" panose="020B0503020102020204" pitchFamily="34" charset="0"/>
              </a:rPr>
              <a:t>)</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What happens if you can’t get a model to converge?</a:t>
            </a:r>
          </a:p>
          <a:p>
            <a:pPr marL="342900" indent="-342900" algn="l">
              <a:buFont typeface="Arial" panose="020B0604020202020204" pitchFamily="34" charset="0"/>
              <a:buChar char="•"/>
            </a:pPr>
            <a:endParaRPr lang="en-US" sz="2000" dirty="0">
              <a:solidFill>
                <a:srgbClr val="13171B"/>
              </a:solidFill>
              <a:latin typeface="Franklin Gothic Book" panose="020B0503020102020204" pitchFamily="34" charset="0"/>
            </a:endParaRPr>
          </a:p>
        </p:txBody>
      </p:sp>
      <p:pic>
        <p:nvPicPr>
          <p:cNvPr id="3" name="Picture 2">
            <a:extLst>
              <a:ext uri="{FF2B5EF4-FFF2-40B4-BE49-F238E27FC236}">
                <a16:creationId xmlns:a16="http://schemas.microsoft.com/office/drawing/2014/main" id="{3674DE0A-FB55-4B38-6062-C272E6B7867E}"/>
              </a:ext>
            </a:extLst>
          </p:cNvPr>
          <p:cNvPicPr>
            <a:picLocks noChangeAspect="1"/>
          </p:cNvPicPr>
          <p:nvPr/>
        </p:nvPicPr>
        <p:blipFill>
          <a:blip r:embed="rId2"/>
          <a:stretch>
            <a:fillRect/>
          </a:stretch>
        </p:blipFill>
        <p:spPr>
          <a:xfrm>
            <a:off x="221662" y="846502"/>
            <a:ext cx="5791702" cy="4976291"/>
          </a:xfrm>
          <a:prstGeom prst="rect">
            <a:avLst/>
          </a:prstGeom>
        </p:spPr>
      </p:pic>
    </p:spTree>
    <p:extLst>
      <p:ext uri="{BB962C8B-B14F-4D97-AF65-F5344CB8AC3E}">
        <p14:creationId xmlns:p14="http://schemas.microsoft.com/office/powerpoint/2010/main" val="289172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C72F9-0C56-4034-A102-50A0AC8049AD}"/>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ABD6BC-02A2-0DEB-D3FB-14362EFE1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89039-370C-C84C-E02B-FFD39BB17E94}"/>
              </a:ext>
            </a:extLst>
          </p:cNvPr>
          <p:cNvSpPr>
            <a:spLocks noGrp="1"/>
          </p:cNvSpPr>
          <p:nvPr>
            <p:ph type="sldNum" sz="quarter" idx="12"/>
          </p:nvPr>
        </p:nvSpPr>
        <p:spPr/>
        <p:txBody>
          <a:bodyPr/>
          <a:lstStyle/>
          <a:p>
            <a:fld id="{13131EA7-BDFF-4B55-8711-A8700BCA6F11}" type="slidenum">
              <a:rPr lang="en-US" smtClean="0"/>
              <a:t>25</a:t>
            </a:fld>
            <a:endParaRPr lang="en-US"/>
          </a:p>
        </p:txBody>
      </p:sp>
      <p:sp>
        <p:nvSpPr>
          <p:cNvPr id="8" name="TextBox 7">
            <a:extLst>
              <a:ext uri="{FF2B5EF4-FFF2-40B4-BE49-F238E27FC236}">
                <a16:creationId xmlns:a16="http://schemas.microsoft.com/office/drawing/2014/main" id="{CE54F704-E1FF-4A26-524F-D27CBCB789C9}"/>
              </a:ext>
            </a:extLst>
          </p:cNvPr>
          <p:cNvSpPr txBox="1"/>
          <p:nvPr/>
        </p:nvSpPr>
        <p:spPr>
          <a:xfrm>
            <a:off x="6222472" y="928395"/>
            <a:ext cx="5890498" cy="400110"/>
          </a:xfrm>
          <a:prstGeom prst="rect">
            <a:avLst/>
          </a:prstGeom>
          <a:noFill/>
        </p:spPr>
        <p:txBody>
          <a:bodyPr wrap="square" rtlCol="0">
            <a:spAutoFit/>
          </a:bodyPr>
          <a:lstStyle/>
          <a:p>
            <a:pPr algn="ctr"/>
            <a:r>
              <a:rPr lang="en-US" sz="2000" b="1" dirty="0">
                <a:solidFill>
                  <a:srgbClr val="FF0000"/>
                </a:solidFill>
                <a:latin typeface="Franklin Gothic Book" panose="020B0503020102020204" pitchFamily="34" charset="0"/>
              </a:rPr>
              <a:t>Always extend your analysis</a:t>
            </a:r>
          </a:p>
        </p:txBody>
      </p:sp>
      <p:sp>
        <p:nvSpPr>
          <p:cNvPr id="9" name="TextBox 8">
            <a:extLst>
              <a:ext uri="{FF2B5EF4-FFF2-40B4-BE49-F238E27FC236}">
                <a16:creationId xmlns:a16="http://schemas.microsoft.com/office/drawing/2014/main" id="{D1943E13-C410-D6DA-18CD-6C6F110F76F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5: Market baskets</a:t>
            </a:r>
          </a:p>
        </p:txBody>
      </p:sp>
      <p:sp>
        <p:nvSpPr>
          <p:cNvPr id="10" name="TextBox 9">
            <a:extLst>
              <a:ext uri="{FF2B5EF4-FFF2-40B4-BE49-F238E27FC236}">
                <a16:creationId xmlns:a16="http://schemas.microsoft.com/office/drawing/2014/main" id="{ACF90FCF-598A-619C-EA16-EEC994B445E6}"/>
              </a:ext>
            </a:extLst>
          </p:cNvPr>
          <p:cNvSpPr txBox="1"/>
          <p:nvPr/>
        </p:nvSpPr>
        <p:spPr>
          <a:xfrm>
            <a:off x="6416842" y="1446455"/>
            <a:ext cx="5490495"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Market baskets help you understand underlying patterns in your data that are easy to explain.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For instance, you might see that customers routinely purchase the same items together which could indicate a bundling opportunity.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These sorts of analysis are utilized for our concessions business.</a:t>
            </a:r>
          </a:p>
        </p:txBody>
      </p:sp>
      <p:pic>
        <p:nvPicPr>
          <p:cNvPr id="6" name="Picture 5">
            <a:extLst>
              <a:ext uri="{FF2B5EF4-FFF2-40B4-BE49-F238E27FC236}">
                <a16:creationId xmlns:a16="http://schemas.microsoft.com/office/drawing/2014/main" id="{904E3AEA-2CC7-2E25-40A8-9C6283660C6E}"/>
              </a:ext>
            </a:extLst>
          </p:cNvPr>
          <p:cNvPicPr>
            <a:picLocks noChangeAspect="1"/>
          </p:cNvPicPr>
          <p:nvPr/>
        </p:nvPicPr>
        <p:blipFill>
          <a:blip r:embed="rId2"/>
          <a:stretch>
            <a:fillRect/>
          </a:stretch>
        </p:blipFill>
        <p:spPr>
          <a:xfrm>
            <a:off x="284663" y="809428"/>
            <a:ext cx="5547435" cy="5169652"/>
          </a:xfrm>
          <a:prstGeom prst="rect">
            <a:avLst/>
          </a:prstGeom>
        </p:spPr>
      </p:pic>
    </p:spTree>
    <p:extLst>
      <p:ext uri="{BB962C8B-B14F-4D97-AF65-F5344CB8AC3E}">
        <p14:creationId xmlns:p14="http://schemas.microsoft.com/office/powerpoint/2010/main" val="3604687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C2AF1-A74F-8F02-457E-B977BA9657D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86897F6-CDB8-0EE2-0186-A325013FE9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6572E-4165-1084-2493-B53269C11853}"/>
              </a:ext>
            </a:extLst>
          </p:cNvPr>
          <p:cNvSpPr>
            <a:spLocks noGrp="1"/>
          </p:cNvSpPr>
          <p:nvPr>
            <p:ph type="sldNum" sz="quarter" idx="12"/>
          </p:nvPr>
        </p:nvSpPr>
        <p:spPr/>
        <p:txBody>
          <a:bodyPr/>
          <a:lstStyle/>
          <a:p>
            <a:fld id="{13131EA7-BDFF-4B55-8711-A8700BCA6F11}" type="slidenum">
              <a:rPr lang="en-US" smtClean="0"/>
              <a:t>26</a:t>
            </a:fld>
            <a:endParaRPr lang="en-US"/>
          </a:p>
        </p:txBody>
      </p:sp>
      <p:sp>
        <p:nvSpPr>
          <p:cNvPr id="9" name="TextBox 8">
            <a:extLst>
              <a:ext uri="{FF2B5EF4-FFF2-40B4-BE49-F238E27FC236}">
                <a16:creationId xmlns:a16="http://schemas.microsoft.com/office/drawing/2014/main" id="{61AC5178-075E-C055-7CE9-7361DADE7F8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Step 6: Implementing pricing changes</a:t>
            </a:r>
          </a:p>
        </p:txBody>
      </p:sp>
      <p:sp>
        <p:nvSpPr>
          <p:cNvPr id="3" name="TextBox 2">
            <a:extLst>
              <a:ext uri="{FF2B5EF4-FFF2-40B4-BE49-F238E27FC236}">
                <a16:creationId xmlns:a16="http://schemas.microsoft.com/office/drawing/2014/main" id="{EA559F8C-DD75-09A7-AE48-6E72BF008684}"/>
              </a:ext>
            </a:extLst>
          </p:cNvPr>
          <p:cNvSpPr txBox="1"/>
          <p:nvPr/>
        </p:nvSpPr>
        <p:spPr>
          <a:xfrm>
            <a:off x="324852" y="1833051"/>
            <a:ext cx="11542295" cy="4462760"/>
          </a:xfrm>
          <a:prstGeom prst="rect">
            <a:avLst/>
          </a:prstGeom>
          <a:noFill/>
        </p:spPr>
        <p:txBody>
          <a:bodyPr wrap="square">
            <a:spAutoFit/>
          </a:bodyPr>
          <a:lstStyle/>
          <a:p>
            <a:pPr marL="285750" indent="-285750">
              <a:buFont typeface="Arial" panose="020B0604020202020204" pitchFamily="34" charset="0"/>
              <a:buChar char="•"/>
            </a:pPr>
            <a:r>
              <a:rPr lang="en-US" sz="2200" dirty="0"/>
              <a:t>Consider increasing the price of </a:t>
            </a:r>
            <a:r>
              <a:rPr lang="en-US" sz="2200" b="1" i="1" dirty="0"/>
              <a:t>Cash Cows (high volume, low contribution).</a:t>
            </a:r>
          </a:p>
          <a:p>
            <a:pPr marL="285750" indent="-285750">
              <a:buFont typeface="Arial" panose="020B0604020202020204" pitchFamily="34" charset="0"/>
              <a:buChar char="•"/>
            </a:pPr>
            <a:r>
              <a:rPr lang="en-US" sz="2200" dirty="0"/>
              <a:t>Some </a:t>
            </a:r>
            <a:r>
              <a:rPr lang="en-US" sz="2200" b="1" i="1" dirty="0"/>
              <a:t>??? (High contribution, low volume)</a:t>
            </a:r>
            <a:r>
              <a:rPr lang="en-US" sz="2200" dirty="0"/>
              <a:t> items may benefit from price decreases.</a:t>
            </a:r>
          </a:p>
          <a:p>
            <a:pPr marL="285750" indent="-285750">
              <a:buFont typeface="Arial" panose="020B0604020202020204" pitchFamily="34" charset="0"/>
              <a:buChar char="•"/>
            </a:pPr>
            <a:r>
              <a:rPr lang="en-US" sz="2200" dirty="0"/>
              <a:t>Price higher margin items to decrease purchases of </a:t>
            </a:r>
            <a:r>
              <a:rPr lang="en-US" sz="2200" b="1" i="1" dirty="0"/>
              <a:t>Dogs.</a:t>
            </a:r>
          </a:p>
          <a:p>
            <a:pPr marL="285750" indent="-285750">
              <a:buFont typeface="Arial" panose="020B0604020202020204" pitchFamily="34" charset="0"/>
              <a:buChar char="•"/>
            </a:pPr>
            <a:r>
              <a:rPr lang="en-US" sz="2200" dirty="0"/>
              <a:t>Study </a:t>
            </a:r>
            <a:r>
              <a:rPr lang="en-US" sz="2200" b="1" dirty="0"/>
              <a:t>decoy pricing </a:t>
            </a:r>
            <a:r>
              <a:rPr lang="en-US" sz="2200" dirty="0"/>
              <a:t>and asymmetrical domination. </a:t>
            </a:r>
          </a:p>
          <a:p>
            <a:pPr marL="285750" indent="-285750">
              <a:buFont typeface="Arial" panose="020B0604020202020204" pitchFamily="34" charset="0"/>
              <a:buChar char="•"/>
            </a:pPr>
            <a:r>
              <a:rPr lang="en-US" sz="2200" dirty="0"/>
              <a:t>Take advantage of </a:t>
            </a:r>
            <a:r>
              <a:rPr lang="en-US" sz="2200" b="1" dirty="0"/>
              <a:t>anchoring</a:t>
            </a:r>
            <a:r>
              <a:rPr lang="en-US" sz="2200" dirty="0"/>
              <a:t>. Keep a very high-priced item on most menus.</a:t>
            </a:r>
          </a:p>
          <a:p>
            <a:pPr marL="285750" indent="-285750">
              <a:buFont typeface="Arial" panose="020B0604020202020204" pitchFamily="34" charset="0"/>
              <a:buChar char="•"/>
            </a:pPr>
            <a:r>
              <a:rPr lang="en-US" sz="2200" b="1" dirty="0"/>
              <a:t>Bundle</a:t>
            </a:r>
            <a:r>
              <a:rPr lang="en-US" sz="2200" dirty="0"/>
              <a:t> items. </a:t>
            </a:r>
          </a:p>
          <a:p>
            <a:pPr marL="285750" indent="-285750">
              <a:buFont typeface="Arial" panose="020B0604020202020204" pitchFamily="34" charset="0"/>
              <a:buChar char="•"/>
            </a:pPr>
            <a:r>
              <a:rPr lang="en-US" sz="2200" dirty="0"/>
              <a:t>Consider altering </a:t>
            </a:r>
            <a:r>
              <a:rPr lang="en-US" sz="2200" b="1" dirty="0"/>
              <a:t>descriptions</a:t>
            </a:r>
            <a:r>
              <a:rPr lang="en-US" sz="2200" dirty="0"/>
              <a:t> of items. Longer descriptions have been effective in some cases.</a:t>
            </a:r>
          </a:p>
          <a:p>
            <a:pPr marL="285750" indent="-285750">
              <a:buFont typeface="Arial" panose="020B0604020202020204" pitchFamily="34" charset="0"/>
              <a:buChar char="•"/>
            </a:pPr>
            <a:r>
              <a:rPr lang="en-US" sz="2200" b="1" dirty="0"/>
              <a:t>Charm price </a:t>
            </a:r>
            <a:r>
              <a:rPr lang="en-US" sz="2200" dirty="0"/>
              <a:t>all value items (end with a 9). Price premium items so that they end with a 0.</a:t>
            </a:r>
          </a:p>
          <a:p>
            <a:pPr marL="285750" indent="-285750">
              <a:buFont typeface="Arial" panose="020B0604020202020204" pitchFamily="34" charset="0"/>
              <a:buChar char="•"/>
            </a:pPr>
            <a:r>
              <a:rPr lang="en-US" sz="2200" b="1" dirty="0"/>
              <a:t>Omit currency symbols </a:t>
            </a:r>
            <a:r>
              <a:rPr lang="en-US" sz="2200" dirty="0"/>
              <a:t>from prices. Only include numbers.</a:t>
            </a:r>
          </a:p>
          <a:p>
            <a:pPr marL="285750" indent="-285750">
              <a:buFont typeface="Arial" panose="020B0604020202020204" pitchFamily="34" charset="0"/>
              <a:buChar char="•"/>
            </a:pPr>
            <a:r>
              <a:rPr lang="en-US" sz="2200" b="1" dirty="0"/>
              <a:t>Highlight items </a:t>
            </a:r>
            <a:r>
              <a:rPr lang="en-US" sz="2200" dirty="0"/>
              <a:t>we want to encourage more effectively. </a:t>
            </a:r>
          </a:p>
          <a:p>
            <a:pPr marL="285750" indent="-285750">
              <a:buFont typeface="Arial" panose="020B0604020202020204" pitchFamily="34" charset="0"/>
              <a:buChar char="•"/>
            </a:pPr>
            <a:r>
              <a:rPr lang="en-US" sz="2200" dirty="0"/>
              <a:t>Consider a </a:t>
            </a:r>
            <a:r>
              <a:rPr lang="en-US" sz="2200" b="1" dirty="0"/>
              <a:t>Van </a:t>
            </a:r>
            <a:r>
              <a:rPr lang="en-US" sz="2200" b="1" dirty="0" err="1"/>
              <a:t>Westendorp</a:t>
            </a:r>
            <a:r>
              <a:rPr lang="en-US" sz="2200" b="1" dirty="0"/>
              <a:t> survey </a:t>
            </a:r>
            <a:r>
              <a:rPr lang="en-US" sz="2200" dirty="0"/>
              <a:t>that can be administered internally to gauge pricing perception. </a:t>
            </a:r>
            <a:r>
              <a:rPr lang="en-US" sz="2200" b="1" dirty="0"/>
              <a:t>Conjoint surveys</a:t>
            </a:r>
            <a:r>
              <a:rPr lang="en-US" sz="2200" dirty="0"/>
              <a:t> may also be useful to help understand substitute preference. </a:t>
            </a:r>
          </a:p>
          <a:p>
            <a:pPr marL="285750" indent="-285750">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97CBBBA9-C51D-E37C-55B2-BC087FDB7EFB}"/>
              </a:ext>
            </a:extLst>
          </p:cNvPr>
          <p:cNvSpPr txBox="1"/>
          <p:nvPr/>
        </p:nvSpPr>
        <p:spPr>
          <a:xfrm>
            <a:off x="2909778" y="863587"/>
            <a:ext cx="5890498" cy="707886"/>
          </a:xfrm>
          <a:prstGeom prst="rect">
            <a:avLst/>
          </a:prstGeom>
          <a:noFill/>
        </p:spPr>
        <p:txBody>
          <a:bodyPr wrap="square" rtlCol="0">
            <a:spAutoFit/>
          </a:bodyPr>
          <a:lstStyle/>
          <a:p>
            <a:pPr algn="ctr"/>
            <a:r>
              <a:rPr lang="en-US" sz="4000" b="1" dirty="0">
                <a:solidFill>
                  <a:srgbClr val="FF0000"/>
                </a:solidFill>
                <a:latin typeface="Franklin Gothic Book" panose="020B0503020102020204" pitchFamily="34" charset="0"/>
              </a:rPr>
              <a:t>Study all the dirty tricks!</a:t>
            </a:r>
          </a:p>
        </p:txBody>
      </p:sp>
    </p:spTree>
    <p:extLst>
      <p:ext uri="{BB962C8B-B14F-4D97-AF65-F5344CB8AC3E}">
        <p14:creationId xmlns:p14="http://schemas.microsoft.com/office/powerpoint/2010/main" val="51828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C6B7-DD6E-871E-0617-EB1C8AFE7AA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A4898DC-6BBF-0096-42FE-04E740C1EE4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Project Instructions and Discussion </a:t>
            </a:r>
          </a:p>
        </p:txBody>
      </p:sp>
      <p:sp>
        <p:nvSpPr>
          <p:cNvPr id="3" name="Slide Number Placeholder 2">
            <a:extLst>
              <a:ext uri="{FF2B5EF4-FFF2-40B4-BE49-F238E27FC236}">
                <a16:creationId xmlns:a16="http://schemas.microsoft.com/office/drawing/2014/main" id="{CF6F7F10-4B40-668D-DCE2-DF6258CCD011}"/>
              </a:ext>
            </a:extLst>
          </p:cNvPr>
          <p:cNvSpPr>
            <a:spLocks noGrp="1"/>
          </p:cNvSpPr>
          <p:nvPr>
            <p:ph type="sldNum" sz="quarter" idx="12"/>
          </p:nvPr>
        </p:nvSpPr>
        <p:spPr/>
        <p:txBody>
          <a:bodyPr/>
          <a:lstStyle/>
          <a:p>
            <a:fld id="{13131EA7-BDFF-4B55-8711-A8700BCA6F11}" type="slidenum">
              <a:rPr lang="en-US" smtClean="0"/>
              <a:t>27</a:t>
            </a:fld>
            <a:endParaRPr lang="en-US"/>
          </a:p>
        </p:txBody>
      </p:sp>
      <p:sp>
        <p:nvSpPr>
          <p:cNvPr id="6" name="TextBox 5">
            <a:extLst>
              <a:ext uri="{FF2B5EF4-FFF2-40B4-BE49-F238E27FC236}">
                <a16:creationId xmlns:a16="http://schemas.microsoft.com/office/drawing/2014/main" id="{33152D30-9853-5630-182C-B3C532EA4850}"/>
              </a:ext>
            </a:extLst>
          </p:cNvPr>
          <p:cNvSpPr txBox="1"/>
          <p:nvPr/>
        </p:nvSpPr>
        <p:spPr>
          <a:xfrm>
            <a:off x="245706" y="1178556"/>
            <a:ext cx="7377404"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https://github.com/Justin-Watkins/Emory/tree/main/project</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E0C0A03D-8E97-6958-7D4F-38C7BDABB7D1}"/>
              </a:ext>
            </a:extLst>
          </p:cNvPr>
          <p:cNvSpPr txBox="1"/>
          <p:nvPr/>
        </p:nvSpPr>
        <p:spPr>
          <a:xfrm>
            <a:off x="245706" y="754865"/>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8" name="TextBox 7">
            <a:extLst>
              <a:ext uri="{FF2B5EF4-FFF2-40B4-BE49-F238E27FC236}">
                <a16:creationId xmlns:a16="http://schemas.microsoft.com/office/drawing/2014/main" id="{8222F43D-8F81-95FA-5A20-D2B116B4CAD7}"/>
              </a:ext>
            </a:extLst>
          </p:cNvPr>
          <p:cNvSpPr txBox="1"/>
          <p:nvPr/>
        </p:nvSpPr>
        <p:spPr>
          <a:xfrm>
            <a:off x="2048069" y="2705725"/>
            <a:ext cx="7934131" cy="1446550"/>
          </a:xfrm>
          <a:prstGeom prst="rect">
            <a:avLst/>
          </a:prstGeom>
          <a:noFill/>
        </p:spPr>
        <p:txBody>
          <a:bodyPr wrap="square" rtlCol="0">
            <a:spAutoFit/>
          </a:bodyPr>
          <a:lstStyle/>
          <a:p>
            <a:pPr algn="ctr"/>
            <a:r>
              <a:rPr lang="en-US" sz="4400" b="1" dirty="0">
                <a:solidFill>
                  <a:srgbClr val="00318D"/>
                </a:solidFill>
                <a:latin typeface="Franklin Gothic Book" panose="020B0503020102020204" pitchFamily="34" charset="0"/>
              </a:rPr>
              <a:t>Project Instructions and Discussion</a:t>
            </a:r>
          </a:p>
        </p:txBody>
      </p:sp>
    </p:spTree>
    <p:extLst>
      <p:ext uri="{BB962C8B-B14F-4D97-AF65-F5344CB8AC3E}">
        <p14:creationId xmlns:p14="http://schemas.microsoft.com/office/powerpoint/2010/main" val="2348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01264-FECA-375F-5914-99CE6835AB3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3D43B1A7-1EF5-8E14-7148-02CADFF3452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B06E74B1-FE59-DDAF-B315-C4FC35B63D0F}"/>
              </a:ext>
            </a:extLst>
          </p:cNvPr>
          <p:cNvSpPr>
            <a:spLocks noGrp="1"/>
          </p:cNvSpPr>
          <p:nvPr>
            <p:ph type="sldNum" sz="quarter" idx="12"/>
          </p:nvPr>
        </p:nvSpPr>
        <p:spPr/>
        <p:txBody>
          <a:bodyPr/>
          <a:lstStyle/>
          <a:p>
            <a:fld id="{13131EA7-BDFF-4B55-8711-A8700BCA6F11}" type="slidenum">
              <a:rPr lang="en-US" smtClean="0"/>
              <a:t>3</a:t>
            </a:fld>
            <a:endParaRPr lang="en-US"/>
          </a:p>
        </p:txBody>
      </p:sp>
      <p:sp>
        <p:nvSpPr>
          <p:cNvPr id="4" name="TextBox 3">
            <a:extLst>
              <a:ext uri="{FF2B5EF4-FFF2-40B4-BE49-F238E27FC236}">
                <a16:creationId xmlns:a16="http://schemas.microsoft.com/office/drawing/2014/main" id="{9869F4CD-12D4-B46B-19AF-810C6FEF0D12}"/>
              </a:ext>
            </a:extLst>
          </p:cNvPr>
          <p:cNvSpPr txBox="1"/>
          <p:nvPr/>
        </p:nvSpPr>
        <p:spPr>
          <a:xfrm>
            <a:off x="1929881" y="1581940"/>
            <a:ext cx="7921690" cy="3416320"/>
          </a:xfrm>
          <a:prstGeom prst="rect">
            <a:avLst/>
          </a:prstGeom>
          <a:noFill/>
        </p:spPr>
        <p:txBody>
          <a:bodyPr wrap="square" rtlCol="0">
            <a:spAutoFit/>
          </a:bodyPr>
          <a:lstStyle/>
          <a:p>
            <a:pPr algn="ctr"/>
            <a:r>
              <a:rPr lang="en-US" sz="5400" b="1" i="0" dirty="0">
                <a:solidFill>
                  <a:srgbClr val="00318D"/>
                </a:solidFill>
                <a:effectLst/>
                <a:latin typeface="Franklin Gothic Book" panose="020B0503020102020204" pitchFamily="34" charset="0"/>
              </a:rPr>
              <a:t>Forecasting and understanding the underlying demand for tickets</a:t>
            </a:r>
            <a:endParaRPr lang="en-US" sz="5400" b="1" dirty="0">
              <a:solidFill>
                <a:srgbClr val="00318D"/>
              </a:solidFill>
              <a:latin typeface="Franklin Gothic Book" panose="020B0503020102020204" pitchFamily="34" charset="0"/>
            </a:endParaRPr>
          </a:p>
        </p:txBody>
      </p:sp>
    </p:spTree>
    <p:extLst>
      <p:ext uri="{BB962C8B-B14F-4D97-AF65-F5344CB8AC3E}">
        <p14:creationId xmlns:p14="http://schemas.microsoft.com/office/powerpoint/2010/main" val="35634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FC6E732-55BE-E459-B3C9-8F88326A5AD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ADC321F-FDCF-EC73-348A-F0ABDA9E5EDA}"/>
              </a:ext>
            </a:extLst>
          </p:cNvPr>
          <p:cNvSpPr txBox="1"/>
          <p:nvPr/>
        </p:nvSpPr>
        <p:spPr>
          <a:xfrm>
            <a:off x="171059" y="8009"/>
            <a:ext cx="10862125" cy="954107"/>
          </a:xfrm>
          <a:prstGeom prst="rect">
            <a:avLst/>
          </a:prstGeom>
          <a:noFill/>
        </p:spPr>
        <p:txBody>
          <a:bodyPr wrap="square" rtlCol="0">
            <a:spAutoFit/>
          </a:bodyPr>
          <a:lstStyle/>
          <a:p>
            <a:r>
              <a:rPr lang="en-US" sz="2800" b="1" i="0" dirty="0">
                <a:solidFill>
                  <a:srgbClr val="FF0000"/>
                </a:solidFill>
                <a:effectLst/>
                <a:latin typeface="Franklin Gothic Book" panose="020B0503020102020204" pitchFamily="34" charset="0"/>
              </a:rPr>
              <a:t>2012-2024: A brief history of ticket pricing at the Braves</a:t>
            </a:r>
          </a:p>
          <a:p>
            <a:pPr algn="l"/>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9561FE4E-5055-3C7E-A7AC-3022B35D7AE0}"/>
              </a:ext>
            </a:extLst>
          </p:cNvPr>
          <p:cNvSpPr>
            <a:spLocks noGrp="1"/>
          </p:cNvSpPr>
          <p:nvPr>
            <p:ph type="ftr" sz="quarter" idx="11"/>
          </p:nvPr>
        </p:nvSpPr>
        <p:spPr>
          <a:xfrm>
            <a:off x="3256382" y="6356350"/>
            <a:ext cx="5439747" cy="365125"/>
          </a:xfrm>
        </p:spPr>
        <p:txBody>
          <a:bodyPr/>
          <a:lstStyle/>
          <a:p>
            <a:r>
              <a:rPr lang="en-US" dirty="0"/>
              <a:t>There are dozens of individual features that fall within these categories</a:t>
            </a:r>
          </a:p>
        </p:txBody>
      </p:sp>
      <p:sp>
        <p:nvSpPr>
          <p:cNvPr id="3" name="Slide Number Placeholder 2">
            <a:extLst>
              <a:ext uri="{FF2B5EF4-FFF2-40B4-BE49-F238E27FC236}">
                <a16:creationId xmlns:a16="http://schemas.microsoft.com/office/drawing/2014/main" id="{B8F2F9DE-ACA3-63E4-211D-1B8ABEA5E1F8}"/>
              </a:ext>
            </a:extLst>
          </p:cNvPr>
          <p:cNvSpPr>
            <a:spLocks noGrp="1"/>
          </p:cNvSpPr>
          <p:nvPr>
            <p:ph type="sldNum" sz="quarter" idx="12"/>
          </p:nvPr>
        </p:nvSpPr>
        <p:spPr/>
        <p:txBody>
          <a:bodyPr/>
          <a:lstStyle/>
          <a:p>
            <a:fld id="{13131EA7-BDFF-4B55-8711-A8700BCA6F11}" type="slidenum">
              <a:rPr lang="en-US" smtClean="0"/>
              <a:t>4</a:t>
            </a:fld>
            <a:endParaRPr lang="en-US"/>
          </a:p>
        </p:txBody>
      </p:sp>
      <p:sp>
        <p:nvSpPr>
          <p:cNvPr id="4" name="TextBox 3">
            <a:extLst>
              <a:ext uri="{FF2B5EF4-FFF2-40B4-BE49-F238E27FC236}">
                <a16:creationId xmlns:a16="http://schemas.microsoft.com/office/drawing/2014/main" id="{A9941132-AD9A-24D0-817F-587863BE4769}"/>
              </a:ext>
            </a:extLst>
          </p:cNvPr>
          <p:cNvSpPr txBox="1"/>
          <p:nvPr/>
        </p:nvSpPr>
        <p:spPr>
          <a:xfrm>
            <a:off x="427653" y="1636012"/>
            <a:ext cx="910512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2012: Flat Pricing discriminated by proximity to Home Plate </a:t>
            </a:r>
            <a:endParaRPr lang="en-US" dirty="0"/>
          </a:p>
        </p:txBody>
      </p:sp>
      <p:sp>
        <p:nvSpPr>
          <p:cNvPr id="11" name="TextBox 10">
            <a:extLst>
              <a:ext uri="{FF2B5EF4-FFF2-40B4-BE49-F238E27FC236}">
                <a16:creationId xmlns:a16="http://schemas.microsoft.com/office/drawing/2014/main" id="{D73BD8D6-67BA-537B-7B55-1D8B1E265FBD}"/>
              </a:ext>
            </a:extLst>
          </p:cNvPr>
          <p:cNvSpPr txBox="1"/>
          <p:nvPr/>
        </p:nvSpPr>
        <p:spPr>
          <a:xfrm>
            <a:off x="427653" y="2691043"/>
            <a:ext cx="1100701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2014: Variable Pricing</a:t>
            </a:r>
            <a:endParaRPr lang="en-US" dirty="0"/>
          </a:p>
        </p:txBody>
      </p:sp>
      <p:sp>
        <p:nvSpPr>
          <p:cNvPr id="14" name="TextBox 13">
            <a:extLst>
              <a:ext uri="{FF2B5EF4-FFF2-40B4-BE49-F238E27FC236}">
                <a16:creationId xmlns:a16="http://schemas.microsoft.com/office/drawing/2014/main" id="{25848E62-E589-BDED-C1D2-0D5749D7C939}"/>
              </a:ext>
            </a:extLst>
          </p:cNvPr>
          <p:cNvSpPr txBox="1"/>
          <p:nvPr/>
        </p:nvSpPr>
        <p:spPr>
          <a:xfrm>
            <a:off x="427653" y="3746074"/>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2017: Dynamic Pricing</a:t>
            </a:r>
            <a:endParaRPr lang="en-US" dirty="0"/>
          </a:p>
        </p:txBody>
      </p:sp>
      <p:sp>
        <p:nvSpPr>
          <p:cNvPr id="15" name="TextBox 14">
            <a:extLst>
              <a:ext uri="{FF2B5EF4-FFF2-40B4-BE49-F238E27FC236}">
                <a16:creationId xmlns:a16="http://schemas.microsoft.com/office/drawing/2014/main" id="{07E87A8B-3CD0-6F56-CB92-68C6FE073C40}"/>
              </a:ext>
            </a:extLst>
          </p:cNvPr>
          <p:cNvSpPr txBox="1"/>
          <p:nvPr/>
        </p:nvSpPr>
        <p:spPr>
          <a:xfrm>
            <a:off x="427653" y="2194305"/>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Ticket prices were determined by the perception of sight-line quality</a:t>
            </a:r>
          </a:p>
        </p:txBody>
      </p:sp>
      <p:sp>
        <p:nvSpPr>
          <p:cNvPr id="16" name="TextBox 15">
            <a:extLst>
              <a:ext uri="{FF2B5EF4-FFF2-40B4-BE49-F238E27FC236}">
                <a16:creationId xmlns:a16="http://schemas.microsoft.com/office/drawing/2014/main" id="{C9F9D9F8-11A8-7C79-BC70-69075B812292}"/>
              </a:ext>
            </a:extLst>
          </p:cNvPr>
          <p:cNvSpPr txBox="1"/>
          <p:nvPr/>
        </p:nvSpPr>
        <p:spPr>
          <a:xfrm>
            <a:off x="95638" y="778977"/>
            <a:ext cx="12000722" cy="646331"/>
          </a:xfrm>
          <a:prstGeom prst="rect">
            <a:avLst/>
          </a:prstGeom>
          <a:noFill/>
        </p:spPr>
        <p:txBody>
          <a:bodyPr wrap="square" rtlCol="0">
            <a:spAutoFit/>
          </a:bodyPr>
          <a:lstStyle/>
          <a:p>
            <a:pPr algn="l"/>
            <a:r>
              <a:rPr lang="en-US" b="0" i="0" dirty="0">
                <a:solidFill>
                  <a:srgbClr val="373B3E"/>
                </a:solidFill>
                <a:effectLst/>
                <a:latin typeface="Franklin Gothic Book" panose="020B0503020102020204" pitchFamily="34" charset="0"/>
                <a:cs typeface="Prompt" panose="020B0502040204020203" pitchFamily="2" charset="-34"/>
              </a:rPr>
              <a:t>“</a:t>
            </a:r>
            <a:r>
              <a:rPr lang="en-US" b="1" i="0" dirty="0">
                <a:solidFill>
                  <a:srgbClr val="00318D"/>
                </a:solidFill>
                <a:effectLst/>
                <a:latin typeface="Franklin Gothic Book" panose="020B0503020102020204" pitchFamily="34" charset="0"/>
                <a:cs typeface="Prompt" panose="020B0502040204020203" pitchFamily="2" charset="-34"/>
              </a:rPr>
              <a:t>In many cases, the prices charged to customers are the result of a large number of </a:t>
            </a:r>
            <a:r>
              <a:rPr lang="en-US" b="1" i="0" dirty="0" err="1">
                <a:solidFill>
                  <a:srgbClr val="00318D"/>
                </a:solidFill>
                <a:effectLst/>
                <a:latin typeface="Franklin Gothic Book" panose="020B0503020102020204" pitchFamily="34" charset="0"/>
                <a:cs typeface="Prompt" panose="020B0502040204020203" pitchFamily="2" charset="-34"/>
              </a:rPr>
              <a:t>uncoordinate</a:t>
            </a:r>
            <a:r>
              <a:rPr lang="en-US" b="1" i="0" dirty="0">
                <a:solidFill>
                  <a:srgbClr val="00318D"/>
                </a:solidFill>
                <a:effectLst/>
                <a:latin typeface="Franklin Gothic Book" panose="020B0503020102020204" pitchFamily="34" charset="0"/>
                <a:cs typeface="Prompt" panose="020B0502040204020203" pitchFamily="2" charset="-34"/>
              </a:rPr>
              <a:t> and arbitrary decisions.”</a:t>
            </a:r>
          </a:p>
          <a:p>
            <a:pPr algn="l"/>
            <a:r>
              <a:rPr lang="en-US" b="1" i="0" dirty="0">
                <a:solidFill>
                  <a:srgbClr val="00318D"/>
                </a:solidFill>
                <a:effectLst/>
                <a:latin typeface="Franklin Gothic Book" panose="020B0503020102020204" pitchFamily="34" charset="0"/>
                <a:cs typeface="Prompt" panose="020B0502040204020203" pitchFamily="2" charset="-34"/>
              </a:rPr>
              <a:t>- Robert L. Phillips</a:t>
            </a:r>
            <a:endParaRPr lang="en-US" b="1" dirty="0">
              <a:solidFill>
                <a:srgbClr val="00318D"/>
              </a:solidFill>
            </a:endParaRPr>
          </a:p>
        </p:txBody>
      </p:sp>
      <p:sp>
        <p:nvSpPr>
          <p:cNvPr id="17" name="TextBox 16">
            <a:extLst>
              <a:ext uri="{FF2B5EF4-FFF2-40B4-BE49-F238E27FC236}">
                <a16:creationId xmlns:a16="http://schemas.microsoft.com/office/drawing/2014/main" id="{16BD8B74-D61F-C51E-F35B-DBA60454EC0E}"/>
              </a:ext>
            </a:extLst>
          </p:cNvPr>
          <p:cNvSpPr txBox="1"/>
          <p:nvPr/>
        </p:nvSpPr>
        <p:spPr>
          <a:xfrm>
            <a:off x="427653" y="3249336"/>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Events began to be discriminated. Higher prices charged for games considered more attractive </a:t>
            </a:r>
          </a:p>
        </p:txBody>
      </p:sp>
      <p:sp>
        <p:nvSpPr>
          <p:cNvPr id="18" name="TextBox 17">
            <a:extLst>
              <a:ext uri="{FF2B5EF4-FFF2-40B4-BE49-F238E27FC236}">
                <a16:creationId xmlns:a16="http://schemas.microsoft.com/office/drawing/2014/main" id="{A75D0EE1-79EA-5897-6428-D189D3A8BAD3}"/>
              </a:ext>
            </a:extLst>
          </p:cNvPr>
          <p:cNvSpPr txBox="1"/>
          <p:nvPr/>
        </p:nvSpPr>
        <p:spPr>
          <a:xfrm>
            <a:off x="427653" y="4304367"/>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More factors began to be considered. Prices were changed monolithically based on forecasts.</a:t>
            </a:r>
          </a:p>
        </p:txBody>
      </p:sp>
      <p:sp>
        <p:nvSpPr>
          <p:cNvPr id="19" name="TextBox 18">
            <a:extLst>
              <a:ext uri="{FF2B5EF4-FFF2-40B4-BE49-F238E27FC236}">
                <a16:creationId xmlns:a16="http://schemas.microsoft.com/office/drawing/2014/main" id="{2E6BE22E-42F7-08EE-23F7-975E1D703BE0}"/>
              </a:ext>
            </a:extLst>
          </p:cNvPr>
          <p:cNvSpPr txBox="1"/>
          <p:nvPr/>
        </p:nvSpPr>
        <p:spPr>
          <a:xfrm>
            <a:off x="427653" y="4801105"/>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2021-2025: Dynamic Pricing with dynamic inventory control</a:t>
            </a:r>
            <a:endParaRPr lang="en-US" dirty="0"/>
          </a:p>
        </p:txBody>
      </p:sp>
      <p:sp>
        <p:nvSpPr>
          <p:cNvPr id="20" name="TextBox 19">
            <a:extLst>
              <a:ext uri="{FF2B5EF4-FFF2-40B4-BE49-F238E27FC236}">
                <a16:creationId xmlns:a16="http://schemas.microsoft.com/office/drawing/2014/main" id="{4F8BE1C1-0243-1262-8C2E-41CE54DBB22E}"/>
              </a:ext>
            </a:extLst>
          </p:cNvPr>
          <p:cNvSpPr txBox="1"/>
          <p:nvPr/>
        </p:nvSpPr>
        <p:spPr>
          <a:xfrm>
            <a:off x="427653" y="5359397"/>
            <a:ext cx="11429999"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Much more sophisticated models began to be deployed. Inventory distribution protocols became integrated into pricing tactics. </a:t>
            </a:r>
          </a:p>
        </p:txBody>
      </p:sp>
    </p:spTree>
    <p:extLst>
      <p:ext uri="{BB962C8B-B14F-4D97-AF65-F5344CB8AC3E}">
        <p14:creationId xmlns:p14="http://schemas.microsoft.com/office/powerpoint/2010/main" val="2877101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AF229-3E3C-627A-F39C-931981DC5B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DAA78F1-5DA9-DEB7-1507-50B0FBC75921}"/>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Determining Underlying Demand and Prices for Tickets</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033F6D23-2FEA-7FBE-9252-5729159306F0}"/>
              </a:ext>
            </a:extLst>
          </p:cNvPr>
          <p:cNvSpPr>
            <a:spLocks noGrp="1"/>
          </p:cNvSpPr>
          <p:nvPr>
            <p:ph type="ftr" sz="quarter" idx="11"/>
          </p:nvPr>
        </p:nvSpPr>
        <p:spPr>
          <a:xfrm>
            <a:off x="3256382" y="6356350"/>
            <a:ext cx="5439747" cy="365125"/>
          </a:xfrm>
        </p:spPr>
        <p:txBody>
          <a:bodyPr/>
          <a:lstStyle/>
          <a:p>
            <a:endParaRPr lang="en-US" dirty="0"/>
          </a:p>
        </p:txBody>
      </p:sp>
      <p:sp>
        <p:nvSpPr>
          <p:cNvPr id="3" name="Slide Number Placeholder 2">
            <a:extLst>
              <a:ext uri="{FF2B5EF4-FFF2-40B4-BE49-F238E27FC236}">
                <a16:creationId xmlns:a16="http://schemas.microsoft.com/office/drawing/2014/main" id="{532989FA-819F-3B30-C447-2BFD58FAD488}"/>
              </a:ext>
            </a:extLst>
          </p:cNvPr>
          <p:cNvSpPr>
            <a:spLocks noGrp="1"/>
          </p:cNvSpPr>
          <p:nvPr>
            <p:ph type="sldNum" sz="quarter" idx="12"/>
          </p:nvPr>
        </p:nvSpPr>
        <p:spPr/>
        <p:txBody>
          <a:bodyPr/>
          <a:lstStyle/>
          <a:p>
            <a:fld id="{13131EA7-BDFF-4B55-8711-A8700BCA6F11}" type="slidenum">
              <a:rPr lang="en-US" smtClean="0"/>
              <a:t>5</a:t>
            </a:fld>
            <a:endParaRPr lang="en-US"/>
          </a:p>
        </p:txBody>
      </p:sp>
      <p:sp>
        <p:nvSpPr>
          <p:cNvPr id="4" name="TextBox 3">
            <a:extLst>
              <a:ext uri="{FF2B5EF4-FFF2-40B4-BE49-F238E27FC236}">
                <a16:creationId xmlns:a16="http://schemas.microsoft.com/office/drawing/2014/main" id="{620F6CC7-76B0-BBB8-A0DC-74DE9EF54446}"/>
              </a:ext>
            </a:extLst>
          </p:cNvPr>
          <p:cNvSpPr txBox="1"/>
          <p:nvPr/>
        </p:nvSpPr>
        <p:spPr>
          <a:xfrm>
            <a:off x="335900" y="775359"/>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Determining Underlying Demand… </a:t>
            </a:r>
            <a:r>
              <a:rPr lang="en-US" sz="2400" b="1" i="1" dirty="0">
                <a:solidFill>
                  <a:srgbClr val="00318D"/>
                </a:solidFill>
                <a:effectLst/>
                <a:latin typeface="Franklin Gothic Book" panose="020B0503020102020204" pitchFamily="34" charset="0"/>
              </a:rPr>
              <a:t>Forecasts are always wrong</a:t>
            </a:r>
          </a:p>
          <a:p>
            <a:endParaRPr lang="en-US" dirty="0"/>
          </a:p>
        </p:txBody>
      </p:sp>
      <p:sp>
        <p:nvSpPr>
          <p:cNvPr id="5" name="TextBox 4">
            <a:extLst>
              <a:ext uri="{FF2B5EF4-FFF2-40B4-BE49-F238E27FC236}">
                <a16:creationId xmlns:a16="http://schemas.microsoft.com/office/drawing/2014/main" id="{1B7C7307-C048-C20A-FAE1-EC388D15A2E7}"/>
              </a:ext>
            </a:extLst>
          </p:cNvPr>
          <p:cNvSpPr txBox="1"/>
          <p:nvPr/>
        </p:nvSpPr>
        <p:spPr>
          <a:xfrm>
            <a:off x="7395030" y="3990845"/>
            <a:ext cx="3363166" cy="2215991"/>
          </a:xfrm>
          <a:prstGeom prst="rect">
            <a:avLst/>
          </a:prstGeom>
          <a:noFill/>
        </p:spPr>
        <p:txBody>
          <a:bodyPr wrap="square" rtlCol="0">
            <a:spAutoFit/>
          </a:bodyPr>
          <a:lstStyle/>
          <a:p>
            <a:pPr marL="342900" indent="-342900">
              <a:buFont typeface="+mj-lt"/>
              <a:buAutoNum type="arabicPeriod"/>
            </a:pPr>
            <a:r>
              <a:rPr lang="en-US" sz="2000" dirty="0">
                <a:latin typeface="Franklin Gothic Book" panose="020B0503020102020204" pitchFamily="34" charset="0"/>
              </a:rPr>
              <a:t>Marketing and promotions</a:t>
            </a:r>
          </a:p>
          <a:p>
            <a:pPr marL="342900" indent="-342900">
              <a:buFont typeface="+mj-lt"/>
              <a:buAutoNum type="arabicPeriod"/>
            </a:pPr>
            <a:r>
              <a:rPr lang="en-US" sz="2000" dirty="0">
                <a:latin typeface="Franklin Gothic Book" panose="020B0503020102020204" pitchFamily="34" charset="0"/>
              </a:rPr>
              <a:t>Seasonality</a:t>
            </a:r>
          </a:p>
          <a:p>
            <a:pPr marL="342900" indent="-342900">
              <a:buFont typeface="+mj-lt"/>
              <a:buAutoNum type="arabicPeriod"/>
            </a:pPr>
            <a:r>
              <a:rPr lang="en-US" sz="2000" dirty="0">
                <a:latin typeface="Franklin Gothic Book" panose="020B0503020102020204" pitchFamily="34" charset="0"/>
              </a:rPr>
              <a:t>Market and opponent</a:t>
            </a:r>
          </a:p>
          <a:p>
            <a:pPr marL="342900" indent="-342900">
              <a:buFont typeface="+mj-lt"/>
              <a:buAutoNum type="arabicPeriod"/>
            </a:pPr>
            <a:r>
              <a:rPr lang="en-US" sz="2000" dirty="0">
                <a:latin typeface="Franklin Gothic Book" panose="020B0503020102020204" pitchFamily="34" charset="0"/>
              </a:rPr>
              <a:t>Day of the week</a:t>
            </a:r>
          </a:p>
          <a:p>
            <a:pPr marL="342900" indent="-342900">
              <a:buFont typeface="+mj-lt"/>
              <a:buAutoNum type="arabicPeriod"/>
            </a:pPr>
            <a:r>
              <a:rPr lang="en-US" sz="2000" dirty="0">
                <a:latin typeface="Franklin Gothic Book" panose="020B0503020102020204" pitchFamily="34" charset="0"/>
              </a:rPr>
              <a:t>Team performance</a:t>
            </a:r>
          </a:p>
          <a:p>
            <a:pPr marL="342900" indent="-342900">
              <a:buFont typeface="+mj-lt"/>
              <a:buAutoNum type="arabicPeriod"/>
            </a:pPr>
            <a:r>
              <a:rPr lang="en-US" sz="2000" dirty="0">
                <a:latin typeface="Franklin Gothic Book" panose="020B0503020102020204" pitchFamily="34" charset="0"/>
              </a:rPr>
              <a:t>School schedules</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D1F54AA2-FF49-09B7-173A-F42AEB53272F}"/>
              </a:ext>
            </a:extLst>
          </p:cNvPr>
          <p:cNvSpPr txBox="1"/>
          <p:nvPr/>
        </p:nvSpPr>
        <p:spPr>
          <a:xfrm>
            <a:off x="261256" y="1285724"/>
            <a:ext cx="11430000" cy="646331"/>
          </a:xfrm>
          <a:prstGeom prst="rect">
            <a:avLst/>
          </a:prstGeom>
          <a:noFill/>
        </p:spPr>
        <p:txBody>
          <a:bodyPr wrap="square" rtlCol="0">
            <a:spAutoFit/>
          </a:bodyPr>
          <a:lstStyle/>
          <a:p>
            <a:r>
              <a:rPr lang="en-US" b="0" i="0" dirty="0">
                <a:solidFill>
                  <a:srgbClr val="13171B"/>
                </a:solidFill>
                <a:effectLst/>
                <a:latin typeface="Inter"/>
              </a:rPr>
              <a:t>One metric isn’t enough to accurately estimate demand. A better approach is to use several independent metrics and to weigh them according to conditions. </a:t>
            </a:r>
          </a:p>
        </p:txBody>
      </p:sp>
      <p:sp>
        <p:nvSpPr>
          <p:cNvPr id="7" name="TextBox 6">
            <a:extLst>
              <a:ext uri="{FF2B5EF4-FFF2-40B4-BE49-F238E27FC236}">
                <a16:creationId xmlns:a16="http://schemas.microsoft.com/office/drawing/2014/main" id="{39FE1301-38F7-4577-6698-10AA3EE9192B}"/>
              </a:ext>
            </a:extLst>
          </p:cNvPr>
          <p:cNvSpPr txBox="1"/>
          <p:nvPr/>
        </p:nvSpPr>
        <p:spPr>
          <a:xfrm>
            <a:off x="699796" y="3990845"/>
            <a:ext cx="4590661"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Secondary market prices</a:t>
            </a:r>
          </a:p>
          <a:p>
            <a:pPr marL="342900" indent="-342900">
              <a:buFontTx/>
              <a:buAutoNum type="arabicPeriod"/>
            </a:pPr>
            <a:r>
              <a:rPr lang="en-US" sz="2000" dirty="0">
                <a:solidFill>
                  <a:srgbClr val="13171B"/>
                </a:solidFill>
                <a:latin typeface="Franklin Gothic Book" panose="020B0503020102020204" pitchFamily="34" charset="0"/>
              </a:rPr>
              <a:t>Analysis of your purchase flow</a:t>
            </a:r>
            <a:endParaRPr lang="en-US" sz="2000" b="0" i="0" dirty="0">
              <a:solidFill>
                <a:srgbClr val="13171B"/>
              </a:solidFill>
              <a:effectLst/>
              <a:latin typeface="Franklin Gothic Book" panose="020B0503020102020204" pitchFamily="34" charset="0"/>
            </a:endParaRPr>
          </a:p>
          <a:p>
            <a:pPr marL="342900" indent="-342900" algn="l">
              <a:buAutoNum type="arabicPeriod"/>
            </a:pPr>
            <a:r>
              <a:rPr lang="en-US" sz="2000" dirty="0">
                <a:solidFill>
                  <a:srgbClr val="13171B"/>
                </a:solidFill>
                <a:latin typeface="Franklin Gothic Book" panose="020B0503020102020204" pitchFamily="34" charset="0"/>
              </a:rPr>
              <a:t>Show rates</a:t>
            </a:r>
          </a:p>
          <a:p>
            <a:pPr marL="342900" indent="-342900" algn="l">
              <a:buAutoNum type="arabicPeriod"/>
            </a:pPr>
            <a:r>
              <a:rPr lang="en-US" sz="2000" b="0" i="0" dirty="0">
                <a:solidFill>
                  <a:srgbClr val="13171B"/>
                </a:solidFill>
                <a:effectLst/>
                <a:latin typeface="Franklin Gothic Book" panose="020B0503020102020204" pitchFamily="34" charset="0"/>
              </a:rPr>
              <a:t>Revenue per inventory unit</a:t>
            </a:r>
          </a:p>
          <a:p>
            <a:pPr marL="342900" indent="-342900" algn="l">
              <a:buAutoNum type="arabicPeriod"/>
            </a:pPr>
            <a:r>
              <a:rPr lang="en-US" sz="2000" b="0" i="0" dirty="0">
                <a:solidFill>
                  <a:srgbClr val="13171B"/>
                </a:solidFill>
                <a:effectLst/>
                <a:latin typeface="Franklin Gothic Book" panose="020B0503020102020204" pitchFamily="34" charset="0"/>
              </a:rPr>
              <a:t>Inventory availability </a:t>
            </a:r>
          </a:p>
          <a:p>
            <a:pPr marL="342900" indent="-342900">
              <a:buFontTx/>
              <a:buAutoNum type="arabicPeriod"/>
            </a:pPr>
            <a:r>
              <a:rPr lang="en-US" sz="2000" dirty="0">
                <a:latin typeface="Franklin Gothic Book" panose="020B0503020102020204" pitchFamily="34" charset="0"/>
              </a:rPr>
              <a:t>Inventory characteristics</a:t>
            </a:r>
          </a:p>
        </p:txBody>
      </p:sp>
      <p:sp>
        <p:nvSpPr>
          <p:cNvPr id="8" name="TextBox 7">
            <a:extLst>
              <a:ext uri="{FF2B5EF4-FFF2-40B4-BE49-F238E27FC236}">
                <a16:creationId xmlns:a16="http://schemas.microsoft.com/office/drawing/2014/main" id="{6613DC80-15B5-2DE0-D244-B4A55EEF4ECA}"/>
              </a:ext>
            </a:extLst>
          </p:cNvPr>
          <p:cNvSpPr txBox="1"/>
          <p:nvPr/>
        </p:nvSpPr>
        <p:spPr>
          <a:xfrm>
            <a:off x="216158" y="2103866"/>
            <a:ext cx="11520198" cy="984885"/>
          </a:xfrm>
          <a:prstGeom prst="rect">
            <a:avLst/>
          </a:prstGeom>
          <a:noFill/>
        </p:spPr>
        <p:txBody>
          <a:bodyPr wrap="square" rtlCol="0">
            <a:spAutoFit/>
          </a:bodyPr>
          <a:lstStyle/>
          <a:p>
            <a:pPr algn="ctr"/>
            <a:r>
              <a:rPr lang="en-US" sz="2000" b="1" i="0" dirty="0">
                <a:solidFill>
                  <a:srgbClr val="13171B"/>
                </a:solidFill>
                <a:effectLst/>
                <a:latin typeface="Franklin Gothic Book" panose="020B0503020102020204" pitchFamily="34" charset="0"/>
              </a:rPr>
              <a:t>How attractive is this product?... </a:t>
            </a:r>
            <a:r>
              <a:rPr lang="en-US" sz="2000" b="1" i="1" dirty="0">
                <a:solidFill>
                  <a:srgbClr val="13171B"/>
                </a:solidFill>
                <a:effectLst/>
                <a:latin typeface="Franklin Gothic Book" panose="020B0503020102020204" pitchFamily="34" charset="0"/>
              </a:rPr>
              <a:t>What combinations of features can we use and weight to estimate how attractive a future game might be?</a:t>
            </a:r>
            <a:endParaRPr lang="en-US" sz="2000" b="0" i="1" dirty="0">
              <a:solidFill>
                <a:srgbClr val="13171B"/>
              </a:solidFill>
              <a:effectLst/>
              <a:latin typeface="Franklin Gothic Book" panose="020B0503020102020204" pitchFamily="34" charset="0"/>
            </a:endParaRPr>
          </a:p>
          <a:p>
            <a:endParaRPr lang="en-US" dirty="0"/>
          </a:p>
        </p:txBody>
      </p:sp>
      <p:sp>
        <p:nvSpPr>
          <p:cNvPr id="9" name="TextBox 8">
            <a:extLst>
              <a:ext uri="{FF2B5EF4-FFF2-40B4-BE49-F238E27FC236}">
                <a16:creationId xmlns:a16="http://schemas.microsoft.com/office/drawing/2014/main" id="{26CAA791-656E-2543-A81F-34727672E954}"/>
              </a:ext>
            </a:extLst>
          </p:cNvPr>
          <p:cNvSpPr txBox="1"/>
          <p:nvPr/>
        </p:nvSpPr>
        <p:spPr>
          <a:xfrm>
            <a:off x="699796" y="3546756"/>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Bottom-up Forecasting</a:t>
            </a:r>
          </a:p>
        </p:txBody>
      </p:sp>
      <p:sp>
        <p:nvSpPr>
          <p:cNvPr id="10" name="TextBox 9">
            <a:extLst>
              <a:ext uri="{FF2B5EF4-FFF2-40B4-BE49-F238E27FC236}">
                <a16:creationId xmlns:a16="http://schemas.microsoft.com/office/drawing/2014/main" id="{59F15F16-A424-A15A-1FF2-9DDBB25C1389}"/>
              </a:ext>
            </a:extLst>
          </p:cNvPr>
          <p:cNvSpPr txBox="1"/>
          <p:nvPr/>
        </p:nvSpPr>
        <p:spPr>
          <a:xfrm>
            <a:off x="7100596" y="3560694"/>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Top-down Forecasting</a:t>
            </a:r>
          </a:p>
        </p:txBody>
      </p:sp>
      <p:sp>
        <p:nvSpPr>
          <p:cNvPr id="13" name="TextBox 12">
            <a:extLst>
              <a:ext uri="{FF2B5EF4-FFF2-40B4-BE49-F238E27FC236}">
                <a16:creationId xmlns:a16="http://schemas.microsoft.com/office/drawing/2014/main" id="{64098C98-2754-6964-137F-46FE621A3108}"/>
              </a:ext>
            </a:extLst>
          </p:cNvPr>
          <p:cNvSpPr txBox="1"/>
          <p:nvPr/>
        </p:nvSpPr>
        <p:spPr>
          <a:xfrm>
            <a:off x="335901" y="2909293"/>
            <a:ext cx="11520197" cy="461665"/>
          </a:xfrm>
          <a:prstGeom prst="rect">
            <a:avLst/>
          </a:prstGeom>
          <a:noFill/>
        </p:spPr>
        <p:txBody>
          <a:bodyPr wrap="square">
            <a:spAutoFit/>
          </a:bodyPr>
          <a:lstStyle/>
          <a:p>
            <a:pPr algn="ctr"/>
            <a:r>
              <a:rPr lang="en-US" sz="2400" b="1" dirty="0">
                <a:solidFill>
                  <a:srgbClr val="00318D"/>
                </a:solidFill>
                <a:latin typeface="Franklin Gothic Book" panose="020B0503020102020204" pitchFamily="34" charset="0"/>
              </a:rPr>
              <a:t>Examples of features used to model demand:</a:t>
            </a:r>
          </a:p>
        </p:txBody>
      </p:sp>
    </p:spTree>
    <p:extLst>
      <p:ext uri="{BB962C8B-B14F-4D97-AF65-F5344CB8AC3E}">
        <p14:creationId xmlns:p14="http://schemas.microsoft.com/office/powerpoint/2010/main" val="2478504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1C23-52A6-FCFA-6D8F-BE370DA874C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28CFB77-D18D-C470-C2AE-E718B617AD8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9E6957E5-BB19-973E-5D7D-DEDC998D65D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10D090F-0365-96E7-9DFF-C01CA656212D}"/>
              </a:ext>
            </a:extLst>
          </p:cNvPr>
          <p:cNvSpPr>
            <a:spLocks noGrp="1"/>
          </p:cNvSpPr>
          <p:nvPr>
            <p:ph type="sldNum" sz="quarter" idx="12"/>
          </p:nvPr>
        </p:nvSpPr>
        <p:spPr/>
        <p:txBody>
          <a:bodyPr/>
          <a:lstStyle/>
          <a:p>
            <a:fld id="{13131EA7-BDFF-4B55-8711-A8700BCA6F11}" type="slidenum">
              <a:rPr lang="en-US" smtClean="0"/>
              <a:t>6</a:t>
            </a:fld>
            <a:endParaRPr lang="en-US"/>
          </a:p>
        </p:txBody>
      </p:sp>
      <p:sp>
        <p:nvSpPr>
          <p:cNvPr id="6" name="TextBox 5">
            <a:extLst>
              <a:ext uri="{FF2B5EF4-FFF2-40B4-BE49-F238E27FC236}">
                <a16:creationId xmlns:a16="http://schemas.microsoft.com/office/drawing/2014/main" id="{EAA451C5-2B4B-EF71-F953-D760BEE6B973}"/>
              </a:ext>
            </a:extLst>
          </p:cNvPr>
          <p:cNvSpPr txBox="1"/>
          <p:nvPr/>
        </p:nvSpPr>
        <p:spPr>
          <a:xfrm>
            <a:off x="373225" y="867713"/>
            <a:ext cx="11084767" cy="1200329"/>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There are many technical methods to use for forecasting demand. Different conditions may make specific techniques more appropriate. Each has strengths and drawbacks, and each can be used to simulate demand. Some examples include:</a:t>
            </a:r>
          </a:p>
        </p:txBody>
      </p:sp>
      <p:sp>
        <p:nvSpPr>
          <p:cNvPr id="7" name="TextBox 6">
            <a:extLst>
              <a:ext uri="{FF2B5EF4-FFF2-40B4-BE49-F238E27FC236}">
                <a16:creationId xmlns:a16="http://schemas.microsoft.com/office/drawing/2014/main" id="{49A7137C-692E-37E1-4F4F-40C385D7A2F4}"/>
              </a:ext>
            </a:extLst>
          </p:cNvPr>
          <p:cNvSpPr txBox="1"/>
          <p:nvPr/>
        </p:nvSpPr>
        <p:spPr>
          <a:xfrm>
            <a:off x="373225" y="2315507"/>
            <a:ext cx="9862457" cy="1323439"/>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Time Series approaches </a:t>
            </a:r>
            <a:r>
              <a:rPr lang="en-US" sz="2000" dirty="0">
                <a:latin typeface="Franklin Gothic Book" panose="020B0503020102020204" pitchFamily="34" charset="0"/>
              </a:rPr>
              <a:t>(</a:t>
            </a:r>
            <a:r>
              <a:rPr lang="en-US" sz="2000" i="1" dirty="0">
                <a:latin typeface="Franklin Gothic Book" panose="020B0503020102020204" pitchFamily="34" charset="0"/>
              </a:rPr>
              <a:t>exponential smoothing, moving averages, etc.)</a:t>
            </a:r>
          </a:p>
          <a:p>
            <a:pPr marL="342900" indent="-342900">
              <a:buAutoNum type="arabicPeriod"/>
            </a:pPr>
            <a:r>
              <a:rPr lang="en-US" sz="2000" b="1" dirty="0">
                <a:latin typeface="Franklin Gothic Book" panose="020B0503020102020204" pitchFamily="34" charset="0"/>
              </a:rPr>
              <a:t>Regression and its variants </a:t>
            </a:r>
            <a:r>
              <a:rPr lang="en-US" sz="2000" dirty="0">
                <a:latin typeface="Franklin Gothic Book" panose="020B0503020102020204" pitchFamily="34" charset="0"/>
              </a:rPr>
              <a:t>(</a:t>
            </a:r>
            <a:r>
              <a:rPr lang="en-US" sz="2000" i="1" dirty="0">
                <a:latin typeface="Franklin Gothic Book" panose="020B0503020102020204" pitchFamily="34" charset="0"/>
              </a:rPr>
              <a:t>mixed effects models</a:t>
            </a:r>
            <a:r>
              <a:rPr lang="en-US" sz="2000" dirty="0">
                <a:latin typeface="Franklin Gothic Book" panose="020B0503020102020204" pitchFamily="34" charset="0"/>
              </a:rPr>
              <a:t>, robust, etc.) </a:t>
            </a:r>
          </a:p>
          <a:p>
            <a:pPr marL="342900" indent="-342900">
              <a:buAutoNum type="arabicPeriod"/>
            </a:pPr>
            <a:r>
              <a:rPr lang="en-US" sz="2000" b="1" dirty="0">
                <a:latin typeface="Franklin Gothic Book" panose="020B0503020102020204" pitchFamily="34" charset="0"/>
              </a:rPr>
              <a:t>Machine Learning </a:t>
            </a:r>
            <a:r>
              <a:rPr lang="en-US" sz="2000" dirty="0">
                <a:latin typeface="Franklin Gothic Book" panose="020B0503020102020204" pitchFamily="34" charset="0"/>
              </a:rPr>
              <a:t>(</a:t>
            </a:r>
            <a:r>
              <a:rPr lang="en-US" sz="2000" i="1" dirty="0">
                <a:latin typeface="Franklin Gothic Book" panose="020B0503020102020204" pitchFamily="34" charset="0"/>
              </a:rPr>
              <a:t>XGBoost, A.I. methods, etc.)</a:t>
            </a:r>
          </a:p>
          <a:p>
            <a:pPr marL="342900" indent="-342900">
              <a:buAutoNum type="arabicPeriod"/>
            </a:pPr>
            <a:r>
              <a:rPr lang="en-US" sz="2000" b="1" dirty="0">
                <a:latin typeface="Franklin Gothic Book" panose="020B0503020102020204" pitchFamily="34" charset="0"/>
              </a:rPr>
              <a:t>Econometric approaches </a:t>
            </a:r>
            <a:r>
              <a:rPr lang="en-US" sz="2000" dirty="0">
                <a:latin typeface="Franklin Gothic Book" panose="020B0503020102020204" pitchFamily="34" charset="0"/>
              </a:rPr>
              <a:t>(</a:t>
            </a:r>
            <a:r>
              <a:rPr lang="en-US" sz="2000" i="1" dirty="0">
                <a:latin typeface="Franklin Gothic Book" panose="020B0503020102020204" pitchFamily="34" charset="0"/>
              </a:rPr>
              <a:t>Cross Price Elasticity of Demand, etc</a:t>
            </a:r>
            <a:r>
              <a:rPr lang="en-US" sz="2000" dirty="0">
                <a:latin typeface="Franklin Gothic Book" panose="020B0503020102020204" pitchFamily="34" charset="0"/>
              </a:rPr>
              <a:t>.)</a:t>
            </a:r>
          </a:p>
        </p:txBody>
      </p:sp>
      <p:sp>
        <p:nvSpPr>
          <p:cNvPr id="4" name="TextBox 3">
            <a:extLst>
              <a:ext uri="{FF2B5EF4-FFF2-40B4-BE49-F238E27FC236}">
                <a16:creationId xmlns:a16="http://schemas.microsoft.com/office/drawing/2014/main" id="{6D780237-8D00-71CB-A37C-914BF4355951}"/>
              </a:ext>
            </a:extLst>
          </p:cNvPr>
          <p:cNvSpPr txBox="1"/>
          <p:nvPr/>
        </p:nvSpPr>
        <p:spPr>
          <a:xfrm>
            <a:off x="373225" y="3953991"/>
            <a:ext cx="11084767" cy="461665"/>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Don’t ignore other methods…</a:t>
            </a:r>
          </a:p>
        </p:txBody>
      </p:sp>
      <p:sp>
        <p:nvSpPr>
          <p:cNvPr id="5" name="TextBox 4">
            <a:extLst>
              <a:ext uri="{FF2B5EF4-FFF2-40B4-BE49-F238E27FC236}">
                <a16:creationId xmlns:a16="http://schemas.microsoft.com/office/drawing/2014/main" id="{91C77FE1-6320-95FD-81BD-5C8826928C88}"/>
              </a:ext>
            </a:extLst>
          </p:cNvPr>
          <p:cNvSpPr txBox="1"/>
          <p:nvPr/>
        </p:nvSpPr>
        <p:spPr>
          <a:xfrm>
            <a:off x="373225" y="4647339"/>
            <a:ext cx="11392677" cy="1015663"/>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Judgement Approaches: </a:t>
            </a:r>
            <a:r>
              <a:rPr lang="en-US" sz="2000" dirty="0">
                <a:latin typeface="Franklin Gothic Book" panose="020B0503020102020204" pitchFamily="34" charset="0"/>
              </a:rPr>
              <a:t>Somebody could give you a good approximation</a:t>
            </a:r>
            <a:r>
              <a:rPr lang="en-US" sz="2000" b="1" dirty="0">
                <a:latin typeface="Franklin Gothic Book" panose="020B0503020102020204" pitchFamily="34" charset="0"/>
              </a:rPr>
              <a:t>.</a:t>
            </a:r>
          </a:p>
          <a:p>
            <a:pPr marL="342900" indent="-342900">
              <a:buAutoNum type="arabicPeriod"/>
            </a:pPr>
            <a:r>
              <a:rPr lang="en-US" sz="2000" b="1" dirty="0">
                <a:latin typeface="Franklin Gothic Book" panose="020B0503020102020204" pitchFamily="34" charset="0"/>
              </a:rPr>
              <a:t>Experimental Approaches: </a:t>
            </a:r>
            <a:r>
              <a:rPr lang="en-US" sz="2000" dirty="0">
                <a:latin typeface="Franklin Gothic Book" panose="020B0503020102020204" pitchFamily="34" charset="0"/>
              </a:rPr>
              <a:t>Survey methods such as a </a:t>
            </a:r>
            <a:r>
              <a:rPr lang="en-US" sz="2000" i="1" dirty="0">
                <a:latin typeface="Franklin Gothic Book" panose="020B0503020102020204" pitchFamily="34" charset="0"/>
              </a:rPr>
              <a:t>Van </a:t>
            </a:r>
            <a:r>
              <a:rPr lang="en-US" sz="2000" i="1" dirty="0" err="1">
                <a:latin typeface="Franklin Gothic Book" panose="020B0503020102020204" pitchFamily="34" charset="0"/>
              </a:rPr>
              <a:t>Westendorp</a:t>
            </a:r>
            <a:r>
              <a:rPr lang="en-US" sz="2000" i="1" dirty="0">
                <a:latin typeface="Franklin Gothic Book" panose="020B0503020102020204" pitchFamily="34" charset="0"/>
              </a:rPr>
              <a:t> </a:t>
            </a:r>
            <a:r>
              <a:rPr lang="en-US" sz="2000" dirty="0">
                <a:latin typeface="Franklin Gothic Book" panose="020B0503020102020204" pitchFamily="34" charset="0"/>
              </a:rPr>
              <a:t>or </a:t>
            </a:r>
            <a:r>
              <a:rPr lang="en-US" sz="2000" i="1" dirty="0">
                <a:latin typeface="Franklin Gothic Book" panose="020B0503020102020204" pitchFamily="34" charset="0"/>
              </a:rPr>
              <a:t>Conjoint Analysis</a:t>
            </a:r>
          </a:p>
          <a:p>
            <a:pPr marL="342900" indent="-342900">
              <a:buAutoNum type="arabicPeriod"/>
            </a:pPr>
            <a:r>
              <a:rPr lang="en-US" sz="2000" b="1" dirty="0">
                <a:latin typeface="Franklin Gothic Book" panose="020B0503020102020204" pitchFamily="34" charset="0"/>
              </a:rPr>
              <a:t>Relational/Causal Approaches: </a:t>
            </a:r>
            <a:r>
              <a:rPr lang="en-US" sz="2000" dirty="0">
                <a:latin typeface="Franklin Gothic Book" panose="020B0503020102020204" pitchFamily="34" charset="0"/>
              </a:rPr>
              <a:t>People may want to purchase warm clothes if it is cold. </a:t>
            </a:r>
          </a:p>
        </p:txBody>
      </p:sp>
    </p:spTree>
    <p:extLst>
      <p:ext uri="{BB962C8B-B14F-4D97-AF65-F5344CB8AC3E}">
        <p14:creationId xmlns:p14="http://schemas.microsoft.com/office/powerpoint/2010/main" val="909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B147-3E36-AC70-C59D-82011A8F89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22B349-8EC8-D8F1-1C64-B34D9D97592D}"/>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Time Series</a:t>
            </a:r>
          </a:p>
        </p:txBody>
      </p:sp>
      <p:sp>
        <p:nvSpPr>
          <p:cNvPr id="2" name="Footer Placeholder 1">
            <a:extLst>
              <a:ext uri="{FF2B5EF4-FFF2-40B4-BE49-F238E27FC236}">
                <a16:creationId xmlns:a16="http://schemas.microsoft.com/office/drawing/2014/main" id="{42EDD8AF-07BA-E685-5F25-56DCECCD9EF3}"/>
              </a:ext>
            </a:extLst>
          </p:cNvPr>
          <p:cNvSpPr>
            <a:spLocks noGrp="1"/>
          </p:cNvSpPr>
          <p:nvPr>
            <p:ph type="ftr" sz="quarter" idx="11"/>
          </p:nvPr>
        </p:nvSpPr>
        <p:spPr>
          <a:xfrm>
            <a:off x="251927" y="6356350"/>
            <a:ext cx="10674220" cy="365125"/>
          </a:xfrm>
        </p:spPr>
        <p:txBody>
          <a:bodyPr/>
          <a:lstStyle/>
          <a:p>
            <a:pPr algn="l"/>
            <a:r>
              <a:rPr lang="en-US" dirty="0"/>
              <a:t>This technique isn’t typically useful for baseball data. However, we have used linear optimization to help us price tickets. </a:t>
            </a:r>
          </a:p>
        </p:txBody>
      </p:sp>
      <p:sp>
        <p:nvSpPr>
          <p:cNvPr id="3" name="Slide Number Placeholder 2">
            <a:extLst>
              <a:ext uri="{FF2B5EF4-FFF2-40B4-BE49-F238E27FC236}">
                <a16:creationId xmlns:a16="http://schemas.microsoft.com/office/drawing/2014/main" id="{3F6A4083-0C74-D963-91DF-1101D45FC257}"/>
              </a:ext>
            </a:extLst>
          </p:cNvPr>
          <p:cNvSpPr>
            <a:spLocks noGrp="1"/>
          </p:cNvSpPr>
          <p:nvPr>
            <p:ph type="sldNum" sz="quarter" idx="12"/>
          </p:nvPr>
        </p:nvSpPr>
        <p:spPr/>
        <p:txBody>
          <a:bodyPr/>
          <a:lstStyle/>
          <a:p>
            <a:fld id="{13131EA7-BDFF-4B55-8711-A8700BCA6F11}" type="slidenum">
              <a:rPr lang="en-US" smtClean="0"/>
              <a:t>7</a:t>
            </a:fld>
            <a:endParaRPr lang="en-US"/>
          </a:p>
        </p:txBody>
      </p:sp>
      <p:pic>
        <p:nvPicPr>
          <p:cNvPr id="5" name="Picture 4">
            <a:extLst>
              <a:ext uri="{FF2B5EF4-FFF2-40B4-BE49-F238E27FC236}">
                <a16:creationId xmlns:a16="http://schemas.microsoft.com/office/drawing/2014/main" id="{A0446ED6-871F-BC2D-AE9B-771CBB8F6B22}"/>
              </a:ext>
            </a:extLst>
          </p:cNvPr>
          <p:cNvPicPr>
            <a:picLocks noChangeAspect="1"/>
          </p:cNvPicPr>
          <p:nvPr/>
        </p:nvPicPr>
        <p:blipFill>
          <a:blip r:embed="rId2"/>
          <a:stretch>
            <a:fillRect/>
          </a:stretch>
        </p:blipFill>
        <p:spPr>
          <a:xfrm>
            <a:off x="171059" y="860722"/>
            <a:ext cx="8083407" cy="3869898"/>
          </a:xfrm>
          <a:prstGeom prst="rect">
            <a:avLst/>
          </a:prstGeom>
        </p:spPr>
      </p:pic>
      <p:sp>
        <p:nvSpPr>
          <p:cNvPr id="8" name="TextBox 7">
            <a:extLst>
              <a:ext uri="{FF2B5EF4-FFF2-40B4-BE49-F238E27FC236}">
                <a16:creationId xmlns:a16="http://schemas.microsoft.com/office/drawing/2014/main" id="{275C655F-2B6B-D9A2-6ADE-774CBE260521}"/>
              </a:ext>
            </a:extLst>
          </p:cNvPr>
          <p:cNvSpPr txBox="1"/>
          <p:nvPr/>
        </p:nvSpPr>
        <p:spPr>
          <a:xfrm>
            <a:off x="171059" y="5654917"/>
            <a:ext cx="9047586"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https://github.com/Justin-Watkins/Emory/tree/main/exponential_smoothing</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BF8782A8-FF06-53AB-2633-654BDE00518C}"/>
              </a:ext>
            </a:extLst>
          </p:cNvPr>
          <p:cNvSpPr txBox="1"/>
          <p:nvPr/>
        </p:nvSpPr>
        <p:spPr>
          <a:xfrm>
            <a:off x="8378889" y="860722"/>
            <a:ext cx="3749851"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Good example of how to utilize </a:t>
            </a:r>
            <a:r>
              <a:rPr lang="en-US" sz="2000" b="1" i="1" dirty="0">
                <a:solidFill>
                  <a:srgbClr val="13171B"/>
                </a:solidFill>
                <a:latin typeface="Franklin Gothic Book" panose="020B0503020102020204" pitchFamily="34" charset="0"/>
              </a:rPr>
              <a:t>Linear Optimization </a:t>
            </a:r>
            <a:r>
              <a:rPr lang="en-US" sz="2000" dirty="0">
                <a:solidFill>
                  <a:srgbClr val="13171B"/>
                </a:solidFill>
                <a:latin typeface="Franklin Gothic Book" panose="020B0503020102020204" pitchFamily="34" charset="0"/>
              </a:rPr>
              <a:t>techniques that you might find in </a:t>
            </a:r>
            <a:r>
              <a:rPr lang="en-US" sz="2000" i="1" dirty="0">
                <a:solidFill>
                  <a:srgbClr val="13171B"/>
                </a:solidFill>
                <a:latin typeface="Franklin Gothic Book" panose="020B0503020102020204" pitchFamily="34" charset="0"/>
              </a:rPr>
              <a:t>Network Management</a:t>
            </a:r>
            <a:r>
              <a:rPr lang="en-US" sz="2000" dirty="0">
                <a:solidFill>
                  <a:srgbClr val="13171B"/>
                </a:solidFill>
                <a:latin typeface="Franklin Gothic Book" panose="020B0503020102020204" pitchFamily="34" charset="0"/>
              </a:rPr>
              <a:t>.</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On data with obvious trends and seasonality, it can produce good results.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Easy to produce, interpret, and implement. </a:t>
            </a:r>
          </a:p>
        </p:txBody>
      </p:sp>
      <p:sp>
        <p:nvSpPr>
          <p:cNvPr id="11" name="TextBox 10">
            <a:extLst>
              <a:ext uri="{FF2B5EF4-FFF2-40B4-BE49-F238E27FC236}">
                <a16:creationId xmlns:a16="http://schemas.microsoft.com/office/drawing/2014/main" id="{E2CC3920-DB2C-7E28-D1C7-6313C79EE1C7}"/>
              </a:ext>
            </a:extLst>
          </p:cNvPr>
          <p:cNvSpPr txBox="1"/>
          <p:nvPr/>
        </p:nvSpPr>
        <p:spPr>
          <a:xfrm>
            <a:off x="171059" y="4831888"/>
            <a:ext cx="8083407" cy="400110"/>
          </a:xfrm>
          <a:prstGeom prst="rect">
            <a:avLst/>
          </a:prstGeom>
          <a:noFill/>
        </p:spPr>
        <p:txBody>
          <a:bodyPr wrap="square" rtlCol="0">
            <a:spAutoFit/>
          </a:bodyPr>
          <a:lstStyle/>
          <a:p>
            <a:r>
              <a:rPr lang="en-US" sz="2000" dirty="0">
                <a:latin typeface="Franklin Gothic Book" panose="020B0503020102020204" pitchFamily="34" charset="0"/>
                <a:hlinkClick r:id="rId4"/>
              </a:rPr>
              <a:t>https://en.wikipedia.org/wiki/Exponential_smoothing</a:t>
            </a:r>
            <a:endParaRPr lang="en-US" sz="2000" dirty="0">
              <a:latin typeface="Franklin Gothic Book" panose="020B0503020102020204" pitchFamily="34" charset="0"/>
            </a:endParaRPr>
          </a:p>
        </p:txBody>
      </p:sp>
      <p:sp>
        <p:nvSpPr>
          <p:cNvPr id="14" name="TextBox 13">
            <a:extLst>
              <a:ext uri="{FF2B5EF4-FFF2-40B4-BE49-F238E27FC236}">
                <a16:creationId xmlns:a16="http://schemas.microsoft.com/office/drawing/2014/main" id="{AC5352AD-0453-6202-C8F8-E93FB422AB44}"/>
              </a:ext>
            </a:extLst>
          </p:cNvPr>
          <p:cNvSpPr txBox="1"/>
          <p:nvPr/>
        </p:nvSpPr>
        <p:spPr>
          <a:xfrm>
            <a:off x="171059" y="5243403"/>
            <a:ext cx="6097554" cy="400110"/>
          </a:xfrm>
          <a:prstGeom prst="rect">
            <a:avLst/>
          </a:prstGeom>
          <a:noFill/>
        </p:spPr>
        <p:txBody>
          <a:bodyPr wrap="square">
            <a:spAutoFit/>
          </a:bodyPr>
          <a:lstStyle/>
          <a:p>
            <a:r>
              <a:rPr lang="en-US" sz="2000" dirty="0">
                <a:latin typeface="Franklin Gothic Book" panose="020B0503020102020204" pitchFamily="34" charset="0"/>
                <a:hlinkClick r:id="rId5"/>
              </a:rPr>
              <a:t>https://en.wikipedia.org/wiki/Linear_programming</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9472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C819-7B87-80BE-F04F-AF250473B3B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49CEC8E-F709-2E6C-C5F5-D3AE2BD6FE97}"/>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Experimental Approaches</a:t>
            </a:r>
          </a:p>
        </p:txBody>
      </p:sp>
      <p:sp>
        <p:nvSpPr>
          <p:cNvPr id="2" name="Footer Placeholder 1">
            <a:extLst>
              <a:ext uri="{FF2B5EF4-FFF2-40B4-BE49-F238E27FC236}">
                <a16:creationId xmlns:a16="http://schemas.microsoft.com/office/drawing/2014/main" id="{ECEDCEC1-225C-DC52-BF1B-8D60F5AA8389}"/>
              </a:ext>
            </a:extLst>
          </p:cNvPr>
          <p:cNvSpPr>
            <a:spLocks noGrp="1"/>
          </p:cNvSpPr>
          <p:nvPr>
            <p:ph type="ftr" sz="quarter" idx="11"/>
          </p:nvPr>
        </p:nvSpPr>
        <p:spPr>
          <a:xfrm>
            <a:off x="1791477" y="6356350"/>
            <a:ext cx="8733453" cy="365125"/>
          </a:xfrm>
        </p:spPr>
        <p:txBody>
          <a:bodyPr/>
          <a:lstStyle/>
          <a:p>
            <a:endParaRPr lang="en-US" dirty="0"/>
          </a:p>
        </p:txBody>
      </p:sp>
      <p:sp>
        <p:nvSpPr>
          <p:cNvPr id="3" name="Slide Number Placeholder 2">
            <a:extLst>
              <a:ext uri="{FF2B5EF4-FFF2-40B4-BE49-F238E27FC236}">
                <a16:creationId xmlns:a16="http://schemas.microsoft.com/office/drawing/2014/main" id="{92D63555-438E-87F9-6CD7-100C2AE69014}"/>
              </a:ext>
            </a:extLst>
          </p:cNvPr>
          <p:cNvSpPr>
            <a:spLocks noGrp="1"/>
          </p:cNvSpPr>
          <p:nvPr>
            <p:ph type="sldNum" sz="quarter" idx="12"/>
          </p:nvPr>
        </p:nvSpPr>
        <p:spPr/>
        <p:txBody>
          <a:bodyPr/>
          <a:lstStyle/>
          <a:p>
            <a:fld id="{13131EA7-BDFF-4B55-8711-A8700BCA6F11}" type="slidenum">
              <a:rPr lang="en-US" smtClean="0"/>
              <a:t>8</a:t>
            </a:fld>
            <a:endParaRPr lang="en-US"/>
          </a:p>
        </p:txBody>
      </p:sp>
      <p:pic>
        <p:nvPicPr>
          <p:cNvPr id="1026" name="Picture 2">
            <a:extLst>
              <a:ext uri="{FF2B5EF4-FFF2-40B4-BE49-F238E27FC236}">
                <a16:creationId xmlns:a16="http://schemas.microsoft.com/office/drawing/2014/main" id="{A2E40DC5-5F01-B910-8B0D-6A2ED5DB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6" y="1286426"/>
            <a:ext cx="6547016" cy="4676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02EF2-F436-764D-0059-31586B467356}"/>
              </a:ext>
            </a:extLst>
          </p:cNvPr>
          <p:cNvSpPr txBox="1"/>
          <p:nvPr/>
        </p:nvSpPr>
        <p:spPr>
          <a:xfrm>
            <a:off x="6728925" y="4478747"/>
            <a:ext cx="3582955" cy="646331"/>
          </a:xfrm>
          <a:prstGeom prst="rect">
            <a:avLst/>
          </a:prstGeom>
          <a:noFill/>
        </p:spPr>
        <p:txBody>
          <a:bodyPr wrap="square" rtlCol="0">
            <a:spAutoFit/>
          </a:bodyPr>
          <a:lstStyle/>
          <a:p>
            <a:r>
              <a:rPr lang="en-US" dirty="0">
                <a:hlinkClick r:id="rId3"/>
              </a:rPr>
              <a:t>Forbes on VW</a:t>
            </a:r>
            <a:endParaRPr lang="en-US" dirty="0"/>
          </a:p>
          <a:p>
            <a:r>
              <a:rPr lang="en-US" dirty="0">
                <a:hlinkClick r:id="rId4"/>
              </a:rPr>
              <a:t>Wikipedia</a:t>
            </a:r>
            <a:endParaRPr lang="en-US" dirty="0"/>
          </a:p>
        </p:txBody>
      </p:sp>
      <p:sp>
        <p:nvSpPr>
          <p:cNvPr id="6" name="TextBox 5">
            <a:extLst>
              <a:ext uri="{FF2B5EF4-FFF2-40B4-BE49-F238E27FC236}">
                <a16:creationId xmlns:a16="http://schemas.microsoft.com/office/drawing/2014/main" id="{3380CD6A-0EB3-B106-F958-9D44A9874202}"/>
              </a:ext>
            </a:extLst>
          </p:cNvPr>
          <p:cNvSpPr txBox="1"/>
          <p:nvPr/>
        </p:nvSpPr>
        <p:spPr>
          <a:xfrm>
            <a:off x="692023" y="677995"/>
            <a:ext cx="5467739" cy="461665"/>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Van </a:t>
            </a:r>
            <a:r>
              <a:rPr lang="en-US" sz="2400" b="1" dirty="0" err="1">
                <a:solidFill>
                  <a:srgbClr val="00318D"/>
                </a:solidFill>
                <a:latin typeface="Franklin Gothic Book" panose="020B0503020102020204" pitchFamily="34" charset="0"/>
              </a:rPr>
              <a:t>Westendorp’s</a:t>
            </a:r>
            <a:r>
              <a:rPr lang="en-US" sz="2400" b="1" dirty="0">
                <a:solidFill>
                  <a:srgbClr val="00318D"/>
                </a:solidFill>
                <a:latin typeface="Franklin Gothic Book" panose="020B0503020102020204" pitchFamily="34" charset="0"/>
              </a:rPr>
              <a:t> Price Sensitivity Meter</a:t>
            </a:r>
          </a:p>
        </p:txBody>
      </p:sp>
      <p:sp>
        <p:nvSpPr>
          <p:cNvPr id="7" name="TextBox 6">
            <a:extLst>
              <a:ext uri="{FF2B5EF4-FFF2-40B4-BE49-F238E27FC236}">
                <a16:creationId xmlns:a16="http://schemas.microsoft.com/office/drawing/2014/main" id="{81533017-D0E3-8E86-7BF8-589B516425D7}"/>
              </a:ext>
            </a:extLst>
          </p:cNvPr>
          <p:cNvSpPr txBox="1"/>
          <p:nvPr/>
        </p:nvSpPr>
        <p:spPr>
          <a:xfrm>
            <a:off x="6727371" y="1184988"/>
            <a:ext cx="5374433"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Does not demonstrate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Survey based. One similarity to conjoint analysis is that it forces some level of tradeoff.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Is one of many experimental approaches to determining price.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Useful to help </a:t>
            </a:r>
            <a:r>
              <a:rPr lang="en-US" sz="2000" i="1" dirty="0">
                <a:solidFill>
                  <a:srgbClr val="13171B"/>
                </a:solidFill>
                <a:latin typeface="Franklin Gothic Book" panose="020B0503020102020204" pitchFamily="34" charset="0"/>
              </a:rPr>
              <a:t>triangulate </a:t>
            </a:r>
            <a:r>
              <a:rPr lang="en-US" sz="2000" dirty="0">
                <a:solidFill>
                  <a:srgbClr val="13171B"/>
                </a:solidFill>
                <a:latin typeface="Franklin Gothic Book" panose="020B0503020102020204" pitchFamily="34" charset="0"/>
              </a:rPr>
              <a:t>starting prices. It is always a good thing to ensemble methods. </a:t>
            </a:r>
          </a:p>
        </p:txBody>
      </p:sp>
      <p:sp>
        <p:nvSpPr>
          <p:cNvPr id="9" name="TextBox 8">
            <a:extLst>
              <a:ext uri="{FF2B5EF4-FFF2-40B4-BE49-F238E27FC236}">
                <a16:creationId xmlns:a16="http://schemas.microsoft.com/office/drawing/2014/main" id="{A4B78ED7-7794-23D2-4258-A9990BCE5506}"/>
              </a:ext>
            </a:extLst>
          </p:cNvPr>
          <p:cNvSpPr txBox="1"/>
          <p:nvPr/>
        </p:nvSpPr>
        <p:spPr>
          <a:xfrm>
            <a:off x="6727371" y="3986689"/>
            <a:ext cx="2522376" cy="400110"/>
          </a:xfrm>
          <a:prstGeom prst="rect">
            <a:avLst/>
          </a:prstGeom>
          <a:noFill/>
        </p:spPr>
        <p:txBody>
          <a:bodyPr wrap="square" rtlCol="0">
            <a:spAutoFit/>
          </a:bodyPr>
          <a:lstStyle/>
          <a:p>
            <a:pPr algn="l"/>
            <a:r>
              <a:rPr lang="en-US" sz="2000" b="1" i="1" dirty="0">
                <a:solidFill>
                  <a:srgbClr val="13171B"/>
                </a:solidFill>
                <a:latin typeface="Franklin Gothic Book" panose="020B0503020102020204" pitchFamily="34" charset="0"/>
              </a:rPr>
              <a:t>Other Materials</a:t>
            </a:r>
          </a:p>
        </p:txBody>
      </p:sp>
    </p:spTree>
    <p:extLst>
      <p:ext uri="{BB962C8B-B14F-4D97-AF65-F5344CB8AC3E}">
        <p14:creationId xmlns:p14="http://schemas.microsoft.com/office/powerpoint/2010/main" val="26499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5CA5-691F-9652-CE50-E05636128A3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C4D931B-8AD6-847D-5299-AA0E2ECEF21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Regression and Machine Learning</a:t>
            </a:r>
          </a:p>
        </p:txBody>
      </p:sp>
      <p:sp>
        <p:nvSpPr>
          <p:cNvPr id="2" name="Footer Placeholder 1">
            <a:extLst>
              <a:ext uri="{FF2B5EF4-FFF2-40B4-BE49-F238E27FC236}">
                <a16:creationId xmlns:a16="http://schemas.microsoft.com/office/drawing/2014/main" id="{CC6BE43E-4C94-7FA0-AEB9-047CEA9072C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3E5F809-B87B-54BB-1A32-E8E64F61193B}"/>
              </a:ext>
            </a:extLst>
          </p:cNvPr>
          <p:cNvSpPr>
            <a:spLocks noGrp="1"/>
          </p:cNvSpPr>
          <p:nvPr>
            <p:ph type="sldNum" sz="quarter" idx="12"/>
          </p:nvPr>
        </p:nvSpPr>
        <p:spPr/>
        <p:txBody>
          <a:bodyPr/>
          <a:lstStyle/>
          <a:p>
            <a:fld id="{13131EA7-BDFF-4B55-8711-A8700BCA6F11}" type="slidenum">
              <a:rPr lang="en-US" smtClean="0"/>
              <a:t>9</a:t>
            </a:fld>
            <a:endParaRPr lang="en-US"/>
          </a:p>
        </p:txBody>
      </p:sp>
      <p:sp>
        <p:nvSpPr>
          <p:cNvPr id="10" name="TextBox 9">
            <a:extLst>
              <a:ext uri="{FF2B5EF4-FFF2-40B4-BE49-F238E27FC236}">
                <a16:creationId xmlns:a16="http://schemas.microsoft.com/office/drawing/2014/main" id="{34A123CF-194C-D316-B49F-EBCAA1DB52D5}"/>
              </a:ext>
            </a:extLst>
          </p:cNvPr>
          <p:cNvSpPr txBox="1"/>
          <p:nvPr/>
        </p:nvSpPr>
        <p:spPr>
          <a:xfrm>
            <a:off x="391886" y="1055973"/>
            <a:ext cx="11588620"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2"/>
              </a:rPr>
              <a:t>Mixed-Effects Models </a:t>
            </a:r>
            <a:r>
              <a:rPr lang="en-US" sz="2000" dirty="0">
                <a:solidFill>
                  <a:srgbClr val="13171B"/>
                </a:solidFill>
                <a:latin typeface="Franklin Gothic Book" panose="020B0503020102020204" pitchFamily="34" charset="0"/>
              </a:rPr>
              <a:t>can be used to determine the importance of certain features to weight their importance to overall demand. This has many potential uses. These models can also be used in conjunction with clustering algorithms to simplify some forecasting exercises. </a:t>
            </a:r>
            <a:endParaRPr lang="en-US" sz="2000" b="1" i="1"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3"/>
              </a:rPr>
              <a:t>XGBoost</a:t>
            </a:r>
            <a:r>
              <a:rPr lang="en-US" sz="2000" dirty="0">
                <a:solidFill>
                  <a:srgbClr val="13171B"/>
                </a:solidFill>
                <a:latin typeface="Franklin Gothic Book" panose="020B0503020102020204" pitchFamily="34" charset="0"/>
              </a:rPr>
              <a:t> is a machine learning technique that operates like a cheat code for getting good results under a variety of conditions and circumstances.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Other variants of </a:t>
            </a:r>
            <a:r>
              <a:rPr lang="en-US" sz="2000" b="1" dirty="0">
                <a:solidFill>
                  <a:srgbClr val="13171B"/>
                </a:solidFill>
                <a:latin typeface="Franklin Gothic Book" panose="020B0503020102020204" pitchFamily="34" charset="0"/>
                <a:hlinkClick r:id="rId4"/>
              </a:rPr>
              <a:t>OLS Regression </a:t>
            </a:r>
            <a:r>
              <a:rPr lang="en-US" sz="2000" dirty="0">
                <a:solidFill>
                  <a:srgbClr val="13171B"/>
                </a:solidFill>
                <a:latin typeface="Franklin Gothic Book" panose="020B0503020102020204" pitchFamily="34" charset="0"/>
              </a:rPr>
              <a:t>such as </a:t>
            </a:r>
            <a:r>
              <a:rPr lang="en-US" sz="2000" b="1" dirty="0">
                <a:solidFill>
                  <a:srgbClr val="13171B"/>
                </a:solidFill>
                <a:latin typeface="Franklin Gothic Book" panose="020B0503020102020204" pitchFamily="34" charset="0"/>
                <a:hlinkClick r:id="rId5"/>
              </a:rPr>
              <a:t>Robust regression </a:t>
            </a:r>
            <a:r>
              <a:rPr lang="en-US" sz="2000" dirty="0">
                <a:solidFill>
                  <a:srgbClr val="13171B"/>
                </a:solidFill>
                <a:latin typeface="Franklin Gothic Book" panose="020B0503020102020204" pitchFamily="34" charset="0"/>
              </a:rPr>
              <a:t>can sometimes help alleviate issues that manifest with modeling ticket demand and prices. They also have other advantages over some machine learning techniques. </a:t>
            </a:r>
            <a:r>
              <a:rPr lang="en-US" sz="2000" b="1" dirty="0">
                <a:solidFill>
                  <a:srgbClr val="13171B"/>
                </a:solidFill>
                <a:latin typeface="Franklin Gothic Book" panose="020B0503020102020204" pitchFamily="34" charset="0"/>
                <a:hlinkClick r:id="rId6"/>
              </a:rPr>
              <a:t>Regularization</a:t>
            </a:r>
            <a:r>
              <a:rPr lang="en-US" sz="2000" dirty="0">
                <a:solidFill>
                  <a:srgbClr val="13171B"/>
                </a:solidFill>
                <a:latin typeface="Franklin Gothic Book" panose="020B0503020102020204" pitchFamily="34" charset="0"/>
              </a:rPr>
              <a:t> can help correct for the common problem of collinearity. </a:t>
            </a:r>
            <a:endParaRPr lang="en-US" sz="2000" b="1" dirty="0">
              <a:solidFill>
                <a:srgbClr val="13171B"/>
              </a:solidFill>
              <a:latin typeface="Franklin Gothic Book" panose="020B0503020102020204" pitchFamily="34" charset="0"/>
            </a:endParaRPr>
          </a:p>
        </p:txBody>
      </p:sp>
      <p:sp>
        <p:nvSpPr>
          <p:cNvPr id="15" name="TextBox 14">
            <a:extLst>
              <a:ext uri="{FF2B5EF4-FFF2-40B4-BE49-F238E27FC236}">
                <a16:creationId xmlns:a16="http://schemas.microsoft.com/office/drawing/2014/main" id="{77ACC94B-A10F-3B9F-C47E-1258523A7479}"/>
              </a:ext>
            </a:extLst>
          </p:cNvPr>
          <p:cNvSpPr txBox="1"/>
          <p:nvPr/>
        </p:nvSpPr>
        <p:spPr>
          <a:xfrm>
            <a:off x="391886" y="3863035"/>
            <a:ext cx="11047445" cy="1938992"/>
          </a:xfrm>
          <a:prstGeom prst="rect">
            <a:avLst/>
          </a:prstGeom>
          <a:noFill/>
        </p:spPr>
        <p:txBody>
          <a:bodyPr wrap="square" rtlCol="0">
            <a:spAutoFit/>
          </a:bodyPr>
          <a:lstStyle/>
          <a:p>
            <a:r>
              <a:rPr lang="en-US" sz="2000" dirty="0">
                <a:solidFill>
                  <a:srgbClr val="13171B"/>
                </a:solidFill>
                <a:latin typeface="Franklin Gothic Book" panose="020B0503020102020204" pitchFamily="34" charset="0"/>
              </a:rPr>
              <a:t>The rapidly changing world of Machine Learning, A.I., and LLMs forces me to mention a few expressions that you should always keep in mind when working in industry. </a:t>
            </a:r>
            <a:endParaRPr lang="en-US" sz="2000" b="1" dirty="0">
              <a:solidFill>
                <a:srgbClr val="0563C1"/>
              </a:solidFill>
              <a:latin typeface="Franklin Gothic Book" panose="020B0503020102020204" pitchFamily="34" charset="0"/>
              <a:hlinkClick r:id="rId7">
                <a:extLst>
                  <a:ext uri="{A12FA001-AC4F-418D-AE19-62706E023703}">
                    <ahyp:hlinkClr xmlns:ahyp="http://schemas.microsoft.com/office/drawing/2018/hyperlinkcolor" val="tx"/>
                  </a:ext>
                </a:extLst>
              </a:hlinkClick>
            </a:endParaRPr>
          </a:p>
          <a:p>
            <a:endParaRPr lang="en-US" sz="2000" b="1" dirty="0">
              <a:solidFill>
                <a:srgbClr val="0563C1"/>
              </a:solidFill>
              <a:latin typeface="Franklin Gothic Book" panose="020B0503020102020204" pitchFamily="34" charset="0"/>
              <a:hlinkClick r:id="rId7">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000" b="1" dirty="0">
                <a:solidFill>
                  <a:srgbClr val="0563C1"/>
                </a:solidFill>
                <a:latin typeface="Franklin Gothic Book" panose="020B0503020102020204" pitchFamily="34" charset="0"/>
                <a:hlinkClick r:id="rId7">
                  <a:extLst>
                    <a:ext uri="{A12FA001-AC4F-418D-AE19-62706E023703}">
                      <ahyp:hlinkClr xmlns:ahyp="http://schemas.microsoft.com/office/drawing/2018/hyperlinkcolor" val="tx"/>
                    </a:ext>
                  </a:extLst>
                </a:hlinkClick>
              </a:rPr>
              <a:t>Law of the Instrument: </a:t>
            </a:r>
            <a:r>
              <a:rPr lang="en-US" sz="2000" dirty="0">
                <a:latin typeface="Franklin Gothic Book" panose="020B0503020102020204" pitchFamily="34" charset="0"/>
              </a:rPr>
              <a:t>“If all you have is a hammer, everything looks like a nail.”</a:t>
            </a:r>
          </a:p>
          <a:p>
            <a:pPr marL="285750" indent="-285750">
              <a:buFont typeface="Arial" panose="020B0604020202020204" pitchFamily="34" charset="0"/>
              <a:buChar char="•"/>
            </a:pPr>
            <a:r>
              <a:rPr lang="en-US" sz="2000" b="1" dirty="0">
                <a:latin typeface="Franklin Gothic Book" panose="020B0503020102020204" pitchFamily="34" charset="0"/>
                <a:hlinkClick r:id="rId8"/>
              </a:rPr>
              <a:t>Occam’s Razor: </a:t>
            </a:r>
            <a:r>
              <a:rPr lang="en-US" sz="2000" dirty="0">
                <a:latin typeface="Franklin Gothic Book" panose="020B0503020102020204" pitchFamily="34" charset="0"/>
              </a:rPr>
              <a:t>“</a:t>
            </a:r>
            <a:r>
              <a:rPr lang="en-US" sz="2000" b="0" i="0" dirty="0">
                <a:solidFill>
                  <a:srgbClr val="202122"/>
                </a:solidFill>
                <a:effectLst/>
                <a:latin typeface="Franklin Gothic Book" panose="020B0503020102020204" pitchFamily="34" charset="0"/>
              </a:rPr>
              <a:t>The simplest explanation is usually the best one.”</a:t>
            </a:r>
          </a:p>
          <a:p>
            <a:pPr marL="285750" indent="-285750">
              <a:buFont typeface="Arial" panose="020B0604020202020204" pitchFamily="34" charset="0"/>
              <a:buChar char="•"/>
            </a:pPr>
            <a:r>
              <a:rPr lang="en-US" sz="2000" b="1" dirty="0">
                <a:latin typeface="Franklin Gothic Book" panose="020B0503020102020204" pitchFamily="34" charset="0"/>
                <a:hlinkClick r:id="rId9"/>
              </a:rPr>
              <a:t>Perfect is the enemy of good.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976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4095</TotalTime>
  <Words>2742</Words>
  <Application>Microsoft Office PowerPoint</Application>
  <PresentationFormat>Widescreen</PresentationFormat>
  <Paragraphs>322</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Franklin Gothic Book</vt:lpstr>
      <vt:lpstr>Inter</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Justin</dc:creator>
  <cp:lastModifiedBy>Watkins, Justin</cp:lastModifiedBy>
  <cp:revision>19</cp:revision>
  <cp:lastPrinted>2024-01-08T18:32:29Z</cp:lastPrinted>
  <dcterms:created xsi:type="dcterms:W3CDTF">2023-10-24T13:40:48Z</dcterms:created>
  <dcterms:modified xsi:type="dcterms:W3CDTF">2025-02-02T20:04:08Z</dcterms:modified>
</cp:coreProperties>
</file>