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26" r:id="rId3"/>
    <p:sldId id="257" r:id="rId4"/>
    <p:sldId id="258" r:id="rId5"/>
    <p:sldId id="269" r:id="rId6"/>
    <p:sldId id="336" r:id="rId7"/>
    <p:sldId id="327" r:id="rId8"/>
    <p:sldId id="288" r:id="rId9"/>
    <p:sldId id="328" r:id="rId10"/>
    <p:sldId id="329" r:id="rId11"/>
    <p:sldId id="334" r:id="rId12"/>
    <p:sldId id="276" r:id="rId13"/>
    <p:sldId id="335" r:id="rId14"/>
    <p:sldId id="330" r:id="rId15"/>
    <p:sldId id="332" r:id="rId16"/>
  </p:sldIdLst>
  <p:sldSz cx="9144000" cy="514477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  <a:srgbClr val="000000"/>
    <a:srgbClr val="111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560" y="44"/>
      </p:cViewPr>
      <p:guideLst>
        <p:guide orient="horz" pos="164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-234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6ED28-0653-44D2-981F-B8620E8F85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08728-D05A-47F6-9A47-F3716918B1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>
    <p:comb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>
    <p:comb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</p:spPr>
        <p:txBody>
          <a:bodyPr/>
          <a:lstStyle>
            <a:lvl1pPr>
              <a:defRPr/>
            </a:lvl1pPr>
          </a:lstStyle>
          <a:p>
            <a:fld id="{5ACD4103-EC3D-4C16-8996-25DE18166E0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</p:spPr>
        <p:txBody>
          <a:bodyPr/>
          <a:lstStyle>
            <a:lvl1pPr>
              <a:defRPr/>
            </a:lvl1pPr>
          </a:lstStyle>
          <a:p>
            <a:fld id="{DD6AF21D-1CB3-4C6F-BC4D-99798AE8B24D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>
    <p:comb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948264" y="397670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字体下载：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www.1ppt.com/ziti/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advClick="0" advTm="0">
    <p:comb dir="vert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8800" y="-78105"/>
            <a:ext cx="6248400" cy="85344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3459027"/>
            <a:ext cx="9144000" cy="1685108"/>
          </a:xfrm>
          <a:prstGeom prst="rect">
            <a:avLst/>
          </a:prstGeom>
          <a:solidFill>
            <a:srgbClr val="111D33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-1" y="2279320"/>
            <a:ext cx="6876257" cy="172763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350" dirty="0"/>
          </a:p>
        </p:txBody>
      </p:sp>
      <p:sp>
        <p:nvSpPr>
          <p:cNvPr id="6" name="文本框 5"/>
          <p:cNvSpPr txBox="1"/>
          <p:nvPr/>
        </p:nvSpPr>
        <p:spPr>
          <a:xfrm>
            <a:off x="140436" y="4006958"/>
            <a:ext cx="644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组员：杨天元   周奥洋  朱昱洋  刘泽伟  张翔  彭可 邓至廷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4026" y="2628030"/>
            <a:ext cx="6161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</a:rPr>
              <a:t>CSGO</a:t>
            </a:r>
            <a:r>
              <a:rPr lang="zh-CN" altLang="en-US" sz="4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</a:rPr>
              <a:t>饰品数据分析</a:t>
            </a:r>
            <a:endParaRPr lang="zh-CN" altLang="en-US" sz="4800" spc="300" dirty="0">
              <a:solidFill>
                <a:schemeClr val="tx1">
                  <a:lumMod val="75000"/>
                  <a:lumOff val="25000"/>
                </a:schemeClr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24026" y="1774692"/>
            <a:ext cx="2383778" cy="374571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队伍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6       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组长：廖翔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4247964" y="1888468"/>
            <a:ext cx="3404615" cy="56169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charset="-128"/>
                <a:ea typeface="Kozuka Gothic Pr6N H" panose="020B0800000000000000" charset="-128"/>
                <a:cs typeface="博洋行书 7000" panose="02000600000000000000" pitchFamily="2" charset="-122"/>
              </a:rPr>
              <a:t>问题挑战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charset="-128"/>
              <a:ea typeface="Kozuka Gothic Pr6N H" panose="020B0800000000000000" charset="-128"/>
              <a:cs typeface="博洋行书 7000" panose="02000600000000000000" pitchFamily="2" charset="-122"/>
            </a:endParaRPr>
          </a:p>
        </p:txBody>
      </p:sp>
      <p:sp>
        <p:nvSpPr>
          <p:cNvPr id="7" name="Freeform 11"/>
          <p:cNvSpPr/>
          <p:nvPr/>
        </p:nvSpPr>
        <p:spPr bwMode="auto">
          <a:xfrm rot="10800000">
            <a:off x="3524577" y="1766086"/>
            <a:ext cx="828000" cy="828000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3608092" y="1874098"/>
            <a:ext cx="720080" cy="56070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spc="45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4</a:t>
            </a:r>
            <a:endParaRPr lang="en-US" sz="3200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3175" y="1765935"/>
            <a:ext cx="3352800" cy="342138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7" grpId="1" bldLvl="0" animBg="1"/>
      <p:bldP spid="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问题挑战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9572" y="808348"/>
            <a:ext cx="7704856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如何使用相关工具爬取每件饰品的各个属性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 startAt="2"/>
            </a:pPr>
            <a:r>
              <a:rPr lang="zh-CN" altLang="en-US" dirty="0"/>
              <a:t>如何直接访问相关平台的数据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 startAt="3"/>
            </a:pPr>
            <a:r>
              <a:rPr lang="zh-CN" altLang="en-US" dirty="0"/>
              <a:t>如何避免因为爬虫对服务器造成巨大压力而被封的情况发生</a:t>
            </a:r>
            <a:endParaRPr lang="en-US" altLang="zh-CN" dirty="0"/>
          </a:p>
          <a:p>
            <a:pPr marL="342900" indent="-342900">
              <a:buAutoNum type="arabicPeriod" startAt="3"/>
            </a:pPr>
            <a:endParaRPr lang="en-US" altLang="zh-CN" dirty="0"/>
          </a:p>
          <a:p>
            <a:pPr indent="0">
              <a:buNone/>
            </a:pPr>
            <a:r>
              <a:rPr lang="en-US" altLang="zh-CN" dirty="0"/>
              <a:t>4.    </a:t>
            </a:r>
            <a:r>
              <a:rPr lang="zh-CN" altLang="en-US" dirty="0"/>
              <a:t>如何有机地将众多组件有机地结合起来，完成海量的数据挖掘</a:t>
            </a:r>
            <a:endParaRPr lang="zh-CN" altLang="en-US" dirty="0"/>
          </a:p>
          <a:p>
            <a:pPr indent="0">
              <a:buNone/>
            </a:pPr>
            <a:endParaRPr lang="zh-CN" altLang="en-US" dirty="0"/>
          </a:p>
          <a:p>
            <a:pPr indent="0">
              <a:buNone/>
            </a:pPr>
            <a:r>
              <a:rPr lang="en-US" altLang="zh-CN" dirty="0"/>
              <a:t>5.    </a:t>
            </a:r>
            <a:r>
              <a:rPr lang="zh-CN" altLang="en-US" dirty="0"/>
              <a:t>如何从爬取的大量信息中清洗出有价值的数据</a:t>
            </a:r>
            <a:endParaRPr lang="zh-CN" altLang="en-US" dirty="0"/>
          </a:p>
          <a:p>
            <a:pPr indent="0">
              <a:buNone/>
            </a:pPr>
            <a:endParaRPr lang="zh-CN" altLang="en-US" dirty="0"/>
          </a:p>
          <a:p>
            <a:pPr indent="0">
              <a:buNone/>
            </a:pPr>
            <a:r>
              <a:rPr lang="en-US" altLang="zh-CN" dirty="0"/>
              <a:t>6.    </a:t>
            </a:r>
            <a:r>
              <a:rPr lang="zh-CN" altLang="en-US" dirty="0"/>
              <a:t>如何运用各类软件并在虚拟化环境下搭建平台</a:t>
            </a:r>
            <a:endParaRPr lang="en-US" altLang="zh-CN" dirty="0"/>
          </a:p>
          <a:p>
            <a:pPr marL="342900" indent="-342900">
              <a:buAutoNum type="arabicPeriod" startAt="2"/>
            </a:pPr>
            <a:endParaRPr lang="zh-CN" altLang="en-US" dirty="0"/>
          </a:p>
        </p:txBody>
      </p:sp>
    </p:spTree>
  </p:cSld>
  <p:clrMapOvr>
    <a:masterClrMapping/>
  </p:clrMapOvr>
  <p:transition>
    <p:comb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4247964" y="1888468"/>
            <a:ext cx="3404615" cy="56169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charset="-128"/>
                <a:ea typeface="Kozuka Gothic Pr6N H" panose="020B0800000000000000" charset="-128"/>
                <a:cs typeface="博洋行书 7000" panose="02000600000000000000" pitchFamily="2" charset="-122"/>
              </a:rPr>
              <a:t>进度安排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charset="-128"/>
              <a:ea typeface="Kozuka Gothic Pr6N H" panose="020B0800000000000000" charset="-128"/>
              <a:cs typeface="博洋行书 7000" panose="02000600000000000000" pitchFamily="2" charset="-122"/>
            </a:endParaRPr>
          </a:p>
        </p:txBody>
      </p:sp>
      <p:sp>
        <p:nvSpPr>
          <p:cNvPr id="7" name="Freeform 11"/>
          <p:cNvSpPr/>
          <p:nvPr/>
        </p:nvSpPr>
        <p:spPr bwMode="auto">
          <a:xfrm rot="10800000">
            <a:off x="3524577" y="1766086"/>
            <a:ext cx="828000" cy="828000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3608092" y="1874098"/>
            <a:ext cx="720080" cy="56070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spc="45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5</a:t>
            </a:r>
            <a:endParaRPr lang="en-US" sz="3200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3175" y="1765935"/>
            <a:ext cx="3352800" cy="342138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7" grpId="1" bldLvl="0" animBg="1"/>
      <p:bldP spid="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进度安排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1580" y="916360"/>
            <a:ext cx="6912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日完成数据爬取清洗和相关平台的搭建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日完成数据的可视化和模型的构建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r>
              <a:rPr lang="en-US" altLang="zh-CN" dirty="0"/>
              <a:t>—5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日完成课程汇报和报告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 进行答辩</a:t>
            </a:r>
            <a:endParaRPr lang="zh-CN" altLang="en-US" dirty="0"/>
          </a:p>
        </p:txBody>
      </p:sp>
    </p:spTree>
  </p:cSld>
  <p:clrMapOvr>
    <a:masterClrMapping/>
  </p:clrMapOvr>
  <p:transition>
    <p:comb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8800" y="-78105"/>
            <a:ext cx="6248400" cy="85344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3459027"/>
            <a:ext cx="9144000" cy="1685108"/>
          </a:xfrm>
          <a:prstGeom prst="rect">
            <a:avLst/>
          </a:prstGeom>
          <a:solidFill>
            <a:srgbClr val="111D33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-1" y="2464741"/>
            <a:ext cx="5584371" cy="160673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350" dirty="0"/>
          </a:p>
        </p:txBody>
      </p:sp>
      <p:sp>
        <p:nvSpPr>
          <p:cNvPr id="9" name="文本框 8"/>
          <p:cNvSpPr txBox="1"/>
          <p:nvPr/>
        </p:nvSpPr>
        <p:spPr>
          <a:xfrm>
            <a:off x="140431" y="2741311"/>
            <a:ext cx="505015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9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THANKS</a:t>
            </a:r>
            <a:endParaRPr lang="en-US" altLang="zh-CN" sz="9600" spc="300" dirty="0">
              <a:solidFill>
                <a:schemeClr val="tx1">
                  <a:lumMod val="75000"/>
                  <a:lumOff val="2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</p:cSld>
  <p:clrMapOvr>
    <a:masterClrMapping/>
  </p:clrMapOvr>
  <p:transition>
    <p:comb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rcRect b="49881"/>
          <a:stretch>
            <a:fillRect/>
          </a:stretch>
        </p:blipFill>
        <p:spPr>
          <a:xfrm>
            <a:off x="-319405" y="3114675"/>
            <a:ext cx="10284460" cy="704024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97155" y="21590"/>
            <a:ext cx="9390380" cy="6184265"/>
          </a:xfrm>
          <a:prstGeom prst="rect">
            <a:avLst/>
          </a:prstGeom>
          <a:solidFill>
            <a:srgbClr val="FFFF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350" dirty="0"/>
          </a:p>
        </p:txBody>
      </p:sp>
      <p:sp>
        <p:nvSpPr>
          <p:cNvPr id="7" name="文本框 1"/>
          <p:cNvSpPr txBox="1"/>
          <p:nvPr/>
        </p:nvSpPr>
        <p:spPr>
          <a:xfrm>
            <a:off x="2753995" y="916305"/>
            <a:ext cx="3636645" cy="745490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CONTENTS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8" name="Freeform 11"/>
          <p:cNvSpPr/>
          <p:nvPr/>
        </p:nvSpPr>
        <p:spPr bwMode="auto">
          <a:xfrm rot="10800000">
            <a:off x="672783" y="2471609"/>
            <a:ext cx="631493" cy="64350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738816" y="2620017"/>
            <a:ext cx="577145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pc="45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01</a:t>
            </a:r>
            <a:endParaRPr lang="en-GB" altLang="zh-CN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10" name="Freeform 11"/>
          <p:cNvSpPr/>
          <p:nvPr/>
        </p:nvSpPr>
        <p:spPr bwMode="auto">
          <a:xfrm rot="10800000">
            <a:off x="2344314" y="2511052"/>
            <a:ext cx="631493" cy="64350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"/>
          <p:cNvSpPr txBox="1"/>
          <p:nvPr/>
        </p:nvSpPr>
        <p:spPr>
          <a:xfrm>
            <a:off x="2403735" y="2659680"/>
            <a:ext cx="577145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pc="45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02</a:t>
            </a:r>
            <a:endParaRPr lang="en-GB" altLang="zh-CN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-237327" y="3161703"/>
            <a:ext cx="2452923" cy="29908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课题动机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11"/>
          <p:cNvSpPr/>
          <p:nvPr/>
        </p:nvSpPr>
        <p:spPr bwMode="auto">
          <a:xfrm rot="10800000">
            <a:off x="3999854" y="2498531"/>
            <a:ext cx="631493" cy="64350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4065714" y="2653080"/>
            <a:ext cx="577145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pc="45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03</a:t>
            </a:r>
            <a:endParaRPr lang="en-GB" altLang="zh-CN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17" name="Freeform 11"/>
          <p:cNvSpPr/>
          <p:nvPr/>
        </p:nvSpPr>
        <p:spPr bwMode="auto">
          <a:xfrm rot="10800000">
            <a:off x="5760072" y="2495231"/>
            <a:ext cx="631493" cy="64350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"/>
          <p:cNvSpPr txBox="1"/>
          <p:nvPr/>
        </p:nvSpPr>
        <p:spPr>
          <a:xfrm>
            <a:off x="5813495" y="2653079"/>
            <a:ext cx="577145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pc="45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04</a:t>
            </a:r>
            <a:endParaRPr lang="en-GB" altLang="zh-CN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5845" y="3163514"/>
            <a:ext cx="2452923" cy="29908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分工说明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64256" y="3153223"/>
            <a:ext cx="2452923" cy="29908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拟采用工具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853597" y="3137600"/>
            <a:ext cx="2452923" cy="29908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问题挑战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11"/>
          <p:cNvSpPr/>
          <p:nvPr/>
        </p:nvSpPr>
        <p:spPr bwMode="auto">
          <a:xfrm rot="10800000">
            <a:off x="7581264" y="2491111"/>
            <a:ext cx="631493" cy="64350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1"/>
          <p:cNvSpPr txBox="1"/>
          <p:nvPr/>
        </p:nvSpPr>
        <p:spPr>
          <a:xfrm>
            <a:off x="7635612" y="2639737"/>
            <a:ext cx="577145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pc="45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05</a:t>
            </a:r>
            <a:endParaRPr lang="en-GB" altLang="zh-CN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34220" y="3131676"/>
            <a:ext cx="2452923" cy="29908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73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" presetClass="entr" presetSubtype="4" accel="72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3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3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accel="72000" fill="hold" grpId="0" nodeType="withEffect">
                                  <p:stCondLst>
                                    <p:cond delay="23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7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7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" presetClass="entr" presetSubtype="4" accel="72000" fill="hold" grpId="0" nodeType="withEffect">
                                  <p:stCondLst>
                                    <p:cond delay="3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6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2" presetClass="entr" presetSubtype="4" accel="72000" fill="hold" grpId="0" nodeType="withEffect">
                                  <p:stCondLst>
                                    <p:cond delay="3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47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47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875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2" presetClass="entr" presetSubtype="4" accel="72000" fill="hold" grpId="0" nodeType="withEffect">
                                  <p:stCondLst>
                                    <p:cond delay="3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7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7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accel="72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accel="72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accel="72000" fill="hold" grpId="0" nodeType="withEffect">
                                  <p:stCondLst>
                                    <p:cond delay="3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275"/>
                            </p:stCondLst>
                            <p:childTnLst>
                              <p:par>
                                <p:cTn id="6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73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6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2" presetClass="entr" presetSubtype="4" accel="72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33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33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accel="72000" fill="hold" grpId="0" nodeType="withEffect">
                                  <p:stCondLst>
                                    <p:cond delay="3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animBg="1"/>
      <p:bldP spid="8" grpId="1" animBg="1"/>
      <p:bldP spid="9" grpId="0"/>
      <p:bldP spid="10" grpId="0" animBg="1"/>
      <p:bldP spid="10" grpId="1" animBg="1"/>
      <p:bldP spid="11" grpId="0"/>
      <p:bldP spid="12" grpId="0" bldLvl="0" animBg="1"/>
      <p:bldP spid="14" grpId="0" animBg="1"/>
      <p:bldP spid="14" grpId="1" animBg="1"/>
      <p:bldP spid="15" grpId="0"/>
      <p:bldP spid="17" grpId="0" animBg="1"/>
      <p:bldP spid="17" grpId="1" animBg="1"/>
      <p:bldP spid="18" grpId="0"/>
      <p:bldP spid="2" grpId="0" bldLvl="0" animBg="1"/>
      <p:bldP spid="4" grpId="0" bldLvl="0" animBg="1"/>
      <p:bldP spid="24" grpId="0" bldLvl="0" animBg="1"/>
      <p:bldP spid="21" grpId="0" animBg="1"/>
      <p:bldP spid="21" grpId="1" animBg="1"/>
      <p:bldP spid="22" grpId="0"/>
      <p:bldP spid="2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4283968" y="1960476"/>
            <a:ext cx="3404615" cy="56070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charset="-128"/>
                <a:ea typeface="Kozuka Gothic Pr6N H" panose="020B0800000000000000" charset="-128"/>
                <a:cs typeface="博洋行书 7000" panose="02000600000000000000" pitchFamily="2" charset="-122"/>
              </a:rPr>
              <a:t>课题动机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charset="-128"/>
              <a:ea typeface="Kozuka Gothic Pr6N H" panose="020B0800000000000000" charset="-128"/>
              <a:cs typeface="博洋行书 7000" panose="02000600000000000000" pitchFamily="2" charset="-122"/>
            </a:endParaRPr>
          </a:p>
        </p:txBody>
      </p:sp>
      <p:sp>
        <p:nvSpPr>
          <p:cNvPr id="7" name="Freeform 11"/>
          <p:cNvSpPr/>
          <p:nvPr/>
        </p:nvSpPr>
        <p:spPr bwMode="auto">
          <a:xfrm rot="10800000">
            <a:off x="3560581" y="1838094"/>
            <a:ext cx="828000" cy="828000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3644096" y="1946106"/>
            <a:ext cx="720080" cy="56169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45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1</a:t>
            </a:r>
            <a:endParaRPr lang="en-GB" altLang="zh-CN" sz="3200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3175" y="1765935"/>
            <a:ext cx="3352800" cy="342138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animBg="1"/>
      <p:bldP spid="7" grpId="1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课题动机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1580" y="772343"/>
            <a:ext cx="6516724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CSGO</a:t>
            </a:r>
            <a:r>
              <a:rPr lang="zh-CN" altLang="en-US" sz="1600" dirty="0"/>
              <a:t>饰品本是枪械的一种装扮，但由于流通量有限，也成为了一种理财产品，可以通过第三方平台购入，然后在官方平台出售，赚取其中的差价。</a:t>
            </a:r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用我们赚得的差价，除以我们购入所花费的，就得到了投资回报比，我们的目的，就是希望找到一个回报比最高的饰品，并且得出成交量和流通量以及价格的关系。在这一过程中，掌握大数据分析的基本方法。</a:t>
            </a:r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我们需要的数据：</a:t>
            </a:r>
            <a:endParaRPr lang="en-US" altLang="zh-CN" sz="1600" dirty="0"/>
          </a:p>
          <a:p>
            <a:r>
              <a:rPr lang="en-US" altLang="zh-CN" sz="1600" dirty="0"/>
              <a:t>       1.</a:t>
            </a:r>
            <a:r>
              <a:rPr lang="zh-CN" altLang="en-US" sz="1600" dirty="0"/>
              <a:t>每一件饰品在第三方平台的最低价</a:t>
            </a:r>
            <a:endParaRPr lang="en-US" altLang="zh-CN" sz="1600" dirty="0"/>
          </a:p>
          <a:p>
            <a:r>
              <a:rPr lang="en-US" altLang="zh-CN" sz="1600" dirty="0"/>
              <a:t>       2.</a:t>
            </a:r>
            <a:r>
              <a:rPr lang="zh-CN" altLang="en-US" sz="1600" dirty="0"/>
              <a:t>每一件饰品在官方平台的价格</a:t>
            </a:r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饰品的属性：在两个平台的价格，枪械的种类，稀有度，交易市场流通量，当日最高最低成交价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</p:txBody>
      </p:sp>
    </p:spTree>
  </p:cSld>
  <p:clrMapOvr>
    <a:masterClrMapping/>
  </p:clrMapOvr>
  <p:transition>
    <p:comb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448308"/>
            <a:ext cx="553998" cy="25562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/>
              <a:t>直接来看一个例子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2" y="88268"/>
            <a:ext cx="7440867" cy="21944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2" y="2293218"/>
            <a:ext cx="7380820" cy="2848662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4247964" y="1888468"/>
            <a:ext cx="3404615" cy="56169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charset="-128"/>
                <a:ea typeface="Kozuka Gothic Pr6N H" panose="020B0800000000000000" charset="-128"/>
                <a:cs typeface="博洋行书 7000" panose="02000600000000000000" pitchFamily="2" charset="-122"/>
              </a:rPr>
              <a:t>分工说明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charset="-128"/>
              <a:ea typeface="Kozuka Gothic Pr6N H" panose="020B0800000000000000" charset="-128"/>
              <a:cs typeface="博洋行书 7000" panose="02000600000000000000" pitchFamily="2" charset="-122"/>
            </a:endParaRPr>
          </a:p>
        </p:txBody>
      </p:sp>
      <p:sp>
        <p:nvSpPr>
          <p:cNvPr id="7" name="Freeform 11"/>
          <p:cNvSpPr/>
          <p:nvPr/>
        </p:nvSpPr>
        <p:spPr bwMode="auto">
          <a:xfrm rot="10800000">
            <a:off x="3524577" y="1766086"/>
            <a:ext cx="828000" cy="828000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3608092" y="1874098"/>
            <a:ext cx="720080" cy="56070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spc="45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2</a:t>
            </a:r>
            <a:endParaRPr lang="en-US" sz="3200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3175" y="1765935"/>
            <a:ext cx="3352800" cy="342138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7" grpId="1" bldLvl="0" animBg="1"/>
      <p:bldP spid="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分工说明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3548" y="952364"/>
            <a:ext cx="7128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数据集：杨天元  周奥洋  邓至廷</a:t>
            </a:r>
            <a:endParaRPr lang="en-US" altLang="zh-CN" dirty="0"/>
          </a:p>
          <a:p>
            <a:r>
              <a:rPr lang="zh-CN" altLang="en-US" dirty="0"/>
              <a:t>        任务：通过爬虫软件</a:t>
            </a:r>
            <a:r>
              <a:rPr lang="en-US" altLang="zh-CN" dirty="0" err="1"/>
              <a:t>Scrapy</a:t>
            </a:r>
            <a:r>
              <a:rPr lang="zh-CN" altLang="en-US" dirty="0"/>
              <a:t>从两个平台爬取每个饰品的所有属性，              </a:t>
            </a:r>
            <a:r>
              <a:rPr lang="en-US" altLang="zh-CN" dirty="0"/>
              <a:t>	    </a:t>
            </a:r>
            <a:r>
              <a:rPr lang="zh-CN" altLang="en-US" dirty="0"/>
              <a:t>使用开源</a:t>
            </a:r>
            <a:r>
              <a:rPr lang="en-US" altLang="zh-CN" dirty="0"/>
              <a:t>ETL</a:t>
            </a:r>
            <a:r>
              <a:rPr lang="zh-CN" altLang="en-US" dirty="0"/>
              <a:t>工具</a:t>
            </a:r>
            <a:r>
              <a:rPr lang="en-US" altLang="zh-CN" dirty="0"/>
              <a:t>Kettle</a:t>
            </a:r>
            <a:r>
              <a:rPr lang="zh-CN" altLang="en-US" dirty="0"/>
              <a:t>对提取的大数据进行整理与清洗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系统级：张翔  刘泽伟  彭可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任务： 从</a:t>
            </a:r>
            <a:r>
              <a:rPr lang="en-US" altLang="zh-CN" dirty="0" err="1"/>
              <a:t>Github</a:t>
            </a:r>
            <a:r>
              <a:rPr lang="zh-CN" altLang="en-US" dirty="0"/>
              <a:t>社区选取相关大数据系统，在虚拟化环境下搭建</a:t>
            </a:r>
            <a:r>
              <a:rPr lang="en-US" altLang="zh-CN" dirty="0"/>
              <a:t>	     </a:t>
            </a:r>
            <a:r>
              <a:rPr lang="zh-CN" altLang="en-US" dirty="0"/>
              <a:t>相应平台，虚拟化实现两个网络互联的节点集群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测试分析级：廖翔 朱昱洋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任务：结合虚拟化平台和处理后的网络大数据，用</a:t>
            </a:r>
            <a:r>
              <a:rPr lang="en-US" altLang="zh-CN" dirty="0"/>
              <a:t>Python</a:t>
            </a:r>
            <a:r>
              <a:rPr lang="zh-CN" altLang="en-US" dirty="0"/>
              <a:t>和</a:t>
            </a:r>
            <a:r>
              <a:rPr lang="en-US" altLang="zh-CN" dirty="0"/>
              <a:t>	      </a:t>
            </a:r>
            <a:r>
              <a:rPr lang="en-US" altLang="zh-CN" dirty="0" err="1"/>
              <a:t>Matlab</a:t>
            </a:r>
            <a:r>
              <a:rPr lang="zh-CN" altLang="en-US" dirty="0"/>
              <a:t>实现简单的数据集聚类以及数据可视化展示</a:t>
            </a:r>
            <a:endParaRPr lang="en-US" altLang="zh-CN" dirty="0"/>
          </a:p>
        </p:txBody>
      </p:sp>
    </p:spTree>
  </p:cSld>
  <p:clrMapOvr>
    <a:masterClrMapping/>
  </p:clrMapOvr>
  <p:transition>
    <p:comb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4247964" y="1888468"/>
            <a:ext cx="3404615" cy="56169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charset="-128"/>
                <a:ea typeface="Kozuka Gothic Pr6N H" panose="020B0800000000000000" charset="-128"/>
                <a:cs typeface="博洋行书 7000" panose="02000600000000000000" pitchFamily="2" charset="-122"/>
              </a:rPr>
              <a:t>拟采用工具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charset="-128"/>
              <a:ea typeface="Kozuka Gothic Pr6N H" panose="020B0800000000000000" charset="-128"/>
              <a:cs typeface="博洋行书 7000" panose="02000600000000000000" pitchFamily="2" charset="-122"/>
            </a:endParaRPr>
          </a:p>
        </p:txBody>
      </p:sp>
      <p:sp>
        <p:nvSpPr>
          <p:cNvPr id="7" name="Freeform 11"/>
          <p:cNvSpPr/>
          <p:nvPr/>
        </p:nvSpPr>
        <p:spPr bwMode="auto">
          <a:xfrm rot="10800000">
            <a:off x="3524577" y="1766086"/>
            <a:ext cx="828000" cy="828000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3608092" y="1874098"/>
            <a:ext cx="720080" cy="56070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45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3</a:t>
            </a:r>
            <a:endParaRPr lang="en-GB" altLang="zh-CN" sz="3200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3175" y="1765935"/>
            <a:ext cx="3352800" cy="342138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7" grpId="1" bldLvl="0" animBg="1"/>
      <p:bldP spid="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拟采用工具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grpSp>
        <p:nvGrpSpPr>
          <p:cNvPr id="44" name="Group 31"/>
          <p:cNvGrpSpPr/>
          <p:nvPr/>
        </p:nvGrpSpPr>
        <p:grpSpPr>
          <a:xfrm>
            <a:off x="853939" y="3439574"/>
            <a:ext cx="844204" cy="1116995"/>
            <a:chOff x="0" y="0"/>
            <a:chExt cx="1125603" cy="1488866"/>
          </a:xfrm>
        </p:grpSpPr>
        <p:sp>
          <p:nvSpPr>
            <p:cNvPr id="52" name="chenying0907 24"/>
            <p:cNvSpPr/>
            <p:nvPr/>
          </p:nvSpPr>
          <p:spPr>
            <a:xfrm>
              <a:off x="380999" y="0"/>
              <a:ext cx="226807" cy="761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841" h="21600" extrusionOk="0">
                  <a:moveTo>
                    <a:pt x="4677" y="0"/>
                  </a:moveTo>
                  <a:cubicBezTo>
                    <a:pt x="2118" y="4759"/>
                    <a:pt x="-2719" y="5881"/>
                    <a:pt x="1960" y="10293"/>
                  </a:cubicBezTo>
                  <a:cubicBezTo>
                    <a:pt x="6607" y="14674"/>
                    <a:pt x="18881" y="17537"/>
                    <a:pt x="2856" y="2160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55" name="chenying0907 25"/>
            <p:cNvSpPr/>
            <p:nvPr/>
          </p:nvSpPr>
          <p:spPr>
            <a:xfrm>
              <a:off x="508000" y="304800"/>
              <a:ext cx="364439" cy="457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165" h="21600" extrusionOk="0">
                  <a:moveTo>
                    <a:pt x="9200" y="21600"/>
                  </a:moveTo>
                  <a:cubicBezTo>
                    <a:pt x="21600" y="15776"/>
                    <a:pt x="1051" y="6083"/>
                    <a:pt x="0" y="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56" name="chenying0907 26"/>
            <p:cNvSpPr/>
            <p:nvPr/>
          </p:nvSpPr>
          <p:spPr>
            <a:xfrm>
              <a:off x="101599" y="825500"/>
              <a:ext cx="896996" cy="185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1" h="20309" extrusionOk="0">
                  <a:moveTo>
                    <a:pt x="19855" y="13107"/>
                  </a:moveTo>
                  <a:cubicBezTo>
                    <a:pt x="20187" y="12071"/>
                    <a:pt x="20465" y="10866"/>
                    <a:pt x="20671" y="9462"/>
                  </a:cubicBezTo>
                  <a:cubicBezTo>
                    <a:pt x="18437" y="-1026"/>
                    <a:pt x="14577" y="-41"/>
                    <a:pt x="11431" y="75"/>
                  </a:cubicBezTo>
                  <a:cubicBezTo>
                    <a:pt x="9715" y="139"/>
                    <a:pt x="7348" y="702"/>
                    <a:pt x="4860" y="2689"/>
                  </a:cubicBezTo>
                  <a:cubicBezTo>
                    <a:pt x="3720" y="3598"/>
                    <a:pt x="676" y="5547"/>
                    <a:pt x="58" y="11102"/>
                  </a:cubicBezTo>
                  <a:cubicBezTo>
                    <a:pt x="-929" y="19995"/>
                    <a:pt x="10843" y="20574"/>
                    <a:pt x="11702" y="20241"/>
                  </a:cubicBezTo>
                  <a:cubicBezTo>
                    <a:pt x="13617" y="19497"/>
                    <a:pt x="17786" y="19574"/>
                    <a:pt x="19855" y="13107"/>
                  </a:cubicBezTo>
                  <a:close/>
                </a:path>
              </a:pathLst>
            </a:custGeom>
            <a:solidFill>
              <a:srgbClr val="E7E4EA"/>
            </a:solidFill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57" name="chenying0907 27"/>
            <p:cNvSpPr/>
            <p:nvPr/>
          </p:nvSpPr>
          <p:spPr>
            <a:xfrm>
              <a:off x="101600" y="927100"/>
              <a:ext cx="900857" cy="391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9" extrusionOk="0">
                  <a:moveTo>
                    <a:pt x="0" y="1011"/>
                  </a:moveTo>
                  <a:cubicBezTo>
                    <a:pt x="1020" y="10161"/>
                    <a:pt x="4609" y="21600"/>
                    <a:pt x="10434" y="20732"/>
                  </a:cubicBezTo>
                  <a:cubicBezTo>
                    <a:pt x="16012" y="19902"/>
                    <a:pt x="19225" y="10030"/>
                    <a:pt x="21600" y="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58" name="chenying0907 28"/>
            <p:cNvSpPr/>
            <p:nvPr/>
          </p:nvSpPr>
          <p:spPr>
            <a:xfrm>
              <a:off x="762000" y="977899"/>
              <a:ext cx="363604" cy="254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93" h="19452" extrusionOk="0">
                  <a:moveTo>
                    <a:pt x="9504" y="4082"/>
                  </a:moveTo>
                  <a:cubicBezTo>
                    <a:pt x="10956" y="2606"/>
                    <a:pt x="17556" y="-2148"/>
                    <a:pt x="19170" y="1128"/>
                  </a:cubicBezTo>
                  <a:cubicBezTo>
                    <a:pt x="21600" y="6062"/>
                    <a:pt x="3448" y="17994"/>
                    <a:pt x="0" y="1945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83" name="chenying0907 29"/>
            <p:cNvSpPr/>
            <p:nvPr/>
          </p:nvSpPr>
          <p:spPr>
            <a:xfrm>
              <a:off x="-1" y="1219200"/>
              <a:ext cx="1086587" cy="269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9" h="20016" extrusionOk="0">
                  <a:moveTo>
                    <a:pt x="5008" y="210"/>
                  </a:moveTo>
                  <a:cubicBezTo>
                    <a:pt x="3795" y="1406"/>
                    <a:pt x="604" y="1401"/>
                    <a:pt x="82" y="7068"/>
                  </a:cubicBezTo>
                  <a:cubicBezTo>
                    <a:pt x="-484" y="13210"/>
                    <a:pt x="2029" y="15022"/>
                    <a:pt x="3033" y="16100"/>
                  </a:cubicBezTo>
                  <a:cubicBezTo>
                    <a:pt x="7369" y="20760"/>
                    <a:pt x="12891" y="21600"/>
                    <a:pt x="17228" y="16770"/>
                  </a:cubicBezTo>
                  <a:cubicBezTo>
                    <a:pt x="18224" y="15661"/>
                    <a:pt x="20447" y="12562"/>
                    <a:pt x="20703" y="8072"/>
                  </a:cubicBezTo>
                  <a:cubicBezTo>
                    <a:pt x="21116" y="840"/>
                    <a:pt x="16362" y="651"/>
                    <a:pt x="15265" y="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84" name="chenying0907 30"/>
            <p:cNvSpPr/>
            <p:nvPr/>
          </p:nvSpPr>
          <p:spPr>
            <a:xfrm>
              <a:off x="203199" y="584200"/>
              <a:ext cx="188035" cy="323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04" h="21544" extrusionOk="0">
                  <a:moveTo>
                    <a:pt x="15405" y="0"/>
                  </a:moveTo>
                  <a:cubicBezTo>
                    <a:pt x="21507" y="5087"/>
                    <a:pt x="15299" y="7621"/>
                    <a:pt x="8897" y="9820"/>
                  </a:cubicBezTo>
                  <a:cubicBezTo>
                    <a:pt x="5317" y="11050"/>
                    <a:pt x="82" y="11552"/>
                    <a:pt x="0" y="15413"/>
                  </a:cubicBezTo>
                  <a:cubicBezTo>
                    <a:pt x="-93" y="19790"/>
                    <a:pt x="11124" y="21600"/>
                    <a:pt x="15405" y="2154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</p:grpSp>
      <p:grpSp>
        <p:nvGrpSpPr>
          <p:cNvPr id="85" name="Group 191"/>
          <p:cNvGrpSpPr/>
          <p:nvPr/>
        </p:nvGrpSpPr>
        <p:grpSpPr>
          <a:xfrm>
            <a:off x="806239" y="2089396"/>
            <a:ext cx="1132613" cy="1052575"/>
            <a:chOff x="0" y="0"/>
            <a:chExt cx="1692202" cy="1572135"/>
          </a:xfrm>
        </p:grpSpPr>
        <p:grpSp>
          <p:nvGrpSpPr>
            <p:cNvPr id="86" name="Group 181"/>
            <p:cNvGrpSpPr/>
            <p:nvPr/>
          </p:nvGrpSpPr>
          <p:grpSpPr>
            <a:xfrm>
              <a:off x="-1" y="63499"/>
              <a:ext cx="1225623" cy="1508637"/>
              <a:chOff x="0" y="0"/>
              <a:chExt cx="1225621" cy="1508635"/>
            </a:xfrm>
          </p:grpSpPr>
          <p:sp>
            <p:nvSpPr>
              <p:cNvPr id="87" name="chenying0907 177"/>
              <p:cNvSpPr/>
              <p:nvPr/>
            </p:nvSpPr>
            <p:spPr>
              <a:xfrm>
                <a:off x="-1" y="-1"/>
                <a:ext cx="1225623" cy="1508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38" h="20536" extrusionOk="0">
                    <a:moveTo>
                      <a:pt x="19520" y="6663"/>
                    </a:moveTo>
                    <a:cubicBezTo>
                      <a:pt x="19716" y="4387"/>
                      <a:pt x="20507" y="594"/>
                      <a:pt x="17060" y="434"/>
                    </a:cubicBezTo>
                    <a:cubicBezTo>
                      <a:pt x="12776" y="235"/>
                      <a:pt x="2535" y="-769"/>
                      <a:pt x="1476" y="1186"/>
                    </a:cubicBezTo>
                    <a:cubicBezTo>
                      <a:pt x="531" y="2931"/>
                      <a:pt x="333" y="7088"/>
                      <a:pt x="320" y="9016"/>
                    </a:cubicBezTo>
                    <a:cubicBezTo>
                      <a:pt x="300" y="11991"/>
                      <a:pt x="-1093" y="19381"/>
                      <a:pt x="2091" y="20026"/>
                    </a:cubicBezTo>
                    <a:cubicBezTo>
                      <a:pt x="6072" y="20831"/>
                      <a:pt x="13185" y="20505"/>
                      <a:pt x="17403" y="20246"/>
                    </a:cubicBezTo>
                    <a:cubicBezTo>
                      <a:pt x="19918" y="20091"/>
                      <a:pt x="19012" y="16325"/>
                      <a:pt x="19145" y="14531"/>
                    </a:cubicBezTo>
                    <a:cubicBezTo>
                      <a:pt x="19244" y="13188"/>
                      <a:pt x="19411" y="7939"/>
                      <a:pt x="19520" y="6663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88" name="chenying0907 178"/>
              <p:cNvSpPr/>
              <p:nvPr/>
            </p:nvSpPr>
            <p:spPr>
              <a:xfrm>
                <a:off x="152399" y="177800"/>
                <a:ext cx="911322" cy="1090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4" h="20824" extrusionOk="0">
                    <a:moveTo>
                      <a:pt x="19260" y="20629"/>
                    </a:moveTo>
                    <a:cubicBezTo>
                      <a:pt x="14949" y="20977"/>
                      <a:pt x="10812" y="20772"/>
                      <a:pt x="6492" y="20677"/>
                    </a:cubicBezTo>
                    <a:cubicBezTo>
                      <a:pt x="4148" y="20626"/>
                      <a:pt x="3161" y="20883"/>
                      <a:pt x="793" y="20715"/>
                    </a:cubicBezTo>
                    <a:cubicBezTo>
                      <a:pt x="-906" y="20595"/>
                      <a:pt x="570" y="2257"/>
                      <a:pt x="1126" y="640"/>
                    </a:cubicBezTo>
                    <a:cubicBezTo>
                      <a:pt x="7448" y="-623"/>
                      <a:pt x="14260" y="271"/>
                      <a:pt x="20694" y="871"/>
                    </a:cubicBezTo>
                    <a:cubicBezTo>
                      <a:pt x="20484" y="852"/>
                      <a:pt x="20367" y="2889"/>
                      <a:pt x="20359" y="2986"/>
                    </a:cubicBezTo>
                    <a:cubicBezTo>
                      <a:pt x="20257" y="4363"/>
                      <a:pt x="19755" y="20587"/>
                      <a:pt x="19670" y="20595"/>
                    </a:cubicBezTo>
                    <a:cubicBezTo>
                      <a:pt x="19533" y="20607"/>
                      <a:pt x="19396" y="20618"/>
                      <a:pt x="19260" y="20629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89" name="chenying0907 179"/>
              <p:cNvSpPr/>
              <p:nvPr/>
            </p:nvSpPr>
            <p:spPr>
              <a:xfrm>
                <a:off x="520700" y="1333499"/>
                <a:ext cx="133477" cy="91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2313" h="14046" extrusionOk="0">
                    <a:moveTo>
                      <a:pt x="11167" y="10122"/>
                    </a:moveTo>
                    <a:cubicBezTo>
                      <a:pt x="15107" y="368"/>
                      <a:pt x="7968" y="-2007"/>
                      <a:pt x="3640" y="1585"/>
                    </a:cubicBezTo>
                    <a:cubicBezTo>
                      <a:pt x="-6493" y="9996"/>
                      <a:pt x="7342" y="19593"/>
                      <a:pt x="11167" y="10122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90" name="chenying0907 180"/>
              <p:cNvSpPr/>
              <p:nvPr/>
            </p:nvSpPr>
            <p:spPr>
              <a:xfrm flipH="1" flipV="1">
                <a:off x="536067" y="88899"/>
                <a:ext cx="86234" cy="1"/>
              </a:xfrm>
              <a:prstGeom prst="line">
                <a:avLst/>
              </a:pr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</p:grpSp>
        <p:grpSp>
          <p:nvGrpSpPr>
            <p:cNvPr id="91" name="Group 185"/>
            <p:cNvGrpSpPr/>
            <p:nvPr/>
          </p:nvGrpSpPr>
          <p:grpSpPr>
            <a:xfrm>
              <a:off x="228599" y="812800"/>
              <a:ext cx="476366" cy="503623"/>
              <a:chOff x="0" y="0"/>
              <a:chExt cx="476364" cy="503622"/>
            </a:xfrm>
          </p:grpSpPr>
          <p:sp>
            <p:nvSpPr>
              <p:cNvPr id="92" name="chenying0907 182"/>
              <p:cNvSpPr/>
              <p:nvPr/>
            </p:nvSpPr>
            <p:spPr>
              <a:xfrm>
                <a:off x="76200" y="190500"/>
                <a:ext cx="397116" cy="285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1" h="21022" extrusionOk="0">
                    <a:moveTo>
                      <a:pt x="14158" y="1797"/>
                    </a:moveTo>
                    <a:cubicBezTo>
                      <a:pt x="16682" y="3576"/>
                      <a:pt x="18515" y="6261"/>
                      <a:pt x="19377" y="9997"/>
                    </a:cubicBezTo>
                    <a:cubicBezTo>
                      <a:pt x="20066" y="12984"/>
                      <a:pt x="21421" y="17932"/>
                      <a:pt x="21269" y="21022"/>
                    </a:cubicBezTo>
                    <a:cubicBezTo>
                      <a:pt x="15103" y="14127"/>
                      <a:pt x="8404" y="5305"/>
                      <a:pt x="5" y="6602"/>
                    </a:cubicBezTo>
                    <a:cubicBezTo>
                      <a:pt x="-179" y="4102"/>
                      <a:pt x="4665" y="1207"/>
                      <a:pt x="5912" y="648"/>
                    </a:cubicBezTo>
                    <a:cubicBezTo>
                      <a:pt x="8643" y="-578"/>
                      <a:pt x="11623" y="9"/>
                      <a:pt x="14158" y="1797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solidFill>
                  <a:schemeClr val="tx1">
                    <a:lumMod val="75000"/>
                    <a:lumOff val="25000"/>
                  </a:schemeClr>
                </a:solidFill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93" name="chenying0907 183"/>
              <p:cNvSpPr/>
              <p:nvPr/>
            </p:nvSpPr>
            <p:spPr>
              <a:xfrm>
                <a:off x="127000" y="0"/>
                <a:ext cx="181931" cy="179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04" h="17631" extrusionOk="0">
                    <a:moveTo>
                      <a:pt x="14623" y="16680"/>
                    </a:moveTo>
                    <a:cubicBezTo>
                      <a:pt x="18650" y="14507"/>
                      <a:pt x="20734" y="9487"/>
                      <a:pt x="18736" y="5635"/>
                    </a:cubicBezTo>
                    <a:cubicBezTo>
                      <a:pt x="14465" y="-2596"/>
                      <a:pt x="1634" y="-1709"/>
                      <a:pt x="70" y="7633"/>
                    </a:cubicBezTo>
                    <a:cubicBezTo>
                      <a:pt x="-866" y="13225"/>
                      <a:pt x="7832" y="19004"/>
                      <a:pt x="13070" y="17339"/>
                    </a:cubicBezTo>
                    <a:cubicBezTo>
                      <a:pt x="13614" y="17166"/>
                      <a:pt x="14133" y="16945"/>
                      <a:pt x="14623" y="16680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94" name="chenying0907 184"/>
              <p:cNvSpPr/>
              <p:nvPr/>
            </p:nvSpPr>
            <p:spPr>
              <a:xfrm>
                <a:off x="-1" y="190500"/>
                <a:ext cx="476366" cy="3131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9" h="17643" extrusionOk="0">
                    <a:moveTo>
                      <a:pt x="5" y="16927"/>
                    </a:moveTo>
                    <a:cubicBezTo>
                      <a:pt x="-221" y="7199"/>
                      <a:pt x="7020" y="-3957"/>
                      <a:pt x="15308" y="1386"/>
                    </a:cubicBezTo>
                    <a:cubicBezTo>
                      <a:pt x="21361" y="5288"/>
                      <a:pt x="19392" y="11416"/>
                      <a:pt x="21379" y="17643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</p:grpSp>
        <p:grpSp>
          <p:nvGrpSpPr>
            <p:cNvPr id="95" name="Group 190"/>
            <p:cNvGrpSpPr/>
            <p:nvPr/>
          </p:nvGrpSpPr>
          <p:grpSpPr>
            <a:xfrm>
              <a:off x="609600" y="0"/>
              <a:ext cx="1082603" cy="860676"/>
              <a:chOff x="0" y="0"/>
              <a:chExt cx="1082602" cy="860675"/>
            </a:xfrm>
          </p:grpSpPr>
          <p:sp>
            <p:nvSpPr>
              <p:cNvPr id="96" name="chenying0907 186"/>
              <p:cNvSpPr/>
              <p:nvPr/>
            </p:nvSpPr>
            <p:spPr>
              <a:xfrm>
                <a:off x="0" y="0"/>
                <a:ext cx="1082603" cy="860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582" extrusionOk="0">
                    <a:moveTo>
                      <a:pt x="0" y="15955"/>
                    </a:moveTo>
                    <a:cubicBezTo>
                      <a:pt x="881" y="14662"/>
                      <a:pt x="1639" y="14696"/>
                      <a:pt x="1732" y="12872"/>
                    </a:cubicBezTo>
                    <a:cubicBezTo>
                      <a:pt x="1794" y="11654"/>
                      <a:pt x="1362" y="10468"/>
                      <a:pt x="1327" y="9258"/>
                    </a:cubicBezTo>
                    <a:cubicBezTo>
                      <a:pt x="1258" y="6916"/>
                      <a:pt x="2530" y="4246"/>
                      <a:pt x="4019" y="2639"/>
                    </a:cubicBezTo>
                    <a:cubicBezTo>
                      <a:pt x="9158" y="-2909"/>
                      <a:pt x="17985" y="937"/>
                      <a:pt x="19753" y="8182"/>
                    </a:cubicBezTo>
                    <a:cubicBezTo>
                      <a:pt x="21600" y="15750"/>
                      <a:pt x="14606" y="18691"/>
                      <a:pt x="9089" y="17212"/>
                    </a:cubicBezTo>
                    <a:cubicBezTo>
                      <a:pt x="6445" y="16503"/>
                      <a:pt x="3321" y="13937"/>
                      <a:pt x="588" y="15436"/>
                    </a:cubicBezTo>
                  </a:path>
                </a:pathLst>
              </a:custGeom>
              <a:solidFill>
                <a:srgbClr val="FCFDFD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97" name="chenying0907 187"/>
              <p:cNvSpPr/>
              <p:nvPr/>
            </p:nvSpPr>
            <p:spPr>
              <a:xfrm>
                <a:off x="266700" y="292100"/>
                <a:ext cx="626536" cy="24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835" extrusionOk="0">
                    <a:moveTo>
                      <a:pt x="0" y="9835"/>
                    </a:moveTo>
                    <a:cubicBezTo>
                      <a:pt x="5974" y="-11765"/>
                      <a:pt x="15099" y="8797"/>
                      <a:pt x="21600" y="9835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98" name="chenying0907 188"/>
              <p:cNvSpPr/>
              <p:nvPr/>
            </p:nvSpPr>
            <p:spPr>
              <a:xfrm>
                <a:off x="254000" y="444500"/>
                <a:ext cx="643471" cy="195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246" extrusionOk="0">
                    <a:moveTo>
                      <a:pt x="0" y="2420"/>
                    </a:moveTo>
                    <a:cubicBezTo>
                      <a:pt x="7195" y="-1453"/>
                      <a:pt x="14439" y="-3354"/>
                      <a:pt x="21600" y="1824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99" name="chenying0907 189"/>
              <p:cNvSpPr/>
              <p:nvPr/>
            </p:nvSpPr>
            <p:spPr>
              <a:xfrm>
                <a:off x="241300" y="584199"/>
                <a:ext cx="667073" cy="18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4012" extrusionOk="0">
                    <a:moveTo>
                      <a:pt x="0" y="13105"/>
                    </a:moveTo>
                    <a:cubicBezTo>
                      <a:pt x="7173" y="18622"/>
                      <a:pt x="14453" y="-2978"/>
                      <a:pt x="21600" y="351"/>
                    </a:cubicBezTo>
                    <a:cubicBezTo>
                      <a:pt x="21255" y="332"/>
                      <a:pt x="20907" y="33"/>
                      <a:pt x="20561" y="332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</p:grpSp>
      </p:grpSp>
      <p:grpSp>
        <p:nvGrpSpPr>
          <p:cNvPr id="100" name="Group 226"/>
          <p:cNvGrpSpPr/>
          <p:nvPr/>
        </p:nvGrpSpPr>
        <p:grpSpPr>
          <a:xfrm>
            <a:off x="900406" y="774946"/>
            <a:ext cx="728102" cy="988805"/>
            <a:chOff x="0" y="0"/>
            <a:chExt cx="970801" cy="1317999"/>
          </a:xfrm>
        </p:grpSpPr>
        <p:sp>
          <p:nvSpPr>
            <p:cNvPr id="101" name="chenying0907 222"/>
            <p:cNvSpPr/>
            <p:nvPr/>
          </p:nvSpPr>
          <p:spPr>
            <a:xfrm>
              <a:off x="-1" y="0"/>
              <a:ext cx="970803" cy="131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449" extrusionOk="0">
                  <a:moveTo>
                    <a:pt x="15200" y="18995"/>
                  </a:moveTo>
                  <a:cubicBezTo>
                    <a:pt x="14894" y="19919"/>
                    <a:pt x="14383" y="21248"/>
                    <a:pt x="13084" y="21430"/>
                  </a:cubicBezTo>
                  <a:cubicBezTo>
                    <a:pt x="12625" y="21494"/>
                    <a:pt x="11620" y="21383"/>
                    <a:pt x="11147" y="21309"/>
                  </a:cubicBezTo>
                  <a:cubicBezTo>
                    <a:pt x="7979" y="20810"/>
                    <a:pt x="5128" y="19501"/>
                    <a:pt x="2019" y="18873"/>
                  </a:cubicBezTo>
                  <a:cubicBezTo>
                    <a:pt x="1075" y="18683"/>
                    <a:pt x="-49" y="18199"/>
                    <a:pt x="2" y="17334"/>
                  </a:cubicBezTo>
                  <a:cubicBezTo>
                    <a:pt x="72" y="16150"/>
                    <a:pt x="857" y="14761"/>
                    <a:pt x="1288" y="13617"/>
                  </a:cubicBezTo>
                  <a:cubicBezTo>
                    <a:pt x="1787" y="12292"/>
                    <a:pt x="2355" y="10983"/>
                    <a:pt x="2944" y="9679"/>
                  </a:cubicBezTo>
                  <a:cubicBezTo>
                    <a:pt x="3838" y="7702"/>
                    <a:pt x="4640" y="5736"/>
                    <a:pt x="5639" y="3798"/>
                  </a:cubicBezTo>
                  <a:cubicBezTo>
                    <a:pt x="6217" y="2678"/>
                    <a:pt x="6704" y="468"/>
                    <a:pt x="8488" y="65"/>
                  </a:cubicBezTo>
                  <a:cubicBezTo>
                    <a:pt x="9250" y="-106"/>
                    <a:pt x="10441" y="80"/>
                    <a:pt x="11115" y="368"/>
                  </a:cubicBezTo>
                  <a:cubicBezTo>
                    <a:pt x="12075" y="779"/>
                    <a:pt x="12839" y="907"/>
                    <a:pt x="13938" y="1113"/>
                  </a:cubicBezTo>
                  <a:cubicBezTo>
                    <a:pt x="15617" y="1428"/>
                    <a:pt x="17349" y="1882"/>
                    <a:pt x="18966" y="2345"/>
                  </a:cubicBezTo>
                  <a:cubicBezTo>
                    <a:pt x="19884" y="2609"/>
                    <a:pt x="20908" y="2904"/>
                    <a:pt x="21180" y="3678"/>
                  </a:cubicBezTo>
                  <a:cubicBezTo>
                    <a:pt x="21551" y="4735"/>
                    <a:pt x="20765" y="5778"/>
                    <a:pt x="20285" y="6731"/>
                  </a:cubicBezTo>
                  <a:cubicBezTo>
                    <a:pt x="19686" y="7919"/>
                    <a:pt x="19256" y="9159"/>
                    <a:pt x="18714" y="10362"/>
                  </a:cubicBezTo>
                  <a:cubicBezTo>
                    <a:pt x="17489" y="13087"/>
                    <a:pt x="16258" y="15818"/>
                    <a:pt x="15326" y="18609"/>
                  </a:cubicBezTo>
                  <a:cubicBezTo>
                    <a:pt x="15288" y="18725"/>
                    <a:pt x="15246" y="18855"/>
                    <a:pt x="15200" y="18995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102" name="chenying0907 223"/>
            <p:cNvSpPr/>
            <p:nvPr/>
          </p:nvSpPr>
          <p:spPr>
            <a:xfrm>
              <a:off x="101600" y="152400"/>
              <a:ext cx="738260" cy="96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600" extrusionOk="0">
                  <a:moveTo>
                    <a:pt x="5843" y="19431"/>
                  </a:moveTo>
                  <a:cubicBezTo>
                    <a:pt x="2745" y="18571"/>
                    <a:pt x="-49" y="17756"/>
                    <a:pt x="0" y="17620"/>
                  </a:cubicBezTo>
                  <a:cubicBezTo>
                    <a:pt x="601" y="15957"/>
                    <a:pt x="1675" y="14397"/>
                    <a:pt x="2399" y="12758"/>
                  </a:cubicBezTo>
                  <a:cubicBezTo>
                    <a:pt x="3390" y="10514"/>
                    <a:pt x="4575" y="8324"/>
                    <a:pt x="5560" y="6077"/>
                  </a:cubicBezTo>
                  <a:cubicBezTo>
                    <a:pt x="6422" y="4110"/>
                    <a:pt x="6672" y="1869"/>
                    <a:pt x="7840" y="0"/>
                  </a:cubicBezTo>
                  <a:cubicBezTo>
                    <a:pt x="10954" y="379"/>
                    <a:pt x="14351" y="1783"/>
                    <a:pt x="17188" y="2790"/>
                  </a:cubicBezTo>
                  <a:cubicBezTo>
                    <a:pt x="18546" y="3271"/>
                    <a:pt x="20308" y="3363"/>
                    <a:pt x="21551" y="3955"/>
                  </a:cubicBezTo>
                  <a:cubicBezTo>
                    <a:pt x="19201" y="9339"/>
                    <a:pt x="16858" y="14713"/>
                    <a:pt x="14458" y="20088"/>
                  </a:cubicBezTo>
                  <a:cubicBezTo>
                    <a:pt x="14430" y="20151"/>
                    <a:pt x="13764" y="21574"/>
                    <a:pt x="13856" y="21600"/>
                  </a:cubicBezTo>
                  <a:cubicBezTo>
                    <a:pt x="13258" y="21436"/>
                    <a:pt x="9355" y="20405"/>
                    <a:pt x="5843" y="194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103" name="chenying0907 224"/>
            <p:cNvSpPr/>
            <p:nvPr/>
          </p:nvSpPr>
          <p:spPr>
            <a:xfrm>
              <a:off x="558800" y="127000"/>
              <a:ext cx="141437" cy="4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110" y="7934"/>
                    <a:pt x="14611" y="12839"/>
                    <a:pt x="21600" y="2160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104" name="chenying0907 225"/>
            <p:cNvSpPr/>
            <p:nvPr/>
          </p:nvSpPr>
          <p:spPr>
            <a:xfrm>
              <a:off x="304800" y="1092200"/>
              <a:ext cx="78863" cy="91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379" h="15289" extrusionOk="0">
                  <a:moveTo>
                    <a:pt x="3509" y="747"/>
                  </a:moveTo>
                  <a:cubicBezTo>
                    <a:pt x="-4023" y="4624"/>
                    <a:pt x="1769" y="18148"/>
                    <a:pt x="9599" y="14746"/>
                  </a:cubicBezTo>
                  <a:cubicBezTo>
                    <a:pt x="17577" y="11283"/>
                    <a:pt x="11667" y="-3452"/>
                    <a:pt x="3509" y="747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</p:grpSp>
      <p:sp>
        <p:nvSpPr>
          <p:cNvPr id="105" name="chenying0907 148"/>
          <p:cNvSpPr/>
          <p:nvPr/>
        </p:nvSpPr>
        <p:spPr>
          <a:xfrm>
            <a:off x="2034579" y="915731"/>
            <a:ext cx="5387570" cy="5309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28575" tIns="28575" rIns="28575" bIns="28575" numCol="1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数据级：</a:t>
            </a:r>
            <a:r>
              <a:rPr lang="en-US" altLang="zh-CN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Scrapy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Kettle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Mysql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7" name="chenying0907 148"/>
          <p:cNvSpPr/>
          <p:nvPr/>
        </p:nvSpPr>
        <p:spPr>
          <a:xfrm>
            <a:off x="2034579" y="2317104"/>
            <a:ext cx="5013175" cy="5309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28575" tIns="28575" rIns="28575" bIns="28575" numCol="1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系统级：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Hive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Hadoop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8" name="chenying0907 148"/>
          <p:cNvSpPr/>
          <p:nvPr/>
        </p:nvSpPr>
        <p:spPr>
          <a:xfrm>
            <a:off x="2034579" y="3898029"/>
            <a:ext cx="5440658" cy="5309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28575" tIns="28575" rIns="28575" bIns="28575" numCol="1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测试分析级：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Matlab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ldLvl="0" animBg="1"/>
      <p:bldP spid="107" grpId="0" bldLvl="0" animBg="1"/>
      <p:bldP spid="108" grpId="0" bldLvl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</Words>
  <Application>WPS 演示</Application>
  <PresentationFormat>自定义</PresentationFormat>
  <Paragraphs>110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Adobe Gothic Std B</vt:lpstr>
      <vt:lpstr>微软雅黑</vt:lpstr>
      <vt:lpstr>博洋行书 7000</vt:lpstr>
      <vt:lpstr>Kozuka Gothic Pr6N H</vt:lpstr>
      <vt:lpstr>Calibri</vt:lpstr>
      <vt:lpstr>Yu Gothic UI Semibold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</dc:title>
  <dc:creator>第一PPT</dc:creator>
  <cp:keywords>www.1ppt.com</cp:keywords>
  <dc:description>第一PPT，www.1ppt.com</dc:description>
  <cp:lastModifiedBy>谦豫</cp:lastModifiedBy>
  <cp:revision>333</cp:revision>
  <dcterms:created xsi:type="dcterms:W3CDTF">2017-03-25T02:22:00Z</dcterms:created>
  <dcterms:modified xsi:type="dcterms:W3CDTF">2020-04-09T01:34:07Z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2052-10.8.2.6726</vt:lpwstr>
  </property>
</Properties>
</file>