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Ubuntu"/>
      <p:regular r:id="rId53"/>
      <p:bold r:id="rId54"/>
      <p:italic r:id="rId55"/>
      <p:boldItalic r:id="rId56"/>
    </p:embeddedFont>
    <p:embeddedFont>
      <p:font typeface="Roboto"/>
      <p:regular r:id="rId57"/>
      <p:bold r:id="rId58"/>
      <p:italic r:id="rId59"/>
      <p:boldItalic r:id="rId60"/>
    </p:embeddedFont>
    <p:embeddedFont>
      <p:font typeface="Tahoma"/>
      <p:regular r:id="rId61"/>
      <p:bold r:id="rId62"/>
    </p:embeddedFont>
    <p:embeddedFont>
      <p:font typeface="Quicksand"/>
      <p:regular r:id="rId63"/>
      <p:bold r:id="rId64"/>
    </p:embeddedFont>
    <p:embeddedFont>
      <p:font typeface="Rubik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Tahoma-bold.fntdata"/><Relationship Id="rId61" Type="http://schemas.openxmlformats.org/officeDocument/2006/relationships/font" Target="fonts/Tahoma-regular.fntdata"/><Relationship Id="rId20" Type="http://schemas.openxmlformats.org/officeDocument/2006/relationships/slide" Target="slides/slide15.xml"/><Relationship Id="rId64" Type="http://schemas.openxmlformats.org/officeDocument/2006/relationships/font" Target="fonts/Quicksand-bold.fntdata"/><Relationship Id="rId63" Type="http://schemas.openxmlformats.org/officeDocument/2006/relationships/font" Target="fonts/Quicksand-regular.fntdata"/><Relationship Id="rId22" Type="http://schemas.openxmlformats.org/officeDocument/2006/relationships/slide" Target="slides/slide17.xml"/><Relationship Id="rId66" Type="http://schemas.openxmlformats.org/officeDocument/2006/relationships/font" Target="fonts/Rubik-bold.fntdata"/><Relationship Id="rId21" Type="http://schemas.openxmlformats.org/officeDocument/2006/relationships/slide" Target="slides/slide16.xml"/><Relationship Id="rId65" Type="http://schemas.openxmlformats.org/officeDocument/2006/relationships/font" Target="fonts/Rubik-regular.fntdata"/><Relationship Id="rId24" Type="http://schemas.openxmlformats.org/officeDocument/2006/relationships/slide" Target="slides/slide19.xml"/><Relationship Id="rId68" Type="http://schemas.openxmlformats.org/officeDocument/2006/relationships/font" Target="fonts/Rubik-boldItalic.fntdata"/><Relationship Id="rId23" Type="http://schemas.openxmlformats.org/officeDocument/2006/relationships/slide" Target="slides/slide18.xml"/><Relationship Id="rId67" Type="http://schemas.openxmlformats.org/officeDocument/2006/relationships/font" Target="fonts/Rubik-italic.fntdata"/><Relationship Id="rId60" Type="http://schemas.openxmlformats.org/officeDocument/2006/relationships/font" Target="fonts/Robot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Ubuntu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Ubuntu-italic.fntdata"/><Relationship Id="rId10" Type="http://schemas.openxmlformats.org/officeDocument/2006/relationships/slide" Target="slides/slide5.xml"/><Relationship Id="rId54" Type="http://schemas.openxmlformats.org/officeDocument/2006/relationships/font" Target="fonts/Ubuntu-bold.fntdata"/><Relationship Id="rId13" Type="http://schemas.openxmlformats.org/officeDocument/2006/relationships/slide" Target="slides/slide8.xml"/><Relationship Id="rId57" Type="http://schemas.openxmlformats.org/officeDocument/2006/relationships/font" Target="fonts/Roboto-regular.fntdata"/><Relationship Id="rId12" Type="http://schemas.openxmlformats.org/officeDocument/2006/relationships/slide" Target="slides/slide7.xml"/><Relationship Id="rId56" Type="http://schemas.openxmlformats.org/officeDocument/2006/relationships/font" Target="fonts/Ubuntu-boldItalic.fntdata"/><Relationship Id="rId15" Type="http://schemas.openxmlformats.org/officeDocument/2006/relationships/slide" Target="slides/slide10.xml"/><Relationship Id="rId59" Type="http://schemas.openxmlformats.org/officeDocument/2006/relationships/font" Target="fonts/Roboto-italic.fntdata"/><Relationship Id="rId14" Type="http://schemas.openxmlformats.org/officeDocument/2006/relationships/slide" Target="slides/slide9.xml"/><Relationship Id="rId58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230025b97_13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230025b97_13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1700f14cc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1700f14cc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fdd08f3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fdd08f3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1700f14cc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1700f14cc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1700f14cc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1700f14cc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1700f14cc_1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1700f14cc_1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1700f14cc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1700f14cc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1700f14cc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1700f14cc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1700f14cc_1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1700f14cc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0cadb309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0cadb309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1700f14cc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1700f14cc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46c4deb4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446c4deb4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1700f14cc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1700f14cc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1700f14cc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1700f14cc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1700f14cc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1700f14cc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1700f14cc_2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1700f14cc_2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1700f14cc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1700f14cc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1700f14cc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1700f14cc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700f14cc_2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700f14cc_2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1700f14cc_2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91700f14cc_2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91700f14cc_2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91700f14cc_2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1700f14cc_2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1700f14cc_2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46c4deb4d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46c4deb4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我先简单介绍下  TiDB Operator ，让大家对其有一个简单概念。然后对 TiDB Operator 中使用的几种常用  Kubernetes 功能扩展方式，做下介绍。最后结合 TiDB Operator 的代码，分析一下 TiDB Operator 的实现细节，如何实现 TiDB 在 Kubernetes 的自动化运维等。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230025b97_1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9230025b97_1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230025b97_1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230025b97_1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1700f14cc_1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1700f14cc_1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91700f14cc_2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91700f14cc_2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91700f14cc_2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91700f14cc_2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91700f14cc_2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91700f14cc_2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91700f14cc_2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91700f14cc_2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91700f14cc_2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91700f14cc_2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91700f14cc_2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91700f14cc_2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91700f14cc_2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91700f14cc_2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46c4deb4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46c4deb4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91700f14cc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91700f14cc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91700f14cc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91700f14cc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1700f14cc_2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91700f14cc_2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1700f14cc_2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1700f14cc_2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230025b97_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230025b97_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91700f14cc_2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91700f14cc_2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1700f14cc_2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1700f14cc_2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91700f14cc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91700f14cc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8c66c861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8c66c861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0cadb309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0cadb309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230025b97_1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230025b97_1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230025b97_1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230025b97_1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1700f14cc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1700f14cc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小节标题12">
  <p:cSld name="SECTION_HEADER_1_2">
    <p:bg>
      <p:bgPr>
        <a:solidFill>
          <a:srgbClr val="172D7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0" y="1593875"/>
            <a:ext cx="8520600" cy="7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icksand"/>
              <a:buNone/>
              <a:defRPr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81" y="188050"/>
            <a:ext cx="1121333" cy="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00175"/>
            <a:ext cx="3646400" cy="16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小节标题121">
  <p:cSld name="SECTION_HEADER_1_2_1">
    <p:bg>
      <p:bgPr>
        <a:solidFill>
          <a:srgbClr val="172D7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11700" y="1593875"/>
            <a:ext cx="8520600" cy="7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icksand"/>
              <a:buNone/>
              <a:defRPr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81" y="188050"/>
            <a:ext cx="1121333" cy="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584" y="2985200"/>
            <a:ext cx="1538825" cy="16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小节标题1211">
  <p:cSld name="SECTION_HEADER_1_2_1_1">
    <p:bg>
      <p:bgPr>
        <a:solidFill>
          <a:srgbClr val="172D7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11700" y="1593875"/>
            <a:ext cx="8520600" cy="7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icksand"/>
              <a:buNone/>
              <a:defRPr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81" y="188050"/>
            <a:ext cx="1121333" cy="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6303" y="3336900"/>
            <a:ext cx="1390400" cy="13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布局3">
  <p:cSld name="CUSTOM_3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746985"/>
            <a:ext cx="1593274" cy="2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200" y="3306775"/>
            <a:ext cx="4075545" cy="18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布局31">
  <p:cSld name="CUSTOM_3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746985"/>
            <a:ext cx="1593274" cy="2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6555886" y="3349800"/>
            <a:ext cx="1963988" cy="17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布局311">
  <p:cSld name="CUSTOM_3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1150" y="4695460"/>
            <a:ext cx="1593274" cy="2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75" y="3306775"/>
            <a:ext cx="4075545" cy="18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布局21">
  <p:cSld name="CUSTOM_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746860"/>
            <a:ext cx="858975" cy="2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/>
        </p:nvSpPr>
        <p:spPr>
          <a:xfrm>
            <a:off x="8021775" y="4663225"/>
            <a:ext cx="99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172D72"/>
                </a:solidFill>
                <a:latin typeface="Rubik"/>
                <a:ea typeface="Rubik"/>
                <a:cs typeface="Rubik"/>
                <a:sym typeface="Rubik"/>
              </a:rPr>
              <a:t>PingCAP.com</a:t>
            </a:r>
            <a:endParaRPr sz="1000">
              <a:solidFill>
                <a:srgbClr val="172D7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布局1">
  <p:cSld name="CUSTOM_4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Relationship Id="rId4" Type="http://schemas.openxmlformats.org/officeDocument/2006/relationships/hyperlink" Target="https://github.com/pingcap/tidb-operator" TargetMode="External"/><Relationship Id="rId5" Type="http://schemas.openxmlformats.org/officeDocument/2006/relationships/image" Target="../media/image37.jpg"/><Relationship Id="rId6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10" Type="http://schemas.openxmlformats.org/officeDocument/2006/relationships/image" Target="../media/image13.png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200875" y="156150"/>
            <a:ext cx="89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Operator Pattern - </a:t>
            </a: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Custom Resource &amp; Controller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5518042" y="1364039"/>
            <a:ext cx="2199600" cy="21996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4530458" y="1493410"/>
            <a:ext cx="1283905" cy="579874"/>
            <a:chOff x="2129899" y="1315125"/>
            <a:chExt cx="1482569" cy="669600"/>
          </a:xfrm>
        </p:grpSpPr>
        <p:cxnSp>
          <p:nvCxnSpPr>
            <p:cNvPr id="127" name="Google Shape;127;p19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A1C3F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28" name="Google Shape;128;p19"/>
            <p:cNvSpPr txBox="1"/>
            <p:nvPr/>
          </p:nvSpPr>
          <p:spPr>
            <a:xfrm>
              <a:off x="2129899" y="1315125"/>
              <a:ext cx="1046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1155CC"/>
                  </a:solidFill>
                  <a:latin typeface="Roboto"/>
                  <a:ea typeface="Roboto"/>
                  <a:cs typeface="Roboto"/>
                  <a:sym typeface="Roboto"/>
                </a:rPr>
                <a:t>Desired State</a:t>
              </a:r>
              <a:endParaRPr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" name="Google Shape;129;p19"/>
          <p:cNvGrpSpPr/>
          <p:nvPr/>
        </p:nvGrpSpPr>
        <p:grpSpPr>
          <a:xfrm>
            <a:off x="7463964" y="1493409"/>
            <a:ext cx="1680045" cy="579874"/>
            <a:chOff x="5517319" y="1315124"/>
            <a:chExt cx="1940006" cy="669600"/>
          </a:xfrm>
        </p:grpSpPr>
        <p:cxnSp>
          <p:nvCxnSpPr>
            <p:cNvPr id="130" name="Google Shape;130;p19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0944A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31" name="Google Shape;131;p19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1155CC"/>
                  </a:solidFill>
                  <a:latin typeface="Roboto"/>
                  <a:ea typeface="Roboto"/>
                  <a:cs typeface="Roboto"/>
                  <a:sym typeface="Roboto"/>
                </a:rPr>
                <a:t>Actual State</a:t>
              </a:r>
              <a:endParaRPr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Google Shape;132;p19"/>
          <p:cNvGrpSpPr/>
          <p:nvPr/>
        </p:nvGrpSpPr>
        <p:grpSpPr>
          <a:xfrm>
            <a:off x="5822658" y="3415943"/>
            <a:ext cx="1641416" cy="990530"/>
            <a:chOff x="3622046" y="3535140"/>
            <a:chExt cx="1895400" cy="1143800"/>
          </a:xfrm>
        </p:grpSpPr>
        <p:cxnSp>
          <p:nvCxnSpPr>
            <p:cNvPr id="133" name="Google Shape;133;p19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307BF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34" name="Google Shape;134;p19"/>
            <p:cNvSpPr txBox="1"/>
            <p:nvPr/>
          </p:nvSpPr>
          <p:spPr>
            <a:xfrm>
              <a:off x="3622046" y="4009340"/>
              <a:ext cx="18954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1155CC"/>
                  </a:solidFill>
                  <a:latin typeface="Roboto"/>
                  <a:ea typeface="Roboto"/>
                  <a:cs typeface="Roboto"/>
                  <a:sym typeface="Roboto"/>
                </a:rPr>
                <a:t>Compare &amp; Make Changes</a:t>
              </a:r>
              <a:endParaRPr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5" name="Google Shape;135;p19"/>
          <p:cNvSpPr/>
          <p:nvPr/>
        </p:nvSpPr>
        <p:spPr>
          <a:xfrm rot="1800063">
            <a:off x="5474349" y="1295358"/>
            <a:ext cx="2330326" cy="233032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0944A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 flipH="1" rot="-1800063">
            <a:off x="5476202" y="1295358"/>
            <a:ext cx="2330326" cy="233032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A1C3FA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 rot="-8100000">
            <a:off x="6457689" y="1243867"/>
            <a:ext cx="314804" cy="314804"/>
          </a:xfrm>
          <a:prstGeom prst="rtTriangl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 flipH="1" rot="-9000866">
            <a:off x="5475275" y="1293973"/>
            <a:ext cx="2329616" cy="232961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307BF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 rot="-1027843">
            <a:off x="7413191" y="2822429"/>
            <a:ext cx="270919" cy="270919"/>
          </a:xfrm>
          <a:prstGeom prst="rtTriangl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 rot="6358973">
            <a:off x="5533904" y="2820707"/>
            <a:ext cx="314872" cy="314872"/>
          </a:xfrm>
          <a:prstGeom prst="rtTriangl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9997" y="1981850"/>
            <a:ext cx="1125353" cy="9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050" y="915654"/>
            <a:ext cx="2605025" cy="36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ctrTitle"/>
          </p:nvPr>
        </p:nvSpPr>
        <p:spPr>
          <a:xfrm>
            <a:off x="311700" y="1593875"/>
            <a:ext cx="8520600" cy="7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扩展 Kubernetes 的几种方式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Common ways to extend Kubernetes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357525" y="1186950"/>
            <a:ext cx="47076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Custom Resource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TidbCluster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TidbInitializer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TidbMonitor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Backup/Restore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Custom Controller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Scheduler Extender (optional)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Admission Webhook (optional)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…Scheduler framework, Aggregated APIServer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Custom Resource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717" y="516825"/>
            <a:ext cx="3488103" cy="410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050" y="915654"/>
            <a:ext cx="2605025" cy="36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Custom Controller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5365642" y="1364039"/>
            <a:ext cx="2199600" cy="21996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23"/>
          <p:cNvGrpSpPr/>
          <p:nvPr/>
        </p:nvGrpSpPr>
        <p:grpSpPr>
          <a:xfrm>
            <a:off x="4378058" y="1493410"/>
            <a:ext cx="1283905" cy="579874"/>
            <a:chOff x="2129899" y="1315125"/>
            <a:chExt cx="1482569" cy="669600"/>
          </a:xfrm>
        </p:grpSpPr>
        <p:cxnSp>
          <p:nvCxnSpPr>
            <p:cNvPr id="168" name="Google Shape;168;p23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A1C3F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69" name="Google Shape;169;p23"/>
            <p:cNvSpPr txBox="1"/>
            <p:nvPr/>
          </p:nvSpPr>
          <p:spPr>
            <a:xfrm>
              <a:off x="2129899" y="1315125"/>
              <a:ext cx="1046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1155CC"/>
                  </a:solidFill>
                  <a:latin typeface="Roboto"/>
                  <a:ea typeface="Roboto"/>
                  <a:cs typeface="Roboto"/>
                  <a:sym typeface="Roboto"/>
                </a:rPr>
                <a:t>Desired State</a:t>
              </a:r>
              <a:endParaRPr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" name="Google Shape;170;p23"/>
          <p:cNvGrpSpPr/>
          <p:nvPr/>
        </p:nvGrpSpPr>
        <p:grpSpPr>
          <a:xfrm>
            <a:off x="7311564" y="1493409"/>
            <a:ext cx="1680045" cy="579874"/>
            <a:chOff x="5517319" y="1315124"/>
            <a:chExt cx="1940006" cy="669600"/>
          </a:xfrm>
        </p:grpSpPr>
        <p:cxnSp>
          <p:nvCxnSpPr>
            <p:cNvPr id="171" name="Google Shape;171;p23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0944A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72" name="Google Shape;172;p23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1155CC"/>
                  </a:solidFill>
                  <a:latin typeface="Roboto"/>
                  <a:ea typeface="Roboto"/>
                  <a:cs typeface="Roboto"/>
                  <a:sym typeface="Roboto"/>
                </a:rPr>
                <a:t>Actual State</a:t>
              </a:r>
              <a:endParaRPr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" name="Google Shape;173;p23"/>
          <p:cNvGrpSpPr/>
          <p:nvPr/>
        </p:nvGrpSpPr>
        <p:grpSpPr>
          <a:xfrm>
            <a:off x="5670258" y="3415943"/>
            <a:ext cx="1641416" cy="990530"/>
            <a:chOff x="3622046" y="3535140"/>
            <a:chExt cx="1895400" cy="1143800"/>
          </a:xfrm>
        </p:grpSpPr>
        <p:cxnSp>
          <p:nvCxnSpPr>
            <p:cNvPr id="174" name="Google Shape;174;p23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307BF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75" name="Google Shape;175;p23"/>
            <p:cNvSpPr txBox="1"/>
            <p:nvPr/>
          </p:nvSpPr>
          <p:spPr>
            <a:xfrm>
              <a:off x="3622046" y="4009340"/>
              <a:ext cx="18954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1155CC"/>
                  </a:solidFill>
                  <a:latin typeface="Roboto"/>
                  <a:ea typeface="Roboto"/>
                  <a:cs typeface="Roboto"/>
                  <a:sym typeface="Roboto"/>
                </a:rPr>
                <a:t>Compare &amp; Make Changes</a:t>
              </a:r>
              <a:endParaRPr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6" name="Google Shape;176;p23"/>
          <p:cNvSpPr/>
          <p:nvPr/>
        </p:nvSpPr>
        <p:spPr>
          <a:xfrm rot="1800063">
            <a:off x="5321949" y="1295358"/>
            <a:ext cx="2330326" cy="233032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0944A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 flipH="1" rot="-1800063">
            <a:off x="5323802" y="1295358"/>
            <a:ext cx="2330326" cy="233032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A1C3FA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 rot="-8100000">
            <a:off x="6305289" y="1243867"/>
            <a:ext cx="314804" cy="314804"/>
          </a:xfrm>
          <a:prstGeom prst="rtTriangl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 flipH="1" rot="-9000866">
            <a:off x="5322875" y="1293973"/>
            <a:ext cx="2329616" cy="232961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307BF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 rot="-1027843">
            <a:off x="7260791" y="2822429"/>
            <a:ext cx="270919" cy="270919"/>
          </a:xfrm>
          <a:prstGeom prst="rtTriangl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 rot="6358973">
            <a:off x="5381504" y="2820707"/>
            <a:ext cx="314872" cy="314872"/>
          </a:xfrm>
          <a:prstGeom prst="rtTriangl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597" y="1981850"/>
            <a:ext cx="1125353" cy="9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862" y="2887950"/>
            <a:ext cx="963974" cy="96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459" y="1786588"/>
            <a:ext cx="1125353" cy="9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312" y="1786611"/>
            <a:ext cx="805200" cy="93069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2550363" y="1325675"/>
            <a:ext cx="1641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Ubuntu"/>
                <a:ea typeface="Ubuntu"/>
                <a:cs typeface="Ubuntu"/>
                <a:sym typeface="Ubuntu"/>
              </a:rPr>
              <a:t>TiDB Operator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931638" y="1325663"/>
            <a:ext cx="8052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TiDB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88" name="Google Shape;188;p23"/>
          <p:cNvCxnSpPr>
            <a:stCxn id="184" idx="1"/>
          </p:cNvCxnSpPr>
          <p:nvPr/>
        </p:nvCxnSpPr>
        <p:spPr>
          <a:xfrm rot="10800000">
            <a:off x="1736959" y="2233475"/>
            <a:ext cx="889500" cy="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3"/>
          <p:cNvCxnSpPr/>
          <p:nvPr/>
        </p:nvCxnSpPr>
        <p:spPr>
          <a:xfrm flipH="1">
            <a:off x="2467788" y="2700725"/>
            <a:ext cx="322200" cy="4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3"/>
          <p:cNvSpPr txBox="1"/>
          <p:nvPr/>
        </p:nvSpPr>
        <p:spPr>
          <a:xfrm>
            <a:off x="1779113" y="1815437"/>
            <a:ext cx="805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PD API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2731563" y="2796250"/>
            <a:ext cx="1558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Kubernetes API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Scheduler Extender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922650" y="1430633"/>
            <a:ext cx="2028300" cy="641700"/>
          </a:xfrm>
          <a:prstGeom prst="roundRect">
            <a:avLst>
              <a:gd fmla="val 16667" name="adj"/>
            </a:avLst>
          </a:prstGeom>
          <a:solidFill>
            <a:srgbClr val="172D72"/>
          </a:solidFill>
          <a:ln cap="flat" cmpd="sng" w="9525">
            <a:solidFill>
              <a:srgbClr val="172D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kube-scheduler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3724375" y="1430633"/>
            <a:ext cx="2028300" cy="641700"/>
          </a:xfrm>
          <a:prstGeom prst="roundRect">
            <a:avLst>
              <a:gd fmla="val 16667" name="adj"/>
            </a:avLst>
          </a:prstGeom>
          <a:solidFill>
            <a:srgbClr val="172D72"/>
          </a:solidFill>
          <a:ln cap="flat" cmpd="sng" w="9525">
            <a:solidFill>
              <a:srgbClr val="172D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kube-scheduler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6611450" y="1430633"/>
            <a:ext cx="2028300" cy="641700"/>
          </a:xfrm>
          <a:prstGeom prst="roundRect">
            <a:avLst>
              <a:gd fmla="val 16667" name="adj"/>
            </a:avLst>
          </a:prstGeom>
          <a:solidFill>
            <a:srgbClr val="E36209"/>
          </a:solidFill>
          <a:ln cap="flat" cmpd="sng" w="9525">
            <a:solidFill>
              <a:srgbClr val="E362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tidb-scheduler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00" name="Google Shape;200;p24"/>
          <p:cNvCxnSpPr/>
          <p:nvPr/>
        </p:nvCxnSpPr>
        <p:spPr>
          <a:xfrm>
            <a:off x="5772550" y="1554150"/>
            <a:ext cx="7956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1" name="Google Shape;201;p24"/>
          <p:cNvCxnSpPr/>
          <p:nvPr/>
        </p:nvCxnSpPr>
        <p:spPr>
          <a:xfrm>
            <a:off x="5828075" y="1951950"/>
            <a:ext cx="7308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2" name="Google Shape;202;p24"/>
          <p:cNvSpPr/>
          <p:nvPr/>
        </p:nvSpPr>
        <p:spPr>
          <a:xfrm>
            <a:off x="3618550" y="1321872"/>
            <a:ext cx="5103600" cy="85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3620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1213954" y="2379000"/>
            <a:ext cx="1445700" cy="385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other Pod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1213954" y="2864438"/>
            <a:ext cx="1445700" cy="385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other Pod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1213954" y="3349875"/>
            <a:ext cx="1445700" cy="385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other Pod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06" name="Google Shape;206;p24"/>
          <p:cNvCxnSpPr>
            <a:endCxn id="197" idx="2"/>
          </p:cNvCxnSpPr>
          <p:nvPr/>
        </p:nvCxnSpPr>
        <p:spPr>
          <a:xfrm flipH="1" rot="10800000">
            <a:off x="1933500" y="2072333"/>
            <a:ext cx="3300" cy="305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4"/>
          <p:cNvSpPr/>
          <p:nvPr/>
        </p:nvSpPr>
        <p:spPr>
          <a:xfrm>
            <a:off x="4058354" y="2379000"/>
            <a:ext cx="1445700" cy="385500"/>
          </a:xfrm>
          <a:prstGeom prst="roundRect">
            <a:avLst>
              <a:gd fmla="val 16667" name="adj"/>
            </a:avLst>
          </a:prstGeom>
          <a:solidFill>
            <a:srgbClr val="E36209"/>
          </a:solidFill>
          <a:ln cap="flat" cmpd="sng" w="9525">
            <a:solidFill>
              <a:srgbClr val="E362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PD Pod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4058354" y="2864438"/>
            <a:ext cx="1445700" cy="385500"/>
          </a:xfrm>
          <a:prstGeom prst="roundRect">
            <a:avLst>
              <a:gd fmla="val 16667" name="adj"/>
            </a:avLst>
          </a:prstGeom>
          <a:solidFill>
            <a:srgbClr val="E36209"/>
          </a:solidFill>
          <a:ln cap="flat" cmpd="sng" w="9525">
            <a:solidFill>
              <a:srgbClr val="E362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 Pod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4058354" y="3349875"/>
            <a:ext cx="1445700" cy="385500"/>
          </a:xfrm>
          <a:prstGeom prst="roundRect">
            <a:avLst>
              <a:gd fmla="val 16667" name="adj"/>
            </a:avLst>
          </a:prstGeom>
          <a:solidFill>
            <a:srgbClr val="E36209"/>
          </a:solidFill>
          <a:ln cap="flat" cmpd="sng" w="9525">
            <a:solidFill>
              <a:srgbClr val="E362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TiDB Pod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10" name="Google Shape;210;p24"/>
          <p:cNvCxnSpPr/>
          <p:nvPr/>
        </p:nvCxnSpPr>
        <p:spPr>
          <a:xfrm flipH="1" rot="10800000">
            <a:off x="4777900" y="2072333"/>
            <a:ext cx="3300" cy="305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454" y="2333472"/>
            <a:ext cx="3335146" cy="2159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Scheduler Extender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03425" y="1088250"/>
            <a:ext cx="3852900" cy="1454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3 TiKV  </a:t>
            </a:r>
            <a:r>
              <a:rPr lang="zh-C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❌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614000" y="1462375"/>
            <a:ext cx="1288500" cy="9570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Node-A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2061800" y="1462250"/>
            <a:ext cx="985200" cy="9570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Node-B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3357200" y="1462250"/>
            <a:ext cx="922200" cy="9570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Node-C</a:t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618950" y="1971300"/>
            <a:ext cx="594300" cy="4479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TiKV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1304750" y="1971300"/>
            <a:ext cx="594300" cy="4479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TiKV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2295350" y="1971300"/>
            <a:ext cx="594300" cy="4479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TiKV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3500800" y="2090400"/>
            <a:ext cx="704100" cy="328800"/>
          </a:xfrm>
          <a:prstGeom prst="cube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APP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4846825" y="1088250"/>
            <a:ext cx="3852900" cy="1454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3 TiKV  </a:t>
            </a:r>
            <a:r>
              <a:rPr lang="zh-C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✅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4957400" y="1462250"/>
            <a:ext cx="1288500" cy="9570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Node-A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6405200" y="1462250"/>
            <a:ext cx="985200" cy="9570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Node-B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7549700" y="1319325"/>
            <a:ext cx="1073100" cy="10998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Node-C</a:t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5267150" y="1938000"/>
            <a:ext cx="594300" cy="3288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TiKV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7629350" y="2047500"/>
            <a:ext cx="594300" cy="3288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TiKV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6638750" y="1992200"/>
            <a:ext cx="594300" cy="2745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TiKV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7768000" y="1709400"/>
            <a:ext cx="704100" cy="274500"/>
          </a:xfrm>
          <a:prstGeom prst="cube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APP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2520650" y="2612250"/>
            <a:ext cx="4214400" cy="1454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&gt; 3 TiKV  ✅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2630700" y="2986250"/>
            <a:ext cx="1405500" cy="9570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Node-A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4131213" y="2986250"/>
            <a:ext cx="1352700" cy="9570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Node-B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5568500" y="2843325"/>
            <a:ext cx="1073100" cy="10998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Node-C</a:t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2752550" y="3538200"/>
            <a:ext cx="594300" cy="3288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TiKV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5648150" y="3571500"/>
            <a:ext cx="594300" cy="3288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TiKV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4200350" y="3516200"/>
            <a:ext cx="594300" cy="2745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TiKV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3438350" y="3538200"/>
            <a:ext cx="594300" cy="3288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TiKV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4886150" y="3516200"/>
            <a:ext cx="594300" cy="2745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TiKV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5863000" y="3233400"/>
            <a:ext cx="704100" cy="274500"/>
          </a:xfrm>
          <a:prstGeom prst="cube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APP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434300" y="4326825"/>
            <a:ext cx="5665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* </a:t>
            </a:r>
            <a:r>
              <a:rPr i="1" lang="zh-CN" sz="1000">
                <a:latin typeface="Ubuntu"/>
                <a:ea typeface="Ubuntu"/>
                <a:cs typeface="Ubuntu"/>
                <a:sym typeface="Ubuntu"/>
              </a:rPr>
              <a:t>EvenPodsSpread</a:t>
            </a: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 feature introduced in Kubernetes 1.18 provides a more flexible solution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Admission Webhook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63" y="1221963"/>
            <a:ext cx="7248024" cy="269957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651775" y="4240450"/>
            <a:ext cx="49866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Able to intercept API requests and </a:t>
            </a:r>
            <a:r>
              <a:rPr lang="zh-CN">
                <a:latin typeface="Ubuntu"/>
                <a:ea typeface="Ubuntu"/>
                <a:cs typeface="Ubuntu"/>
                <a:sym typeface="Ubuntu"/>
              </a:rPr>
              <a:t>may </a:t>
            </a:r>
            <a:r>
              <a:rPr lang="zh-CN">
                <a:latin typeface="Ubuntu"/>
                <a:ea typeface="Ubuntu"/>
                <a:cs typeface="Ubuntu"/>
                <a:sym typeface="Ubuntu"/>
              </a:rPr>
              <a:t>change or deny it.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ctrTitle"/>
          </p:nvPr>
        </p:nvSpPr>
        <p:spPr>
          <a:xfrm>
            <a:off x="311700" y="1593875"/>
            <a:ext cx="8520600" cy="7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TiDB Operator 实现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TiDB Operator Implementation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357525" y="1186950"/>
            <a:ext cx="47076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The </a:t>
            </a: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tidb-controller-manager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Initialization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Watch objects (Tidb Cluster CR)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Reconcilation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on change of watched CR objects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periodically</a:t>
            </a: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 for TiDB clusters (30s by default)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Full lifecycle management of a TiDB Cluster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217850" y="821975"/>
            <a:ext cx="87264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6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TiDB Operator: Design &amp; Implemention</a:t>
            </a:r>
            <a:endParaRPr b="1" sz="36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" name="Google Shape;52;p11"/>
          <p:cNvSpPr txBox="1"/>
          <p:nvPr/>
        </p:nvSpPr>
        <p:spPr>
          <a:xfrm>
            <a:off x="217850" y="1553650"/>
            <a:ext cx="8520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Presented by Yecheng Fu (@cofyc)</a:t>
            </a:r>
            <a:endParaRPr b="1" sz="1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3" name="Google Shape;5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513" y="2345660"/>
            <a:ext cx="1593274" cy="2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474" y="2888500"/>
            <a:ext cx="3005355" cy="17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tidb-controller-manager - Flowchart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1420838" y="2342700"/>
            <a:ext cx="1351200" cy="4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chemeClr val="dk1"/>
                </a:solidFill>
              </a:rPr>
              <a:t>Initialization</a:t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2922038" y="1941600"/>
            <a:ext cx="1572300" cy="126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Watch Objects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Start Workers</a:t>
            </a:r>
            <a:endParaRPr b="1"/>
          </a:p>
        </p:txBody>
      </p:sp>
      <p:sp>
        <p:nvSpPr>
          <p:cNvPr id="269" name="Google Shape;269;p29"/>
          <p:cNvSpPr/>
          <p:nvPr/>
        </p:nvSpPr>
        <p:spPr>
          <a:xfrm>
            <a:off x="5173813" y="1444850"/>
            <a:ext cx="1611900" cy="971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5173813" y="2726950"/>
            <a:ext cx="1611900" cy="9717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4596988" y="2342700"/>
            <a:ext cx="1611900" cy="4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dk1"/>
                </a:solidFill>
              </a:rPr>
              <a:t>Reconcilation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tidb-controller-manager - Initialization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77" name="Google Shape;2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25" y="886663"/>
            <a:ext cx="8189699" cy="35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tidb-controller-manager</a:t>
            </a: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 - Watch Objects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83" name="Google Shape;2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4463"/>
            <a:ext cx="8839199" cy="3668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tidb-controller-manager - Start workers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89" name="Google Shape;2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700" y="728850"/>
            <a:ext cx="4729905" cy="41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tidb-controller-manager</a:t>
            </a: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 - Reconcliation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1279975" y="893350"/>
            <a:ext cx="11376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Defaulting</a:t>
            </a:r>
            <a:endParaRPr/>
          </a:p>
        </p:txBody>
      </p:sp>
      <p:sp>
        <p:nvSpPr>
          <p:cNvPr id="296" name="Google Shape;296;p33"/>
          <p:cNvSpPr/>
          <p:nvPr/>
        </p:nvSpPr>
        <p:spPr>
          <a:xfrm>
            <a:off x="1279975" y="1578750"/>
            <a:ext cx="11376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Validating</a:t>
            </a:r>
            <a:endParaRPr/>
          </a:p>
        </p:txBody>
      </p:sp>
      <p:sp>
        <p:nvSpPr>
          <p:cNvPr id="297" name="Google Shape;297;p33"/>
          <p:cNvSpPr/>
          <p:nvPr/>
        </p:nvSpPr>
        <p:spPr>
          <a:xfrm>
            <a:off x="1279975" y="2244400"/>
            <a:ext cx="11376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Sync PD</a:t>
            </a: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1279975" y="2910050"/>
            <a:ext cx="11376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Sync TiKV</a:t>
            </a:r>
            <a:endParaRPr/>
          </a:p>
        </p:txBody>
      </p:sp>
      <p:sp>
        <p:nvSpPr>
          <p:cNvPr id="299" name="Google Shape;299;p33"/>
          <p:cNvSpPr/>
          <p:nvPr/>
        </p:nvSpPr>
        <p:spPr>
          <a:xfrm>
            <a:off x="1279975" y="3595450"/>
            <a:ext cx="11376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Sync TiDB</a:t>
            </a:r>
            <a:endParaRPr/>
          </a:p>
        </p:txBody>
      </p:sp>
      <p:sp>
        <p:nvSpPr>
          <p:cNvPr id="300" name="Google Shape;300;p33"/>
          <p:cNvSpPr/>
          <p:nvPr/>
        </p:nvSpPr>
        <p:spPr>
          <a:xfrm flipH="1">
            <a:off x="1769725" y="1329350"/>
            <a:ext cx="158100" cy="20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3"/>
          <p:cNvSpPr/>
          <p:nvPr/>
        </p:nvSpPr>
        <p:spPr>
          <a:xfrm flipH="1">
            <a:off x="1769725" y="2004875"/>
            <a:ext cx="158100" cy="20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"/>
          <p:cNvSpPr/>
          <p:nvPr/>
        </p:nvSpPr>
        <p:spPr>
          <a:xfrm flipH="1">
            <a:off x="1769725" y="2670525"/>
            <a:ext cx="158100" cy="20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/>
          <p:nvPr/>
        </p:nvSpPr>
        <p:spPr>
          <a:xfrm flipH="1">
            <a:off x="1769725" y="3346050"/>
            <a:ext cx="158100" cy="20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 flipH="1">
            <a:off x="1769725" y="4031450"/>
            <a:ext cx="158100" cy="20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1279975" y="4261100"/>
            <a:ext cx="11376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Sync ...</a:t>
            </a:r>
            <a:endParaRPr/>
          </a:p>
        </p:txBody>
      </p:sp>
      <p:pic>
        <p:nvPicPr>
          <p:cNvPr id="306" name="Google Shape;3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250" y="719850"/>
            <a:ext cx="3764070" cy="410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Full </a:t>
            </a: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Lifecycle management of a TiDB Cluster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357525" y="1186950"/>
            <a:ext cx="5070300" cy="3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Deploying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Bootstrapping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Configure services/configmaps, etc.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Upgrading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Change version, config, etc.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Scaling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Automatic Failover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Create replacements for failed replicas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Deploying - Bootstrapping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8" name="Google Shape;318;p35"/>
          <p:cNvSpPr/>
          <p:nvPr/>
        </p:nvSpPr>
        <p:spPr>
          <a:xfrm>
            <a:off x="3944461" y="888775"/>
            <a:ext cx="4280700" cy="847800"/>
          </a:xfrm>
          <a:prstGeom prst="rect">
            <a:avLst/>
          </a:prstGeom>
          <a:noFill/>
          <a:ln cap="flat" cmpd="sng" w="19050">
            <a:solidFill>
              <a:srgbClr val="172D7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6363783" y="2529382"/>
            <a:ext cx="1861500" cy="19830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3932056" y="2529372"/>
            <a:ext cx="1337700" cy="19830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4058804" y="3635371"/>
            <a:ext cx="1069200" cy="336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5"/>
          <p:cNvSpPr/>
          <p:nvPr/>
        </p:nvSpPr>
        <p:spPr>
          <a:xfrm>
            <a:off x="4058826" y="2784621"/>
            <a:ext cx="1069200" cy="336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4293597" y="2774486"/>
            <a:ext cx="60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TiDB</a:t>
            </a:r>
            <a:endParaRPr sz="10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4058804" y="3209988"/>
            <a:ext cx="1069200" cy="336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5"/>
          <p:cNvSpPr txBox="1"/>
          <p:nvPr/>
        </p:nvSpPr>
        <p:spPr>
          <a:xfrm>
            <a:off x="4293597" y="3204915"/>
            <a:ext cx="60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TiDB</a:t>
            </a:r>
            <a:endParaRPr sz="10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4293597" y="3635345"/>
            <a:ext cx="60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TiDB</a:t>
            </a:r>
            <a:endParaRPr sz="10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6547561" y="3635372"/>
            <a:ext cx="636300" cy="336000"/>
          </a:xfrm>
          <a:prstGeom prst="roundRect">
            <a:avLst>
              <a:gd fmla="val 16667" name="adj"/>
            </a:avLst>
          </a:prstGeom>
          <a:solidFill>
            <a:srgbClr val="E6B949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"/>
          <p:cNvSpPr/>
          <p:nvPr/>
        </p:nvSpPr>
        <p:spPr>
          <a:xfrm>
            <a:off x="6547574" y="2784629"/>
            <a:ext cx="636300" cy="336000"/>
          </a:xfrm>
          <a:prstGeom prst="roundRect">
            <a:avLst>
              <a:gd fmla="val 16667" name="adj"/>
            </a:avLst>
          </a:prstGeom>
          <a:solidFill>
            <a:srgbClr val="E6B94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5"/>
          <p:cNvSpPr txBox="1"/>
          <p:nvPr/>
        </p:nvSpPr>
        <p:spPr>
          <a:xfrm>
            <a:off x="6587488" y="2747805"/>
            <a:ext cx="5559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</a:t>
            </a:r>
            <a:endParaRPr sz="10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0" name="Google Shape;330;p35"/>
          <p:cNvSpPr/>
          <p:nvPr/>
        </p:nvSpPr>
        <p:spPr>
          <a:xfrm>
            <a:off x="6547561" y="3209993"/>
            <a:ext cx="636300" cy="336000"/>
          </a:xfrm>
          <a:prstGeom prst="roundRect">
            <a:avLst>
              <a:gd fmla="val 16667" name="adj"/>
            </a:avLst>
          </a:prstGeom>
          <a:solidFill>
            <a:srgbClr val="E6B94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5"/>
          <p:cNvSpPr txBox="1"/>
          <p:nvPr/>
        </p:nvSpPr>
        <p:spPr>
          <a:xfrm>
            <a:off x="6587495" y="3162869"/>
            <a:ext cx="555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</a:t>
            </a:r>
            <a:endParaRPr sz="10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6587488" y="3608657"/>
            <a:ext cx="5559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</a:t>
            </a:r>
            <a:endParaRPr sz="10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3" name="Google Shape;333;p35"/>
          <p:cNvSpPr/>
          <p:nvPr/>
        </p:nvSpPr>
        <p:spPr>
          <a:xfrm>
            <a:off x="7380350" y="3640427"/>
            <a:ext cx="636300" cy="336000"/>
          </a:xfrm>
          <a:prstGeom prst="roundRect">
            <a:avLst>
              <a:gd fmla="val 16667" name="adj"/>
            </a:avLst>
          </a:prstGeom>
          <a:solidFill>
            <a:srgbClr val="E6B949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7380363" y="2789683"/>
            <a:ext cx="636300" cy="336000"/>
          </a:xfrm>
          <a:prstGeom prst="roundRect">
            <a:avLst>
              <a:gd fmla="val 16667" name="adj"/>
            </a:avLst>
          </a:prstGeom>
          <a:solidFill>
            <a:srgbClr val="E6B949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"/>
          <p:cNvSpPr txBox="1"/>
          <p:nvPr/>
        </p:nvSpPr>
        <p:spPr>
          <a:xfrm>
            <a:off x="7420277" y="2752859"/>
            <a:ext cx="5559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</a:t>
            </a:r>
            <a:endParaRPr sz="10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6" name="Google Shape;336;p35"/>
          <p:cNvSpPr/>
          <p:nvPr/>
        </p:nvSpPr>
        <p:spPr>
          <a:xfrm>
            <a:off x="7380350" y="3215047"/>
            <a:ext cx="636300" cy="336000"/>
          </a:xfrm>
          <a:prstGeom prst="roundRect">
            <a:avLst>
              <a:gd fmla="val 16667" name="adj"/>
            </a:avLst>
          </a:prstGeom>
          <a:solidFill>
            <a:srgbClr val="E6B949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"/>
          <p:cNvSpPr txBox="1"/>
          <p:nvPr/>
        </p:nvSpPr>
        <p:spPr>
          <a:xfrm>
            <a:off x="7420277" y="3183285"/>
            <a:ext cx="5559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</a:t>
            </a:r>
            <a:endParaRPr sz="10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7420277" y="3613711"/>
            <a:ext cx="5559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</a:t>
            </a:r>
            <a:endParaRPr sz="10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4316111" y="3791447"/>
            <a:ext cx="5697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...</a:t>
            </a:r>
            <a:endParaRPr sz="24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7029057" y="3811612"/>
            <a:ext cx="5259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...</a:t>
            </a:r>
            <a:endParaRPr sz="24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1" name="Google Shape;341;p35"/>
          <p:cNvSpPr/>
          <p:nvPr/>
        </p:nvSpPr>
        <p:spPr>
          <a:xfrm>
            <a:off x="5505051" y="3303432"/>
            <a:ext cx="685800" cy="183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5"/>
          <p:cNvSpPr/>
          <p:nvPr/>
        </p:nvSpPr>
        <p:spPr>
          <a:xfrm>
            <a:off x="5523216" y="3684996"/>
            <a:ext cx="685800" cy="183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5"/>
          <p:cNvSpPr txBox="1"/>
          <p:nvPr/>
        </p:nvSpPr>
        <p:spPr>
          <a:xfrm>
            <a:off x="5395140" y="2812371"/>
            <a:ext cx="850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DistSQL API</a:t>
            </a:r>
            <a:endParaRPr sz="10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4" name="Google Shape;344;p35"/>
          <p:cNvSpPr txBox="1"/>
          <p:nvPr/>
        </p:nvSpPr>
        <p:spPr>
          <a:xfrm>
            <a:off x="5326816" y="3417716"/>
            <a:ext cx="984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KV  API</a:t>
            </a:r>
            <a:endParaRPr sz="10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5" name="Google Shape;345;p35"/>
          <p:cNvSpPr/>
          <p:nvPr/>
        </p:nvSpPr>
        <p:spPr>
          <a:xfrm>
            <a:off x="7549797" y="1985402"/>
            <a:ext cx="200700" cy="420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172D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5"/>
          <p:cNvSpPr txBox="1"/>
          <p:nvPr/>
        </p:nvSpPr>
        <p:spPr>
          <a:xfrm>
            <a:off x="5993685" y="1873385"/>
            <a:ext cx="1861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Metadata/ Data location</a:t>
            </a:r>
            <a:endParaRPr sz="10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3865560" y="1848258"/>
            <a:ext cx="1063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TSO/ Metadata</a:t>
            </a:r>
            <a:endParaRPr sz="10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8" name="Google Shape;348;p35"/>
          <p:cNvSpPr/>
          <p:nvPr/>
        </p:nvSpPr>
        <p:spPr>
          <a:xfrm>
            <a:off x="4944374" y="1985402"/>
            <a:ext cx="200700" cy="420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172D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5"/>
          <p:cNvSpPr/>
          <p:nvPr/>
        </p:nvSpPr>
        <p:spPr>
          <a:xfrm>
            <a:off x="4519590" y="1163176"/>
            <a:ext cx="827700" cy="37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0" name="Google Shape;350;p35"/>
          <p:cNvSpPr/>
          <p:nvPr/>
        </p:nvSpPr>
        <p:spPr>
          <a:xfrm>
            <a:off x="5636200" y="1163176"/>
            <a:ext cx="827700" cy="37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6845861" y="1163176"/>
            <a:ext cx="827700" cy="37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363450" y="1137725"/>
            <a:ext cx="30654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Ubuntu"/>
              <a:buAutoNum type="arabicPeriod"/>
            </a:pPr>
            <a:r>
              <a:rPr lang="zh-CN" sz="1600">
                <a:latin typeface="Ubuntu"/>
                <a:ea typeface="Ubuntu"/>
                <a:cs typeface="Ubuntu"/>
                <a:sym typeface="Ubuntu"/>
              </a:rPr>
              <a:t>Bootstrap PD cluster with a discovery service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Ubuntu"/>
              <a:buAutoNum type="arabicPeriod"/>
            </a:pPr>
            <a:r>
              <a:rPr lang="zh-CN" sz="1600">
                <a:latin typeface="Ubuntu"/>
                <a:ea typeface="Ubuntu"/>
                <a:cs typeface="Ubuntu"/>
                <a:sym typeface="Ubuntu"/>
              </a:rPr>
              <a:t>Start TiKV replicas and join the PD cluster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Ubuntu"/>
              <a:buAutoNum type="arabicPeriod"/>
            </a:pPr>
            <a:r>
              <a:rPr lang="zh-CN" sz="1600">
                <a:latin typeface="Ubuntu"/>
                <a:ea typeface="Ubuntu"/>
                <a:cs typeface="Ubuntu"/>
                <a:sym typeface="Ubuntu"/>
              </a:rPr>
              <a:t>Start TiDB replicas and join the PD Cluster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Ubuntu"/>
              <a:buAutoNum type="arabicPeriod"/>
            </a:pPr>
            <a:r>
              <a:rPr lang="zh-CN" sz="1600">
                <a:latin typeface="Ubuntu"/>
                <a:ea typeface="Ubuntu"/>
                <a:cs typeface="Ubuntu"/>
                <a:sym typeface="Ubuntu"/>
              </a:rPr>
              <a:t>Create TiDB Service...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Deploying - Bootstrapping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8" name="Google Shape;358;p36"/>
          <p:cNvSpPr/>
          <p:nvPr/>
        </p:nvSpPr>
        <p:spPr>
          <a:xfrm>
            <a:off x="5572950" y="1264975"/>
            <a:ext cx="2709000" cy="3381000"/>
          </a:xfrm>
          <a:prstGeom prst="rect">
            <a:avLst/>
          </a:prstGeom>
          <a:noFill/>
          <a:ln cap="flat" cmpd="sng" w="19050">
            <a:solidFill>
              <a:srgbClr val="172D7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6"/>
          <p:cNvSpPr/>
          <p:nvPr/>
        </p:nvSpPr>
        <p:spPr>
          <a:xfrm>
            <a:off x="450052" y="15697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PD1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60" name="Google Shape;360;p36"/>
          <p:cNvCxnSpPr/>
          <p:nvPr/>
        </p:nvCxnSpPr>
        <p:spPr>
          <a:xfrm flipH="1" rot="10800000">
            <a:off x="1142352" y="1860634"/>
            <a:ext cx="4416000" cy="26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61" name="Google Shape;361;p36"/>
          <p:cNvSpPr/>
          <p:nvPr/>
        </p:nvSpPr>
        <p:spPr>
          <a:xfrm>
            <a:off x="5942300" y="1500200"/>
            <a:ext cx="677700" cy="672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6"/>
          <p:cNvSpPr txBox="1"/>
          <p:nvPr/>
        </p:nvSpPr>
        <p:spPr>
          <a:xfrm>
            <a:off x="6031700" y="1570100"/>
            <a:ext cx="4950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Ubuntu"/>
                <a:ea typeface="Ubuntu"/>
                <a:cs typeface="Ubuntu"/>
                <a:sym typeface="Ubuntu"/>
              </a:rPr>
              <a:t>1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3" name="Google Shape;363;p36"/>
          <p:cNvSpPr/>
          <p:nvPr/>
        </p:nvSpPr>
        <p:spPr>
          <a:xfrm>
            <a:off x="6613839" y="2444450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4" name="Google Shape;364;p36"/>
          <p:cNvSpPr txBox="1"/>
          <p:nvPr/>
        </p:nvSpPr>
        <p:spPr>
          <a:xfrm>
            <a:off x="6749750" y="1393025"/>
            <a:ext cx="147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TiDB Discovery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Deploying - Bootstrapping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5572950" y="1264975"/>
            <a:ext cx="2709000" cy="3381000"/>
          </a:xfrm>
          <a:prstGeom prst="rect">
            <a:avLst/>
          </a:prstGeom>
          <a:noFill/>
          <a:ln cap="flat" cmpd="sng" w="19050">
            <a:solidFill>
              <a:srgbClr val="172D7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450052" y="15697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PD1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72" name="Google Shape;372;p37"/>
          <p:cNvCxnSpPr/>
          <p:nvPr/>
        </p:nvCxnSpPr>
        <p:spPr>
          <a:xfrm flipH="1" rot="10800000">
            <a:off x="1142352" y="1860634"/>
            <a:ext cx="4416000" cy="26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73" name="Google Shape;373;p37"/>
          <p:cNvSpPr/>
          <p:nvPr/>
        </p:nvSpPr>
        <p:spPr>
          <a:xfrm>
            <a:off x="5942300" y="1500200"/>
            <a:ext cx="677700" cy="672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7"/>
          <p:cNvSpPr txBox="1"/>
          <p:nvPr/>
        </p:nvSpPr>
        <p:spPr>
          <a:xfrm>
            <a:off x="6031700" y="1570100"/>
            <a:ext cx="4950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Ubuntu"/>
                <a:ea typeface="Ubuntu"/>
                <a:cs typeface="Ubuntu"/>
                <a:sym typeface="Ubuntu"/>
              </a:rPr>
              <a:t>2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450052" y="22555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PD2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76" name="Google Shape;376;p37"/>
          <p:cNvCxnSpPr/>
          <p:nvPr/>
        </p:nvCxnSpPr>
        <p:spPr>
          <a:xfrm flipH="1" rot="10800000">
            <a:off x="1142352" y="2546434"/>
            <a:ext cx="4416000" cy="26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77" name="Google Shape;377;p37"/>
          <p:cNvSpPr/>
          <p:nvPr/>
        </p:nvSpPr>
        <p:spPr>
          <a:xfrm>
            <a:off x="6613839" y="2444450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6072025" y="30175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79" name="Google Shape;379;p37"/>
          <p:cNvCxnSpPr>
            <a:stCxn id="377" idx="2"/>
            <a:endCxn id="378" idx="0"/>
          </p:cNvCxnSpPr>
          <p:nvPr/>
        </p:nvCxnSpPr>
        <p:spPr>
          <a:xfrm flipH="1">
            <a:off x="6410889" y="2748050"/>
            <a:ext cx="541800" cy="269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80" name="Google Shape;380;p37"/>
          <p:cNvSpPr txBox="1"/>
          <p:nvPr/>
        </p:nvSpPr>
        <p:spPr>
          <a:xfrm>
            <a:off x="6749750" y="1393025"/>
            <a:ext cx="147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TiDB Discovery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Deploying - Bootstrapping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450052" y="15697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PD1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7" name="Google Shape;387;p38"/>
          <p:cNvSpPr/>
          <p:nvPr/>
        </p:nvSpPr>
        <p:spPr>
          <a:xfrm>
            <a:off x="5572950" y="1264975"/>
            <a:ext cx="2709000" cy="3381000"/>
          </a:xfrm>
          <a:prstGeom prst="rect">
            <a:avLst/>
          </a:prstGeom>
          <a:noFill/>
          <a:ln cap="flat" cmpd="sng" w="19050">
            <a:solidFill>
              <a:srgbClr val="172D7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38"/>
          <p:cNvCxnSpPr/>
          <p:nvPr/>
        </p:nvCxnSpPr>
        <p:spPr>
          <a:xfrm flipH="1" rot="10800000">
            <a:off x="1142352" y="1860634"/>
            <a:ext cx="4416000" cy="26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89" name="Google Shape;389;p38"/>
          <p:cNvSpPr/>
          <p:nvPr/>
        </p:nvSpPr>
        <p:spPr>
          <a:xfrm>
            <a:off x="5942300" y="1500200"/>
            <a:ext cx="677700" cy="672000"/>
          </a:xfrm>
          <a:prstGeom prst="ellipse">
            <a:avLst/>
          </a:prstGeom>
          <a:solidFill>
            <a:srgbClr val="02A81A"/>
          </a:solidFill>
          <a:ln cap="flat" cmpd="sng" w="9525">
            <a:solidFill>
              <a:srgbClr val="02A8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8"/>
          <p:cNvSpPr txBox="1"/>
          <p:nvPr/>
        </p:nvSpPr>
        <p:spPr>
          <a:xfrm>
            <a:off x="6031700" y="1570100"/>
            <a:ext cx="4950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Ubuntu"/>
                <a:ea typeface="Ubuntu"/>
                <a:cs typeface="Ubuntu"/>
                <a:sym typeface="Ubuntu"/>
              </a:rPr>
              <a:t>3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450052" y="22555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PD2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92" name="Google Shape;392;p38"/>
          <p:cNvCxnSpPr/>
          <p:nvPr/>
        </p:nvCxnSpPr>
        <p:spPr>
          <a:xfrm flipH="1" rot="10800000">
            <a:off x="1142352" y="2546434"/>
            <a:ext cx="4416000" cy="26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93" name="Google Shape;393;p38"/>
          <p:cNvSpPr/>
          <p:nvPr/>
        </p:nvSpPr>
        <p:spPr>
          <a:xfrm>
            <a:off x="450052" y="29413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PD3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94" name="Google Shape;394;p38"/>
          <p:cNvCxnSpPr/>
          <p:nvPr/>
        </p:nvCxnSpPr>
        <p:spPr>
          <a:xfrm flipH="1" rot="10800000">
            <a:off x="1142352" y="3232234"/>
            <a:ext cx="4416000" cy="26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95" name="Google Shape;395;p38"/>
          <p:cNvSpPr/>
          <p:nvPr/>
        </p:nvSpPr>
        <p:spPr>
          <a:xfrm>
            <a:off x="6613839" y="2444450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6072025" y="30175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7155652" y="30175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98" name="Google Shape;398;p38"/>
          <p:cNvCxnSpPr>
            <a:stCxn id="395" idx="2"/>
            <a:endCxn id="396" idx="0"/>
          </p:cNvCxnSpPr>
          <p:nvPr/>
        </p:nvCxnSpPr>
        <p:spPr>
          <a:xfrm flipH="1">
            <a:off x="6410889" y="2748050"/>
            <a:ext cx="541800" cy="269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8"/>
          <p:cNvCxnSpPr>
            <a:stCxn id="397" idx="1"/>
            <a:endCxn id="396" idx="3"/>
          </p:cNvCxnSpPr>
          <p:nvPr/>
        </p:nvCxnSpPr>
        <p:spPr>
          <a:xfrm rot="10800000">
            <a:off x="6749752" y="3169384"/>
            <a:ext cx="4059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8"/>
          <p:cNvCxnSpPr>
            <a:stCxn id="397" idx="0"/>
            <a:endCxn id="395" idx="2"/>
          </p:cNvCxnSpPr>
          <p:nvPr/>
        </p:nvCxnSpPr>
        <p:spPr>
          <a:xfrm rot="10800000">
            <a:off x="6952702" y="2748184"/>
            <a:ext cx="541800" cy="269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01" name="Google Shape;401;p38"/>
          <p:cNvSpPr txBox="1"/>
          <p:nvPr/>
        </p:nvSpPr>
        <p:spPr>
          <a:xfrm>
            <a:off x="6749750" y="1393025"/>
            <a:ext cx="147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TiDB Discovery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/>
        </p:nvSpPr>
        <p:spPr>
          <a:xfrm>
            <a:off x="200875" y="156125"/>
            <a:ext cx="467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Agenda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" name="Google Shape;60;p12"/>
          <p:cNvSpPr txBox="1"/>
          <p:nvPr/>
        </p:nvSpPr>
        <p:spPr>
          <a:xfrm>
            <a:off x="346950" y="1201100"/>
            <a:ext cx="38229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zh-CN" sz="1800">
                <a:latin typeface="Tahoma"/>
                <a:ea typeface="Tahoma"/>
                <a:cs typeface="Tahoma"/>
                <a:sym typeface="Tahoma"/>
              </a:rPr>
              <a:t>TiDB Operator</a:t>
            </a:r>
            <a:r>
              <a:rPr lang="zh-CN" sz="1800">
                <a:latin typeface="Tahoma"/>
                <a:ea typeface="Tahoma"/>
                <a:cs typeface="Tahoma"/>
                <a:sym typeface="Tahoma"/>
              </a:rPr>
              <a:t> 简介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zh-CN" sz="1800">
                <a:latin typeface="Tahoma"/>
                <a:ea typeface="Tahoma"/>
                <a:cs typeface="Tahoma"/>
                <a:sym typeface="Tahoma"/>
              </a:rPr>
              <a:t>扩展</a:t>
            </a:r>
            <a:r>
              <a:rPr lang="zh-CN" sz="1800">
                <a:latin typeface="Tahoma"/>
                <a:ea typeface="Tahoma"/>
                <a:cs typeface="Tahoma"/>
                <a:sym typeface="Tahoma"/>
              </a:rPr>
              <a:t> Kubernetes</a:t>
            </a:r>
            <a:r>
              <a:rPr lang="zh-CN" sz="1800">
                <a:latin typeface="Tahoma"/>
                <a:ea typeface="Tahoma"/>
                <a:cs typeface="Tahoma"/>
                <a:sym typeface="Tahoma"/>
              </a:rPr>
              <a:t> 的几种方式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zh-CN" sz="1800">
                <a:latin typeface="Tahoma"/>
                <a:ea typeface="Tahoma"/>
                <a:cs typeface="Tahoma"/>
                <a:sym typeface="Tahoma"/>
              </a:rPr>
              <a:t>TiDB Operator 实现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Deploying - Bootstrapping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7" name="Google Shape;407;p39"/>
          <p:cNvSpPr/>
          <p:nvPr/>
        </p:nvSpPr>
        <p:spPr>
          <a:xfrm>
            <a:off x="450052" y="15697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PD1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8" name="Google Shape;408;p39"/>
          <p:cNvSpPr/>
          <p:nvPr/>
        </p:nvSpPr>
        <p:spPr>
          <a:xfrm>
            <a:off x="5572950" y="1264975"/>
            <a:ext cx="2709000" cy="3381000"/>
          </a:xfrm>
          <a:prstGeom prst="rect">
            <a:avLst/>
          </a:prstGeom>
          <a:noFill/>
          <a:ln cap="flat" cmpd="sng" w="19050">
            <a:solidFill>
              <a:srgbClr val="172D7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" name="Google Shape;409;p39"/>
          <p:cNvCxnSpPr/>
          <p:nvPr/>
        </p:nvCxnSpPr>
        <p:spPr>
          <a:xfrm flipH="1" rot="10800000">
            <a:off x="1142352" y="1860634"/>
            <a:ext cx="4416000" cy="26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10" name="Google Shape;410;p39"/>
          <p:cNvSpPr/>
          <p:nvPr/>
        </p:nvSpPr>
        <p:spPr>
          <a:xfrm>
            <a:off x="5942300" y="1500200"/>
            <a:ext cx="677700" cy="672000"/>
          </a:xfrm>
          <a:prstGeom prst="ellipse">
            <a:avLst/>
          </a:prstGeom>
          <a:solidFill>
            <a:srgbClr val="02A81A"/>
          </a:solidFill>
          <a:ln cap="flat" cmpd="sng" w="9525">
            <a:solidFill>
              <a:srgbClr val="02A8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9"/>
          <p:cNvSpPr txBox="1"/>
          <p:nvPr/>
        </p:nvSpPr>
        <p:spPr>
          <a:xfrm>
            <a:off x="6031700" y="1570100"/>
            <a:ext cx="4950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Ubuntu"/>
                <a:ea typeface="Ubuntu"/>
                <a:cs typeface="Ubuntu"/>
                <a:sym typeface="Ubuntu"/>
              </a:rPr>
              <a:t>3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450052" y="22555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PD2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13" name="Google Shape;413;p39"/>
          <p:cNvCxnSpPr/>
          <p:nvPr/>
        </p:nvCxnSpPr>
        <p:spPr>
          <a:xfrm flipH="1" rot="10800000">
            <a:off x="1142352" y="2546434"/>
            <a:ext cx="4416000" cy="26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14" name="Google Shape;414;p39"/>
          <p:cNvSpPr/>
          <p:nvPr/>
        </p:nvSpPr>
        <p:spPr>
          <a:xfrm>
            <a:off x="450052" y="29413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PD3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15" name="Google Shape;415;p39"/>
          <p:cNvCxnSpPr/>
          <p:nvPr/>
        </p:nvCxnSpPr>
        <p:spPr>
          <a:xfrm flipH="1" rot="10800000">
            <a:off x="1142352" y="3232234"/>
            <a:ext cx="4416000" cy="26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16" name="Google Shape;416;p39"/>
          <p:cNvSpPr/>
          <p:nvPr/>
        </p:nvSpPr>
        <p:spPr>
          <a:xfrm>
            <a:off x="6613839" y="2444450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7" name="Google Shape;417;p39"/>
          <p:cNvSpPr/>
          <p:nvPr/>
        </p:nvSpPr>
        <p:spPr>
          <a:xfrm>
            <a:off x="6072025" y="30175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8" name="Google Shape;418;p39"/>
          <p:cNvSpPr/>
          <p:nvPr/>
        </p:nvSpPr>
        <p:spPr>
          <a:xfrm>
            <a:off x="7155652" y="30175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19" name="Google Shape;419;p39"/>
          <p:cNvCxnSpPr>
            <a:stCxn id="416" idx="2"/>
            <a:endCxn id="417" idx="0"/>
          </p:cNvCxnSpPr>
          <p:nvPr/>
        </p:nvCxnSpPr>
        <p:spPr>
          <a:xfrm flipH="1">
            <a:off x="6410889" y="2748050"/>
            <a:ext cx="541800" cy="269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9"/>
          <p:cNvCxnSpPr>
            <a:stCxn id="418" idx="1"/>
            <a:endCxn id="417" idx="3"/>
          </p:cNvCxnSpPr>
          <p:nvPr/>
        </p:nvCxnSpPr>
        <p:spPr>
          <a:xfrm rot="10800000">
            <a:off x="6749752" y="3169384"/>
            <a:ext cx="4059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9"/>
          <p:cNvCxnSpPr>
            <a:stCxn id="418" idx="0"/>
            <a:endCxn id="416" idx="2"/>
          </p:cNvCxnSpPr>
          <p:nvPr/>
        </p:nvCxnSpPr>
        <p:spPr>
          <a:xfrm rot="10800000">
            <a:off x="6952702" y="2748184"/>
            <a:ext cx="541800" cy="269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2" name="Google Shape;422;p39"/>
          <p:cNvSpPr txBox="1"/>
          <p:nvPr/>
        </p:nvSpPr>
        <p:spPr>
          <a:xfrm>
            <a:off x="6749750" y="1393025"/>
            <a:ext cx="147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TiDB Discovery</a:t>
            </a:r>
            <a:endParaRPr/>
          </a:p>
        </p:txBody>
      </p:sp>
      <p:sp>
        <p:nvSpPr>
          <p:cNvPr id="423" name="Google Shape;423;p39"/>
          <p:cNvSpPr/>
          <p:nvPr/>
        </p:nvSpPr>
        <p:spPr>
          <a:xfrm>
            <a:off x="450052" y="15697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PD1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4" name="Google Shape;424;p39"/>
          <p:cNvSpPr/>
          <p:nvPr/>
        </p:nvSpPr>
        <p:spPr>
          <a:xfrm>
            <a:off x="5572950" y="1264975"/>
            <a:ext cx="2709000" cy="3381000"/>
          </a:xfrm>
          <a:prstGeom prst="rect">
            <a:avLst/>
          </a:prstGeom>
          <a:noFill/>
          <a:ln cap="flat" cmpd="sng" w="19050">
            <a:solidFill>
              <a:srgbClr val="172D7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39"/>
          <p:cNvCxnSpPr/>
          <p:nvPr/>
        </p:nvCxnSpPr>
        <p:spPr>
          <a:xfrm flipH="1" rot="10800000">
            <a:off x="1142352" y="1860634"/>
            <a:ext cx="4416000" cy="26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26" name="Google Shape;426;p39"/>
          <p:cNvSpPr/>
          <p:nvPr/>
        </p:nvSpPr>
        <p:spPr>
          <a:xfrm>
            <a:off x="5942300" y="1500200"/>
            <a:ext cx="677700" cy="672000"/>
          </a:xfrm>
          <a:prstGeom prst="ellipse">
            <a:avLst/>
          </a:prstGeom>
          <a:solidFill>
            <a:srgbClr val="02A81A"/>
          </a:solidFill>
          <a:ln cap="flat" cmpd="sng" w="9525">
            <a:solidFill>
              <a:srgbClr val="02A8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9"/>
          <p:cNvSpPr txBox="1"/>
          <p:nvPr/>
        </p:nvSpPr>
        <p:spPr>
          <a:xfrm>
            <a:off x="6031700" y="1570100"/>
            <a:ext cx="4950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Ubuntu"/>
                <a:ea typeface="Ubuntu"/>
                <a:cs typeface="Ubuntu"/>
                <a:sym typeface="Ubuntu"/>
              </a:rPr>
              <a:t>3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8" name="Google Shape;428;p39"/>
          <p:cNvSpPr/>
          <p:nvPr/>
        </p:nvSpPr>
        <p:spPr>
          <a:xfrm>
            <a:off x="450052" y="22555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PD2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29" name="Google Shape;429;p39"/>
          <p:cNvCxnSpPr/>
          <p:nvPr/>
        </p:nvCxnSpPr>
        <p:spPr>
          <a:xfrm flipH="1" rot="10800000">
            <a:off x="1142352" y="2546434"/>
            <a:ext cx="4416000" cy="26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30" name="Google Shape;430;p39"/>
          <p:cNvSpPr/>
          <p:nvPr/>
        </p:nvSpPr>
        <p:spPr>
          <a:xfrm>
            <a:off x="450052" y="29413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PD3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31" name="Google Shape;431;p39"/>
          <p:cNvCxnSpPr/>
          <p:nvPr/>
        </p:nvCxnSpPr>
        <p:spPr>
          <a:xfrm flipH="1" rot="10800000">
            <a:off x="1142352" y="3232234"/>
            <a:ext cx="4416000" cy="26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32" name="Google Shape;432;p39"/>
          <p:cNvSpPr/>
          <p:nvPr/>
        </p:nvSpPr>
        <p:spPr>
          <a:xfrm>
            <a:off x="6613839" y="2444450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6072025" y="30175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7155652" y="30175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35" name="Google Shape;435;p39"/>
          <p:cNvCxnSpPr>
            <a:stCxn id="432" idx="2"/>
            <a:endCxn id="433" idx="0"/>
          </p:cNvCxnSpPr>
          <p:nvPr/>
        </p:nvCxnSpPr>
        <p:spPr>
          <a:xfrm flipH="1">
            <a:off x="6410889" y="2748050"/>
            <a:ext cx="541800" cy="269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9"/>
          <p:cNvCxnSpPr>
            <a:stCxn id="434" idx="1"/>
            <a:endCxn id="433" idx="3"/>
          </p:cNvCxnSpPr>
          <p:nvPr/>
        </p:nvCxnSpPr>
        <p:spPr>
          <a:xfrm rot="10800000">
            <a:off x="6749752" y="3169384"/>
            <a:ext cx="4059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9"/>
          <p:cNvCxnSpPr>
            <a:stCxn id="434" idx="0"/>
            <a:endCxn id="432" idx="2"/>
          </p:cNvCxnSpPr>
          <p:nvPr/>
        </p:nvCxnSpPr>
        <p:spPr>
          <a:xfrm rot="10800000">
            <a:off x="6952702" y="2748184"/>
            <a:ext cx="541800" cy="269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38" name="Google Shape;438;p39"/>
          <p:cNvSpPr txBox="1"/>
          <p:nvPr/>
        </p:nvSpPr>
        <p:spPr>
          <a:xfrm>
            <a:off x="1619900" y="2751425"/>
            <a:ext cx="3256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pd-server --initial=pd3</a:t>
            </a:r>
            <a:endParaRPr/>
          </a:p>
        </p:txBody>
      </p:sp>
      <p:cxnSp>
        <p:nvCxnSpPr>
          <p:cNvPr id="439" name="Google Shape;439;p39"/>
          <p:cNvCxnSpPr/>
          <p:nvPr/>
        </p:nvCxnSpPr>
        <p:spPr>
          <a:xfrm rot="10800000">
            <a:off x="4578550" y="2910750"/>
            <a:ext cx="974100" cy="0"/>
          </a:xfrm>
          <a:prstGeom prst="straightConnector1">
            <a:avLst/>
          </a:prstGeom>
          <a:noFill/>
          <a:ln cap="flat" cmpd="sng" w="19050">
            <a:solidFill>
              <a:srgbClr val="02A8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39"/>
          <p:cNvSpPr txBox="1"/>
          <p:nvPr/>
        </p:nvSpPr>
        <p:spPr>
          <a:xfrm>
            <a:off x="6749750" y="1393025"/>
            <a:ext cx="147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TiDB Discovery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0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Deploying - Bootstrapping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6" name="Google Shape;446;p40"/>
          <p:cNvSpPr/>
          <p:nvPr/>
        </p:nvSpPr>
        <p:spPr>
          <a:xfrm>
            <a:off x="450052" y="15697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PD1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7" name="Google Shape;447;p40"/>
          <p:cNvSpPr/>
          <p:nvPr/>
        </p:nvSpPr>
        <p:spPr>
          <a:xfrm>
            <a:off x="5572950" y="1264975"/>
            <a:ext cx="2709000" cy="3381000"/>
          </a:xfrm>
          <a:prstGeom prst="rect">
            <a:avLst/>
          </a:prstGeom>
          <a:noFill/>
          <a:ln cap="flat" cmpd="sng" w="19050">
            <a:solidFill>
              <a:srgbClr val="172D7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8" name="Google Shape;448;p40"/>
          <p:cNvCxnSpPr/>
          <p:nvPr/>
        </p:nvCxnSpPr>
        <p:spPr>
          <a:xfrm flipH="1" rot="10800000">
            <a:off x="1142352" y="1860634"/>
            <a:ext cx="4416000" cy="26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49" name="Google Shape;449;p40"/>
          <p:cNvSpPr/>
          <p:nvPr/>
        </p:nvSpPr>
        <p:spPr>
          <a:xfrm>
            <a:off x="5942300" y="1500200"/>
            <a:ext cx="677700" cy="672000"/>
          </a:xfrm>
          <a:prstGeom prst="ellipse">
            <a:avLst/>
          </a:prstGeom>
          <a:solidFill>
            <a:srgbClr val="02A81A"/>
          </a:solidFill>
          <a:ln cap="flat" cmpd="sng" w="9525">
            <a:solidFill>
              <a:srgbClr val="02A8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0"/>
          <p:cNvSpPr txBox="1"/>
          <p:nvPr/>
        </p:nvSpPr>
        <p:spPr>
          <a:xfrm>
            <a:off x="6031700" y="1570100"/>
            <a:ext cx="4950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Ubuntu"/>
                <a:ea typeface="Ubuntu"/>
                <a:cs typeface="Ubuntu"/>
                <a:sym typeface="Ubuntu"/>
              </a:rPr>
              <a:t>3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1" name="Google Shape;451;p40"/>
          <p:cNvSpPr/>
          <p:nvPr/>
        </p:nvSpPr>
        <p:spPr>
          <a:xfrm>
            <a:off x="450052" y="22555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PD2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52" name="Google Shape;452;p40"/>
          <p:cNvCxnSpPr/>
          <p:nvPr/>
        </p:nvCxnSpPr>
        <p:spPr>
          <a:xfrm flipH="1" rot="10800000">
            <a:off x="1142352" y="2546434"/>
            <a:ext cx="4416000" cy="26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53" name="Google Shape;453;p40"/>
          <p:cNvSpPr/>
          <p:nvPr/>
        </p:nvSpPr>
        <p:spPr>
          <a:xfrm>
            <a:off x="450052" y="29413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PD3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54" name="Google Shape;454;p40"/>
          <p:cNvCxnSpPr/>
          <p:nvPr/>
        </p:nvCxnSpPr>
        <p:spPr>
          <a:xfrm flipH="1" rot="10800000">
            <a:off x="1142352" y="3232234"/>
            <a:ext cx="4416000" cy="26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55" name="Google Shape;455;p40"/>
          <p:cNvSpPr/>
          <p:nvPr/>
        </p:nvSpPr>
        <p:spPr>
          <a:xfrm>
            <a:off x="6613839" y="2444450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6" name="Google Shape;456;p40"/>
          <p:cNvSpPr/>
          <p:nvPr/>
        </p:nvSpPr>
        <p:spPr>
          <a:xfrm>
            <a:off x="6072025" y="30175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7" name="Google Shape;457;p40"/>
          <p:cNvSpPr/>
          <p:nvPr/>
        </p:nvSpPr>
        <p:spPr>
          <a:xfrm>
            <a:off x="7155652" y="3017584"/>
            <a:ext cx="677700" cy="303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58" name="Google Shape;458;p40"/>
          <p:cNvCxnSpPr>
            <a:stCxn id="455" idx="2"/>
            <a:endCxn id="456" idx="0"/>
          </p:cNvCxnSpPr>
          <p:nvPr/>
        </p:nvCxnSpPr>
        <p:spPr>
          <a:xfrm flipH="1">
            <a:off x="6410889" y="2748050"/>
            <a:ext cx="541800" cy="269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40"/>
          <p:cNvCxnSpPr>
            <a:stCxn id="457" idx="1"/>
            <a:endCxn id="456" idx="3"/>
          </p:cNvCxnSpPr>
          <p:nvPr/>
        </p:nvCxnSpPr>
        <p:spPr>
          <a:xfrm rot="10800000">
            <a:off x="6749752" y="3169384"/>
            <a:ext cx="4059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40"/>
          <p:cNvCxnSpPr>
            <a:stCxn id="457" idx="0"/>
            <a:endCxn id="455" idx="2"/>
          </p:cNvCxnSpPr>
          <p:nvPr/>
        </p:nvCxnSpPr>
        <p:spPr>
          <a:xfrm rot="10800000">
            <a:off x="6952702" y="2748184"/>
            <a:ext cx="541800" cy="269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61" name="Google Shape;461;p40"/>
          <p:cNvSpPr txBox="1"/>
          <p:nvPr/>
        </p:nvSpPr>
        <p:spPr>
          <a:xfrm>
            <a:off x="1619900" y="2751425"/>
            <a:ext cx="3256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pd-server --initial=pd3</a:t>
            </a:r>
            <a:endParaRPr/>
          </a:p>
        </p:txBody>
      </p:sp>
      <p:cxnSp>
        <p:nvCxnSpPr>
          <p:cNvPr id="462" name="Google Shape;462;p40"/>
          <p:cNvCxnSpPr/>
          <p:nvPr/>
        </p:nvCxnSpPr>
        <p:spPr>
          <a:xfrm rot="10800000">
            <a:off x="4578550" y="2910750"/>
            <a:ext cx="974100" cy="0"/>
          </a:xfrm>
          <a:prstGeom prst="straightConnector1">
            <a:avLst/>
          </a:prstGeom>
          <a:noFill/>
          <a:ln cap="flat" cmpd="sng" w="19050">
            <a:solidFill>
              <a:srgbClr val="02A8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40"/>
          <p:cNvSpPr txBox="1"/>
          <p:nvPr/>
        </p:nvSpPr>
        <p:spPr>
          <a:xfrm>
            <a:off x="6749750" y="1393025"/>
            <a:ext cx="147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TiDB Discovery</a:t>
            </a:r>
            <a:endParaRPr/>
          </a:p>
        </p:txBody>
      </p:sp>
      <p:cxnSp>
        <p:nvCxnSpPr>
          <p:cNvPr id="464" name="Google Shape;464;p40"/>
          <p:cNvCxnSpPr/>
          <p:nvPr/>
        </p:nvCxnSpPr>
        <p:spPr>
          <a:xfrm flipH="1" rot="10800000">
            <a:off x="1142352" y="2394034"/>
            <a:ext cx="4416000" cy="26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40"/>
          <p:cNvCxnSpPr/>
          <p:nvPr/>
        </p:nvCxnSpPr>
        <p:spPr>
          <a:xfrm rot="10800000">
            <a:off x="4578550" y="2224950"/>
            <a:ext cx="974100" cy="0"/>
          </a:xfrm>
          <a:prstGeom prst="straightConnector1">
            <a:avLst/>
          </a:prstGeom>
          <a:noFill/>
          <a:ln cap="flat" cmpd="sng" w="19050">
            <a:solidFill>
              <a:srgbClr val="02A8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40"/>
          <p:cNvSpPr txBox="1"/>
          <p:nvPr/>
        </p:nvSpPr>
        <p:spPr>
          <a:xfrm>
            <a:off x="1619900" y="1989425"/>
            <a:ext cx="3256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pd-server --join=pd3</a:t>
            </a:r>
            <a:endParaRPr/>
          </a:p>
        </p:txBody>
      </p:sp>
      <p:cxnSp>
        <p:nvCxnSpPr>
          <p:cNvPr id="467" name="Google Shape;467;p40"/>
          <p:cNvCxnSpPr/>
          <p:nvPr/>
        </p:nvCxnSpPr>
        <p:spPr>
          <a:xfrm flipH="1" rot="10800000">
            <a:off x="1142352" y="1708234"/>
            <a:ext cx="4416000" cy="26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40"/>
          <p:cNvCxnSpPr/>
          <p:nvPr/>
        </p:nvCxnSpPr>
        <p:spPr>
          <a:xfrm rot="10800000">
            <a:off x="4578550" y="1539150"/>
            <a:ext cx="974100" cy="0"/>
          </a:xfrm>
          <a:prstGeom prst="straightConnector1">
            <a:avLst/>
          </a:prstGeom>
          <a:noFill/>
          <a:ln cap="flat" cmpd="sng" w="19050">
            <a:solidFill>
              <a:srgbClr val="02A8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40"/>
          <p:cNvSpPr txBox="1"/>
          <p:nvPr/>
        </p:nvSpPr>
        <p:spPr>
          <a:xfrm>
            <a:off x="1619900" y="1303625"/>
            <a:ext cx="3256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pd-server --join=pd3,pd2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Upgrading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5" name="Google Shape;475;p41"/>
          <p:cNvSpPr txBox="1"/>
          <p:nvPr/>
        </p:nvSpPr>
        <p:spPr>
          <a:xfrm>
            <a:off x="357525" y="1186950"/>
            <a:ext cx="39090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Ubuntu"/>
                <a:ea typeface="Ubuntu"/>
                <a:cs typeface="Ubuntu"/>
                <a:sym typeface="Ubuntu"/>
              </a:rPr>
              <a:t>It’s ok to upgrade a High Availability system like TiDB directly.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Ubuntu"/>
                <a:ea typeface="Ubuntu"/>
                <a:cs typeface="Ubuntu"/>
                <a:sym typeface="Ubuntu"/>
              </a:rPr>
              <a:t>But, to avoid spikes we use StatefulSet partition to perform a phased roll out.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-"/>
            </a:pPr>
            <a:r>
              <a:rPr lang="zh-CN" sz="1800">
                <a:latin typeface="Ubuntu"/>
                <a:ea typeface="Ubuntu"/>
                <a:cs typeface="Ubuntu"/>
                <a:sym typeface="Ubuntu"/>
              </a:rPr>
              <a:t>Upgrade PD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-"/>
            </a:pPr>
            <a:r>
              <a:rPr lang="zh-CN" sz="1800">
                <a:latin typeface="Ubuntu"/>
                <a:ea typeface="Ubuntu"/>
                <a:cs typeface="Ubuntu"/>
                <a:sym typeface="Ubuntu"/>
              </a:rPr>
              <a:t>Upgrade TiKV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-"/>
            </a:pPr>
            <a:r>
              <a:rPr lang="zh-CN" sz="1800">
                <a:latin typeface="Ubuntu"/>
                <a:ea typeface="Ubuntu"/>
                <a:cs typeface="Ubuntu"/>
                <a:sym typeface="Ubuntu"/>
              </a:rPr>
              <a:t>Upgrade TiDB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76" name="Google Shape;4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175" y="516825"/>
            <a:ext cx="3138595" cy="410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/>
          <p:nvPr/>
        </p:nvSpPr>
        <p:spPr>
          <a:xfrm>
            <a:off x="4848090" y="2390601"/>
            <a:ext cx="827700" cy="37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 V1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(leader)</a:t>
            </a:r>
            <a:endParaRPr b="1" sz="1000"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Upgrading - PD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602500" y="1036800"/>
            <a:ext cx="28503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 each PD replica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If it’s the leader of PD cluster, transfer the leadership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Upgrade 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4848090" y="1079451"/>
            <a:ext cx="827700" cy="37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 V0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5964700" y="1079451"/>
            <a:ext cx="827700" cy="37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 V0 (leader)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7174361" y="1079451"/>
            <a:ext cx="827700" cy="37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 V0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4848090" y="1694251"/>
            <a:ext cx="827700" cy="37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 </a:t>
            </a:r>
            <a:r>
              <a:rPr b="1" lang="zh-CN" sz="10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V1</a:t>
            </a:r>
            <a:endParaRPr b="1" sz="1000"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8" name="Google Shape;488;p42"/>
          <p:cNvSpPr/>
          <p:nvPr/>
        </p:nvSpPr>
        <p:spPr>
          <a:xfrm>
            <a:off x="5964700" y="1694251"/>
            <a:ext cx="827700" cy="37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 V0 (leader)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7174361" y="1694251"/>
            <a:ext cx="827700" cy="37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 V0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5964700" y="2390601"/>
            <a:ext cx="827700" cy="37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 V0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1" name="Google Shape;491;p42"/>
          <p:cNvSpPr/>
          <p:nvPr/>
        </p:nvSpPr>
        <p:spPr>
          <a:xfrm>
            <a:off x="7174361" y="2390601"/>
            <a:ext cx="827700" cy="37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 V0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2" name="Google Shape;492;p42"/>
          <p:cNvSpPr/>
          <p:nvPr/>
        </p:nvSpPr>
        <p:spPr>
          <a:xfrm>
            <a:off x="4848090" y="3110001"/>
            <a:ext cx="827700" cy="37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 V1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(leader)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3" name="Google Shape;493;p42"/>
          <p:cNvSpPr/>
          <p:nvPr/>
        </p:nvSpPr>
        <p:spPr>
          <a:xfrm>
            <a:off x="5964700" y="3110001"/>
            <a:ext cx="827700" cy="37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 </a:t>
            </a:r>
            <a:r>
              <a:rPr b="1" lang="zh-CN" sz="10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V1</a:t>
            </a:r>
            <a:endParaRPr b="1" sz="1000"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4" name="Google Shape;494;p42"/>
          <p:cNvSpPr/>
          <p:nvPr/>
        </p:nvSpPr>
        <p:spPr>
          <a:xfrm>
            <a:off x="7174361" y="3110001"/>
            <a:ext cx="827700" cy="37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 V0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5" name="Google Shape;495;p42"/>
          <p:cNvSpPr/>
          <p:nvPr/>
        </p:nvSpPr>
        <p:spPr>
          <a:xfrm>
            <a:off x="4848090" y="3862876"/>
            <a:ext cx="827700" cy="37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 V1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(leader)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5964700" y="3862876"/>
            <a:ext cx="827700" cy="37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 V1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7174361" y="3862876"/>
            <a:ext cx="827700" cy="37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Ubuntu"/>
                <a:ea typeface="Ubuntu"/>
                <a:cs typeface="Ubuntu"/>
                <a:sym typeface="Ubuntu"/>
              </a:rPr>
              <a:t>PD </a:t>
            </a:r>
            <a:r>
              <a:rPr b="1" lang="zh-CN" sz="10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V1</a:t>
            </a:r>
            <a:endParaRPr b="1" sz="1000"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4436975" y="1374775"/>
            <a:ext cx="213300" cy="572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2"/>
          <p:cNvSpPr/>
          <p:nvPr/>
        </p:nvSpPr>
        <p:spPr>
          <a:xfrm>
            <a:off x="4436975" y="2065050"/>
            <a:ext cx="213300" cy="572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2"/>
          <p:cNvSpPr/>
          <p:nvPr/>
        </p:nvSpPr>
        <p:spPr>
          <a:xfrm>
            <a:off x="4436975" y="2831425"/>
            <a:ext cx="213300" cy="572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2"/>
          <p:cNvSpPr/>
          <p:nvPr/>
        </p:nvSpPr>
        <p:spPr>
          <a:xfrm>
            <a:off x="4436975" y="3480800"/>
            <a:ext cx="213300" cy="572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Upgrading - PD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602500" y="1036800"/>
            <a:ext cx="28503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 each PD replica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If it’s the leader of PD cluster, transfer the leadership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Upgrade 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08" name="Google Shape;5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00" y="1591113"/>
            <a:ext cx="5386399" cy="19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4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Upgrading - TiKV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4" name="Google Shape;514;p44"/>
          <p:cNvSpPr txBox="1"/>
          <p:nvPr/>
        </p:nvSpPr>
        <p:spPr>
          <a:xfrm>
            <a:off x="602500" y="1036800"/>
            <a:ext cx="28503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 each TiKV replica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Evict region leaders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Wait for all region leaders are evicted or the timeout expired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Upgrade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15" name="Google Shape;5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00" y="1804650"/>
            <a:ext cx="5503201" cy="17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Upgrading - TiDB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1" name="Google Shape;521;p45"/>
          <p:cNvSpPr txBox="1"/>
          <p:nvPr/>
        </p:nvSpPr>
        <p:spPr>
          <a:xfrm>
            <a:off x="602500" y="1036800"/>
            <a:ext cx="28503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 each TiDB replica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Upgrade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22" name="Google Shape;5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200" y="2046138"/>
            <a:ext cx="5172000" cy="10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6"/>
          <p:cNvSpPr txBox="1"/>
          <p:nvPr/>
        </p:nvSpPr>
        <p:spPr>
          <a:xfrm>
            <a:off x="602500" y="1036800"/>
            <a:ext cx="28503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Delete the member via PD API first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After the member is deleted successfully, scale in the StatefulSet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8" name="Google Shape;528;p46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Scaling In</a:t>
            </a: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 - PD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29" name="Google Shape;5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800" y="1741200"/>
            <a:ext cx="50673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7"/>
          <p:cNvSpPr txBox="1"/>
          <p:nvPr/>
        </p:nvSpPr>
        <p:spPr>
          <a:xfrm>
            <a:off x="602500" y="1036800"/>
            <a:ext cx="28503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Delete the TiKV store via PD API first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Wait for the store to be tombstoned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Scale the statefulset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35" name="Google Shape;535;p47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Scaling In - TiKV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36" name="Google Shape;5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400" y="2043863"/>
            <a:ext cx="5138175" cy="1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8"/>
          <p:cNvSpPr txBox="1"/>
          <p:nvPr/>
        </p:nvSpPr>
        <p:spPr>
          <a:xfrm>
            <a:off x="602500" y="1036800"/>
            <a:ext cx="33558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Scale the statefulset directly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2" name="Google Shape;542;p48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Scaling In - TiDB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311700" y="1593875"/>
            <a:ext cx="8520600" cy="7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TiDB </a:t>
            </a:r>
            <a:r>
              <a:rPr lang="zh-C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Operator 是什么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9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Scaling Out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8" name="Google Shape;548;p49"/>
          <p:cNvSpPr txBox="1"/>
          <p:nvPr/>
        </p:nvSpPr>
        <p:spPr>
          <a:xfrm>
            <a:off x="602500" y="1036800"/>
            <a:ext cx="33558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Clean retained PVCs if necessary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Scale the statefulset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Wait for new replicas to join the cluster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0"/>
          <p:cNvSpPr txBox="1"/>
          <p:nvPr/>
        </p:nvSpPr>
        <p:spPr>
          <a:xfrm>
            <a:off x="297695" y="1036800"/>
            <a:ext cx="33558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3 default replicas in each raft group can tolerate one member failure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4" name="Google Shape;554;p50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Automatic Failover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5" name="Google Shape;555;p50"/>
          <p:cNvSpPr/>
          <p:nvPr/>
        </p:nvSpPr>
        <p:spPr>
          <a:xfrm>
            <a:off x="3916055" y="1739623"/>
            <a:ext cx="1464300" cy="2037000"/>
          </a:xfrm>
          <a:prstGeom prst="rect">
            <a:avLst/>
          </a:prstGeom>
          <a:noFill/>
          <a:ln cap="flat" cmpd="sng" w="19050">
            <a:solidFill>
              <a:srgbClr val="172D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2D72"/>
              </a:solidFill>
            </a:endParaRPr>
          </a:p>
        </p:txBody>
      </p:sp>
      <p:sp>
        <p:nvSpPr>
          <p:cNvPr id="556" name="Google Shape;556;p50"/>
          <p:cNvSpPr/>
          <p:nvPr/>
        </p:nvSpPr>
        <p:spPr>
          <a:xfrm>
            <a:off x="4118004" y="2720963"/>
            <a:ext cx="986700" cy="323700"/>
          </a:xfrm>
          <a:prstGeom prst="roundRect">
            <a:avLst>
              <a:gd fmla="val 16667" name="adj"/>
            </a:avLst>
          </a:prstGeom>
          <a:solidFill>
            <a:srgbClr val="E6B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TiKV-0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7" name="Google Shape;557;p50"/>
          <p:cNvSpPr txBox="1"/>
          <p:nvPr/>
        </p:nvSpPr>
        <p:spPr>
          <a:xfrm>
            <a:off x="3916055" y="1739615"/>
            <a:ext cx="14643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0"/>
          <p:cNvSpPr txBox="1"/>
          <p:nvPr/>
        </p:nvSpPr>
        <p:spPr>
          <a:xfrm>
            <a:off x="4181175" y="1727850"/>
            <a:ext cx="894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Node A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9" name="Google Shape;559;p50"/>
          <p:cNvSpPr/>
          <p:nvPr/>
        </p:nvSpPr>
        <p:spPr>
          <a:xfrm>
            <a:off x="5592455" y="1739623"/>
            <a:ext cx="1464300" cy="2037000"/>
          </a:xfrm>
          <a:prstGeom prst="rect">
            <a:avLst/>
          </a:prstGeom>
          <a:noFill/>
          <a:ln cap="flat" cmpd="sng" w="19050">
            <a:solidFill>
              <a:srgbClr val="172D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2D72"/>
              </a:solidFill>
            </a:endParaRPr>
          </a:p>
        </p:txBody>
      </p:sp>
      <p:sp>
        <p:nvSpPr>
          <p:cNvPr id="560" name="Google Shape;560;p50"/>
          <p:cNvSpPr txBox="1"/>
          <p:nvPr/>
        </p:nvSpPr>
        <p:spPr>
          <a:xfrm>
            <a:off x="5592455" y="1739615"/>
            <a:ext cx="14643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0"/>
          <p:cNvSpPr txBox="1"/>
          <p:nvPr/>
        </p:nvSpPr>
        <p:spPr>
          <a:xfrm>
            <a:off x="5857575" y="1727850"/>
            <a:ext cx="894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Node B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2" name="Google Shape;562;p50"/>
          <p:cNvSpPr/>
          <p:nvPr/>
        </p:nvSpPr>
        <p:spPr>
          <a:xfrm>
            <a:off x="7268855" y="1739623"/>
            <a:ext cx="1464300" cy="2037000"/>
          </a:xfrm>
          <a:prstGeom prst="rect">
            <a:avLst/>
          </a:prstGeom>
          <a:noFill/>
          <a:ln cap="flat" cmpd="sng" w="19050">
            <a:solidFill>
              <a:srgbClr val="172D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2D72"/>
              </a:solidFill>
            </a:endParaRPr>
          </a:p>
        </p:txBody>
      </p:sp>
      <p:sp>
        <p:nvSpPr>
          <p:cNvPr id="563" name="Google Shape;563;p50"/>
          <p:cNvSpPr/>
          <p:nvPr/>
        </p:nvSpPr>
        <p:spPr>
          <a:xfrm>
            <a:off x="7470804" y="2720963"/>
            <a:ext cx="986700" cy="323700"/>
          </a:xfrm>
          <a:prstGeom prst="roundRect">
            <a:avLst>
              <a:gd fmla="val 16667" name="adj"/>
            </a:avLst>
          </a:prstGeom>
          <a:solidFill>
            <a:srgbClr val="E6B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TiKV-2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4" name="Google Shape;564;p50"/>
          <p:cNvSpPr txBox="1"/>
          <p:nvPr/>
        </p:nvSpPr>
        <p:spPr>
          <a:xfrm>
            <a:off x="7268855" y="1739615"/>
            <a:ext cx="14643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0"/>
          <p:cNvSpPr txBox="1"/>
          <p:nvPr/>
        </p:nvSpPr>
        <p:spPr>
          <a:xfrm>
            <a:off x="7533975" y="1727850"/>
            <a:ext cx="894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Node C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6" name="Google Shape;566;p50"/>
          <p:cNvSpPr/>
          <p:nvPr/>
        </p:nvSpPr>
        <p:spPr>
          <a:xfrm>
            <a:off x="5794404" y="2720963"/>
            <a:ext cx="986700" cy="323700"/>
          </a:xfrm>
          <a:prstGeom prst="roundRect">
            <a:avLst>
              <a:gd fmla="val 16667" name="adj"/>
            </a:avLst>
          </a:prstGeom>
          <a:solidFill>
            <a:srgbClr val="E6B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TiKV-1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67" name="Google Shape;567;p50"/>
          <p:cNvCxnSpPr>
            <a:stCxn id="556" idx="2"/>
            <a:endCxn id="566" idx="2"/>
          </p:cNvCxnSpPr>
          <p:nvPr/>
        </p:nvCxnSpPr>
        <p:spPr>
          <a:xfrm flipH="1" rot="-5400000">
            <a:off x="5449254" y="2206763"/>
            <a:ext cx="600" cy="1676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50"/>
          <p:cNvCxnSpPr>
            <a:stCxn id="566" idx="2"/>
            <a:endCxn id="563" idx="2"/>
          </p:cNvCxnSpPr>
          <p:nvPr/>
        </p:nvCxnSpPr>
        <p:spPr>
          <a:xfrm flipH="1" rot="-5400000">
            <a:off x="7125654" y="2206763"/>
            <a:ext cx="600" cy="1676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1"/>
          <p:cNvSpPr txBox="1"/>
          <p:nvPr/>
        </p:nvSpPr>
        <p:spPr>
          <a:xfrm>
            <a:off x="297695" y="1036800"/>
            <a:ext cx="33558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What if a repliac is down for a long time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It’s dangerous!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What can we do? 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4" name="Google Shape;574;p51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Automatic Failover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5" name="Google Shape;575;p51"/>
          <p:cNvSpPr/>
          <p:nvPr/>
        </p:nvSpPr>
        <p:spPr>
          <a:xfrm>
            <a:off x="3916055" y="1739623"/>
            <a:ext cx="1464300" cy="2037000"/>
          </a:xfrm>
          <a:prstGeom prst="rect">
            <a:avLst/>
          </a:prstGeom>
          <a:noFill/>
          <a:ln cap="flat" cmpd="sng" w="19050">
            <a:solidFill>
              <a:srgbClr val="172D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2D72"/>
              </a:solidFill>
            </a:endParaRPr>
          </a:p>
        </p:txBody>
      </p:sp>
      <p:sp>
        <p:nvSpPr>
          <p:cNvPr id="576" name="Google Shape;576;p51"/>
          <p:cNvSpPr/>
          <p:nvPr/>
        </p:nvSpPr>
        <p:spPr>
          <a:xfrm>
            <a:off x="4118004" y="2720963"/>
            <a:ext cx="986700" cy="323700"/>
          </a:xfrm>
          <a:prstGeom prst="roundRect">
            <a:avLst>
              <a:gd fmla="val 16667" name="adj"/>
            </a:avLst>
          </a:prstGeom>
          <a:solidFill>
            <a:srgbClr val="E6B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TiKV-0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7" name="Google Shape;577;p51"/>
          <p:cNvSpPr txBox="1"/>
          <p:nvPr/>
        </p:nvSpPr>
        <p:spPr>
          <a:xfrm>
            <a:off x="3916055" y="1739615"/>
            <a:ext cx="14643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1"/>
          <p:cNvSpPr txBox="1"/>
          <p:nvPr/>
        </p:nvSpPr>
        <p:spPr>
          <a:xfrm>
            <a:off x="4181175" y="1727850"/>
            <a:ext cx="894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Node A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9" name="Google Shape;579;p51"/>
          <p:cNvSpPr/>
          <p:nvPr/>
        </p:nvSpPr>
        <p:spPr>
          <a:xfrm>
            <a:off x="5592455" y="1739623"/>
            <a:ext cx="1464300" cy="2037000"/>
          </a:xfrm>
          <a:prstGeom prst="rect">
            <a:avLst/>
          </a:prstGeom>
          <a:noFill/>
          <a:ln cap="flat" cmpd="sng" w="19050">
            <a:solidFill>
              <a:srgbClr val="172D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2D72"/>
              </a:solidFill>
            </a:endParaRPr>
          </a:p>
        </p:txBody>
      </p:sp>
      <p:sp>
        <p:nvSpPr>
          <p:cNvPr id="580" name="Google Shape;580;p51"/>
          <p:cNvSpPr txBox="1"/>
          <p:nvPr/>
        </p:nvSpPr>
        <p:spPr>
          <a:xfrm>
            <a:off x="5592455" y="1739615"/>
            <a:ext cx="14643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1"/>
          <p:cNvSpPr txBox="1"/>
          <p:nvPr/>
        </p:nvSpPr>
        <p:spPr>
          <a:xfrm>
            <a:off x="5857575" y="1727850"/>
            <a:ext cx="894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Node B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2" name="Google Shape;582;p51"/>
          <p:cNvSpPr/>
          <p:nvPr/>
        </p:nvSpPr>
        <p:spPr>
          <a:xfrm>
            <a:off x="7268855" y="1739623"/>
            <a:ext cx="1464300" cy="2037000"/>
          </a:xfrm>
          <a:prstGeom prst="rect">
            <a:avLst/>
          </a:prstGeom>
          <a:noFill/>
          <a:ln cap="flat" cmpd="sng" w="19050">
            <a:solidFill>
              <a:srgbClr val="172D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2D72"/>
              </a:solidFill>
            </a:endParaRPr>
          </a:p>
        </p:txBody>
      </p:sp>
      <p:sp>
        <p:nvSpPr>
          <p:cNvPr id="583" name="Google Shape;583;p51"/>
          <p:cNvSpPr/>
          <p:nvPr/>
        </p:nvSpPr>
        <p:spPr>
          <a:xfrm>
            <a:off x="7470804" y="2720963"/>
            <a:ext cx="986700" cy="323700"/>
          </a:xfrm>
          <a:prstGeom prst="roundRect">
            <a:avLst>
              <a:gd fmla="val 16667" name="adj"/>
            </a:avLst>
          </a:prstGeom>
          <a:solidFill>
            <a:srgbClr val="E6B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TiKV-2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4" name="Google Shape;584;p51"/>
          <p:cNvSpPr txBox="1"/>
          <p:nvPr/>
        </p:nvSpPr>
        <p:spPr>
          <a:xfrm>
            <a:off x="7268855" y="1739615"/>
            <a:ext cx="14643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1"/>
          <p:cNvSpPr txBox="1"/>
          <p:nvPr/>
        </p:nvSpPr>
        <p:spPr>
          <a:xfrm>
            <a:off x="7533975" y="1727850"/>
            <a:ext cx="894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Node C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6" name="Google Shape;586;p51"/>
          <p:cNvSpPr/>
          <p:nvPr/>
        </p:nvSpPr>
        <p:spPr>
          <a:xfrm>
            <a:off x="5794404" y="2720963"/>
            <a:ext cx="986700" cy="323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TiKV-1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7" name="Google Shape;587;p51"/>
          <p:cNvSpPr/>
          <p:nvPr/>
        </p:nvSpPr>
        <p:spPr>
          <a:xfrm>
            <a:off x="6097950" y="3091400"/>
            <a:ext cx="4533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2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Automatic Failover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3" name="Google Shape;593;p52"/>
          <p:cNvSpPr/>
          <p:nvPr/>
        </p:nvSpPr>
        <p:spPr>
          <a:xfrm>
            <a:off x="1325255" y="1739623"/>
            <a:ext cx="1464300" cy="2037000"/>
          </a:xfrm>
          <a:prstGeom prst="rect">
            <a:avLst/>
          </a:prstGeom>
          <a:noFill/>
          <a:ln cap="flat" cmpd="sng" w="19050">
            <a:solidFill>
              <a:srgbClr val="172D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2D72"/>
              </a:solidFill>
            </a:endParaRPr>
          </a:p>
        </p:txBody>
      </p:sp>
      <p:sp>
        <p:nvSpPr>
          <p:cNvPr id="594" name="Google Shape;594;p52"/>
          <p:cNvSpPr/>
          <p:nvPr/>
        </p:nvSpPr>
        <p:spPr>
          <a:xfrm>
            <a:off x="1527204" y="2720963"/>
            <a:ext cx="986700" cy="323700"/>
          </a:xfrm>
          <a:prstGeom prst="roundRect">
            <a:avLst>
              <a:gd fmla="val 16667" name="adj"/>
            </a:avLst>
          </a:prstGeom>
          <a:solidFill>
            <a:srgbClr val="E6B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TiKV-0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5" name="Google Shape;595;p52"/>
          <p:cNvSpPr txBox="1"/>
          <p:nvPr/>
        </p:nvSpPr>
        <p:spPr>
          <a:xfrm>
            <a:off x="1325255" y="1739615"/>
            <a:ext cx="14643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2"/>
          <p:cNvSpPr txBox="1"/>
          <p:nvPr/>
        </p:nvSpPr>
        <p:spPr>
          <a:xfrm>
            <a:off x="1590375" y="1727850"/>
            <a:ext cx="894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Node A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7" name="Google Shape;597;p52"/>
          <p:cNvSpPr/>
          <p:nvPr/>
        </p:nvSpPr>
        <p:spPr>
          <a:xfrm>
            <a:off x="3001655" y="1739623"/>
            <a:ext cx="1464300" cy="2037000"/>
          </a:xfrm>
          <a:prstGeom prst="rect">
            <a:avLst/>
          </a:prstGeom>
          <a:noFill/>
          <a:ln cap="flat" cmpd="sng" w="19050">
            <a:solidFill>
              <a:srgbClr val="172D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2D72"/>
              </a:solidFill>
            </a:endParaRPr>
          </a:p>
        </p:txBody>
      </p:sp>
      <p:sp>
        <p:nvSpPr>
          <p:cNvPr id="598" name="Google Shape;598;p52"/>
          <p:cNvSpPr/>
          <p:nvPr/>
        </p:nvSpPr>
        <p:spPr>
          <a:xfrm>
            <a:off x="3203604" y="2720963"/>
            <a:ext cx="986700" cy="323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TiKV-1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9" name="Google Shape;599;p52"/>
          <p:cNvSpPr txBox="1"/>
          <p:nvPr/>
        </p:nvSpPr>
        <p:spPr>
          <a:xfrm>
            <a:off x="3001655" y="1739615"/>
            <a:ext cx="14643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2"/>
          <p:cNvSpPr txBox="1"/>
          <p:nvPr/>
        </p:nvSpPr>
        <p:spPr>
          <a:xfrm>
            <a:off x="3266775" y="1727850"/>
            <a:ext cx="894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Node B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1" name="Google Shape;601;p52"/>
          <p:cNvSpPr/>
          <p:nvPr/>
        </p:nvSpPr>
        <p:spPr>
          <a:xfrm>
            <a:off x="4678055" y="1739623"/>
            <a:ext cx="1464300" cy="2037000"/>
          </a:xfrm>
          <a:prstGeom prst="rect">
            <a:avLst/>
          </a:prstGeom>
          <a:noFill/>
          <a:ln cap="flat" cmpd="sng" w="19050">
            <a:solidFill>
              <a:srgbClr val="172D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2D72"/>
              </a:solidFill>
            </a:endParaRPr>
          </a:p>
        </p:txBody>
      </p:sp>
      <p:sp>
        <p:nvSpPr>
          <p:cNvPr id="602" name="Google Shape;602;p52"/>
          <p:cNvSpPr/>
          <p:nvPr/>
        </p:nvSpPr>
        <p:spPr>
          <a:xfrm>
            <a:off x="4880004" y="2720963"/>
            <a:ext cx="986700" cy="323700"/>
          </a:xfrm>
          <a:prstGeom prst="roundRect">
            <a:avLst>
              <a:gd fmla="val 16667" name="adj"/>
            </a:avLst>
          </a:prstGeom>
          <a:solidFill>
            <a:srgbClr val="E6B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TiKV-2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3" name="Google Shape;603;p52"/>
          <p:cNvSpPr txBox="1"/>
          <p:nvPr/>
        </p:nvSpPr>
        <p:spPr>
          <a:xfrm>
            <a:off x="4678055" y="1739615"/>
            <a:ext cx="14643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2"/>
          <p:cNvSpPr txBox="1"/>
          <p:nvPr/>
        </p:nvSpPr>
        <p:spPr>
          <a:xfrm>
            <a:off x="4943175" y="1727850"/>
            <a:ext cx="894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Node C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5" name="Google Shape;605;p52"/>
          <p:cNvSpPr/>
          <p:nvPr/>
        </p:nvSpPr>
        <p:spPr>
          <a:xfrm>
            <a:off x="3490200" y="3054725"/>
            <a:ext cx="4533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52"/>
          <p:cNvSpPr/>
          <p:nvPr/>
        </p:nvSpPr>
        <p:spPr>
          <a:xfrm>
            <a:off x="6337180" y="1745510"/>
            <a:ext cx="1464300" cy="2037000"/>
          </a:xfrm>
          <a:prstGeom prst="rect">
            <a:avLst/>
          </a:prstGeom>
          <a:noFill/>
          <a:ln cap="flat" cmpd="sng" w="19050">
            <a:solidFill>
              <a:srgbClr val="172D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2D72"/>
              </a:solidFill>
            </a:endParaRPr>
          </a:p>
        </p:txBody>
      </p:sp>
      <p:sp>
        <p:nvSpPr>
          <p:cNvPr id="607" name="Google Shape;607;p52"/>
          <p:cNvSpPr txBox="1"/>
          <p:nvPr/>
        </p:nvSpPr>
        <p:spPr>
          <a:xfrm>
            <a:off x="6337180" y="1745502"/>
            <a:ext cx="14643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2"/>
          <p:cNvSpPr txBox="1"/>
          <p:nvPr/>
        </p:nvSpPr>
        <p:spPr>
          <a:xfrm>
            <a:off x="6602300" y="1733738"/>
            <a:ext cx="894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Node D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9" name="Google Shape;609;p52"/>
          <p:cNvSpPr/>
          <p:nvPr/>
        </p:nvSpPr>
        <p:spPr>
          <a:xfrm>
            <a:off x="6813775" y="3111513"/>
            <a:ext cx="453300" cy="423300"/>
          </a:xfrm>
          <a:prstGeom prst="mathPlus">
            <a:avLst>
              <a:gd fmla="val 23520" name="adj1"/>
            </a:avLst>
          </a:prstGeom>
          <a:solidFill>
            <a:srgbClr val="02A81A"/>
          </a:solidFill>
          <a:ln cap="flat" cmpd="sng" w="9525">
            <a:solidFill>
              <a:srgbClr val="02A8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2"/>
          <p:cNvSpPr/>
          <p:nvPr/>
        </p:nvSpPr>
        <p:spPr>
          <a:xfrm>
            <a:off x="6539129" y="2726851"/>
            <a:ext cx="986700" cy="323700"/>
          </a:xfrm>
          <a:prstGeom prst="roundRect">
            <a:avLst>
              <a:gd fmla="val 16667" name="adj"/>
            </a:avLst>
          </a:prstGeom>
          <a:solidFill>
            <a:srgbClr val="E6B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TiKV-3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3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Automatic Failover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6" name="Google Shape;616;p53"/>
          <p:cNvSpPr/>
          <p:nvPr/>
        </p:nvSpPr>
        <p:spPr>
          <a:xfrm>
            <a:off x="1325255" y="1739623"/>
            <a:ext cx="1464300" cy="2037000"/>
          </a:xfrm>
          <a:prstGeom prst="rect">
            <a:avLst/>
          </a:prstGeom>
          <a:noFill/>
          <a:ln cap="flat" cmpd="sng" w="19050">
            <a:solidFill>
              <a:srgbClr val="172D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2D72"/>
              </a:solidFill>
            </a:endParaRPr>
          </a:p>
        </p:txBody>
      </p:sp>
      <p:sp>
        <p:nvSpPr>
          <p:cNvPr id="617" name="Google Shape;617;p53"/>
          <p:cNvSpPr/>
          <p:nvPr/>
        </p:nvSpPr>
        <p:spPr>
          <a:xfrm>
            <a:off x="1527204" y="2720963"/>
            <a:ext cx="986700" cy="323700"/>
          </a:xfrm>
          <a:prstGeom prst="roundRect">
            <a:avLst>
              <a:gd fmla="val 16667" name="adj"/>
            </a:avLst>
          </a:prstGeom>
          <a:solidFill>
            <a:srgbClr val="E6B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TiKV-0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8" name="Google Shape;618;p53"/>
          <p:cNvSpPr txBox="1"/>
          <p:nvPr/>
        </p:nvSpPr>
        <p:spPr>
          <a:xfrm>
            <a:off x="1325255" y="1739615"/>
            <a:ext cx="14643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3"/>
          <p:cNvSpPr txBox="1"/>
          <p:nvPr/>
        </p:nvSpPr>
        <p:spPr>
          <a:xfrm>
            <a:off x="1590375" y="1727850"/>
            <a:ext cx="894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Node A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0" name="Google Shape;620;p53"/>
          <p:cNvSpPr/>
          <p:nvPr/>
        </p:nvSpPr>
        <p:spPr>
          <a:xfrm>
            <a:off x="3001655" y="1739623"/>
            <a:ext cx="1464300" cy="2037000"/>
          </a:xfrm>
          <a:prstGeom prst="rect">
            <a:avLst/>
          </a:prstGeom>
          <a:noFill/>
          <a:ln cap="flat" cmpd="sng" w="19050">
            <a:solidFill>
              <a:srgbClr val="172D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2D72"/>
              </a:solidFill>
            </a:endParaRPr>
          </a:p>
        </p:txBody>
      </p:sp>
      <p:sp>
        <p:nvSpPr>
          <p:cNvPr id="621" name="Google Shape;621;p53"/>
          <p:cNvSpPr/>
          <p:nvPr/>
        </p:nvSpPr>
        <p:spPr>
          <a:xfrm>
            <a:off x="3203604" y="2720963"/>
            <a:ext cx="986700" cy="323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TiKV-1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2" name="Google Shape;622;p53"/>
          <p:cNvSpPr txBox="1"/>
          <p:nvPr/>
        </p:nvSpPr>
        <p:spPr>
          <a:xfrm>
            <a:off x="3001655" y="1739615"/>
            <a:ext cx="14643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3"/>
          <p:cNvSpPr txBox="1"/>
          <p:nvPr/>
        </p:nvSpPr>
        <p:spPr>
          <a:xfrm>
            <a:off x="3266775" y="1727850"/>
            <a:ext cx="894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Node B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4" name="Google Shape;624;p53"/>
          <p:cNvSpPr/>
          <p:nvPr/>
        </p:nvSpPr>
        <p:spPr>
          <a:xfrm>
            <a:off x="4678055" y="1739623"/>
            <a:ext cx="1464300" cy="2037000"/>
          </a:xfrm>
          <a:prstGeom prst="rect">
            <a:avLst/>
          </a:prstGeom>
          <a:noFill/>
          <a:ln cap="flat" cmpd="sng" w="19050">
            <a:solidFill>
              <a:srgbClr val="172D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2D72"/>
              </a:solidFill>
            </a:endParaRPr>
          </a:p>
        </p:txBody>
      </p:sp>
      <p:sp>
        <p:nvSpPr>
          <p:cNvPr id="625" name="Google Shape;625;p53"/>
          <p:cNvSpPr/>
          <p:nvPr/>
        </p:nvSpPr>
        <p:spPr>
          <a:xfrm>
            <a:off x="4880004" y="2720963"/>
            <a:ext cx="986700" cy="323700"/>
          </a:xfrm>
          <a:prstGeom prst="roundRect">
            <a:avLst>
              <a:gd fmla="val 16667" name="adj"/>
            </a:avLst>
          </a:prstGeom>
          <a:solidFill>
            <a:srgbClr val="E6B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TiKV-2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6" name="Google Shape;626;p53"/>
          <p:cNvSpPr txBox="1"/>
          <p:nvPr/>
        </p:nvSpPr>
        <p:spPr>
          <a:xfrm>
            <a:off x="4678055" y="1739615"/>
            <a:ext cx="14643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3"/>
          <p:cNvSpPr txBox="1"/>
          <p:nvPr/>
        </p:nvSpPr>
        <p:spPr>
          <a:xfrm>
            <a:off x="4943175" y="1727850"/>
            <a:ext cx="894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Node C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8" name="Google Shape;628;p53"/>
          <p:cNvSpPr/>
          <p:nvPr/>
        </p:nvSpPr>
        <p:spPr>
          <a:xfrm>
            <a:off x="3490200" y="3054725"/>
            <a:ext cx="4533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3"/>
          <p:cNvSpPr/>
          <p:nvPr/>
        </p:nvSpPr>
        <p:spPr>
          <a:xfrm>
            <a:off x="6337180" y="1745510"/>
            <a:ext cx="1464300" cy="2037000"/>
          </a:xfrm>
          <a:prstGeom prst="rect">
            <a:avLst/>
          </a:prstGeom>
          <a:noFill/>
          <a:ln cap="flat" cmpd="sng" w="19050">
            <a:solidFill>
              <a:srgbClr val="172D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2D72"/>
              </a:solidFill>
            </a:endParaRPr>
          </a:p>
        </p:txBody>
      </p:sp>
      <p:sp>
        <p:nvSpPr>
          <p:cNvPr id="630" name="Google Shape;630;p53"/>
          <p:cNvSpPr txBox="1"/>
          <p:nvPr/>
        </p:nvSpPr>
        <p:spPr>
          <a:xfrm>
            <a:off x="6337180" y="1745502"/>
            <a:ext cx="1464300" cy="386700"/>
          </a:xfrm>
          <a:prstGeom prst="rect">
            <a:avLst/>
          </a:prstGeom>
          <a:solidFill>
            <a:srgbClr val="172D7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3"/>
          <p:cNvSpPr txBox="1"/>
          <p:nvPr/>
        </p:nvSpPr>
        <p:spPr>
          <a:xfrm>
            <a:off x="6602300" y="1733738"/>
            <a:ext cx="894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Node D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2" name="Google Shape;632;p53"/>
          <p:cNvSpPr/>
          <p:nvPr/>
        </p:nvSpPr>
        <p:spPr>
          <a:xfrm>
            <a:off x="6813775" y="3111513"/>
            <a:ext cx="453300" cy="423300"/>
          </a:xfrm>
          <a:prstGeom prst="mathPlus">
            <a:avLst>
              <a:gd fmla="val 23520" name="adj1"/>
            </a:avLst>
          </a:prstGeom>
          <a:solidFill>
            <a:srgbClr val="02A81A"/>
          </a:solidFill>
          <a:ln cap="flat" cmpd="sng" w="9525">
            <a:solidFill>
              <a:srgbClr val="02A8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53"/>
          <p:cNvSpPr/>
          <p:nvPr/>
        </p:nvSpPr>
        <p:spPr>
          <a:xfrm>
            <a:off x="6539129" y="2726851"/>
            <a:ext cx="986700" cy="323700"/>
          </a:xfrm>
          <a:prstGeom prst="roundRect">
            <a:avLst>
              <a:gd fmla="val 16667" name="adj"/>
            </a:avLst>
          </a:prstGeom>
          <a:solidFill>
            <a:srgbClr val="E6B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TiKV-3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4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Automatic Failover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9" name="Google Shape;639;p54"/>
          <p:cNvSpPr txBox="1"/>
          <p:nvPr/>
        </p:nvSpPr>
        <p:spPr>
          <a:xfrm>
            <a:off x="1264175" y="2855600"/>
            <a:ext cx="5962500" cy="1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A store is marked </a:t>
            </a:r>
            <a:r>
              <a:rPr b="1" lang="zh-CN">
                <a:latin typeface="Ubuntu"/>
                <a:ea typeface="Ubuntu"/>
                <a:cs typeface="Ubuntu"/>
                <a:sym typeface="Ubuntu"/>
              </a:rPr>
              <a:t>Down </a:t>
            </a:r>
            <a:r>
              <a:rPr lang="zh-CN">
                <a:latin typeface="Ubuntu"/>
                <a:ea typeface="Ubuntu"/>
                <a:cs typeface="Ubuntu"/>
                <a:sym typeface="Ubuntu"/>
              </a:rPr>
              <a:t>by PD when it’s unreachable for </a:t>
            </a:r>
            <a:r>
              <a:rPr b="1" lang="zh-CN">
                <a:latin typeface="Ubuntu"/>
                <a:ea typeface="Ubuntu"/>
                <a:cs typeface="Ubuntu"/>
                <a:sym typeface="Ubuntu"/>
              </a:rPr>
              <a:t>30m</a:t>
            </a:r>
            <a:r>
              <a:rPr lang="zh-CN">
                <a:latin typeface="Ubuntu"/>
                <a:ea typeface="Ubuntu"/>
                <a:cs typeface="Ubuntu"/>
                <a:sym typeface="Ubuntu"/>
              </a:rPr>
              <a:t> (by default)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A store is marked </a:t>
            </a:r>
            <a:r>
              <a:rPr b="1" lang="zh-CN">
                <a:latin typeface="Ubuntu"/>
                <a:ea typeface="Ubuntu"/>
                <a:cs typeface="Ubuntu"/>
                <a:sym typeface="Ubuntu"/>
              </a:rPr>
              <a:t>Failed</a:t>
            </a:r>
            <a:r>
              <a:rPr lang="zh-CN">
                <a:latin typeface="Ubuntu"/>
                <a:ea typeface="Ubuntu"/>
                <a:cs typeface="Ubuntu"/>
                <a:sym typeface="Ubuntu"/>
              </a:rPr>
              <a:t> by TiDB Operator when it’s </a:t>
            </a:r>
            <a:r>
              <a:rPr b="1" lang="zh-CN">
                <a:latin typeface="Ubuntu"/>
                <a:ea typeface="Ubuntu"/>
                <a:cs typeface="Ubuntu"/>
                <a:sym typeface="Ubuntu"/>
              </a:rPr>
              <a:t>Down </a:t>
            </a:r>
            <a:r>
              <a:rPr lang="zh-CN">
                <a:latin typeface="Ubuntu"/>
                <a:ea typeface="Ubuntu"/>
                <a:cs typeface="Ubuntu"/>
                <a:sym typeface="Ubuntu"/>
              </a:rPr>
              <a:t>for</a:t>
            </a:r>
            <a:r>
              <a:rPr b="1" lang="zh-CN">
                <a:latin typeface="Ubuntu"/>
                <a:ea typeface="Ubuntu"/>
                <a:cs typeface="Ubuntu"/>
                <a:sym typeface="Ubuntu"/>
              </a:rPr>
              <a:t> 5m </a:t>
            </a:r>
            <a:r>
              <a:rPr lang="zh-CN">
                <a:latin typeface="Ubuntu"/>
                <a:ea typeface="Ubuntu"/>
                <a:cs typeface="Ubuntu"/>
                <a:sym typeface="Ubuntu"/>
              </a:rPr>
              <a:t>(by default)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-"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The controller will </a:t>
            </a:r>
            <a:r>
              <a:rPr b="1" lang="zh-CN">
                <a:latin typeface="Ubuntu"/>
                <a:ea typeface="Ubuntu"/>
                <a:cs typeface="Ubuntu"/>
                <a:sym typeface="Ubuntu"/>
              </a:rPr>
              <a:t>increase the replicas</a:t>
            </a:r>
            <a:r>
              <a:rPr lang="zh-CN">
                <a:latin typeface="Ubuntu"/>
                <a:ea typeface="Ubuntu"/>
                <a:cs typeface="Ubuntu"/>
                <a:sym typeface="Ubuntu"/>
              </a:rPr>
              <a:t> by the number of failed replicas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40" name="Google Shape;64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1143000"/>
            <a:ext cx="81915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5"/>
          <p:cNvSpPr txBox="1"/>
          <p:nvPr/>
        </p:nvSpPr>
        <p:spPr>
          <a:xfrm>
            <a:off x="602500" y="1036800"/>
            <a:ext cx="62160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-"/>
            </a:pPr>
            <a:r>
              <a:rPr lang="zh-CN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TiDB Operator 简介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-"/>
            </a:pPr>
            <a:r>
              <a:rPr lang="zh-CN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Cloud Native Era: Full Automation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-"/>
            </a:pPr>
            <a:r>
              <a:rPr lang="zh-CN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Kubernetes Pattern: Declarative Model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-"/>
            </a:pPr>
            <a:r>
              <a:rPr lang="zh-CN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Operator Pattern: Extending Kubernetes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-"/>
            </a:pPr>
            <a:r>
              <a:rPr lang="zh-CN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扩展 Kubernetes 的几种方式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-"/>
            </a:pPr>
            <a:r>
              <a:rPr lang="zh-CN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Custom Resource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-"/>
            </a:pPr>
            <a:r>
              <a:rPr lang="zh-CN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Custom Controller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-"/>
            </a:pPr>
            <a:r>
              <a:rPr lang="zh-CN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Scheduler Extender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-"/>
            </a:pPr>
            <a:r>
              <a:rPr lang="zh-CN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Admission Webhook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-"/>
            </a:pPr>
            <a:r>
              <a:rPr lang="zh-CN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TiDB Operator 实现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-"/>
            </a:pPr>
            <a:r>
              <a:rPr lang="zh-CN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tidb-controller-manager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-"/>
            </a:pPr>
            <a:r>
              <a:rPr lang="zh-CN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 lifecycle management of a TiDB Cluster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-"/>
            </a:pPr>
            <a:r>
              <a:rPr lang="zh-CN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Deploying, Upgrading, Scaling, Automatic Failover, etc.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6" name="Google Shape;646;p55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Summary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962" y="2899326"/>
            <a:ext cx="1474075" cy="14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56"/>
          <p:cNvSpPr txBox="1"/>
          <p:nvPr/>
        </p:nvSpPr>
        <p:spPr>
          <a:xfrm>
            <a:off x="311675" y="832225"/>
            <a:ext cx="85206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Thank You!</a:t>
            </a:r>
            <a:endParaRPr sz="36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https://github.com/pingcap/tidb-operator</a:t>
            </a:r>
            <a:endParaRPr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Presented by Yecheng Fu (@cofyc)</a:t>
            </a:r>
            <a:endParaRPr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53" name="Google Shape;653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2250" y="2303113"/>
            <a:ext cx="245745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4637" y="2593625"/>
            <a:ext cx="18859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200875" y="156150"/>
            <a:ext cx="840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Cloud Native Era: Portable, Scalable, Automated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57525" y="1186950"/>
            <a:ext cx="47076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Ubuntu"/>
                <a:ea typeface="Ubuntu"/>
                <a:cs typeface="Ubuntu"/>
                <a:sym typeface="Ubuntu"/>
              </a:rPr>
              <a:t>Full lifecycle management of TiDB cluster</a:t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Deployment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Upgrading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Scaling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Handle network, hardware failures, etc.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Backup/Restore/Data migration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-"/>
            </a:pPr>
            <a:r>
              <a:rPr lang="zh-CN" sz="1500">
                <a:latin typeface="Ubuntu"/>
                <a:ea typeface="Ubuntu"/>
                <a:cs typeface="Ubuntu"/>
                <a:sym typeface="Ubuntu"/>
              </a:rPr>
              <a:t>...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725" y="2354550"/>
            <a:ext cx="963974" cy="96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0322" y="1253188"/>
            <a:ext cx="1125353" cy="9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9175" y="1253211"/>
            <a:ext cx="805200" cy="930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4225" y="3690196"/>
            <a:ext cx="931700" cy="480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1025" y="3668592"/>
            <a:ext cx="931699" cy="524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6904" y="3681139"/>
            <a:ext cx="748475" cy="498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41925" y="3644287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07650" y="3773549"/>
            <a:ext cx="805201" cy="3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6804225" y="792275"/>
            <a:ext cx="1641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TiDB Operator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5185500" y="792263"/>
            <a:ext cx="8052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TiDB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Kubernetes Pattern - Declarative Model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8450"/>
            <a:ext cx="8839200" cy="285064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353375" y="3659350"/>
            <a:ext cx="6933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-"/>
            </a:pPr>
            <a:r>
              <a:rPr lang="zh-C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用户描述自己的期望，</a:t>
            </a:r>
            <a:r>
              <a:rPr lang="zh-C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提交给 Kubernetes API Server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-"/>
            </a:pPr>
            <a:r>
              <a:rPr lang="zh-C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Kubernetes 根据用户的期望以及当前的状态，协调各方达成用户的期望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1427900" y="2167350"/>
            <a:ext cx="6933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Kubernetes has pod, deployment, statefulset, etc.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But it does not know how to operate a TiDB cluster...</a:t>
            </a:r>
            <a:endParaRPr sz="1600"/>
          </a:p>
        </p:txBody>
      </p:sp>
      <p:sp>
        <p:nvSpPr>
          <p:cNvPr id="94" name="Google Shape;94;p16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Kubernetes Pattern - Declarative Model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1427900" y="2167350"/>
            <a:ext cx="6933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Kubernetes has pod, deployment, statefulset, etc.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But it does not know how to operate TiDB cluster…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-"/>
            </a:pPr>
            <a:r>
              <a:rPr lang="zh-C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Until we implemented TiDB Operator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Kubernetes Pattern - Declarative Model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200875" y="156150"/>
            <a:ext cx="78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Operator Pattern - Extending Kubernetes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462" y="2506950"/>
            <a:ext cx="963974" cy="96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059" y="1405588"/>
            <a:ext cx="1125353" cy="9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7912" y="1405611"/>
            <a:ext cx="805200" cy="930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4263" y="3842596"/>
            <a:ext cx="931700" cy="480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89913" y="3862667"/>
            <a:ext cx="931699" cy="524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21591" y="3833539"/>
            <a:ext cx="748475" cy="498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85537" y="3925949"/>
            <a:ext cx="805201" cy="3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4302963" y="944675"/>
            <a:ext cx="1641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Ubuntu"/>
                <a:ea typeface="Ubuntu"/>
                <a:cs typeface="Ubuntu"/>
                <a:sym typeface="Ubuntu"/>
              </a:rPr>
              <a:t>TiDB Operator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2684238" y="944663"/>
            <a:ext cx="8052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TiDB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15" name="Google Shape;115;p18"/>
          <p:cNvCxnSpPr>
            <a:stCxn id="107" idx="1"/>
          </p:cNvCxnSpPr>
          <p:nvPr/>
        </p:nvCxnSpPr>
        <p:spPr>
          <a:xfrm rot="10800000">
            <a:off x="3489559" y="1852475"/>
            <a:ext cx="889500" cy="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/>
          <p:nvPr/>
        </p:nvCxnSpPr>
        <p:spPr>
          <a:xfrm flipH="1">
            <a:off x="4220388" y="2319725"/>
            <a:ext cx="322200" cy="4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8"/>
          <p:cNvSpPr txBox="1"/>
          <p:nvPr/>
        </p:nvSpPr>
        <p:spPr>
          <a:xfrm>
            <a:off x="3531713" y="1434437"/>
            <a:ext cx="805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PD API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484163" y="2415250"/>
            <a:ext cx="1558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Kubernetes API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69450" y="3838362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