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6"/>
  </p:notesMasterIdLst>
  <p:sldIdLst>
    <p:sldId id="256" r:id="rId3"/>
    <p:sldId id="257" r:id="rId4"/>
    <p:sldId id="258" r:id="rId5"/>
    <p:sldId id="259" r:id="rId6"/>
    <p:sldId id="261" r:id="rId7"/>
    <p:sldId id="287" r:id="rId8"/>
    <p:sldId id="293" r:id="rId9"/>
    <p:sldId id="288" r:id="rId10"/>
    <p:sldId id="289" r:id="rId11"/>
    <p:sldId id="267" r:id="rId12"/>
    <p:sldId id="290" r:id="rId13"/>
    <p:sldId id="291" r:id="rId14"/>
    <p:sldId id="292" r:id="rId15"/>
    <p:sldId id="270" r:id="rId16"/>
    <p:sldId id="294" r:id="rId17"/>
    <p:sldId id="295" r:id="rId18"/>
    <p:sldId id="296" r:id="rId19"/>
    <p:sldId id="297" r:id="rId20"/>
    <p:sldId id="298" r:id="rId21"/>
    <p:sldId id="299" r:id="rId22"/>
    <p:sldId id="300" r:id="rId23"/>
    <p:sldId id="276" r:id="rId24"/>
    <p:sldId id="301" r:id="rId25"/>
    <p:sldId id="305" r:id="rId26"/>
    <p:sldId id="306" r:id="rId27"/>
    <p:sldId id="302" r:id="rId28"/>
    <p:sldId id="303" r:id="rId29"/>
    <p:sldId id="304" r:id="rId30"/>
    <p:sldId id="307" r:id="rId31"/>
    <p:sldId id="309" r:id="rId32"/>
    <p:sldId id="281" r:id="rId33"/>
    <p:sldId id="308" r:id="rId34"/>
    <p:sldId id="285" r:id="rId35"/>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initials="J" lastIdx="2" clrIdx="0">
    <p:extLst>
      <p:ext uri="{19B8F6BF-5375-455C-9EA6-DF929625EA0E}">
        <p15:presenceInfo xmlns:p15="http://schemas.microsoft.com/office/powerpoint/2012/main" userId="de352651a79e9a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7E5D"/>
    <a:srgbClr val="009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314" autoAdjust="0"/>
  </p:normalViewPr>
  <p:slideViewPr>
    <p:cSldViewPr>
      <p:cViewPr varScale="1">
        <p:scale>
          <a:sx n="191" d="100"/>
          <a:sy n="191" d="100"/>
        </p:scale>
        <p:origin x="134" y="3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C5B276FC-40CA-4FE8-B0AB-B83A8F9A0683}" type="datetimeFigureOut">
              <a:rPr lang="zh-CN" altLang="en-US" smtClean="0"/>
              <a:pPr/>
              <a:t>2023/3/22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F37141F-B290-4B47-BA90-28DAE3B85FFD}" type="slidenum">
              <a:rPr lang="zh-CN" altLang="en-US" smtClean="0"/>
              <a:pPr/>
              <a:t>‹#›</a:t>
            </a:fld>
            <a:endParaRPr lang="zh-CN" altLang="en-US" dirty="0"/>
          </a:p>
        </p:txBody>
      </p:sp>
    </p:spTree>
    <p:extLst>
      <p:ext uri="{BB962C8B-B14F-4D97-AF65-F5344CB8AC3E}">
        <p14:creationId xmlns:p14="http://schemas.microsoft.com/office/powerpoint/2010/main" val="366552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1</a:t>
            </a:fld>
            <a:endParaRPr lang="zh-CN" altLang="en-US"/>
          </a:p>
        </p:txBody>
      </p:sp>
    </p:spTree>
    <p:extLst>
      <p:ext uri="{BB962C8B-B14F-4D97-AF65-F5344CB8AC3E}">
        <p14:creationId xmlns:p14="http://schemas.microsoft.com/office/powerpoint/2010/main" val="8295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32</a:t>
            </a:fld>
            <a:endParaRPr lang="zh-CN" altLang="en-US"/>
          </a:p>
        </p:txBody>
      </p:sp>
    </p:spTree>
    <p:extLst>
      <p:ext uri="{BB962C8B-B14F-4D97-AF65-F5344CB8AC3E}">
        <p14:creationId xmlns:p14="http://schemas.microsoft.com/office/powerpoint/2010/main" val="34665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33</a:t>
            </a:fld>
            <a:endParaRPr lang="zh-CN" altLang="en-US"/>
          </a:p>
        </p:txBody>
      </p:sp>
    </p:spTree>
    <p:extLst>
      <p:ext uri="{BB962C8B-B14F-4D97-AF65-F5344CB8AC3E}">
        <p14:creationId xmlns:p14="http://schemas.microsoft.com/office/powerpoint/2010/main" val="265778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37141F-B290-4B47-BA90-28DAE3B85FFD}" type="slidenum">
              <a:rPr lang="zh-CN" altLang="en-US" smtClean="0"/>
              <a:t>2</a:t>
            </a:fld>
            <a:endParaRPr lang="zh-CN" altLang="en-US"/>
          </a:p>
        </p:txBody>
      </p:sp>
    </p:spTree>
    <p:extLst>
      <p:ext uri="{BB962C8B-B14F-4D97-AF65-F5344CB8AC3E}">
        <p14:creationId xmlns:p14="http://schemas.microsoft.com/office/powerpoint/2010/main" val="66546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3</a:t>
            </a:fld>
            <a:endParaRPr lang="zh-CN" altLang="en-US"/>
          </a:p>
        </p:txBody>
      </p:sp>
    </p:spTree>
    <p:extLst>
      <p:ext uri="{BB962C8B-B14F-4D97-AF65-F5344CB8AC3E}">
        <p14:creationId xmlns:p14="http://schemas.microsoft.com/office/powerpoint/2010/main" val="25531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4</a:t>
            </a:fld>
            <a:endParaRPr lang="zh-CN" altLang="en-US"/>
          </a:p>
        </p:txBody>
      </p:sp>
    </p:spTree>
    <p:extLst>
      <p:ext uri="{BB962C8B-B14F-4D97-AF65-F5344CB8AC3E}">
        <p14:creationId xmlns:p14="http://schemas.microsoft.com/office/powerpoint/2010/main" val="285493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5</a:t>
            </a:fld>
            <a:endParaRPr lang="zh-CN" altLang="en-US"/>
          </a:p>
        </p:txBody>
      </p:sp>
    </p:spTree>
    <p:extLst>
      <p:ext uri="{BB962C8B-B14F-4D97-AF65-F5344CB8AC3E}">
        <p14:creationId xmlns:p14="http://schemas.microsoft.com/office/powerpoint/2010/main" val="5668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10</a:t>
            </a:fld>
            <a:endParaRPr lang="zh-CN" altLang="en-US"/>
          </a:p>
        </p:txBody>
      </p:sp>
    </p:spTree>
    <p:extLst>
      <p:ext uri="{BB962C8B-B14F-4D97-AF65-F5344CB8AC3E}">
        <p14:creationId xmlns:p14="http://schemas.microsoft.com/office/powerpoint/2010/main" val="24587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14</a:t>
            </a:fld>
            <a:endParaRPr lang="zh-CN" altLang="en-US"/>
          </a:p>
        </p:txBody>
      </p:sp>
    </p:spTree>
    <p:extLst>
      <p:ext uri="{BB962C8B-B14F-4D97-AF65-F5344CB8AC3E}">
        <p14:creationId xmlns:p14="http://schemas.microsoft.com/office/powerpoint/2010/main" val="304634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22</a:t>
            </a:fld>
            <a:endParaRPr lang="zh-CN" altLang="en-US"/>
          </a:p>
        </p:txBody>
      </p:sp>
    </p:spTree>
    <p:extLst>
      <p:ext uri="{BB962C8B-B14F-4D97-AF65-F5344CB8AC3E}">
        <p14:creationId xmlns:p14="http://schemas.microsoft.com/office/powerpoint/2010/main" val="375525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37141F-B290-4B47-BA90-28DAE3B85FFD}" type="slidenum">
              <a:rPr lang="zh-CN" altLang="en-US" smtClean="0"/>
              <a:t>31</a:t>
            </a:fld>
            <a:endParaRPr lang="zh-CN" altLang="en-US"/>
          </a:p>
        </p:txBody>
      </p:sp>
    </p:spTree>
    <p:extLst>
      <p:ext uri="{BB962C8B-B14F-4D97-AF65-F5344CB8AC3E}">
        <p14:creationId xmlns:p14="http://schemas.microsoft.com/office/powerpoint/2010/main" val="206906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10854308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222800180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94822000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2974131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67218916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040852712"/>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43904291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8" name="页脚占位符 7"/>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40424055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4" name="页脚占位符 3"/>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014736582"/>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578850"/>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678470621"/>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23942862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2135381100"/>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50047823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83222864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267455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57509811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8" name="页脚占位符 7"/>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51143605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4" name="页脚占位符 3"/>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84578402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082053228"/>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45012241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lvl1pPr>
              <a:defRPr>
                <a:ea typeface="微软雅黑" panose="020B0503020204020204" pitchFamily="34" charset="-122"/>
              </a:defRPr>
            </a:lvl1pPr>
          </a:lstStyle>
          <a:p>
            <a:fld id="{4B8BB031-C815-43A1-91A4-70C097789F18}" type="datetimeFigureOut">
              <a:rPr lang="zh-CN" altLang="en-US" smtClean="0">
                <a:solidFill>
                  <a:prstClr val="black"/>
                </a:solidFill>
              </a:rPr>
              <a:pPr/>
              <a:t>2023/3/22</a:t>
            </a:fld>
            <a:endParaRPr lang="zh-CN" altLang="en-US" dirty="0">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lvl1pPr>
              <a:defRPr>
                <a:ea typeface="微软雅黑" panose="020B0503020204020204" pitchFamily="34" charset="-122"/>
              </a:defRPr>
            </a:lvl1pPr>
          </a:lstStyle>
          <a:p>
            <a:fld id="{90AE0BBD-7060-4CC9-B8AE-40AFCB43D13C}"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70834942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79512" y="339430"/>
            <a:ext cx="504056" cy="14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100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79512" y="339430"/>
            <a:ext cx="504056" cy="14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7283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7.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hr@skycoresaas.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txBox="1">
            <a:spLocks/>
          </p:cNvSpPr>
          <p:nvPr/>
        </p:nvSpPr>
        <p:spPr>
          <a:xfrm>
            <a:off x="1909497" y="1995686"/>
            <a:ext cx="5036974" cy="558490"/>
          </a:xfrm>
          <a:prstGeom prst="rect">
            <a:avLst/>
          </a:prstGeom>
        </p:spPr>
        <p:txBody>
          <a:bodyPr vert="horz" lIns="91417" tIns="45708" rIns="91417"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zh-CN" altLang="en-US" sz="1400" spc="300" dirty="0" smtClean="0">
                <a:latin typeface="微软雅黑" pitchFamily="34" charset="-122"/>
                <a:ea typeface="微软雅黑" pitchFamily="34" charset="-122"/>
                <a:cs typeface="Arial" pitchFamily="34" charset="0"/>
              </a:rPr>
              <a:t>企微</a:t>
            </a:r>
            <a:r>
              <a:rPr lang="en-US" altLang="zh-CN" sz="1400" spc="300" dirty="0" smtClean="0">
                <a:latin typeface="微软雅黑" pitchFamily="34" charset="-122"/>
                <a:ea typeface="微软雅黑" pitchFamily="34" charset="-122"/>
                <a:cs typeface="Arial" pitchFamily="34" charset="0"/>
              </a:rPr>
              <a:t>·</a:t>
            </a:r>
            <a:r>
              <a:rPr lang="zh-CN" altLang="en-US" sz="1400" spc="300" dirty="0" smtClean="0">
                <a:latin typeface="微软雅黑" pitchFamily="34" charset="-122"/>
                <a:ea typeface="微软雅黑" pitchFamily="34" charset="-122"/>
                <a:cs typeface="Arial" pitchFamily="34" charset="0"/>
              </a:rPr>
              <a:t>公司培训</a:t>
            </a:r>
            <a:endParaRPr lang="zh-CN" altLang="en-US" sz="1400" spc="300" dirty="0">
              <a:latin typeface="微软雅黑" pitchFamily="34" charset="-122"/>
              <a:ea typeface="微软雅黑" pitchFamily="34" charset="-122"/>
              <a:cs typeface="Arial" pitchFamily="34" charset="0"/>
            </a:endParaRPr>
          </a:p>
        </p:txBody>
      </p:sp>
      <p:sp>
        <p:nvSpPr>
          <p:cNvPr id="6" name="圆角矩形 5"/>
          <p:cNvSpPr/>
          <p:nvPr/>
        </p:nvSpPr>
        <p:spPr>
          <a:xfrm>
            <a:off x="2471675" y="3886290"/>
            <a:ext cx="1761712" cy="307777"/>
          </a:xfrm>
          <a:prstGeom prst="roundRect">
            <a:avLst>
              <a:gd name="adj" fmla="val 50000"/>
            </a:avLst>
          </a:prstGeom>
          <a:solidFill>
            <a:srgbClr val="00926C"/>
          </a:solidFill>
          <a:ln>
            <a:noFill/>
          </a:ln>
        </p:spPr>
        <p:txBody>
          <a:bodyPr lIns="91438" tIns="45719" rIns="91438" bIns="45719"/>
          <a:lstStyle/>
          <a:p>
            <a:endParaRPr lang="zh-CN" altLang="en-US" dirty="0">
              <a:ea typeface="微软雅黑" panose="020B0503020204020204" pitchFamily="34" charset="-122"/>
            </a:endParaRPr>
          </a:p>
        </p:txBody>
      </p:sp>
      <p:sp>
        <p:nvSpPr>
          <p:cNvPr id="7" name="文本框 20"/>
          <p:cNvSpPr txBox="1"/>
          <p:nvPr/>
        </p:nvSpPr>
        <p:spPr>
          <a:xfrm>
            <a:off x="2527162" y="3870899"/>
            <a:ext cx="1622805" cy="307775"/>
          </a:xfrm>
          <a:prstGeom prst="rect">
            <a:avLst/>
          </a:prstGeom>
          <a:noFill/>
        </p:spPr>
        <p:txBody>
          <a:bodyPr wrap="square" lIns="91438" tIns="45719" rIns="91438" bIns="45719" rtlCol="0">
            <a:spAutoFit/>
          </a:bodyPr>
          <a:lstStyle/>
          <a:p>
            <a:pPr algn="ctr"/>
            <a:r>
              <a:rPr lang="zh-CN" altLang="en-US" sz="1400" dirty="0">
                <a:solidFill>
                  <a:schemeClr val="bg1"/>
                </a:solidFill>
                <a:ea typeface="微软雅黑" panose="020B0503020204020204" pitchFamily="34" charset="-122"/>
              </a:rPr>
              <a:t>汇报</a:t>
            </a:r>
            <a:r>
              <a:rPr lang="zh-CN" altLang="en-US" sz="1400" dirty="0" smtClean="0">
                <a:solidFill>
                  <a:schemeClr val="bg1"/>
                </a:solidFill>
                <a:ea typeface="微软雅黑" panose="020B0503020204020204" pitchFamily="34" charset="-122"/>
              </a:rPr>
              <a:t>人：</a:t>
            </a:r>
            <a:r>
              <a:rPr lang="zh-CN" altLang="en-US" sz="1400" dirty="0">
                <a:solidFill>
                  <a:schemeClr val="bg1"/>
                </a:solidFill>
                <a:ea typeface="微软雅黑" panose="020B0503020204020204" pitchFamily="34" charset="-122"/>
              </a:rPr>
              <a:t>王晋</a:t>
            </a:r>
          </a:p>
        </p:txBody>
      </p:sp>
      <p:grpSp>
        <p:nvGrpSpPr>
          <p:cNvPr id="8" name="组合 7"/>
          <p:cNvGrpSpPr/>
          <p:nvPr/>
        </p:nvGrpSpPr>
        <p:grpSpPr>
          <a:xfrm>
            <a:off x="4833690" y="3870899"/>
            <a:ext cx="1761712" cy="308411"/>
            <a:chOff x="6696860" y="5064787"/>
            <a:chExt cx="1567268" cy="316865"/>
          </a:xfrm>
          <a:solidFill>
            <a:schemeClr val="tx1">
              <a:lumMod val="65000"/>
              <a:lumOff val="35000"/>
            </a:schemeClr>
          </a:solidFill>
        </p:grpSpPr>
        <p:sp>
          <p:nvSpPr>
            <p:cNvPr id="9" name="圆角矩形 8"/>
            <p:cNvSpPr/>
            <p:nvPr/>
          </p:nvSpPr>
          <p:spPr>
            <a:xfrm>
              <a:off x="6696860" y="5065438"/>
              <a:ext cx="1567268" cy="316214"/>
            </a:xfrm>
            <a:prstGeom prst="roundRect">
              <a:avLst>
                <a:gd name="adj" fmla="val 50000"/>
              </a:avLst>
            </a:prstGeom>
            <a:solidFill>
              <a:schemeClr val="accent1"/>
            </a:solidFill>
            <a:ln>
              <a:noFill/>
            </a:ln>
          </p:spPr>
          <p:txBody>
            <a:bodyPr/>
            <a:lstStyle/>
            <a:p>
              <a:endParaRPr lang="zh-CN" altLang="en-US" sz="1600" dirty="0">
                <a:ea typeface="微软雅黑" panose="020B0503020204020204" pitchFamily="34" charset="-122"/>
              </a:endParaRPr>
            </a:p>
          </p:txBody>
        </p:sp>
        <p:sp>
          <p:nvSpPr>
            <p:cNvPr id="10" name="文本框 23"/>
            <p:cNvSpPr txBox="1"/>
            <p:nvPr/>
          </p:nvSpPr>
          <p:spPr>
            <a:xfrm>
              <a:off x="6734960" y="5064787"/>
              <a:ext cx="1491068" cy="307777"/>
            </a:xfrm>
            <a:prstGeom prst="rect">
              <a:avLst/>
            </a:prstGeom>
            <a:noFill/>
            <a:ln>
              <a:noFill/>
            </a:ln>
          </p:spPr>
          <p:txBody>
            <a:bodyPr/>
            <a:lstStyle>
              <a:defPPr>
                <a:defRPr lang="zh-CN"/>
              </a:defPPr>
              <a:lvl1pPr>
                <a:defRPr sz="1600"/>
              </a:lvl1pPr>
            </a:lstStyle>
            <a:p>
              <a:pPr algn="ctr"/>
              <a:r>
                <a:rPr lang="zh-CN" altLang="en-US" sz="1400" dirty="0">
                  <a:solidFill>
                    <a:schemeClr val="bg1"/>
                  </a:solidFill>
                  <a:ea typeface="微软雅黑" panose="020B0503020204020204" pitchFamily="34" charset="-122"/>
                </a:rPr>
                <a:t>时间</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2023</a:t>
              </a:r>
              <a:r>
                <a:rPr lang="zh-CN" altLang="en-US" sz="1400" dirty="0" smtClean="0">
                  <a:solidFill>
                    <a:schemeClr val="bg1"/>
                  </a:solidFill>
                  <a:ea typeface="微软雅黑" panose="020B0503020204020204" pitchFamily="34" charset="-122"/>
                </a:rPr>
                <a:t>年</a:t>
              </a:r>
              <a:r>
                <a:rPr lang="en-US" altLang="zh-CN" sz="1400" dirty="0" smtClean="0">
                  <a:solidFill>
                    <a:schemeClr val="bg1"/>
                  </a:solidFill>
                  <a:ea typeface="微软雅黑" panose="020B0503020204020204" pitchFamily="34" charset="-122"/>
                </a:rPr>
                <a:t>3</a:t>
              </a:r>
              <a:r>
                <a:rPr lang="zh-CN" altLang="en-US" sz="1400" dirty="0" smtClean="0">
                  <a:solidFill>
                    <a:schemeClr val="bg1"/>
                  </a:solidFill>
                  <a:ea typeface="微软雅黑" panose="020B0503020204020204" pitchFamily="34" charset="-122"/>
                </a:rPr>
                <a:t>月</a:t>
              </a:r>
              <a:endParaRPr lang="zh-CN" altLang="en-US" sz="1400" dirty="0">
                <a:solidFill>
                  <a:schemeClr val="bg1"/>
                </a:solidFill>
                <a:ea typeface="微软雅黑" panose="020B0503020204020204" pitchFamily="34" charset="-122"/>
              </a:endParaRPr>
            </a:p>
          </p:txBody>
        </p:sp>
      </p:grpSp>
      <p:sp>
        <p:nvSpPr>
          <p:cNvPr id="11" name="PA_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custDataLst>
              <p:tags r:id="rId1"/>
            </p:custDataLst>
          </p:nvPr>
        </p:nvSpPr>
        <p:spPr>
          <a:xfrm>
            <a:off x="3412324" y="2634360"/>
            <a:ext cx="2031321" cy="646329"/>
          </a:xfrm>
          <a:prstGeom prst="rect">
            <a:avLst/>
          </a:prstGeom>
          <a:noFill/>
        </p:spPr>
        <p:txBody>
          <a:bodyPr wrap="none" lIns="91438" tIns="45719" rIns="91438" bIns="45719" rtlCol="0">
            <a:spAutoFit/>
          </a:bodyPr>
          <a:lstStyle/>
          <a:p>
            <a:pPr algn="ctr"/>
            <a:r>
              <a:rPr lang="zh-CN" altLang="en-US" sz="3600" kern="0" cap="all" dirty="0" smtClean="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rPr>
              <a:t>企微邮箱</a:t>
            </a:r>
            <a:endParaRPr lang="en-US" altLang="zh-CN" sz="3600" kern="0" cap="all" dirty="0">
              <a:solidFill>
                <a:schemeClr val="bg2">
                  <a:lumMod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3284926" y="3475907"/>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3" name="矩形 12"/>
          <p:cNvSpPr/>
          <p:nvPr/>
        </p:nvSpPr>
        <p:spPr>
          <a:xfrm>
            <a:off x="4166140" y="3481142"/>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4" name="矩形 13"/>
          <p:cNvSpPr/>
          <p:nvPr/>
        </p:nvSpPr>
        <p:spPr>
          <a:xfrm>
            <a:off x="5032187" y="3481142"/>
            <a:ext cx="747840" cy="4571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5" name="矩形 14"/>
          <p:cNvSpPr/>
          <p:nvPr/>
        </p:nvSpPr>
        <p:spPr>
          <a:xfrm>
            <a:off x="5892388" y="3475906"/>
            <a:ext cx="747840" cy="4571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6" name="矩形 15"/>
          <p:cNvSpPr/>
          <p:nvPr/>
        </p:nvSpPr>
        <p:spPr>
          <a:xfrm>
            <a:off x="2428957" y="3467072"/>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31" y="929083"/>
            <a:ext cx="2392799" cy="684341"/>
          </a:xfrm>
          <a:prstGeom prst="rect">
            <a:avLst/>
          </a:prstGeom>
        </p:spPr>
      </p:pic>
    </p:spTree>
    <p:extLst>
      <p:ext uri="{BB962C8B-B14F-4D97-AF65-F5344CB8AC3E}">
        <p14:creationId xmlns:p14="http://schemas.microsoft.com/office/powerpoint/2010/main" val="307217370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53" presetClass="entr" presetSubtype="16" fill="hold" grpId="0" nodeType="afterEffect">
                                  <p:stCondLst>
                                    <p:cond delay="0"/>
                                  </p:stCondLst>
                                  <p:iterate type="lt">
                                    <p:tmPct val="1000"/>
                                  </p:iterate>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par>
                                <p:cTn id="37" presetID="12" presetClass="entr" presetSubtype="1"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p:tgtEl>
                                          <p:spTgt spid="8"/>
                                        </p:tgtEl>
                                        <p:attrNameLst>
                                          <p:attrName>ppt_y</p:attrName>
                                        </p:attrNameLst>
                                      </p:cBhvr>
                                      <p:tavLst>
                                        <p:tav tm="0">
                                          <p:val>
                                            <p:strVal val="#ppt_y-#ppt_h*1.125000"/>
                                          </p:val>
                                        </p:tav>
                                        <p:tav tm="100000">
                                          <p:val>
                                            <p:strVal val="#ppt_y"/>
                                          </p:val>
                                        </p:tav>
                                      </p:tavLst>
                                    </p:anim>
                                    <p:animEffect transition="in" filter="wipe(down)">
                                      <p:cBhvr>
                                        <p:cTn id="40" dur="500"/>
                                        <p:tgtEl>
                                          <p:spTgt spid="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p:tgtEl>
                                          <p:spTgt spid="6"/>
                                        </p:tgtEl>
                                        <p:attrNameLst>
                                          <p:attrName>ppt_y</p:attrName>
                                        </p:attrNameLst>
                                      </p:cBhvr>
                                      <p:tavLst>
                                        <p:tav tm="0">
                                          <p:val>
                                            <p:strVal val="#ppt_y+#ppt_h*1.125000"/>
                                          </p:val>
                                        </p:tav>
                                        <p:tav tm="100000">
                                          <p:val>
                                            <p:strVal val="#ppt_y"/>
                                          </p:val>
                                        </p:tav>
                                      </p:tavLst>
                                    </p:anim>
                                    <p:animEffect transition="in" filter="wipe(up)">
                                      <p:cBhvr>
                                        <p:cTn id="44" dur="500"/>
                                        <p:tgtEl>
                                          <p:spTgt spid="6"/>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ppt_y</p:attrName>
                                        </p:attrNameLst>
                                      </p:cBhvr>
                                      <p:tavLst>
                                        <p:tav tm="0">
                                          <p:val>
                                            <p:strVal val="#ppt_y+#ppt_h*1.125000"/>
                                          </p:val>
                                        </p:tav>
                                        <p:tav tm="100000">
                                          <p:val>
                                            <p:strVal val="#ppt_y"/>
                                          </p:val>
                                        </p:tav>
                                      </p:tavLst>
                                    </p:anim>
                                    <p:animEffect transition="in" filter="wipe(up)">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1" grpId="0"/>
      <p:bldP spid="12" grpId="0" animBg="1"/>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418383" y="2746588"/>
            <a:ext cx="2946611" cy="0"/>
          </a:xfrm>
          <a:prstGeom prst="line">
            <a:avLst/>
          </a:prstGeom>
          <a:noFill/>
          <a:ln w="12700" cap="flat" cmpd="sng" algn="ctr">
            <a:solidFill>
              <a:srgbClr val="FF9999"/>
            </a:solidFill>
            <a:prstDash val="solid"/>
            <a:miter lim="800000"/>
            <a:headEnd type="oval"/>
            <a:tailEnd type="oval"/>
          </a:ln>
          <a:effectLst/>
        </p:spPr>
      </p:cxnSp>
      <p:sp>
        <p:nvSpPr>
          <p:cNvPr id="3" name="矩形 2"/>
          <p:cNvSpPr/>
          <p:nvPr/>
        </p:nvSpPr>
        <p:spPr>
          <a:xfrm>
            <a:off x="4418383" y="2129431"/>
            <a:ext cx="3177862" cy="590964"/>
          </a:xfrm>
          <a:prstGeom prst="rect">
            <a:avLst/>
          </a:prstGeom>
        </p:spPr>
        <p:txBody>
          <a:bodyPr wrap="square" lIns="0" tIns="0" rIns="0" bIns="0">
            <a:spAutoFit/>
          </a:bodyPr>
          <a:lstStyle/>
          <a:p>
            <a:pPr algn="ctr">
              <a:defRPr/>
            </a:pPr>
            <a:r>
              <a:rPr lang="zh-CN" altLang="en-US" sz="3800" kern="0" dirty="0" smtClean="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rPr>
              <a:t>用户禁用</a:t>
            </a:r>
            <a:endParaRPr lang="zh-CN" altLang="en-US" sz="3800" kern="0" dirty="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Box 11"/>
          <p:cNvSpPr txBox="1"/>
          <p:nvPr/>
        </p:nvSpPr>
        <p:spPr>
          <a:xfrm>
            <a:off x="4418383" y="2803352"/>
            <a:ext cx="1100812"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禁用企微登陆</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5943295" y="2803352"/>
            <a:ext cx="818684"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禁用邮箱</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a:xfrm>
            <a:off x="885191" y="1214887"/>
            <a:ext cx="2722413" cy="2902102"/>
            <a:chOff x="999059" y="1708340"/>
            <a:chExt cx="3828393" cy="4080857"/>
          </a:xfrm>
        </p:grpSpPr>
        <p:grpSp>
          <p:nvGrpSpPr>
            <p:cNvPr id="9" name="组合 8"/>
            <p:cNvGrpSpPr/>
            <p:nvPr/>
          </p:nvGrpSpPr>
          <p:grpSpPr>
            <a:xfrm>
              <a:off x="999059" y="1708340"/>
              <a:ext cx="3828393" cy="4080857"/>
              <a:chOff x="3835400" y="1789113"/>
              <a:chExt cx="1468438" cy="1565275"/>
            </a:xfrm>
          </p:grpSpPr>
          <p:sp>
            <p:nvSpPr>
              <p:cNvPr id="12"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3"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4"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5"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6"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7"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8"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9"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0"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1"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2"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3"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4"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5"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grpSp>
        <p:sp>
          <p:nvSpPr>
            <p:cNvPr id="10"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en-US" altLang="zh-CN" sz="2600" kern="0" dirty="0">
                  <a:solidFill>
                    <a:srgbClr val="4D4D4D"/>
                  </a:solidFill>
                  <a:cs typeface="Arial" panose="020B0604020202020204" pitchFamily="34" charset="0"/>
                </a:rPr>
                <a:t>02</a:t>
              </a:r>
              <a:endParaRPr lang="zh-CN" altLang="en-US" sz="1300" kern="0" dirty="0">
                <a:solidFill>
                  <a:srgbClr val="4D4D4D"/>
                </a:solidFill>
                <a:cs typeface="Arial" panose="020B0604020202020204" pitchFamily="34" charset="0"/>
              </a:endParaRPr>
            </a:p>
          </p:txBody>
        </p:sp>
        <p:sp>
          <p:nvSpPr>
            <p:cNvPr id="11" name="矩形 259"/>
            <p:cNvSpPr>
              <a:spLocks noChangeArrowheads="1"/>
            </p:cNvSpPr>
            <p:nvPr/>
          </p:nvSpPr>
          <p:spPr bwMode="auto">
            <a:xfrm>
              <a:off x="2385140" y="3684560"/>
              <a:ext cx="1577843"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zh-CN" altLang="en-US" sz="2000" kern="0" dirty="0">
                  <a:solidFill>
                    <a:sysClr val="window" lastClr="FFFFFF"/>
                  </a:solidFill>
                  <a:cs typeface="Arial" panose="020B0604020202020204" pitchFamily="34" charset="0"/>
                </a:rPr>
                <a:t>章节</a:t>
              </a:r>
              <a:endParaRPr lang="en-US" altLang="zh-CN" sz="1000" kern="0" dirty="0">
                <a:solidFill>
                  <a:sysClr val="window" lastClr="FFFFFF"/>
                </a:solidFill>
                <a:cs typeface="Arial" panose="020B0604020202020204" pitchFamily="34" charset="0"/>
              </a:endParaRPr>
            </a:p>
            <a:p>
              <a:pPr algn="ctr">
                <a:buFont typeface="Arial" panose="020B0604020202020204" pitchFamily="34" charset="0"/>
                <a:buNone/>
                <a:defRPr/>
              </a:pPr>
              <a:r>
                <a:rPr lang="en-US" altLang="zh-CN" kern="0" dirty="0">
                  <a:solidFill>
                    <a:sysClr val="window" lastClr="FFFFFF"/>
                  </a:solidFill>
                  <a:cs typeface="Arial" panose="020B0604020202020204" pitchFamily="34" charset="0"/>
                </a:rPr>
                <a:t>PART</a:t>
              </a:r>
              <a:endParaRPr lang="en-US" altLang="zh-CN" sz="3800" kern="0" dirty="0">
                <a:solidFill>
                  <a:sysClr val="window" lastClr="FFFFFF"/>
                </a:solidFill>
                <a:cs typeface="Arial" panose="020B0604020202020204" pitchFamily="34" charset="0"/>
              </a:endParaRPr>
            </a:p>
          </p:txBody>
        </p:sp>
      </p:grpSp>
    </p:spTree>
    <p:extLst>
      <p:ext uri="{BB962C8B-B14F-4D97-AF65-F5344CB8AC3E}">
        <p14:creationId xmlns:p14="http://schemas.microsoft.com/office/powerpoint/2010/main" val="2226719368"/>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4*#ppt_w"/>
                                          </p:val>
                                        </p:tav>
                                        <p:tav tm="100000">
                                          <p:val>
                                            <p:strVal val="#ppt_w"/>
                                          </p:val>
                                        </p:tav>
                                      </p:tavLst>
                                    </p:anim>
                                    <p:anim calcmode="lin" valueType="num">
                                      <p:cBhvr>
                                        <p:cTn id="1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600" y="1416604"/>
            <a:ext cx="6264696" cy="335459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禁用企微登陆</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95536" y="771550"/>
            <a:ext cx="6586010"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通讯录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左侧搜索</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点击成员（或选择）</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禁用。</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这里的禁用只禁用用户无法登陆当前企业下的企业微信</a:t>
            </a:r>
            <a:endParaRPr lang="zh-CN" altLang="en-US" sz="1100" b="1"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5978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236568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79912" y="848771"/>
            <a:ext cx="5184576" cy="37113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禁用邮箱使用</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95536" y="771550"/>
            <a:ext cx="3456384" cy="1589660"/>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a:t>企业微信后台</a:t>
            </a:r>
            <a:r>
              <a:rPr lang="en-US" altLang="zh-CN" sz="1100" dirty="0"/>
              <a:t>-</a:t>
            </a:r>
            <a:r>
              <a:rPr lang="zh-CN" altLang="en-US" sz="1100" dirty="0" smtClean="0">
                <a:solidFill>
                  <a:schemeClr val="tx1">
                    <a:lumMod val="65000"/>
                    <a:lumOff val="35000"/>
                  </a:schemeClr>
                </a:solidFill>
                <a:sym typeface="微软雅黑" pitchFamily="34" charset="-122"/>
              </a:rPr>
              <a:t>首页</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协作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邮件</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邮箱管理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禁用邮箱</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点击成员（或选择）</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禁用。</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这里的禁用只禁用用户无法登陆当前企业下的企业微信</a:t>
            </a:r>
            <a:endParaRPr lang="en-US" altLang="zh-CN" sz="1100" b="1"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zh-CN" altLang="en-US" sz="1600" dirty="0"/>
              <a:t>注意：禁用的邮箱将无法登录和进行收发信。</a:t>
            </a:r>
            <a:endParaRPr lang="zh-CN" altLang="en-US" sz="700" b="1"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7020272" y="393990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2372416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568" y="1764066"/>
            <a:ext cx="6768752" cy="314014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禁用邮箱使用</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95536" y="771550"/>
            <a:ext cx="7272808" cy="829452"/>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a:t>企业微信后台</a:t>
            </a:r>
            <a:r>
              <a:rPr lang="en-US" altLang="zh-CN" sz="1100" dirty="0"/>
              <a:t>-</a:t>
            </a:r>
            <a:r>
              <a:rPr lang="zh-CN" altLang="en-US" sz="1100" dirty="0" smtClean="0">
                <a:solidFill>
                  <a:schemeClr val="tx1">
                    <a:lumMod val="65000"/>
                    <a:lumOff val="35000"/>
                  </a:schemeClr>
                </a:solidFill>
                <a:sym typeface="微软雅黑" pitchFamily="34" charset="-122"/>
              </a:rPr>
              <a:t>首页</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协作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邮件</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邮箱管理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禁用邮箱</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点击成员（或选择）</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禁用。</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这里的禁用只禁用用户无法登陆当前企业下的企业微信</a:t>
            </a:r>
            <a:endParaRPr lang="en-US" altLang="zh-CN" sz="1100" b="1"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zh-CN" altLang="en-US" sz="1600" dirty="0"/>
              <a:t>注意：禁用的邮箱将无法登录和进行收发信</a:t>
            </a:r>
            <a:r>
              <a:rPr lang="zh-CN" altLang="en-US" sz="1600" dirty="0" smtClean="0"/>
              <a:t>。可重新启用</a:t>
            </a:r>
            <a:endParaRPr lang="zh-CN" altLang="en-US" sz="700" b="1"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220072" y="393990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659039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418383" y="2746588"/>
            <a:ext cx="2946611" cy="0"/>
          </a:xfrm>
          <a:prstGeom prst="line">
            <a:avLst/>
          </a:prstGeom>
          <a:noFill/>
          <a:ln w="12700" cap="flat" cmpd="sng" algn="ctr">
            <a:solidFill>
              <a:srgbClr val="FF9999"/>
            </a:solidFill>
            <a:prstDash val="solid"/>
            <a:miter lim="800000"/>
            <a:headEnd type="oval"/>
            <a:tailEnd type="oval"/>
          </a:ln>
          <a:effectLst/>
        </p:spPr>
      </p:cxnSp>
      <p:sp>
        <p:nvSpPr>
          <p:cNvPr id="3" name="矩形 2"/>
          <p:cNvSpPr/>
          <p:nvPr/>
        </p:nvSpPr>
        <p:spPr>
          <a:xfrm>
            <a:off x="4418383" y="2129431"/>
            <a:ext cx="3177862" cy="590964"/>
          </a:xfrm>
          <a:prstGeom prst="rect">
            <a:avLst/>
          </a:prstGeom>
        </p:spPr>
        <p:txBody>
          <a:bodyPr wrap="square" lIns="0" tIns="0" rIns="0" bIns="0">
            <a:spAutoFit/>
          </a:bodyPr>
          <a:lstStyle/>
          <a:p>
            <a:pPr algn="ctr">
              <a:defRPr/>
            </a:pPr>
            <a:r>
              <a:rPr lang="zh-CN" altLang="en-US" sz="3800" kern="0" dirty="0" smtClean="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rPr>
              <a:t>邮件备份</a:t>
            </a:r>
            <a:endParaRPr lang="zh-CN" altLang="en-US" sz="3800" kern="0" dirty="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Box 11"/>
          <p:cNvSpPr txBox="1"/>
          <p:nvPr/>
        </p:nvSpPr>
        <p:spPr>
          <a:xfrm>
            <a:off x="4418383" y="2803352"/>
            <a:ext cx="1285158"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已删除邮箱备份</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5943295" y="2803352"/>
            <a:ext cx="818684"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规则备份</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a:xfrm>
            <a:off x="885191" y="1214887"/>
            <a:ext cx="2722413" cy="2902102"/>
            <a:chOff x="999059" y="1708340"/>
            <a:chExt cx="3828393" cy="4080857"/>
          </a:xfrm>
        </p:grpSpPr>
        <p:grpSp>
          <p:nvGrpSpPr>
            <p:cNvPr id="9" name="组合 8"/>
            <p:cNvGrpSpPr/>
            <p:nvPr/>
          </p:nvGrpSpPr>
          <p:grpSpPr>
            <a:xfrm>
              <a:off x="999059" y="1708340"/>
              <a:ext cx="3828393" cy="4080857"/>
              <a:chOff x="3835400" y="1789113"/>
              <a:chExt cx="1468438" cy="1565275"/>
            </a:xfrm>
          </p:grpSpPr>
          <p:sp>
            <p:nvSpPr>
              <p:cNvPr id="12"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3"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4"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5"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6"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7"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8"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9"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0"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1"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2"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3"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4"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5"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grpSp>
        <p:sp>
          <p:nvSpPr>
            <p:cNvPr id="10"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en-US" altLang="zh-CN" sz="2600" kern="0" dirty="0">
                  <a:solidFill>
                    <a:srgbClr val="4D4D4D"/>
                  </a:solidFill>
                  <a:cs typeface="Arial" panose="020B0604020202020204" pitchFamily="34" charset="0"/>
                </a:rPr>
                <a:t>03</a:t>
              </a:r>
              <a:endParaRPr lang="zh-CN" altLang="en-US" sz="1300" kern="0" dirty="0">
                <a:solidFill>
                  <a:srgbClr val="4D4D4D"/>
                </a:solidFill>
                <a:cs typeface="Arial" panose="020B0604020202020204" pitchFamily="34" charset="0"/>
              </a:endParaRPr>
            </a:p>
          </p:txBody>
        </p:sp>
        <p:sp>
          <p:nvSpPr>
            <p:cNvPr id="11" name="矩形 259"/>
            <p:cNvSpPr>
              <a:spLocks noChangeArrowheads="1"/>
            </p:cNvSpPr>
            <p:nvPr/>
          </p:nvSpPr>
          <p:spPr bwMode="auto">
            <a:xfrm>
              <a:off x="2385140" y="3684560"/>
              <a:ext cx="1577843"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zh-CN" altLang="en-US" sz="2000" kern="0" dirty="0">
                  <a:solidFill>
                    <a:sysClr val="window" lastClr="FFFFFF"/>
                  </a:solidFill>
                  <a:cs typeface="Arial" panose="020B0604020202020204" pitchFamily="34" charset="0"/>
                </a:rPr>
                <a:t>章节</a:t>
              </a:r>
              <a:endParaRPr lang="en-US" altLang="zh-CN" sz="1000" kern="0" dirty="0">
                <a:solidFill>
                  <a:sysClr val="window" lastClr="FFFFFF"/>
                </a:solidFill>
                <a:cs typeface="Arial" panose="020B0604020202020204" pitchFamily="34" charset="0"/>
              </a:endParaRPr>
            </a:p>
            <a:p>
              <a:pPr algn="ctr">
                <a:buFont typeface="Arial" panose="020B0604020202020204" pitchFamily="34" charset="0"/>
                <a:buNone/>
                <a:defRPr/>
              </a:pPr>
              <a:r>
                <a:rPr lang="en-US" altLang="zh-CN" kern="0" dirty="0">
                  <a:solidFill>
                    <a:sysClr val="window" lastClr="FFFFFF"/>
                  </a:solidFill>
                  <a:cs typeface="Arial" panose="020B0604020202020204" pitchFamily="34" charset="0"/>
                </a:rPr>
                <a:t>PART</a:t>
              </a:r>
              <a:endParaRPr lang="en-US" altLang="zh-CN" sz="3800" kern="0" dirty="0">
                <a:solidFill>
                  <a:sysClr val="window" lastClr="FFFFFF"/>
                </a:solidFill>
                <a:cs typeface="Arial" panose="020B0604020202020204" pitchFamily="34" charset="0"/>
              </a:endParaRPr>
            </a:p>
          </p:txBody>
        </p:sp>
      </p:grpSp>
    </p:spTree>
    <p:extLst>
      <p:ext uri="{BB962C8B-B14F-4D97-AF65-F5344CB8AC3E}">
        <p14:creationId xmlns:p14="http://schemas.microsoft.com/office/powerpoint/2010/main" val="161377829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4*#ppt_w"/>
                                          </p:val>
                                        </p:tav>
                                        <p:tav tm="100000">
                                          <p:val>
                                            <p:strVal val="#ppt_w"/>
                                          </p:val>
                                        </p:tav>
                                      </p:tavLst>
                                    </p:anim>
                                    <p:anim calcmode="lin" valueType="num">
                                      <p:cBhvr>
                                        <p:cTn id="1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3963" y="1297447"/>
            <a:ext cx="6099269" cy="335459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71600" y="266528"/>
            <a:ext cx="1800493"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已删除邮箱备份</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586010" cy="769435"/>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邮箱管理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邮箱回收站</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备份邮件给其他邮箱。</a:t>
            </a:r>
            <a:endParaRPr lang="en-US" altLang="zh-CN" sz="1100" dirty="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b="1"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注意：</a:t>
            </a:r>
            <a:r>
              <a:rPr lang="zh-CN" altLang="en-US" sz="1200" dirty="0">
                <a:solidFill>
                  <a:srgbClr val="FF0000"/>
                </a:solidFill>
              </a:rPr>
              <a:t>删除成员后，邮箱可保留</a:t>
            </a:r>
            <a:r>
              <a:rPr lang="en-US" altLang="zh-CN" sz="1200" dirty="0">
                <a:solidFill>
                  <a:srgbClr val="FF0000"/>
                </a:solidFill>
              </a:rPr>
              <a:t>30</a:t>
            </a:r>
            <a:r>
              <a:rPr lang="zh-CN" altLang="en-US" sz="1200" dirty="0">
                <a:solidFill>
                  <a:srgbClr val="FF0000"/>
                </a:solidFill>
              </a:rPr>
              <a:t>天；解绑成员邮箱或回收业务邮箱后，邮箱账号可保留</a:t>
            </a:r>
            <a:r>
              <a:rPr lang="en-US" altLang="zh-CN" sz="1200" dirty="0">
                <a:solidFill>
                  <a:srgbClr val="FF0000"/>
                </a:solidFill>
              </a:rPr>
              <a:t>60</a:t>
            </a:r>
            <a:r>
              <a:rPr lang="zh-CN" altLang="en-US" sz="1200" dirty="0">
                <a:solidFill>
                  <a:srgbClr val="FF0000"/>
                </a:solidFill>
              </a:rPr>
              <a:t>天</a:t>
            </a:r>
            <a:endParaRPr lang="en-US" altLang="zh-CN" sz="500" b="1" dirty="0" smtClean="0">
              <a:solidFill>
                <a:srgbClr val="FF0000"/>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940152" y="422793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73653016"/>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800493"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已删除邮箱备份</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586010" cy="769435"/>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邮箱管理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邮箱回收站</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备份邮件给其他邮箱。</a:t>
            </a:r>
            <a:endParaRPr lang="en-US" altLang="zh-CN" sz="1100" dirty="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b="1"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注意：</a:t>
            </a:r>
            <a:r>
              <a:rPr lang="zh-CN" altLang="en-US" sz="1200" dirty="0">
                <a:solidFill>
                  <a:srgbClr val="FF0000"/>
                </a:solidFill>
              </a:rPr>
              <a:t>删除成员后，邮箱可保留</a:t>
            </a:r>
            <a:r>
              <a:rPr lang="en-US" altLang="zh-CN" sz="1200" dirty="0">
                <a:solidFill>
                  <a:srgbClr val="FF0000"/>
                </a:solidFill>
              </a:rPr>
              <a:t>30</a:t>
            </a:r>
            <a:r>
              <a:rPr lang="zh-CN" altLang="en-US" sz="1200" dirty="0">
                <a:solidFill>
                  <a:srgbClr val="FF0000"/>
                </a:solidFill>
              </a:rPr>
              <a:t>天；解绑成员邮箱或回收业务邮箱后，邮箱账号可保留</a:t>
            </a:r>
            <a:r>
              <a:rPr lang="en-US" altLang="zh-CN" sz="1200" dirty="0">
                <a:solidFill>
                  <a:srgbClr val="FF0000"/>
                </a:solidFill>
              </a:rPr>
              <a:t>60</a:t>
            </a:r>
            <a:r>
              <a:rPr lang="zh-CN" altLang="en-US" sz="1200" dirty="0">
                <a:solidFill>
                  <a:srgbClr val="FF0000"/>
                </a:solidFill>
              </a:rPr>
              <a:t>天</a:t>
            </a:r>
            <a:endParaRPr lang="en-US" altLang="zh-CN" sz="500" b="1" dirty="0" smtClean="0">
              <a:solidFill>
                <a:srgbClr val="FF0000"/>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3608" y="1340788"/>
            <a:ext cx="6099269" cy="29739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2843808" y="242773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30434726"/>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800493"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已删除邮箱备份</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3828802" cy="989496"/>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邮箱管理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邮箱回收站</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备份邮件给其他邮箱。</a:t>
            </a:r>
            <a:endParaRPr lang="en-US" altLang="zh-CN" sz="1100" dirty="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b="1" dirty="0" smtClean="0">
                <a:solidFill>
                  <a:schemeClr val="tx1">
                    <a:lumMod val="65000"/>
                    <a:lumOff val="35000"/>
                  </a:schemeClr>
                </a:solidFill>
                <a:sym typeface="微软雅黑" pitchFamily="34" charset="-122"/>
              </a:rPr>
              <a:t>     </a:t>
            </a:r>
            <a:r>
              <a:rPr lang="zh-CN" altLang="en-US" sz="1100" b="1" dirty="0" smtClean="0">
                <a:solidFill>
                  <a:schemeClr val="tx1">
                    <a:lumMod val="65000"/>
                    <a:lumOff val="35000"/>
                  </a:schemeClr>
                </a:solidFill>
                <a:sym typeface="微软雅黑" pitchFamily="34" charset="-122"/>
              </a:rPr>
              <a:t>注意：</a:t>
            </a:r>
            <a:r>
              <a:rPr lang="zh-CN" altLang="en-US" sz="1200" dirty="0">
                <a:solidFill>
                  <a:srgbClr val="FF0000"/>
                </a:solidFill>
              </a:rPr>
              <a:t>删除成员后，邮箱可保留</a:t>
            </a:r>
            <a:r>
              <a:rPr lang="en-US" altLang="zh-CN" sz="1200" dirty="0">
                <a:solidFill>
                  <a:srgbClr val="FF0000"/>
                </a:solidFill>
              </a:rPr>
              <a:t>30</a:t>
            </a:r>
            <a:r>
              <a:rPr lang="zh-CN" altLang="en-US" sz="1200" dirty="0">
                <a:solidFill>
                  <a:srgbClr val="FF0000"/>
                </a:solidFill>
              </a:rPr>
              <a:t>天；解绑成员邮箱或回收业务邮箱后，邮箱账号可保留</a:t>
            </a:r>
            <a:r>
              <a:rPr lang="en-US" altLang="zh-CN" sz="1200" dirty="0">
                <a:solidFill>
                  <a:srgbClr val="FF0000"/>
                </a:solidFill>
              </a:rPr>
              <a:t>60</a:t>
            </a:r>
            <a:r>
              <a:rPr lang="zh-CN" altLang="en-US" sz="1200" dirty="0">
                <a:solidFill>
                  <a:srgbClr val="FF0000"/>
                </a:solidFill>
              </a:rPr>
              <a:t>天</a:t>
            </a:r>
            <a:endParaRPr lang="en-US" altLang="zh-CN" sz="500" b="1" dirty="0" smtClean="0">
              <a:solidFill>
                <a:srgbClr val="FF0000"/>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9952" y="751382"/>
            <a:ext cx="4160421" cy="38273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7380312" y="386789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800257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规则备份</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2820690"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收发信管理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邮件备份。</a:t>
            </a:r>
            <a:endParaRPr lang="en-US" altLang="zh-CN"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19872" y="637218"/>
            <a:ext cx="5040560" cy="42923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47">
            <a:extLst>
              <a:ext uri="{FF2B5EF4-FFF2-40B4-BE49-F238E27FC236}">
                <a16:creationId xmlns:a16="http://schemas.microsoft.com/office/drawing/2014/main" id="{070E872B-D7C4-4BAB-AB5D-5F743DD3A182}"/>
              </a:ext>
            </a:extLst>
          </p:cNvPr>
          <p:cNvSpPr>
            <a:spLocks noChangeArrowheads="1"/>
          </p:cNvSpPr>
          <p:nvPr/>
        </p:nvSpPr>
        <p:spPr bwMode="auto">
          <a:xfrm>
            <a:off x="421524" y="1491630"/>
            <a:ext cx="2798906" cy="2489906"/>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可以</a:t>
            </a:r>
            <a:r>
              <a:rPr lang="zh-CN" altLang="en-US" sz="1100" dirty="0"/>
              <a:t>任意指定一个成员邮箱作为备份邮箱并设置相关备份规则。</a:t>
            </a:r>
            <a:r>
              <a:rPr lang="zh-CN" altLang="en-US" sz="400" dirty="0"/>
              <a:t/>
            </a:r>
            <a:br>
              <a:rPr lang="zh-CN" altLang="en-US" sz="400" dirty="0"/>
            </a:br>
            <a:r>
              <a:rPr lang="zh-CN" altLang="en-US" sz="1100" dirty="0"/>
              <a:t>设置成功后，自设置生效后的邮件开始备份，一旦有符合备份规则的邮件则会立即备份至你的接收邮箱内。</a:t>
            </a:r>
            <a:r>
              <a:rPr lang="zh-CN" altLang="en-US" sz="400" dirty="0"/>
              <a:t/>
            </a:r>
            <a:br>
              <a:rPr lang="zh-CN" altLang="en-US" sz="400" dirty="0"/>
            </a:br>
            <a:r>
              <a:rPr lang="zh-CN" altLang="en-US" sz="1100" dirty="0" smtClean="0"/>
              <a:t>提示</a:t>
            </a:r>
            <a:r>
              <a:rPr lang="zh-CN" altLang="en-US" sz="1100" dirty="0"/>
              <a:t>：</a:t>
            </a:r>
            <a:r>
              <a:rPr lang="zh-CN" altLang="en-US" sz="400" dirty="0"/>
              <a:t/>
            </a:r>
            <a:br>
              <a:rPr lang="zh-CN" altLang="en-US" sz="400" dirty="0"/>
            </a:br>
            <a:r>
              <a:rPr lang="zh-CN" altLang="en-US" sz="1100" dirty="0"/>
              <a:t>是从设置生效后以及之后的邮件才会备份，设置时间点之前的邮件不会进行备份；</a:t>
            </a:r>
            <a:r>
              <a:rPr lang="zh-CN" altLang="en-US" sz="400" dirty="0"/>
              <a:t/>
            </a:r>
            <a:br>
              <a:rPr lang="zh-CN" altLang="en-US" sz="400" dirty="0"/>
            </a:br>
            <a:r>
              <a:rPr lang="zh-CN" altLang="en-US" sz="1100" dirty="0"/>
              <a:t>如果来信过多，可能导致备份邮箱满。建议及时使用客户端工具将邮件收取到本地。</a:t>
            </a:r>
            <a:r>
              <a:rPr lang="zh-CN" altLang="en-US" sz="400" dirty="0"/>
              <a:t/>
            </a:r>
            <a:br>
              <a:rPr lang="zh-CN" altLang="en-US" sz="400" dirty="0"/>
            </a:br>
            <a:r>
              <a:rPr lang="zh-CN" altLang="en-US" sz="1100" dirty="0">
                <a:solidFill>
                  <a:srgbClr val="FF0000"/>
                </a:solidFill>
              </a:rPr>
              <a:t>注：该功能为</a:t>
            </a:r>
            <a:r>
              <a:rPr lang="en-US" altLang="zh-CN" sz="1100" dirty="0">
                <a:solidFill>
                  <a:srgbClr val="FF0000"/>
                </a:solidFill>
              </a:rPr>
              <a:t>VIP</a:t>
            </a:r>
            <a:r>
              <a:rPr lang="zh-CN" altLang="en-US" sz="1100" dirty="0">
                <a:solidFill>
                  <a:srgbClr val="FF0000"/>
                </a:solidFill>
              </a:rPr>
              <a:t>功能，仅对收费版本开放。</a:t>
            </a:r>
            <a:endParaRPr lang="en-US" altLang="zh-CN" sz="400" dirty="0">
              <a:solidFill>
                <a:srgbClr val="FF0000"/>
              </a:solidFill>
              <a:sym typeface="微软雅黑" pitchFamily="34" charset="-122"/>
            </a:endParaRPr>
          </a:p>
        </p:txBody>
      </p:sp>
      <p:grpSp>
        <p:nvGrpSpPr>
          <p:cNvPr id="17" name="组合 16">
            <a:extLst>
              <a:ext uri="{FF2B5EF4-FFF2-40B4-BE49-F238E27FC236}">
                <a16:creationId xmlns:a16="http://schemas.microsoft.com/office/drawing/2014/main" id="{47A6EBF0-0056-4326-A81B-F162C5A90ED0}"/>
              </a:ext>
            </a:extLst>
          </p:cNvPr>
          <p:cNvGrpSpPr/>
          <p:nvPr/>
        </p:nvGrpSpPr>
        <p:grpSpPr>
          <a:xfrm>
            <a:off x="6444208" y="4083918"/>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8" name="组合 17">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20" name="同心圆 19">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1" name="等腰三角形 20">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9" name="椭圆 18">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345082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par>
                          <p:cTn id="28" fill="hold">
                            <p:stCondLst>
                              <p:cond delay="1250"/>
                            </p:stCondLst>
                            <p:childTnLst>
                              <p:par>
                                <p:cTn id="29" presetID="16" presetClass="entr" presetSubtype="37"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outVertical)">
                                      <p:cBhvr>
                                        <p:cTn id="31" dur="500"/>
                                        <p:tgtEl>
                                          <p:spTgt spid="16"/>
                                        </p:tgtEl>
                                      </p:cBhvr>
                                    </p:animEffect>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750"/>
                                        <p:tgtEl>
                                          <p:spTgt spid="17"/>
                                        </p:tgtEl>
                                      </p:cBhvr>
                                    </p:animEffect>
                                    <p:anim calcmode="lin" valueType="num">
                                      <p:cBhvr>
                                        <p:cTn id="35" dur="750" fill="hold"/>
                                        <p:tgtEl>
                                          <p:spTgt spid="17"/>
                                        </p:tgtEl>
                                        <p:attrNameLst>
                                          <p:attrName>ppt_x</p:attrName>
                                        </p:attrNameLst>
                                      </p:cBhvr>
                                      <p:tavLst>
                                        <p:tav tm="0">
                                          <p:val>
                                            <p:strVal val="#ppt_x"/>
                                          </p:val>
                                        </p:tav>
                                        <p:tav tm="100000">
                                          <p:val>
                                            <p:strVal val="#ppt_x"/>
                                          </p:val>
                                        </p:tav>
                                      </p:tavLst>
                                    </p:anim>
                                    <p:anim calcmode="lin" valueType="num">
                                      <p:cBhvr>
                                        <p:cTn id="36" dur="750" fill="hold"/>
                                        <p:tgtEl>
                                          <p:spTgt spid="17"/>
                                        </p:tgtEl>
                                        <p:attrNameLst>
                                          <p:attrName>ppt_y</p:attrName>
                                        </p:attrNameLst>
                                      </p:cBhvr>
                                      <p:tavLst>
                                        <p:tav tm="0">
                                          <p:val>
                                            <p:strVal val="#ppt_y+.1"/>
                                          </p:val>
                                        </p:tav>
                                        <p:tav tm="100000">
                                          <p:val>
                                            <p:strVal val="#ppt_y"/>
                                          </p:val>
                                        </p:tav>
                                      </p:tavLst>
                                    </p:anim>
                                  </p:childTnLst>
                                </p:cTn>
                              </p:par>
                              <p:par>
                                <p:cTn id="37" presetID="26" presetClass="emph" presetSubtype="0" fill="hold" nodeType="withEffect">
                                  <p:stCondLst>
                                    <p:cond delay="0"/>
                                  </p:stCondLst>
                                  <p:childTnLst>
                                    <p:animEffect transition="out" filter="fade">
                                      <p:cBhvr>
                                        <p:cTn id="38" dur="500" tmFilter="0, 0; .2, .5; .8, .5; 1, 0"/>
                                        <p:tgtEl>
                                          <p:spTgt spid="17"/>
                                        </p:tgtEl>
                                      </p:cBhvr>
                                    </p:animEffect>
                                    <p:animScale>
                                      <p:cBhvr>
                                        <p:cTn id="39"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添加备份规则</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586010" cy="267888"/>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邮件备份。</a:t>
            </a:r>
            <a:endParaRPr lang="en-US" altLang="zh-CN"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576" y="1101902"/>
            <a:ext cx="7305630" cy="319809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2563028" y="242773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076075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rot="2575115">
            <a:off x="623370" y="1401906"/>
            <a:ext cx="2474497" cy="2449008"/>
          </a:xfrm>
          <a:prstGeom prst="roundRect">
            <a:avLst/>
          </a:prstGeom>
          <a:no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75000"/>
                </a:schemeClr>
              </a:solidFill>
              <a:ea typeface="微软雅黑" panose="020B0503020204020204" pitchFamily="34" charset="-122"/>
            </a:endParaRPr>
          </a:p>
        </p:txBody>
      </p:sp>
      <p:sp>
        <p:nvSpPr>
          <p:cNvPr id="7" name="MH_SubTitle_1"/>
          <p:cNvSpPr/>
          <p:nvPr>
            <p:custDataLst>
              <p:tags r:id="rId1"/>
            </p:custDataLst>
          </p:nvPr>
        </p:nvSpPr>
        <p:spPr>
          <a:xfrm>
            <a:off x="4655246" y="1309174"/>
            <a:ext cx="2908538" cy="572690"/>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noFill/>
          <a:ln w="25400" cap="flat" cmpd="sng" algn="ctr">
            <a:solidFill>
              <a:schemeClr val="accent1">
                <a:lumMod val="75000"/>
              </a:schemeClr>
            </a:solidFill>
            <a:prstDash val="soli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rPr>
              <a:t>用户新增</a:t>
            </a:r>
            <a:endParaRPr kumimoji="0" lang="en-US" altLang="zh-CN" sz="2000" b="0"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900" kern="0" dirty="0" smtClean="0">
                <a:solidFill>
                  <a:schemeClr val="tx2">
                    <a:lumMod val="75000"/>
                  </a:schemeClr>
                </a:solidFill>
                <a:latin typeface="Arial" panose="020B0604020202020204" pitchFamily="34" charset="0"/>
                <a:ea typeface="微软雅黑" panose="020B0503020204020204" pitchFamily="34" charset="-122"/>
              </a:rPr>
              <a:t>USER ADD</a:t>
            </a:r>
            <a:endParaRPr lang="zh-CN" altLang="en-US" sz="900" kern="0" dirty="0">
              <a:solidFill>
                <a:schemeClr val="tx2">
                  <a:lumMod val="75000"/>
                </a:schemeClr>
              </a:solidFill>
              <a:latin typeface="Arial" panose="020B0604020202020204" pitchFamily="34" charset="0"/>
              <a:ea typeface="微软雅黑" panose="020B0503020204020204" pitchFamily="34" charset="-122"/>
            </a:endParaRPr>
          </a:p>
        </p:txBody>
      </p:sp>
      <p:sp>
        <p:nvSpPr>
          <p:cNvPr id="8" name="MH_Other_1"/>
          <p:cNvSpPr/>
          <p:nvPr>
            <p:custDataLst>
              <p:tags r:id="rId2"/>
            </p:custDataLst>
          </p:nvPr>
        </p:nvSpPr>
        <p:spPr>
          <a:xfrm>
            <a:off x="4154019" y="1309174"/>
            <a:ext cx="571469" cy="572690"/>
          </a:xfrm>
          <a:prstGeom prst="ellipse">
            <a:avLst/>
          </a:prstGeom>
          <a:solidFill>
            <a:srgbClr val="FFFFFF"/>
          </a:solidFill>
          <a:ln w="57150" cap="flat" cmpd="sng" algn="ctr">
            <a:solidFill>
              <a:schemeClr val="tx2">
                <a:lumMod val="75000"/>
              </a:schemeClr>
            </a:solidFill>
            <a:prstDash val="solid"/>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000" b="0"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rPr>
              <a:t>1</a:t>
            </a:r>
          </a:p>
        </p:txBody>
      </p:sp>
      <p:sp>
        <p:nvSpPr>
          <p:cNvPr id="9" name="MH_SubTitle_2"/>
          <p:cNvSpPr/>
          <p:nvPr>
            <p:custDataLst>
              <p:tags r:id="rId3"/>
            </p:custDataLst>
          </p:nvPr>
        </p:nvSpPr>
        <p:spPr>
          <a:xfrm>
            <a:off x="4655246" y="2924582"/>
            <a:ext cx="2908538" cy="572690"/>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noFill/>
          <a:ln w="25400" cap="flat" cmpd="sng" algn="ctr">
            <a:solidFill>
              <a:srgbClr val="007E5D"/>
            </a:solidFill>
            <a:prstDash val="soli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7E5D"/>
                </a:solidFill>
                <a:latin typeface="Arial" panose="020B0604020202020204" pitchFamily="34" charset="0"/>
                <a:ea typeface="微软雅黑" panose="020B0503020204020204" pitchFamily="34" charset="-122"/>
                <a:sym typeface="Arial" panose="020B0604020202020204" pitchFamily="34" charset="0"/>
              </a:rPr>
              <a:t>邮件备份</a:t>
            </a:r>
            <a:endParaRPr lang="zh-CN" altLang="en-US" sz="2000" kern="0" noProof="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900" kern="0" dirty="0" smtClean="0">
                <a:solidFill>
                  <a:srgbClr val="007E5D"/>
                </a:solidFill>
                <a:latin typeface="Arial" panose="020B0604020202020204" pitchFamily="34" charset="0"/>
                <a:ea typeface="微软雅黑" panose="020B0503020204020204" pitchFamily="34" charset="-122"/>
              </a:rPr>
              <a:t>MAIL BACKUP</a:t>
            </a:r>
            <a:endParaRPr lang="zh-CN" altLang="en-US" sz="900" kern="0" dirty="0">
              <a:solidFill>
                <a:srgbClr val="007E5D"/>
              </a:solidFill>
              <a:latin typeface="Arial" panose="020B0604020202020204" pitchFamily="34" charset="0"/>
              <a:ea typeface="微软雅黑" panose="020B0503020204020204" pitchFamily="34" charset="-122"/>
            </a:endParaRPr>
          </a:p>
        </p:txBody>
      </p:sp>
      <p:sp>
        <p:nvSpPr>
          <p:cNvPr id="10" name="MH_Other_2"/>
          <p:cNvSpPr/>
          <p:nvPr>
            <p:custDataLst>
              <p:tags r:id="rId4"/>
            </p:custDataLst>
          </p:nvPr>
        </p:nvSpPr>
        <p:spPr>
          <a:xfrm>
            <a:off x="4154019" y="2924582"/>
            <a:ext cx="571469" cy="572690"/>
          </a:xfrm>
          <a:prstGeom prst="ellipse">
            <a:avLst/>
          </a:prstGeom>
          <a:solidFill>
            <a:srgbClr val="FFFFFF"/>
          </a:solidFill>
          <a:ln w="57150" cap="flat" cmpd="sng" algn="ctr">
            <a:solidFill>
              <a:srgbClr val="007E5D"/>
            </a:solidFill>
            <a:prstDash val="solid"/>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000" kern="0" noProof="0" dirty="0">
                <a:solidFill>
                  <a:srgbClr val="007E5D"/>
                </a:solidFill>
                <a:latin typeface="Arial" panose="020B0604020202020204" pitchFamily="34" charset="0"/>
                <a:ea typeface="微软雅黑" panose="020B0503020204020204" pitchFamily="34" charset="-122"/>
                <a:sym typeface="Arial" panose="020B0604020202020204" pitchFamily="34" charset="0"/>
              </a:rPr>
              <a:t>3</a:t>
            </a:r>
            <a:endParaRPr kumimoji="0" lang="en-US" altLang="zh-CN" sz="3000" b="0" i="0" u="none" strike="noStrike" kern="0" cap="none" spc="0" normalizeH="0" baseline="0" noProof="0" dirty="0">
              <a:ln>
                <a:noFill/>
              </a:ln>
              <a:solidFill>
                <a:srgbClr val="007E5D"/>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MH_SubTitle_3"/>
          <p:cNvSpPr/>
          <p:nvPr>
            <p:custDataLst>
              <p:tags r:id="rId5"/>
            </p:custDataLst>
          </p:nvPr>
        </p:nvSpPr>
        <p:spPr>
          <a:xfrm>
            <a:off x="4655382" y="3773824"/>
            <a:ext cx="2908538" cy="572690"/>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noFill/>
          <a:ln w="25400" cap="flat" cmpd="sng" algn="ctr">
            <a:solidFill>
              <a:srgbClr val="FF9999"/>
            </a:solidFill>
            <a:prstDash val="soli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FF9999"/>
                </a:solidFill>
                <a:latin typeface="Arial" panose="020B0604020202020204" pitchFamily="34" charset="0"/>
                <a:ea typeface="微软雅黑" panose="020B0503020204020204" pitchFamily="34" charset="-122"/>
                <a:sym typeface="Arial" panose="020B0604020202020204" pitchFamily="34" charset="0"/>
              </a:rPr>
              <a:t>邮件归档</a:t>
            </a:r>
            <a:endParaRPr lang="en-US" altLang="zh-CN" sz="2000" kern="0" dirty="0" smtClean="0">
              <a:solidFill>
                <a:srgbClr val="FF9999"/>
              </a:solidFill>
              <a:latin typeface="Arial" panose="020B0604020202020204" pitchFamily="34" charset="0"/>
              <a:ea typeface="微软雅黑" panose="020B0503020204020204" pitchFamily="34" charset="-122"/>
              <a:sym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900" kern="0" dirty="0" smtClean="0">
                <a:solidFill>
                  <a:srgbClr val="FF9999"/>
                </a:solidFill>
                <a:latin typeface="Arial" panose="020B0604020202020204" pitchFamily="34" charset="0"/>
                <a:ea typeface="微软雅黑" panose="020B0503020204020204" pitchFamily="34" charset="-122"/>
                <a:sym typeface="Arial" panose="020B0604020202020204" pitchFamily="34" charset="0"/>
              </a:rPr>
              <a:t>MAIL ARCHIVE</a:t>
            </a:r>
            <a:endParaRPr lang="zh-CN" altLang="en-US" sz="900" kern="0" dirty="0">
              <a:solidFill>
                <a:srgbClr val="FF9999"/>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3"/>
          <p:cNvSpPr/>
          <p:nvPr>
            <p:custDataLst>
              <p:tags r:id="rId6"/>
            </p:custDataLst>
          </p:nvPr>
        </p:nvSpPr>
        <p:spPr>
          <a:xfrm>
            <a:off x="4154155" y="3773824"/>
            <a:ext cx="571469" cy="572690"/>
          </a:xfrm>
          <a:prstGeom prst="ellipse">
            <a:avLst/>
          </a:prstGeom>
          <a:solidFill>
            <a:srgbClr val="FFFFFF"/>
          </a:solidFill>
          <a:ln w="57150" cap="flat" cmpd="sng" algn="ctr">
            <a:solidFill>
              <a:srgbClr val="FF9999"/>
            </a:solidFill>
            <a:prstDash val="solid"/>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000" kern="0" dirty="0">
                <a:solidFill>
                  <a:srgbClr val="FF9999"/>
                </a:solidFill>
                <a:latin typeface="Arial" panose="020B0604020202020204" pitchFamily="34" charset="0"/>
                <a:ea typeface="微软雅黑" panose="020B0503020204020204" pitchFamily="34" charset="-122"/>
                <a:sym typeface="Arial" panose="020B0604020202020204" pitchFamily="34" charset="0"/>
              </a:rPr>
              <a:t>4</a:t>
            </a:r>
            <a:endParaRPr kumimoji="0" lang="en-US" altLang="zh-CN" sz="3000" b="0" i="0" u="none" strike="noStrike" kern="0" cap="none" spc="0" normalizeH="0" baseline="0" noProof="0" dirty="0">
              <a:ln>
                <a:noFill/>
              </a:ln>
              <a:solidFill>
                <a:srgbClr val="FF9999"/>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4"/>
          <p:cNvSpPr/>
          <p:nvPr>
            <p:custDataLst>
              <p:tags r:id="rId7"/>
            </p:custDataLst>
          </p:nvPr>
        </p:nvSpPr>
        <p:spPr>
          <a:xfrm>
            <a:off x="4655246" y="2101715"/>
            <a:ext cx="2908538" cy="572690"/>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noFill/>
          <a:ln w="25400" cap="flat" cmpd="sng" algn="ctr">
            <a:solidFill>
              <a:schemeClr val="accent5">
                <a:lumMod val="75000"/>
              </a:schemeClr>
            </a:solidFill>
            <a:prstDash val="solid"/>
          </a:ln>
          <a:effectLst/>
        </p:spPr>
        <p:txBody>
          <a:bodyPr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rPr>
              <a:t>用户禁用</a:t>
            </a:r>
            <a:endParaRPr kumimoji="0" lang="en-US" altLang="zh-CN" sz="2000" b="0" i="0" u="none" strike="noStrike" kern="0" cap="none" spc="0" normalizeH="0" baseline="0" noProof="0" dirty="0">
              <a:ln>
                <a:noFill/>
              </a:ln>
              <a:solidFill>
                <a:schemeClr val="accent5">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a:p>
            <a:pPr algn="ctr">
              <a:defRPr/>
            </a:pPr>
            <a:r>
              <a:rPr lang="en-US" altLang="zh-CN" sz="900" kern="0" dirty="0" smtClean="0">
                <a:solidFill>
                  <a:schemeClr val="accent5">
                    <a:lumMod val="75000"/>
                  </a:schemeClr>
                </a:solidFill>
                <a:latin typeface="Arial" panose="020B0604020202020204" pitchFamily="34" charset="0"/>
                <a:ea typeface="微软雅黑" panose="020B0503020204020204" pitchFamily="34" charset="-122"/>
              </a:rPr>
              <a:t>USER DISENABLE</a:t>
            </a:r>
            <a:endParaRPr lang="zh-CN" altLang="en-US" sz="900" kern="0" dirty="0">
              <a:solidFill>
                <a:schemeClr val="accent5">
                  <a:lumMod val="75000"/>
                </a:schemeClr>
              </a:solidFill>
              <a:latin typeface="Arial" panose="020B0604020202020204" pitchFamily="34" charset="0"/>
              <a:ea typeface="微软雅黑" panose="020B0503020204020204" pitchFamily="34" charset="-122"/>
            </a:endParaRPr>
          </a:p>
        </p:txBody>
      </p:sp>
      <p:sp>
        <p:nvSpPr>
          <p:cNvPr id="14" name="MH_Other_4"/>
          <p:cNvSpPr/>
          <p:nvPr>
            <p:custDataLst>
              <p:tags r:id="rId8"/>
            </p:custDataLst>
          </p:nvPr>
        </p:nvSpPr>
        <p:spPr>
          <a:xfrm>
            <a:off x="4154019" y="2101715"/>
            <a:ext cx="571469" cy="572690"/>
          </a:xfrm>
          <a:prstGeom prst="ellipse">
            <a:avLst/>
          </a:prstGeom>
          <a:solidFill>
            <a:srgbClr val="FFFFFF"/>
          </a:solidFill>
          <a:ln w="57150" cap="flat" cmpd="sng" algn="ctr">
            <a:solidFill>
              <a:schemeClr val="accent5">
                <a:lumMod val="75000"/>
              </a:schemeClr>
            </a:solidFill>
            <a:prstDash val="solid"/>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3000" kern="0" dirty="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rPr>
              <a:t>2</a:t>
            </a:r>
            <a:endParaRPr kumimoji="0" lang="en-US" altLang="zh-CN" sz="3000" b="0" i="0" u="none" strike="noStrike" kern="0" cap="none" spc="0" normalizeH="0" baseline="0" noProof="0" dirty="0">
              <a:ln>
                <a:noFill/>
              </a:ln>
              <a:solidFill>
                <a:schemeClr val="accent5">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9"/>
            </p:custDataLst>
          </p:nvPr>
        </p:nvSpPr>
        <p:spPr>
          <a:xfrm>
            <a:off x="838786" y="2101715"/>
            <a:ext cx="2043664" cy="722289"/>
          </a:xfrm>
          <a:prstGeom prst="rect">
            <a:avLst/>
          </a:prstGeom>
          <a:noFill/>
        </p:spPr>
        <p:txBody>
          <a:bodyPr vert="horz" wrap="square" lIns="0" tIns="0" rIns="0" bIns="0" rtlCol="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700" b="1"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rPr>
              <a:t>目  录</a:t>
            </a:r>
          </a:p>
        </p:txBody>
      </p:sp>
      <p:sp>
        <p:nvSpPr>
          <p:cNvPr id="16" name="MH_Others_2"/>
          <p:cNvSpPr txBox="1"/>
          <p:nvPr>
            <p:custDataLst>
              <p:tags r:id="rId10"/>
            </p:custDataLst>
          </p:nvPr>
        </p:nvSpPr>
        <p:spPr>
          <a:xfrm>
            <a:off x="849108" y="2824003"/>
            <a:ext cx="2023020" cy="306425"/>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rPr>
              <a:t>CONTENTS</a:t>
            </a:r>
            <a:endParaRPr kumimoji="0" lang="zh-CN" altLang="en-US" sz="2000" b="1"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8264548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by="(-#ppt_w*2)" calcmode="lin" valueType="num">
                                          <p:cBhvr rctx="PPT">
                                            <p:cTn id="7" dur="500" autoRev="1" fill="hold">
                                              <p:stCondLst>
                                                <p:cond delay="0"/>
                                              </p:stCondLst>
                                            </p:cTn>
                                            <p:tgtEl>
                                              <p:spTgt spid="15"/>
                                            </p:tgtEl>
                                            <p:attrNameLst>
                                              <p:attrName>ppt_w</p:attrName>
                                            </p:attrNameLst>
                                          </p:cBhvr>
                                        </p:anim>
                                        <p:anim by="(#ppt_w*0.50)" calcmode="lin" valueType="num">
                                          <p:cBhvr>
                                            <p:cTn id="8" dur="500" decel="50000" autoRev="1" fill="hold">
                                              <p:stCondLst>
                                                <p:cond delay="0"/>
                                              </p:stCondLst>
                                            </p:cTn>
                                            <p:tgtEl>
                                              <p:spTgt spid="15"/>
                                            </p:tgtEl>
                                            <p:attrNameLst>
                                              <p:attrName>ppt_x</p:attrName>
                                            </p:attrNameLst>
                                          </p:cBhvr>
                                        </p:anim>
                                        <p:anim from="(-#ppt_h/2)" to="(#ppt_y)" calcmode="lin" valueType="num">
                                          <p:cBhvr>
                                            <p:cTn id="9" dur="1000" fill="hold">
                                              <p:stCondLst>
                                                <p:cond delay="0"/>
                                              </p:stCondLst>
                                            </p:cTn>
                                            <p:tgtEl>
                                              <p:spTgt spid="15"/>
                                            </p:tgtEl>
                                            <p:attrNameLst>
                                              <p:attrName>ppt_y</p:attrName>
                                            </p:attrNameLst>
                                          </p:cBhvr>
                                        </p:anim>
                                        <p:animRot by="21600000">
                                          <p:cBhvr>
                                            <p:cTn id="10" dur="1000" fill="hold">
                                              <p:stCondLst>
                                                <p:cond delay="0"/>
                                              </p:stCondLst>
                                            </p:cTn>
                                            <p:tgtEl>
                                              <p:spTgt spid="15"/>
                                            </p:tgtEl>
                                            <p:attrNameLst>
                                              <p:attrName>r</p:attrName>
                                            </p:attrNameLst>
                                          </p:cBhvr>
                                        </p:animRot>
                                      </p:childTnLst>
                                    </p:cTn>
                                  </p:par>
                                  <p:par>
                                    <p:cTn id="11" presetID="56" presetClass="entr" presetSubtype="0" fill="hold" grpId="0" nodeType="withEffect">
                                      <p:stCondLst>
                                        <p:cond delay="0"/>
                                      </p:stCondLst>
                                      <p:iterate type="lt">
                                        <p:tmPct val="1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accel="40000" fill="hold" grpId="0" nodeType="clickEffect" p14:presetBounceEnd="40000">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14:bounceEnd="40000">
                                          <p:cBhvr additive="base">
                                            <p:cTn id="27" dur="125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8"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accel="40000" fill="hold" grpId="0" nodeType="clickEffect" p14:presetBounceEnd="40000">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14:bounceEnd="40000">
                                          <p:cBhvr additive="base">
                                            <p:cTn id="39" dur="12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40" dur="1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accel="40000" fill="hold" grpId="0" nodeType="clickEffect" p14:presetBounceEnd="4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40000">
                                          <p:cBhvr additive="base">
                                            <p:cTn id="51" dur="125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52" dur="1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accel="40000" fill="hold" grpId="0" nodeType="clickEffect" p14:presetBounceEnd="40000">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14:bounceEnd="40000">
                                          <p:cBhvr additive="base">
                                            <p:cTn id="63" dur="1250" fill="hold"/>
                                            <p:tgtEl>
                                              <p:spTgt spid="13"/>
                                            </p:tgtEl>
                                            <p:attrNameLst>
                                              <p:attrName>ppt_x</p:attrName>
                                            </p:attrNameLst>
                                          </p:cBhvr>
                                          <p:tavLst>
                                            <p:tav tm="0">
                                              <p:val>
                                                <p:strVal val="0-#ppt_w/2"/>
                                              </p:val>
                                            </p:tav>
                                            <p:tav tm="100000">
                                              <p:val>
                                                <p:strVal val="#ppt_x"/>
                                              </p:val>
                                            </p:tav>
                                          </p:tavLst>
                                        </p:anim>
                                        <p:anim calcmode="lin" valueType="num" p14:bounceEnd="40000">
                                          <p:cBhvr additive="base">
                                            <p:cTn id="64" dur="1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by="(-#ppt_w*2)" calcmode="lin" valueType="num">
                                          <p:cBhvr rctx="PPT">
                                            <p:cTn id="7" dur="500" autoRev="1" fill="hold">
                                              <p:stCondLst>
                                                <p:cond delay="0"/>
                                              </p:stCondLst>
                                            </p:cTn>
                                            <p:tgtEl>
                                              <p:spTgt spid="15"/>
                                            </p:tgtEl>
                                            <p:attrNameLst>
                                              <p:attrName>ppt_w</p:attrName>
                                            </p:attrNameLst>
                                          </p:cBhvr>
                                        </p:anim>
                                        <p:anim by="(#ppt_w*0.50)" calcmode="lin" valueType="num">
                                          <p:cBhvr>
                                            <p:cTn id="8" dur="500" decel="50000" autoRev="1" fill="hold">
                                              <p:stCondLst>
                                                <p:cond delay="0"/>
                                              </p:stCondLst>
                                            </p:cTn>
                                            <p:tgtEl>
                                              <p:spTgt spid="15"/>
                                            </p:tgtEl>
                                            <p:attrNameLst>
                                              <p:attrName>ppt_x</p:attrName>
                                            </p:attrNameLst>
                                          </p:cBhvr>
                                        </p:anim>
                                        <p:anim from="(-#ppt_h/2)" to="(#ppt_y)" calcmode="lin" valueType="num">
                                          <p:cBhvr>
                                            <p:cTn id="9" dur="1000" fill="hold">
                                              <p:stCondLst>
                                                <p:cond delay="0"/>
                                              </p:stCondLst>
                                            </p:cTn>
                                            <p:tgtEl>
                                              <p:spTgt spid="15"/>
                                            </p:tgtEl>
                                            <p:attrNameLst>
                                              <p:attrName>ppt_y</p:attrName>
                                            </p:attrNameLst>
                                          </p:cBhvr>
                                        </p:anim>
                                        <p:animRot by="21600000">
                                          <p:cBhvr>
                                            <p:cTn id="10" dur="1000" fill="hold">
                                              <p:stCondLst>
                                                <p:cond delay="0"/>
                                              </p:stCondLst>
                                            </p:cTn>
                                            <p:tgtEl>
                                              <p:spTgt spid="15"/>
                                            </p:tgtEl>
                                            <p:attrNameLst>
                                              <p:attrName>r</p:attrName>
                                            </p:attrNameLst>
                                          </p:cBhvr>
                                        </p:animRot>
                                      </p:childTnLst>
                                    </p:cTn>
                                  </p:par>
                                  <p:par>
                                    <p:cTn id="11" presetID="56" presetClass="entr" presetSubtype="0" fill="hold" grpId="0" nodeType="withEffect">
                                      <p:stCondLst>
                                        <p:cond delay="0"/>
                                      </p:stCondLst>
                                      <p:iterate type="lt">
                                        <p:tmPct val="1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accel="4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250" fill="hold"/>
                                            <p:tgtEl>
                                              <p:spTgt spid="7"/>
                                            </p:tgtEl>
                                            <p:attrNameLst>
                                              <p:attrName>ppt_x</p:attrName>
                                            </p:attrNameLst>
                                          </p:cBhvr>
                                          <p:tavLst>
                                            <p:tav tm="0">
                                              <p:val>
                                                <p:strVal val="0-#ppt_w/2"/>
                                              </p:val>
                                            </p:tav>
                                            <p:tav tm="100000">
                                              <p:val>
                                                <p:strVal val="#ppt_x"/>
                                              </p:val>
                                            </p:tav>
                                          </p:tavLst>
                                        </p:anim>
                                        <p:anim calcmode="lin" valueType="num">
                                          <p:cBhvr additive="base">
                                            <p:cTn id="28"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accel="4000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250" fill="hold"/>
                                            <p:tgtEl>
                                              <p:spTgt spid="9"/>
                                            </p:tgtEl>
                                            <p:attrNameLst>
                                              <p:attrName>ppt_x</p:attrName>
                                            </p:attrNameLst>
                                          </p:cBhvr>
                                          <p:tavLst>
                                            <p:tav tm="0">
                                              <p:val>
                                                <p:strVal val="0-#ppt_w/2"/>
                                              </p:val>
                                            </p:tav>
                                            <p:tav tm="100000">
                                              <p:val>
                                                <p:strVal val="#ppt_x"/>
                                              </p:val>
                                            </p:tav>
                                          </p:tavLst>
                                        </p:anim>
                                        <p:anim calcmode="lin" valueType="num">
                                          <p:cBhvr additive="base">
                                            <p:cTn id="40" dur="1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accel="4000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250" fill="hold"/>
                                            <p:tgtEl>
                                              <p:spTgt spid="11"/>
                                            </p:tgtEl>
                                            <p:attrNameLst>
                                              <p:attrName>ppt_x</p:attrName>
                                            </p:attrNameLst>
                                          </p:cBhvr>
                                          <p:tavLst>
                                            <p:tav tm="0">
                                              <p:val>
                                                <p:strVal val="0-#ppt_w/2"/>
                                              </p:val>
                                            </p:tav>
                                            <p:tav tm="100000">
                                              <p:val>
                                                <p:strVal val="#ppt_x"/>
                                              </p:val>
                                            </p:tav>
                                          </p:tavLst>
                                        </p:anim>
                                        <p:anim calcmode="lin" valueType="num">
                                          <p:cBhvr additive="base">
                                            <p:cTn id="52" dur="1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accel="4000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1250" fill="hold"/>
                                            <p:tgtEl>
                                              <p:spTgt spid="13"/>
                                            </p:tgtEl>
                                            <p:attrNameLst>
                                              <p:attrName>ppt_x</p:attrName>
                                            </p:attrNameLst>
                                          </p:cBhvr>
                                          <p:tavLst>
                                            <p:tav tm="0">
                                              <p:val>
                                                <p:strVal val="0-#ppt_w/2"/>
                                              </p:val>
                                            </p:tav>
                                            <p:tav tm="100000">
                                              <p:val>
                                                <p:strVal val="#ppt_x"/>
                                              </p:val>
                                            </p:tav>
                                          </p:tavLst>
                                        </p:anim>
                                        <p:anim calcmode="lin" valueType="num">
                                          <p:cBhvr additive="base">
                                            <p:cTn id="64" dur="1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1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设置备份条件</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3180730" cy="2289852"/>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邮件备份</a:t>
            </a:r>
            <a:r>
              <a:rPr lang="zh-CN" altLang="en-US" sz="1100" dirty="0" smtClean="0">
                <a:solidFill>
                  <a:schemeClr val="tx1">
                    <a:lumMod val="65000"/>
                    <a:lumOff val="35000"/>
                  </a:schemeClr>
                </a:solidFill>
                <a:sym typeface="微软雅黑" pitchFamily="34" charset="-122"/>
              </a:rPr>
              <a:t>。</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t>1</a:t>
            </a:r>
            <a:r>
              <a:rPr lang="zh-CN" altLang="en-US" sz="1100" dirty="0"/>
              <a:t>、选择备份来源：选择需要备份邮件的成员</a:t>
            </a:r>
            <a:r>
              <a:rPr lang="zh-CN" altLang="en-US" sz="1100" dirty="0" smtClean="0"/>
              <a:t>邮箱</a:t>
            </a:r>
            <a:endParaRPr lang="en-US" altLang="zh-CN" sz="1100" dirty="0" smtClean="0"/>
          </a:p>
          <a:p>
            <a:pPr defTabSz="685749">
              <a:lnSpc>
                <a:spcPct val="130000"/>
              </a:lnSpc>
              <a:spcBef>
                <a:spcPct val="0"/>
              </a:spcBef>
              <a:buNone/>
              <a:defRPr/>
            </a:pPr>
            <a:r>
              <a:rPr lang="zh-CN" altLang="en-US" sz="400" dirty="0"/>
              <a:t/>
            </a:r>
            <a:br>
              <a:rPr lang="zh-CN" altLang="en-US" sz="400" dirty="0"/>
            </a:br>
            <a:r>
              <a:rPr lang="en-US" altLang="zh-CN" sz="1100" dirty="0"/>
              <a:t>2</a:t>
            </a:r>
            <a:r>
              <a:rPr lang="zh-CN" altLang="en-US" sz="1100" dirty="0"/>
              <a:t>、邮件类型：发出和收到的邮件、发出的邮件、收到的</a:t>
            </a:r>
            <a:r>
              <a:rPr lang="zh-CN" altLang="en-US" sz="1100" dirty="0" smtClean="0"/>
              <a:t>邮件</a:t>
            </a:r>
            <a:endParaRPr lang="en-US" altLang="zh-CN" sz="1100" dirty="0" smtClean="0"/>
          </a:p>
          <a:p>
            <a:pPr defTabSz="685749">
              <a:lnSpc>
                <a:spcPct val="130000"/>
              </a:lnSpc>
              <a:spcBef>
                <a:spcPct val="0"/>
              </a:spcBef>
              <a:buNone/>
              <a:defRPr/>
            </a:pPr>
            <a:r>
              <a:rPr lang="zh-CN" altLang="en-US" sz="400" dirty="0"/>
              <a:t/>
            </a:r>
            <a:br>
              <a:rPr lang="zh-CN" altLang="en-US" sz="400" dirty="0"/>
            </a:br>
            <a:r>
              <a:rPr lang="en-US" altLang="zh-CN" sz="1100" dirty="0"/>
              <a:t>3</a:t>
            </a:r>
            <a:r>
              <a:rPr lang="zh-CN" altLang="en-US" sz="1100" dirty="0"/>
              <a:t>、设置关键词：通过关键词匹配邮件</a:t>
            </a:r>
            <a:r>
              <a:rPr lang="zh-CN" altLang="en-US" sz="1100" dirty="0" smtClean="0"/>
              <a:t>备份</a:t>
            </a:r>
            <a:endParaRPr lang="en-US" altLang="zh-CN" sz="1100" dirty="0" smtClean="0"/>
          </a:p>
          <a:p>
            <a:pPr defTabSz="685749">
              <a:lnSpc>
                <a:spcPct val="130000"/>
              </a:lnSpc>
              <a:spcBef>
                <a:spcPct val="0"/>
              </a:spcBef>
              <a:buNone/>
              <a:defRPr/>
            </a:pPr>
            <a:r>
              <a:rPr lang="zh-CN" altLang="en-US" sz="400" dirty="0"/>
              <a:t/>
            </a:r>
            <a:br>
              <a:rPr lang="zh-CN" altLang="en-US" sz="400" dirty="0"/>
            </a:br>
            <a:r>
              <a:rPr lang="en-US" altLang="zh-CN" sz="1100" dirty="0"/>
              <a:t>4</a:t>
            </a:r>
            <a:r>
              <a:rPr lang="zh-CN" altLang="en-US" sz="1100" dirty="0"/>
              <a:t>、设置目的邮箱：备份的邮件存放在目的邮箱对应的文件夹</a:t>
            </a:r>
            <a:endParaRPr lang="en-US" altLang="zh-CN" sz="4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33395" y="870664"/>
            <a:ext cx="5106855" cy="345240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5940152" y="1851670"/>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93609191"/>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26886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设置目的邮箱</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586010" cy="749430"/>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邮件备份</a:t>
            </a:r>
            <a:r>
              <a:rPr lang="zh-CN" altLang="en-US" sz="1100" dirty="0" smtClean="0">
                <a:solidFill>
                  <a:schemeClr val="tx1">
                    <a:lumMod val="65000"/>
                    <a:lumOff val="35000"/>
                  </a:schemeClr>
                </a:solidFill>
                <a:sym typeface="微软雅黑" pitchFamily="34" charset="-122"/>
              </a:rPr>
              <a:t>。</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endParaRPr lang="en-US" altLang="zh-CN" sz="1100" dirty="0">
              <a:solidFill>
                <a:schemeClr val="tx1">
                  <a:lumMod val="65000"/>
                  <a:lumOff val="35000"/>
                </a:schemeClr>
              </a:solidFill>
              <a:sym typeface="微软雅黑" pitchFamily="34" charset="-122"/>
            </a:endParaRPr>
          </a:p>
          <a:p>
            <a:pPr defTabSz="685749">
              <a:lnSpc>
                <a:spcPct val="130000"/>
              </a:lnSpc>
              <a:spcBef>
                <a:spcPct val="0"/>
              </a:spcBef>
              <a:buNone/>
              <a:defRPr/>
            </a:pPr>
            <a:r>
              <a:rPr lang="zh-CN" altLang="en-US" sz="1100" dirty="0"/>
              <a:t>备份的邮件存放在目的邮箱对应的文件夹。</a:t>
            </a:r>
            <a:endParaRPr lang="en-US" altLang="zh-CN" sz="4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1840" y="1102470"/>
            <a:ext cx="5328592" cy="363110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6611545" y="2961809"/>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762214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418383" y="2746588"/>
            <a:ext cx="2946611" cy="0"/>
          </a:xfrm>
          <a:prstGeom prst="line">
            <a:avLst/>
          </a:prstGeom>
          <a:noFill/>
          <a:ln w="12700" cap="flat" cmpd="sng" algn="ctr">
            <a:solidFill>
              <a:srgbClr val="FF9999"/>
            </a:solidFill>
            <a:prstDash val="solid"/>
            <a:miter lim="800000"/>
            <a:headEnd type="oval"/>
            <a:tailEnd type="oval"/>
          </a:ln>
          <a:effectLst/>
        </p:spPr>
      </p:cxnSp>
      <p:sp>
        <p:nvSpPr>
          <p:cNvPr id="3" name="矩形 2"/>
          <p:cNvSpPr/>
          <p:nvPr/>
        </p:nvSpPr>
        <p:spPr>
          <a:xfrm>
            <a:off x="4418383" y="2129431"/>
            <a:ext cx="3177862" cy="590964"/>
          </a:xfrm>
          <a:prstGeom prst="rect">
            <a:avLst/>
          </a:prstGeom>
        </p:spPr>
        <p:txBody>
          <a:bodyPr wrap="square" lIns="0" tIns="0" rIns="0" bIns="0">
            <a:spAutoFit/>
          </a:bodyPr>
          <a:lstStyle/>
          <a:p>
            <a:pPr algn="ctr">
              <a:defRPr/>
            </a:pPr>
            <a:r>
              <a:rPr lang="zh-CN" altLang="en-US" sz="3800" kern="0" dirty="0" smtClean="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rPr>
              <a:t>邮件归档</a:t>
            </a:r>
            <a:endParaRPr lang="zh-CN" altLang="en-US" sz="3800" kern="0" dirty="0">
              <a:solidFill>
                <a:srgbClr val="1F497D">
                  <a:lumMod val="75000"/>
                </a:srgb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Box 11"/>
          <p:cNvSpPr txBox="1"/>
          <p:nvPr/>
        </p:nvSpPr>
        <p:spPr>
          <a:xfrm>
            <a:off x="4418383" y="2803352"/>
            <a:ext cx="818684"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归档概述</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4418383" y="3069630"/>
            <a:ext cx="959748"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添加审计员</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1"/>
          <p:cNvSpPr txBox="1"/>
          <p:nvPr/>
        </p:nvSpPr>
        <p:spPr>
          <a:xfrm>
            <a:off x="4418383" y="3341499"/>
            <a:ext cx="1844606"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进入归档库</a:t>
            </a:r>
            <a:r>
              <a:rPr lang="en-US" altLang="zh-CN"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查阅归档邮件</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1"/>
          <p:cNvSpPr txBox="1"/>
          <p:nvPr/>
        </p:nvSpPr>
        <p:spPr>
          <a:xfrm>
            <a:off x="4418383" y="3632960"/>
            <a:ext cx="1382941" cy="234934"/>
          </a:xfrm>
          <a:prstGeom prst="rect">
            <a:avLst/>
          </a:prstGeom>
          <a:noFill/>
        </p:spPr>
        <p:txBody>
          <a:bodyPr wrap="none" lIns="65023" tIns="32511" rIns="65023" bIns="32511" rtlCol="0">
            <a:spAutoFit/>
          </a:bodyPr>
          <a:lstStyle/>
          <a:p>
            <a:pPr marL="121918" lvl="1" indent="-121918">
              <a:buFont typeface="Arial" panose="020B0604020202020204" pitchFamily="34" charset="0"/>
              <a:buChar char="•"/>
              <a:defRPr/>
            </a:pPr>
            <a:r>
              <a:rPr lang="zh-CN" altLang="en-US" sz="1100" kern="0" dirty="0" smtClean="0">
                <a:solidFill>
                  <a:srgbClr val="007E5D"/>
                </a:solidFill>
                <a:latin typeface="Arial" panose="020B0604020202020204" pitchFamily="34" charset="0"/>
                <a:ea typeface="微软雅黑" panose="020B0503020204020204" pitchFamily="34" charset="-122"/>
                <a:cs typeface="+mn-ea"/>
                <a:sym typeface="Arial" panose="020B0604020202020204" pitchFamily="34" charset="0"/>
              </a:rPr>
              <a:t>查看归档行为日志</a:t>
            </a:r>
            <a:endParaRPr lang="en-US" altLang="zh-CN" sz="1100" kern="0" dirty="0">
              <a:solidFill>
                <a:srgbClr val="007E5D"/>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a:xfrm>
            <a:off x="885191" y="1214887"/>
            <a:ext cx="2722413" cy="2902102"/>
            <a:chOff x="999059" y="1708340"/>
            <a:chExt cx="3828393" cy="4080857"/>
          </a:xfrm>
        </p:grpSpPr>
        <p:grpSp>
          <p:nvGrpSpPr>
            <p:cNvPr id="9" name="组合 8"/>
            <p:cNvGrpSpPr/>
            <p:nvPr/>
          </p:nvGrpSpPr>
          <p:grpSpPr>
            <a:xfrm>
              <a:off x="999059" y="1708340"/>
              <a:ext cx="3828393" cy="4080857"/>
              <a:chOff x="3835400" y="1789113"/>
              <a:chExt cx="1468438" cy="1565275"/>
            </a:xfrm>
          </p:grpSpPr>
          <p:sp>
            <p:nvSpPr>
              <p:cNvPr id="12"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3"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4"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5"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6"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7"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8"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19"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0"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1"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2"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3"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4"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sp>
            <p:nvSpPr>
              <p:cNvPr id="25"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a:defRPr/>
                </a:pPr>
                <a:endParaRPr lang="zh-CN" altLang="en-US" kern="0" dirty="0">
                  <a:solidFill>
                    <a:sysClr val="windowText" lastClr="000000"/>
                  </a:solidFill>
                  <a:ea typeface="微软雅黑" panose="020B0503020204020204" pitchFamily="34" charset="-122"/>
                </a:endParaRPr>
              </a:p>
            </p:txBody>
          </p:sp>
        </p:grpSp>
        <p:sp>
          <p:nvSpPr>
            <p:cNvPr id="10"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en-US" altLang="zh-CN" sz="2600" kern="0" dirty="0">
                  <a:solidFill>
                    <a:srgbClr val="4D4D4D"/>
                  </a:solidFill>
                  <a:cs typeface="Arial" panose="020B0604020202020204" pitchFamily="34" charset="0"/>
                </a:rPr>
                <a:t>04</a:t>
              </a:r>
              <a:endParaRPr lang="zh-CN" altLang="en-US" sz="1300" kern="0" dirty="0">
                <a:solidFill>
                  <a:srgbClr val="4D4D4D"/>
                </a:solidFill>
                <a:cs typeface="Arial" panose="020B0604020202020204" pitchFamily="34" charset="0"/>
              </a:endParaRPr>
            </a:p>
          </p:txBody>
        </p:sp>
        <p:sp>
          <p:nvSpPr>
            <p:cNvPr id="11" name="矩形 259"/>
            <p:cNvSpPr>
              <a:spLocks noChangeArrowheads="1"/>
            </p:cNvSpPr>
            <p:nvPr/>
          </p:nvSpPr>
          <p:spPr bwMode="auto">
            <a:xfrm>
              <a:off x="2385140" y="3684560"/>
              <a:ext cx="1577843"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defRPr/>
              </a:pPr>
              <a:r>
                <a:rPr lang="zh-CN" altLang="en-US" sz="2000" kern="0" dirty="0">
                  <a:solidFill>
                    <a:sysClr val="window" lastClr="FFFFFF"/>
                  </a:solidFill>
                  <a:cs typeface="Arial" panose="020B0604020202020204" pitchFamily="34" charset="0"/>
                </a:rPr>
                <a:t>章节</a:t>
              </a:r>
              <a:endParaRPr lang="en-US" altLang="zh-CN" sz="1000" kern="0" dirty="0">
                <a:solidFill>
                  <a:sysClr val="window" lastClr="FFFFFF"/>
                </a:solidFill>
                <a:cs typeface="Arial" panose="020B0604020202020204" pitchFamily="34" charset="0"/>
              </a:endParaRPr>
            </a:p>
            <a:p>
              <a:pPr algn="ctr">
                <a:buFont typeface="Arial" panose="020B0604020202020204" pitchFamily="34" charset="0"/>
                <a:buNone/>
                <a:defRPr/>
              </a:pPr>
              <a:r>
                <a:rPr lang="en-US" altLang="zh-CN" kern="0" dirty="0">
                  <a:solidFill>
                    <a:sysClr val="window" lastClr="FFFFFF"/>
                  </a:solidFill>
                  <a:cs typeface="Arial" panose="020B0604020202020204" pitchFamily="34" charset="0"/>
                </a:rPr>
                <a:t>PART</a:t>
              </a:r>
              <a:endParaRPr lang="en-US" altLang="zh-CN" sz="3800" kern="0" dirty="0">
                <a:solidFill>
                  <a:sysClr val="window" lastClr="FFFFFF"/>
                </a:solidFill>
                <a:cs typeface="Arial" panose="020B0604020202020204" pitchFamily="34" charset="0"/>
              </a:endParaRPr>
            </a:p>
          </p:txBody>
        </p:sp>
      </p:grpSp>
    </p:spTree>
    <p:extLst>
      <p:ext uri="{BB962C8B-B14F-4D97-AF65-F5344CB8AC3E}">
        <p14:creationId xmlns:p14="http://schemas.microsoft.com/office/powerpoint/2010/main" val="989417592"/>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4*#ppt_w"/>
                                          </p:val>
                                        </p:tav>
                                        <p:tav tm="100000">
                                          <p:val>
                                            <p:strVal val="#ppt_w"/>
                                          </p:val>
                                        </p:tav>
                                      </p:tavLst>
                                    </p:anim>
                                    <p:anim calcmode="lin" valueType="num">
                                      <p:cBhvr>
                                        <p:cTn id="1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par>
                          <p:cTn id="29" fill="hold">
                            <p:stCondLst>
                              <p:cond delay="1500"/>
                            </p:stCondLst>
                            <p:childTnLst>
                              <p:par>
                                <p:cTn id="30" presetID="1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p:tgtEl>
                                          <p:spTgt spid="6"/>
                                        </p:tgtEl>
                                        <p:attrNameLst>
                                          <p:attrName>ppt_x</p:attrName>
                                        </p:attrNameLst>
                                      </p:cBhvr>
                                      <p:tavLst>
                                        <p:tav tm="0">
                                          <p:val>
                                            <p:strVal val="#ppt_x-#ppt_w*1.125000"/>
                                          </p:val>
                                        </p:tav>
                                        <p:tav tm="100000">
                                          <p:val>
                                            <p:strVal val="#ppt_x"/>
                                          </p:val>
                                        </p:tav>
                                      </p:tavLst>
                                    </p:anim>
                                    <p:animEffect transition="in" filter="wipe(right)">
                                      <p:cBhvr>
                                        <p:cTn id="33" dur="500"/>
                                        <p:tgtEl>
                                          <p:spTgt spid="6"/>
                                        </p:tgtEl>
                                      </p:cBhvr>
                                    </p:animEffect>
                                  </p:childTnLst>
                                </p:cTn>
                              </p:par>
                            </p:childTnLst>
                          </p:cTn>
                        </p:par>
                        <p:par>
                          <p:cTn id="34" fill="hold">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归档概述</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3684786" cy="3370147"/>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邮件归档。</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smtClean="0">
                <a:solidFill>
                  <a:schemeClr val="tx1">
                    <a:lumMod val="65000"/>
                    <a:lumOff val="35000"/>
                  </a:schemeClr>
                </a:solidFill>
                <a:sym typeface="微软雅黑" pitchFamily="34" charset="-122"/>
              </a:rPr>
              <a:t>     </a:t>
            </a:r>
          </a:p>
          <a:p>
            <a:pPr defTabSz="685749">
              <a:lnSpc>
                <a:spcPct val="130000"/>
              </a:lnSpc>
              <a:spcBef>
                <a:spcPct val="0"/>
              </a:spcBef>
              <a:buNone/>
              <a:defRPr/>
            </a:pPr>
            <a:r>
              <a:rPr lang="zh-CN" altLang="en-US" sz="1200" dirty="0" smtClean="0"/>
              <a:t>开通</a:t>
            </a:r>
            <a:r>
              <a:rPr lang="zh-CN" altLang="en-US" sz="1200" dirty="0"/>
              <a:t>后，</a:t>
            </a:r>
            <a:r>
              <a:rPr lang="zh-CN" altLang="en-US" sz="1200" dirty="0">
                <a:solidFill>
                  <a:srgbClr val="FF0000"/>
                </a:solidFill>
              </a:rPr>
              <a:t>可对往来</a:t>
            </a:r>
            <a:r>
              <a:rPr lang="en-US" altLang="zh-CN" sz="1200" dirty="0">
                <a:solidFill>
                  <a:srgbClr val="FF0000"/>
                </a:solidFill>
              </a:rPr>
              <a:t>VIP</a:t>
            </a:r>
            <a:r>
              <a:rPr lang="zh-CN" altLang="en-US" sz="1200" dirty="0">
                <a:solidFill>
                  <a:srgbClr val="FF0000"/>
                </a:solidFill>
              </a:rPr>
              <a:t>帐号的邮件实现长期备份、长期保存</a:t>
            </a:r>
            <a:r>
              <a:rPr lang="zh-CN" altLang="en-US" sz="1200" dirty="0"/>
              <a:t>。设置</a:t>
            </a:r>
            <a:r>
              <a:rPr lang="zh-CN" altLang="en-US" sz="1200" dirty="0">
                <a:solidFill>
                  <a:srgbClr val="FF0000"/>
                </a:solidFill>
              </a:rPr>
              <a:t>归档管理员和审计员可对归档邮件进行实时搜索和访问</a:t>
            </a:r>
            <a:r>
              <a:rPr lang="zh-CN" altLang="en-US" sz="1200" dirty="0"/>
              <a:t>，对误删除邮件进行重新投递，属于</a:t>
            </a:r>
            <a:r>
              <a:rPr lang="zh-CN" altLang="en-US" sz="1200" dirty="0">
                <a:solidFill>
                  <a:srgbClr val="FF0000"/>
                </a:solidFill>
              </a:rPr>
              <a:t>专业版特权功能</a:t>
            </a:r>
            <a:r>
              <a:rPr lang="zh-CN" altLang="en-US" sz="1200" dirty="0"/>
              <a:t>。</a:t>
            </a:r>
            <a:r>
              <a:rPr lang="zh-CN" altLang="en-US" sz="500" dirty="0"/>
              <a:t/>
            </a:r>
            <a:br>
              <a:rPr lang="zh-CN" altLang="en-US" sz="500" dirty="0"/>
            </a:br>
            <a:r>
              <a:rPr lang="zh-CN" altLang="en-US" sz="1200" dirty="0"/>
              <a:t>出于信息安全角度考虑，首次使用邮件归档系统需由企业主动提出申请开通。</a:t>
            </a:r>
            <a:r>
              <a:rPr lang="zh-CN" altLang="en-US" sz="500" dirty="0"/>
              <a:t/>
            </a:r>
            <a:br>
              <a:rPr lang="zh-CN" altLang="en-US" sz="500" dirty="0"/>
            </a:br>
            <a:r>
              <a:rPr lang="zh-CN" altLang="en-US" sz="1200" dirty="0"/>
              <a:t>邮件归档系统需单独设立归档管理员（更换归档管理员对归档记录无影响）和审计员，通过微信扫码进入归档库；</a:t>
            </a:r>
            <a:r>
              <a:rPr lang="zh-CN" altLang="en-US" sz="1200" dirty="0">
                <a:solidFill>
                  <a:srgbClr val="FF0000"/>
                </a:solidFill>
              </a:rPr>
              <a:t>启用归档后，新收发的邮件将自动进入归档</a:t>
            </a:r>
            <a:r>
              <a:rPr lang="zh-CN" altLang="en-US" sz="1200" dirty="0"/>
              <a:t>。</a:t>
            </a:r>
            <a:r>
              <a:rPr lang="zh-CN" altLang="en-US" sz="500" dirty="0"/>
              <a:t/>
            </a:r>
            <a:br>
              <a:rPr lang="zh-CN" altLang="en-US" sz="500" dirty="0"/>
            </a:br>
            <a:r>
              <a:rPr lang="zh-CN" altLang="en-US" sz="1200" dirty="0"/>
              <a:t>注意：</a:t>
            </a:r>
            <a:r>
              <a:rPr lang="zh-CN" altLang="en-US" sz="1200" dirty="0">
                <a:solidFill>
                  <a:srgbClr val="FF0000"/>
                </a:solidFill>
              </a:rPr>
              <a:t>只对</a:t>
            </a:r>
            <a:r>
              <a:rPr lang="en-US" altLang="zh-CN" sz="1200" dirty="0">
                <a:solidFill>
                  <a:srgbClr val="FF0000"/>
                </a:solidFill>
              </a:rPr>
              <a:t>VIP</a:t>
            </a:r>
            <a:r>
              <a:rPr lang="zh-CN" altLang="en-US" sz="1200" dirty="0">
                <a:solidFill>
                  <a:srgbClr val="FF0000"/>
                </a:solidFill>
              </a:rPr>
              <a:t>帐号发出和收到邮件进行归档，专业版的普通帐号发出和收到邮件不进行归档</a:t>
            </a:r>
            <a:r>
              <a:rPr lang="zh-CN" altLang="en-US" sz="1200" dirty="0"/>
              <a:t>。</a:t>
            </a:r>
            <a:endParaRPr lang="en-US" altLang="zh-CN" sz="500" dirty="0">
              <a:solidFill>
                <a:schemeClr val="tx1">
                  <a:lumMod val="65000"/>
                  <a:lumOff val="35000"/>
                </a:schemeClr>
              </a:solidFill>
              <a:sym typeface="微软雅黑" pitchFamily="34" charset="-122"/>
            </a:endParaRPr>
          </a:p>
          <a:p>
            <a:pPr defTabSz="685749">
              <a:lnSpc>
                <a:spcPct val="130000"/>
              </a:lnSpc>
              <a:spcBef>
                <a:spcPct val="0"/>
              </a:spcBef>
              <a:buNone/>
              <a:defRPr/>
            </a:pPr>
            <a:endParaRPr lang="en-US" altLang="zh-CN"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122947" y="799888"/>
            <a:ext cx="4642291" cy="357219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8028384" y="2211710"/>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8280233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338828"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添加审计员</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997154" cy="28930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邮件</a:t>
            </a:r>
            <a:r>
              <a:rPr lang="zh-CN" altLang="en-US" sz="1100" dirty="0" smtClean="0">
                <a:solidFill>
                  <a:schemeClr val="tx1">
                    <a:lumMod val="65000"/>
                    <a:lumOff val="35000"/>
                  </a:schemeClr>
                </a:solidFill>
                <a:sym typeface="微软雅黑" pitchFamily="34" charset="-122"/>
              </a:rPr>
              <a:t>归档</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添加审计员</a:t>
            </a:r>
            <a:endParaRPr lang="en-US" altLang="zh-CN" sz="4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568" y="1118626"/>
            <a:ext cx="7056784" cy="33312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2109055" y="2628683"/>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924717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338828"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添加审计员</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997154" cy="499361"/>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收发信管理</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邮件</a:t>
            </a:r>
            <a:r>
              <a:rPr lang="zh-CN" altLang="en-US" sz="1100" dirty="0" smtClean="0">
                <a:solidFill>
                  <a:schemeClr val="tx1">
                    <a:lumMod val="65000"/>
                    <a:lumOff val="35000"/>
                  </a:schemeClr>
                </a:solidFill>
                <a:sym typeface="微软雅黑" pitchFamily="34" charset="-122"/>
              </a:rPr>
              <a:t>归档</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添加审计员。</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zh-CN" altLang="en-US" sz="1000" dirty="0" smtClean="0">
                <a:solidFill>
                  <a:srgbClr val="FF0000"/>
                </a:solidFill>
              </a:rPr>
              <a:t>  </a:t>
            </a:r>
            <a:r>
              <a:rPr lang="zh-CN" altLang="en-US" sz="1000" dirty="0" smtClean="0"/>
              <a:t>支持</a:t>
            </a:r>
            <a:r>
              <a:rPr lang="zh-CN" altLang="en-US" sz="1000" dirty="0"/>
              <a:t>添加多个审计员（</a:t>
            </a:r>
            <a:r>
              <a:rPr lang="zh-CN" altLang="en-US" sz="1050" dirty="0">
                <a:solidFill>
                  <a:srgbClr val="FF0000"/>
                </a:solidFill>
              </a:rPr>
              <a:t>创建人和</a:t>
            </a:r>
            <a:r>
              <a:rPr lang="en-US" altLang="zh-CN" sz="1050" dirty="0">
                <a:solidFill>
                  <a:srgbClr val="FF0000"/>
                </a:solidFill>
              </a:rPr>
              <a:t>VIP</a:t>
            </a:r>
            <a:r>
              <a:rPr lang="zh-CN" altLang="en-US" sz="1050" dirty="0">
                <a:solidFill>
                  <a:srgbClr val="FF0000"/>
                </a:solidFill>
              </a:rPr>
              <a:t>成员可成为审计员</a:t>
            </a:r>
            <a:r>
              <a:rPr lang="zh-CN" altLang="en-US" sz="1000" dirty="0"/>
              <a:t>），设置审计范围和审计权限（包括重新投递和保存附件权限）。</a:t>
            </a:r>
            <a:endParaRPr lang="en-US" altLang="zh-CN" sz="100" dirty="0">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600" y="1296196"/>
            <a:ext cx="5821182" cy="33312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2109055" y="2628683"/>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05291850"/>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2499402" cy="338554"/>
          </a:xfrm>
          <a:prstGeom prst="rect">
            <a:avLst/>
          </a:prstGeom>
          <a:noFill/>
        </p:spPr>
        <p:txBody>
          <a:bodyPr wrap="none" rtlCol="0">
            <a:spAutoFit/>
          </a:bodyPr>
          <a:lstStyle/>
          <a:p>
            <a:pPr marL="0" lvl="1">
              <a:defRPr/>
            </a:pP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进入归档库</a:t>
            </a:r>
            <a:r>
              <a:rPr lang="en-US" altLang="zh-CN" sz="1600" b="1" kern="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查阅归档邮件</a:t>
            </a:r>
            <a:endParaRPr lang="en-US" altLang="zh-CN" sz="1600" b="1" kern="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586010" cy="285906"/>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a:t>
            </a:r>
            <a:r>
              <a:rPr lang="zh-CN" altLang="en-US" sz="1200" dirty="0"/>
              <a:t>审计员进入邮箱首页左侧，使用微信扫码进入归档库。</a:t>
            </a:r>
            <a:endParaRPr lang="en-US" altLang="zh-CN" sz="5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592" y="1131622"/>
            <a:ext cx="6345868" cy="319809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4427984" y="206769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725451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2499402" cy="338554"/>
          </a:xfrm>
          <a:prstGeom prst="rect">
            <a:avLst/>
          </a:prstGeom>
          <a:noFill/>
        </p:spPr>
        <p:txBody>
          <a:bodyPr wrap="none" rtlCol="0">
            <a:spAutoFit/>
          </a:bodyPr>
          <a:lstStyle/>
          <a:p>
            <a:pPr marL="0" lvl="1">
              <a:defRPr/>
            </a:pP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进入归档库</a:t>
            </a:r>
            <a:r>
              <a:rPr lang="en-US" altLang="zh-CN" sz="1600" b="1" kern="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查阅归档邮件</a:t>
            </a:r>
            <a:endParaRPr lang="en-US" altLang="zh-CN" sz="1600" b="1" kern="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7678048" cy="309309"/>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a:t>
            </a:r>
            <a:r>
              <a:rPr lang="zh-CN" altLang="en-US" sz="1200" dirty="0" smtClean="0"/>
              <a:t>登录</a:t>
            </a:r>
            <a:r>
              <a:rPr lang="zh-CN" altLang="en-US" sz="1200" dirty="0"/>
              <a:t>邮件归档系统后，对归档邮件进行实时或高级搜索和访问（功能未开启及关闭期间的邮件不进行归档）</a:t>
            </a:r>
            <a:r>
              <a:rPr lang="zh-CN" altLang="en-US" sz="500" dirty="0" smtClean="0">
                <a:solidFill>
                  <a:schemeClr val="tx1">
                    <a:lumMod val="65000"/>
                    <a:lumOff val="35000"/>
                  </a:schemeClr>
                </a:solidFill>
                <a:sym typeface="微软雅黑" pitchFamily="34" charset="-122"/>
              </a:rPr>
              <a:t>。</a:t>
            </a:r>
            <a:endParaRPr lang="en-US" altLang="zh-CN" sz="5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6785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9248" y="1158952"/>
            <a:ext cx="6691104" cy="337208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5277198" y="3200795"/>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93505992"/>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750"/>
                                        <p:tgtEl>
                                          <p:spTgt spid="16"/>
                                        </p:tgtEl>
                                      </p:cBhvr>
                                    </p:animEffect>
                                    <p:anim calcmode="lin" valueType="num">
                                      <p:cBhvr>
                                        <p:cTn id="31" dur="750" fill="hold"/>
                                        <p:tgtEl>
                                          <p:spTgt spid="16"/>
                                        </p:tgtEl>
                                        <p:attrNameLst>
                                          <p:attrName>ppt_x</p:attrName>
                                        </p:attrNameLst>
                                      </p:cBhvr>
                                      <p:tavLst>
                                        <p:tav tm="0">
                                          <p:val>
                                            <p:strVal val="#ppt_x"/>
                                          </p:val>
                                        </p:tav>
                                        <p:tav tm="100000">
                                          <p:val>
                                            <p:strVal val="#ppt_x"/>
                                          </p:val>
                                        </p:tav>
                                      </p:tavLst>
                                    </p:anim>
                                    <p:anim calcmode="lin" valueType="num">
                                      <p:cBhvr>
                                        <p:cTn id="32" dur="750" fill="hold"/>
                                        <p:tgtEl>
                                          <p:spTgt spid="16"/>
                                        </p:tgtEl>
                                        <p:attrNameLst>
                                          <p:attrName>ppt_y</p:attrName>
                                        </p:attrNameLst>
                                      </p:cBhvr>
                                      <p:tavLst>
                                        <p:tav tm="0">
                                          <p:val>
                                            <p:strVal val="#ppt_y+.1"/>
                                          </p:val>
                                        </p:tav>
                                        <p:tav tm="100000">
                                          <p:val>
                                            <p:strVal val="#ppt_y"/>
                                          </p:val>
                                        </p:tav>
                                      </p:tavLst>
                                    </p:anim>
                                  </p:childTnLst>
                                </p:cTn>
                              </p:par>
                              <p:par>
                                <p:cTn id="33" presetID="26" presetClass="emph" presetSubtype="0" fill="hold" nodeType="with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2499402" cy="338554"/>
          </a:xfrm>
          <a:prstGeom prst="rect">
            <a:avLst/>
          </a:prstGeom>
          <a:noFill/>
        </p:spPr>
        <p:txBody>
          <a:bodyPr wrap="none" rtlCol="0">
            <a:spAutoFit/>
          </a:bodyPr>
          <a:lstStyle/>
          <a:p>
            <a:pPr marL="0" lvl="1">
              <a:defRPr/>
            </a:pP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进入归档库</a:t>
            </a:r>
            <a:r>
              <a:rPr lang="en-US" altLang="zh-CN" sz="1600" b="1" kern="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600" b="1" kern="0" dirty="0">
                <a:latin typeface="Arial" panose="020B0604020202020204" pitchFamily="34" charset="0"/>
                <a:ea typeface="微软雅黑" panose="020B0503020204020204" pitchFamily="34" charset="-122"/>
                <a:cs typeface="+mn-ea"/>
                <a:sym typeface="Arial" panose="020B0604020202020204" pitchFamily="34" charset="0"/>
              </a:rPr>
              <a:t>查阅归档邮件</a:t>
            </a:r>
            <a:endParaRPr lang="en-US" altLang="zh-CN" sz="1600" b="1" kern="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310" y="699596"/>
            <a:ext cx="7429202"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a:t>
            </a:r>
            <a:r>
              <a:rPr lang="en-US" altLang="zh-CN" sz="1100" dirty="0" smtClean="0"/>
              <a:t>1.</a:t>
            </a:r>
            <a:r>
              <a:rPr lang="zh-CN" altLang="en-US" sz="1100" dirty="0" smtClean="0"/>
              <a:t>重新</a:t>
            </a:r>
            <a:r>
              <a:rPr lang="zh-CN" altLang="en-US" sz="1100" dirty="0"/>
              <a:t>投递邮件。对误删除邮件进行恢复，可把所选邮件重新发送指定域内成员。</a:t>
            </a:r>
          </a:p>
          <a:p>
            <a:pPr defTabSz="685749">
              <a:lnSpc>
                <a:spcPct val="130000"/>
              </a:lnSpc>
              <a:spcBef>
                <a:spcPct val="0"/>
              </a:spcBef>
              <a:buNone/>
              <a:defRPr/>
            </a:pPr>
            <a:r>
              <a:rPr lang="en-US" altLang="zh-CN" sz="1100" dirty="0" smtClean="0"/>
              <a:t>      2.</a:t>
            </a:r>
            <a:r>
              <a:rPr lang="zh-CN" altLang="en-US" sz="1100" dirty="0" smtClean="0"/>
              <a:t>将</a:t>
            </a:r>
            <a:r>
              <a:rPr lang="zh-CN" altLang="en-US" sz="1100" dirty="0"/>
              <a:t>重要邮件进行关注，方便快速查看。</a:t>
            </a: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453548" y="689517"/>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3379" y="1208960"/>
            <a:ext cx="6649063" cy="335089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3882225" y="2427734"/>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1278871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归档行为日志</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997154" cy="28930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操作日志</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操作记录</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审计员</a:t>
            </a:r>
            <a:endParaRPr lang="en-US" altLang="zh-CN" sz="4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5616" y="1047718"/>
            <a:ext cx="5607936" cy="368105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4355976" y="1851670"/>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576552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418383" y="2746588"/>
            <a:ext cx="2946611" cy="0"/>
          </a:xfrm>
          <a:prstGeom prst="line">
            <a:avLst/>
          </a:prstGeom>
          <a:noFill/>
          <a:ln w="12700" cap="flat" cmpd="sng" algn="ctr">
            <a:solidFill>
              <a:srgbClr val="FF9999"/>
            </a:solidFill>
            <a:prstDash val="solid"/>
            <a:miter lim="800000"/>
            <a:headEnd type="oval"/>
            <a:tailEnd type="oval"/>
          </a:ln>
          <a:effectLst/>
        </p:spPr>
      </p:cxnSp>
      <p:sp>
        <p:nvSpPr>
          <p:cNvPr id="3" name="矩形 2"/>
          <p:cNvSpPr/>
          <p:nvPr/>
        </p:nvSpPr>
        <p:spPr>
          <a:xfrm>
            <a:off x="4418383" y="2129431"/>
            <a:ext cx="3177862" cy="590964"/>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3800" kern="0" noProof="0" dirty="0" smtClean="0">
                <a:solidFill>
                  <a:schemeClr val="tx2">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用户新增</a:t>
            </a:r>
            <a:endParaRPr kumimoji="0" lang="zh-CN" altLang="en-US" sz="3800" b="0" i="0" u="none" strike="noStrike" kern="0" cap="none" spc="0" normalizeH="0" baseline="0" noProof="0" dirty="0">
              <a:ln>
                <a:noFill/>
              </a:ln>
              <a:solidFill>
                <a:schemeClr val="tx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Box 11"/>
          <p:cNvSpPr txBox="1"/>
          <p:nvPr/>
        </p:nvSpPr>
        <p:spPr>
          <a:xfrm>
            <a:off x="4418383" y="2803352"/>
            <a:ext cx="536555" cy="234934"/>
          </a:xfrm>
          <a:prstGeom prst="rect">
            <a:avLst/>
          </a:prstGeom>
          <a:noFill/>
        </p:spPr>
        <p:txBody>
          <a:bodyPr wrap="none" lIns="65023" tIns="32511" rIns="65023" bIns="32511"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smtClean="0">
                <a:ln>
                  <a:noFill/>
                </a:ln>
                <a:solidFill>
                  <a:srgbClr val="007E5D"/>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增加</a:t>
            </a:r>
            <a:endParaRPr kumimoji="0" lang="en-US" altLang="zh-CN" sz="1100" b="0" i="0" u="none" strike="noStrike" kern="0" cap="none" spc="0" normalizeH="0" baseline="0" noProof="0" dirty="0">
              <a:ln>
                <a:noFill/>
              </a:ln>
              <a:solidFill>
                <a:srgbClr val="007E5D"/>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5943295" y="2803352"/>
            <a:ext cx="536555" cy="234934"/>
          </a:xfrm>
          <a:prstGeom prst="rect">
            <a:avLst/>
          </a:prstGeom>
          <a:noFill/>
        </p:spPr>
        <p:txBody>
          <a:bodyPr wrap="none" lIns="65023" tIns="32511" rIns="65023" bIns="32511"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smtClean="0">
                <a:ln>
                  <a:noFill/>
                </a:ln>
                <a:solidFill>
                  <a:srgbClr val="007E5D"/>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修改</a:t>
            </a:r>
            <a:endParaRPr kumimoji="0" lang="en-US" altLang="zh-CN" sz="1100" b="0" i="0" u="none" strike="noStrike" kern="0" cap="none" spc="0" normalizeH="0" baseline="0" noProof="0" dirty="0">
              <a:ln>
                <a:noFill/>
              </a:ln>
              <a:solidFill>
                <a:srgbClr val="007E5D"/>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1"/>
          <p:cNvSpPr txBox="1"/>
          <p:nvPr/>
        </p:nvSpPr>
        <p:spPr>
          <a:xfrm>
            <a:off x="4418383" y="3069630"/>
            <a:ext cx="536555" cy="234934"/>
          </a:xfrm>
          <a:prstGeom prst="rect">
            <a:avLst/>
          </a:prstGeom>
          <a:noFill/>
        </p:spPr>
        <p:txBody>
          <a:bodyPr wrap="none" lIns="65023" tIns="32511" rIns="65023" bIns="32511"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smtClean="0">
                <a:ln>
                  <a:noFill/>
                </a:ln>
                <a:solidFill>
                  <a:srgbClr val="007E5D"/>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删除</a:t>
            </a:r>
            <a:endParaRPr kumimoji="0" lang="en-US" altLang="zh-CN" sz="1100" b="0" i="0" u="none" strike="noStrike" kern="0" cap="none" spc="0" normalizeH="0" baseline="0" noProof="0" dirty="0">
              <a:ln>
                <a:noFill/>
              </a:ln>
              <a:solidFill>
                <a:srgbClr val="007E5D"/>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1"/>
          <p:cNvSpPr txBox="1"/>
          <p:nvPr/>
        </p:nvSpPr>
        <p:spPr>
          <a:xfrm>
            <a:off x="5943295" y="3069630"/>
            <a:ext cx="536555" cy="234934"/>
          </a:xfrm>
          <a:prstGeom prst="rect">
            <a:avLst/>
          </a:prstGeom>
          <a:noFill/>
        </p:spPr>
        <p:txBody>
          <a:bodyPr wrap="none" lIns="65023" tIns="32511" rIns="65023" bIns="32511"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100" b="0" i="0" u="none" strike="noStrike" kern="0" cap="none" spc="0" normalizeH="0" baseline="0" noProof="0" dirty="0" smtClean="0">
                <a:ln>
                  <a:noFill/>
                </a:ln>
                <a:solidFill>
                  <a:srgbClr val="007E5D"/>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查询</a:t>
            </a:r>
            <a:endParaRPr kumimoji="0" lang="en-US" altLang="zh-CN" sz="1100" b="0" i="0" u="none" strike="noStrike" kern="0" cap="none" spc="0" normalizeH="0" baseline="0" noProof="0" dirty="0">
              <a:ln>
                <a:noFill/>
              </a:ln>
              <a:solidFill>
                <a:srgbClr val="007E5D"/>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a:xfrm>
            <a:off x="885191" y="1214887"/>
            <a:ext cx="2722413" cy="2902102"/>
            <a:chOff x="999059" y="1708340"/>
            <a:chExt cx="3828393" cy="4080857"/>
          </a:xfrm>
        </p:grpSpPr>
        <p:grpSp>
          <p:nvGrpSpPr>
            <p:cNvPr id="9" name="组合 8"/>
            <p:cNvGrpSpPr/>
            <p:nvPr/>
          </p:nvGrpSpPr>
          <p:grpSpPr>
            <a:xfrm>
              <a:off x="999059" y="1708340"/>
              <a:ext cx="3828393" cy="4080857"/>
              <a:chOff x="3835400" y="1789113"/>
              <a:chExt cx="1468438" cy="1565275"/>
            </a:xfrm>
          </p:grpSpPr>
          <p:sp>
            <p:nvSpPr>
              <p:cNvPr id="12"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3"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4"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5"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6"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7"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8"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19"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0"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1"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2"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3"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4"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sp>
            <p:nvSpPr>
              <p:cNvPr id="25"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anose="020B0503020204020204" pitchFamily="34" charset="-122"/>
                </a:endParaRPr>
              </a:p>
            </p:txBody>
          </p:sp>
        </p:grpSp>
        <p:sp>
          <p:nvSpPr>
            <p:cNvPr id="10"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26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01</a:t>
              </a:r>
              <a:endParaRPr kumimoji="0" lang="zh-CN" altLang="en-US" sz="13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sp>
          <p:nvSpPr>
            <p:cNvPr id="11" name="矩形 259"/>
            <p:cNvSpPr>
              <a:spLocks noChangeArrowheads="1"/>
            </p:cNvSpPr>
            <p:nvPr/>
          </p:nvSpPr>
          <p:spPr bwMode="auto">
            <a:xfrm>
              <a:off x="2385140" y="3684560"/>
              <a:ext cx="1577843"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20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章节</a:t>
              </a:r>
              <a:endParaRPr kumimoji="0" lang="en-US" altLang="zh-CN" sz="10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p>
              <a:pPr marL="0" marR="0" lvl="0" indent="0" algn="ctr" defTabSz="91440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PART</a:t>
              </a:r>
              <a:endParaRPr kumimoji="0" lang="en-US" altLang="zh-CN" sz="3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1280853980"/>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4*#ppt_w"/>
                                          </p:val>
                                        </p:tav>
                                        <p:tav tm="100000">
                                          <p:val>
                                            <p:strVal val="#ppt_w"/>
                                          </p:val>
                                        </p:tav>
                                      </p:tavLst>
                                    </p:anim>
                                    <p:anim calcmode="lin" valueType="num">
                                      <p:cBhvr>
                                        <p:cTn id="1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childTnLst>
                          </p:cTn>
                        </p:par>
                        <p:par>
                          <p:cTn id="29" fill="hold">
                            <p:stCondLst>
                              <p:cond delay="1500"/>
                            </p:stCondLst>
                            <p:childTnLst>
                              <p:par>
                                <p:cTn id="30" presetID="1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p:tgtEl>
                                          <p:spTgt spid="6"/>
                                        </p:tgtEl>
                                        <p:attrNameLst>
                                          <p:attrName>ppt_x</p:attrName>
                                        </p:attrNameLst>
                                      </p:cBhvr>
                                      <p:tavLst>
                                        <p:tav tm="0">
                                          <p:val>
                                            <p:strVal val="#ppt_x-#ppt_w*1.125000"/>
                                          </p:val>
                                        </p:tav>
                                        <p:tav tm="100000">
                                          <p:val>
                                            <p:strVal val="#ppt_x"/>
                                          </p:val>
                                        </p:tav>
                                      </p:tavLst>
                                    </p:anim>
                                    <p:animEffect transition="in" filter="wipe(right)">
                                      <p:cBhvr>
                                        <p:cTn id="33" dur="500"/>
                                        <p:tgtEl>
                                          <p:spTgt spid="6"/>
                                        </p:tgtEl>
                                      </p:cBhvr>
                                    </p:animEffect>
                                  </p:childTnLst>
                                </p:cTn>
                              </p:par>
                            </p:childTnLst>
                          </p:cTn>
                        </p:par>
                        <p:par>
                          <p:cTn id="34" fill="hold">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ppt_x</p:attrName>
                                        </p:attrNameLst>
                                      </p:cBhvr>
                                      <p:tavLst>
                                        <p:tav tm="0">
                                          <p:val>
                                            <p:strVal val="#ppt_x-#ppt_w*1.125000"/>
                                          </p:val>
                                        </p:tav>
                                        <p:tav tm="100000">
                                          <p:val>
                                            <p:strVal val="#ppt_x"/>
                                          </p:val>
                                        </p:tav>
                                      </p:tavLst>
                                    </p:anim>
                                    <p:animEffect transition="in" filter="wipe(right)">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266528"/>
            <a:ext cx="2031325"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邮件转移（确认）</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83158" y="742752"/>
            <a:ext cx="6997154" cy="1769709"/>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smtClean="0"/>
              <a:t>    企业</a:t>
            </a:r>
            <a:r>
              <a:rPr lang="zh-CN" altLang="en-US" sz="1100" dirty="0"/>
              <a:t>微信后台</a:t>
            </a:r>
            <a:r>
              <a:rPr lang="en-US" altLang="zh-CN" sz="1100" dirty="0"/>
              <a:t>-</a:t>
            </a:r>
            <a:r>
              <a:rPr lang="zh-CN" altLang="en-US" sz="1100" dirty="0">
                <a:solidFill>
                  <a:schemeClr val="tx1">
                    <a:lumMod val="65000"/>
                    <a:lumOff val="35000"/>
                  </a:schemeClr>
                </a:solidFill>
                <a:sym typeface="微软雅黑" pitchFamily="34" charset="-122"/>
              </a:rPr>
              <a:t>首页</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协作 </a:t>
            </a:r>
            <a:r>
              <a:rPr lang="en-US" altLang="zh-CN" sz="1100" dirty="0">
                <a:solidFill>
                  <a:schemeClr val="tx1">
                    <a:lumMod val="65000"/>
                    <a:lumOff val="35000"/>
                  </a:schemeClr>
                </a:solidFill>
                <a:sym typeface="微软雅黑" pitchFamily="34" charset="-122"/>
              </a:rPr>
              <a:t>– </a:t>
            </a:r>
            <a:r>
              <a:rPr lang="zh-CN" altLang="en-US" sz="1100" dirty="0">
                <a:solidFill>
                  <a:schemeClr val="tx1">
                    <a:lumMod val="65000"/>
                    <a:lumOff val="35000"/>
                  </a:schemeClr>
                </a:solidFill>
                <a:sym typeface="微软雅黑" pitchFamily="34" charset="-122"/>
              </a:rPr>
              <a:t>邮件</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收发信息管理</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邮件转移</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p>
          <a:p>
            <a:pPr defTabSz="685749">
              <a:lnSpc>
                <a:spcPct val="130000"/>
              </a:lnSpc>
              <a:spcBef>
                <a:spcPct val="0"/>
              </a:spcBef>
              <a:buNone/>
              <a:defRPr/>
            </a:pPr>
            <a:r>
              <a:rPr lang="zh-CN" altLang="en-US" sz="1100" dirty="0" smtClean="0">
                <a:solidFill>
                  <a:schemeClr val="tx1">
                    <a:lumMod val="65000"/>
                    <a:lumOff val="35000"/>
                  </a:schemeClr>
                </a:solidFill>
                <a:sym typeface="微软雅黑" pitchFamily="34" charset="-122"/>
              </a:rPr>
              <a:t>建议设置业务邮箱（</a:t>
            </a:r>
            <a:r>
              <a:rPr lang="en-US" altLang="zh-CN" sz="1100" dirty="0" smtClean="0">
                <a:solidFill>
                  <a:schemeClr val="tx1">
                    <a:lumMod val="65000"/>
                    <a:lumOff val="35000"/>
                  </a:schemeClr>
                </a:solidFill>
                <a:sym typeface="微软雅黑" pitchFamily="34" charset="-122"/>
              </a:rPr>
              <a:t>3/6(</a:t>
            </a:r>
            <a:r>
              <a:rPr lang="zh-CN" altLang="en-US" sz="1100" dirty="0" smtClean="0">
                <a:solidFill>
                  <a:schemeClr val="tx1">
                    <a:lumMod val="65000"/>
                    <a:lumOff val="35000"/>
                  </a:schemeClr>
                </a:solidFill>
                <a:sym typeface="微软雅黑" pitchFamily="34" charset="-122"/>
              </a:rPr>
              <a:t>共计</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a:t>
            </a:r>
            <a:endParaRPr lang="en-US" altLang="zh-CN" sz="1100" dirty="0" smtClean="0">
              <a:solidFill>
                <a:schemeClr val="tx1">
                  <a:lumMod val="65000"/>
                  <a:lumOff val="35000"/>
                </a:schemeClr>
              </a:solidFill>
              <a:sym typeface="微软雅黑" pitchFamily="34" charset="-122"/>
            </a:endParaRPr>
          </a:p>
          <a:p>
            <a:pPr>
              <a:buNone/>
            </a:pPr>
            <a:r>
              <a:rPr lang="zh-CN" altLang="en-US" sz="1100" dirty="0" smtClean="0"/>
              <a:t>应聘</a:t>
            </a:r>
            <a:r>
              <a:rPr lang="zh-CN" altLang="en-US" sz="1100" dirty="0"/>
              <a:t>简历</a:t>
            </a:r>
          </a:p>
          <a:p>
            <a:pPr>
              <a:buNone/>
            </a:pPr>
            <a:r>
              <a:rPr lang="en-US" sz="1100" dirty="0" smtClean="0">
                <a:hlinkClick r:id="rId2"/>
              </a:rPr>
              <a:t>hr@skycoresaas.com</a:t>
            </a:r>
            <a:endParaRPr lang="en-US" sz="1100" dirty="0" smtClean="0"/>
          </a:p>
          <a:p>
            <a:pPr>
              <a:buNone/>
            </a:pPr>
            <a:endParaRPr lang="en-US" sz="1100" dirty="0"/>
          </a:p>
          <a:p>
            <a:pPr>
              <a:buNone/>
            </a:pPr>
            <a:r>
              <a:rPr lang="zh-CN" altLang="en-US" sz="1100" dirty="0" smtClean="0"/>
              <a:t>苏州简历</a:t>
            </a:r>
            <a:endParaRPr lang="en-US" altLang="zh-CN" sz="1100" dirty="0" smtClean="0"/>
          </a:p>
          <a:p>
            <a:pPr>
              <a:buNone/>
            </a:pPr>
            <a:r>
              <a:rPr lang="en-US" sz="1050" dirty="0"/>
              <a:t>suzhoujianli@skycoresaas.com</a:t>
            </a:r>
            <a:endParaRPr lang="en-US" sz="300" dirty="0"/>
          </a:p>
          <a:p>
            <a:r>
              <a:rPr lang="en-US" sz="100" dirty="0"/>
              <a:t/>
            </a:r>
            <a:br>
              <a:rPr lang="en-US" sz="100" dirty="0"/>
            </a:br>
            <a:endParaRPr lang="en-US" altLang="zh-CN" sz="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83768" y="1185400"/>
            <a:ext cx="6192688" cy="306022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a:extLst>
              <a:ext uri="{FF2B5EF4-FFF2-40B4-BE49-F238E27FC236}">
                <a16:creationId xmlns:a16="http://schemas.microsoft.com/office/drawing/2014/main" id="{47A6EBF0-0056-4326-A81B-F162C5A90ED0}"/>
              </a:ext>
            </a:extLst>
          </p:cNvPr>
          <p:cNvGrpSpPr/>
          <p:nvPr/>
        </p:nvGrpSpPr>
        <p:grpSpPr>
          <a:xfrm>
            <a:off x="6012160" y="2948037"/>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7" name="组合 16">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9" name="同心圆 18">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等腰三角形 19">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8" name="椭圆 17">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6727267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6"/>
                                        </p:tgtEl>
                                      </p:cBhvr>
                                    </p:animEffect>
                                    <p:animScale>
                                      <p:cBhvr>
                                        <p:cTn id="27"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294" y="197427"/>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itchFamily="34" charset="-122"/>
                <a:ea typeface="微软雅黑" pitchFamily="34" charset="-122"/>
              </a:rPr>
              <a:t>总结</a:t>
            </a:r>
          </a:p>
        </p:txBody>
      </p:sp>
      <p:sp>
        <p:nvSpPr>
          <p:cNvPr id="10" name="矩形 9"/>
          <p:cNvSpPr/>
          <p:nvPr/>
        </p:nvSpPr>
        <p:spPr>
          <a:xfrm>
            <a:off x="971600" y="915566"/>
            <a:ext cx="7416824" cy="3470171"/>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lIns="68571" tIns="34285" rIns="68571" bIns="34285">
            <a:spAutoFit/>
          </a:bodyPr>
          <a:lstStyle/>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邮箱开通 用户新增、修改、删除、</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查询</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邮箱用户离职 邮件备份 </a:t>
            </a:r>
          </a:p>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邮箱用户离职 邮件</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归档</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用户邮箱定期</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清理</a:t>
            </a:r>
            <a:endPar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      1</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对于普通账户需要员工自己定期处理，避免容量达上限</a:t>
            </a: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1G</a:t>
            </a:r>
          </a:p>
          <a:p>
            <a:pPr>
              <a:lnSpc>
                <a:spcPct val="200000"/>
              </a:lnSpc>
              <a:defRPr/>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      2)</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对于备份，需要用户登陆企微邮箱处导出到本地</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除苏州研发中心外使用邮箱的员工企微除部门管理员外都应该是禁止登陆苏州企</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微，但是会有一个问题，这样对于经常使用邮箱得人来说很不友好，如下：</a:t>
            </a:r>
            <a:endPar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1000" b="1" smtClean="0">
                <a:solidFill>
                  <a:schemeClr val="tx1">
                    <a:lumMod val="75000"/>
                    <a:lumOff val="25000"/>
                  </a:schemeClr>
                </a:solidFill>
                <a:latin typeface="微软雅黑" panose="020B0503020204020204" pitchFamily="34" charset="-122"/>
                <a:ea typeface="微软雅黑" panose="020B0503020204020204" pitchFamily="34" charset="-122"/>
              </a:rPr>
              <a:t>）禁用</a:t>
            </a:r>
            <a:r>
              <a:rPr lang="zh-CN" altLang="en-US" sz="1000" b="1" dirty="0" smtClean="0">
                <a:solidFill>
                  <a:schemeClr val="tx1">
                    <a:lumMod val="75000"/>
                    <a:lumOff val="25000"/>
                  </a:schemeClr>
                </a:solidFill>
                <a:latin typeface="微软雅黑" panose="020B0503020204020204" pitchFamily="34" charset="-122"/>
                <a:ea typeface="微软雅黑" panose="020B0503020204020204" pitchFamily="34" charset="-122"/>
              </a:rPr>
              <a:t>企微登陆，就不能使用企微客户端来对邮件做处理</a:t>
            </a:r>
            <a:endParaRPr lang="en-US" altLang="zh-CN" sz="1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r>
              <a:rPr lang="en-US" altLang="zh-CN" sz="105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050" b="1" dirty="0" smtClean="0">
                <a:solidFill>
                  <a:schemeClr val="tx1">
                    <a:lumMod val="75000"/>
                    <a:lumOff val="25000"/>
                  </a:schemeClr>
                </a:solidFill>
                <a:latin typeface="微软雅黑" panose="020B0503020204020204" pitchFamily="34" charset="-122"/>
                <a:ea typeface="微软雅黑" panose="020B0503020204020204" pitchFamily="34" charset="-122"/>
              </a:rPr>
              <a:t>邮件转移问题确认</a:t>
            </a:r>
            <a:endParaRPr lang="en-US" altLang="zh-CN" sz="105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defRPr/>
            </a:pPr>
            <a:endPar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455637"/>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294" y="197427"/>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itchFamily="34" charset="-122"/>
                <a:ea typeface="微软雅黑" pitchFamily="34" charset="-122"/>
              </a:rPr>
              <a:t>部门</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82" y="1611713"/>
            <a:ext cx="3539412" cy="2198821"/>
          </a:xfrm>
          <a:prstGeom prst="rect">
            <a:avLst/>
          </a:prstGeom>
        </p:spPr>
      </p:pic>
      <p:sp>
        <p:nvSpPr>
          <p:cNvPr id="4" name="Rectangle 2"/>
          <p:cNvSpPr/>
          <p:nvPr/>
        </p:nvSpPr>
        <p:spPr>
          <a:xfrm>
            <a:off x="4515908" y="1491647"/>
            <a:ext cx="342945" cy="342945"/>
          </a:xfrm>
          <a:prstGeom prst="rect">
            <a:avLst/>
          </a:prstGeom>
          <a:solidFill>
            <a:schemeClr val="tx2">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latin typeface="Impact" panose="020B0806030902050204" pitchFamily="34" charset="0"/>
                <a:ea typeface="Lato Heavy" panose="020F0502020204030203" pitchFamily="34" charset="0"/>
                <a:cs typeface="Lato Heavy" panose="020F0502020204030203" pitchFamily="34" charset="0"/>
              </a:rPr>
              <a:t>1</a:t>
            </a:r>
          </a:p>
        </p:txBody>
      </p:sp>
      <p:sp>
        <p:nvSpPr>
          <p:cNvPr id="5" name="Rectangle 2"/>
          <p:cNvSpPr/>
          <p:nvPr/>
        </p:nvSpPr>
        <p:spPr>
          <a:xfrm>
            <a:off x="4515908" y="2477288"/>
            <a:ext cx="342945" cy="342945"/>
          </a:xfrm>
          <a:prstGeom prst="rect">
            <a:avLst/>
          </a:prstGeom>
          <a:solidFill>
            <a:srgbClr val="007E5D"/>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latin typeface="Impact" panose="020B0806030902050204" pitchFamily="34" charset="0"/>
                <a:ea typeface="Lato Heavy" panose="020F0502020204030203" pitchFamily="34" charset="0"/>
                <a:cs typeface="Lato Heavy" panose="020F0502020204030203" pitchFamily="34" charset="0"/>
              </a:rPr>
              <a:t>2</a:t>
            </a:r>
          </a:p>
        </p:txBody>
      </p:sp>
      <p:sp>
        <p:nvSpPr>
          <p:cNvPr id="6" name="矩形 5"/>
          <p:cNvSpPr/>
          <p:nvPr/>
        </p:nvSpPr>
        <p:spPr>
          <a:xfrm>
            <a:off x="5075330" y="2241888"/>
            <a:ext cx="3516253" cy="1146458"/>
          </a:xfrm>
          <a:prstGeom prst="rect">
            <a:avLst/>
          </a:prstGeom>
          <a:noFill/>
        </p:spPr>
        <p:txBody>
          <a:bodyPr wrap="square" lIns="68571" tIns="34285" rIns="68571" bIns="34285">
            <a:spAutoFit/>
          </a:bodyPr>
          <a:lstStyle/>
          <a:p>
            <a:pPr eaLnBrk="1" hangingPunct="1">
              <a:lnSpc>
                <a:spcPct val="200000"/>
              </a:lnSpc>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联系</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信息</a:t>
            </a:r>
            <a:endPar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200000"/>
              </a:lnSpc>
              <a:defRPr/>
            </a:pP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13120901107</a:t>
            </a:r>
          </a:p>
          <a:p>
            <a:pPr eaLnBrk="1" hangingPunct="1">
              <a:lnSpc>
                <a:spcPct val="200000"/>
              </a:lnSpc>
              <a:defRPr/>
            </a:pP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Justin.wang@skycoresaas.com</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54"/>
          <p:cNvSpPr txBox="1"/>
          <p:nvPr/>
        </p:nvSpPr>
        <p:spPr>
          <a:xfrm rot="21328593">
            <a:off x="1583902" y="2426607"/>
            <a:ext cx="2350626" cy="623237"/>
          </a:xfrm>
          <a:prstGeom prst="rect">
            <a:avLst/>
          </a:prstGeom>
          <a:noFill/>
        </p:spPr>
        <p:txBody>
          <a:bodyPr wrap="none" lIns="68571" tIns="34285" rIns="68571" bIns="34285" rtlCol="0">
            <a:spAutoFit/>
          </a:bodyPr>
          <a:lstStyle/>
          <a:p>
            <a:pPr algn="ctr"/>
            <a:r>
              <a:rPr lang="zh-CN" altLang="en-US" sz="3600"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苏州</a:t>
            </a:r>
            <a:r>
              <a:rPr lang="en-US" altLang="zh-CN" sz="3600"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IT</a:t>
            </a:r>
            <a:r>
              <a:rPr lang="zh-CN" altLang="en-US" sz="3600"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研发</a:t>
            </a:r>
            <a:endParaRPr lang="en-US" altLang="zh-CN" sz="36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10" name="矩形 9"/>
          <p:cNvSpPr/>
          <p:nvPr/>
        </p:nvSpPr>
        <p:spPr>
          <a:xfrm>
            <a:off x="5075330" y="1256247"/>
            <a:ext cx="3516253" cy="823292"/>
          </a:xfrm>
          <a:prstGeom prst="rect">
            <a:avLst/>
          </a:prstGeom>
          <a:noFill/>
        </p:spPr>
        <p:txBody>
          <a:bodyPr wrap="square" lIns="68571" tIns="34285" rIns="68571" bIns="34285">
            <a:spAutoFit/>
          </a:bodyPr>
          <a:lstStyle/>
          <a:p>
            <a:pPr eaLnBrk="1" hangingPunct="1">
              <a:lnSpc>
                <a:spcPct val="200000"/>
              </a:lnSpc>
              <a:defRPr/>
            </a:pP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部门</a:t>
            </a:r>
            <a:endPar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200000"/>
              </a:lnSpc>
              <a:defRPr/>
            </a:pP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苏州</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研发部</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788049"/>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txBox="1">
            <a:spLocks/>
          </p:cNvSpPr>
          <p:nvPr/>
        </p:nvSpPr>
        <p:spPr>
          <a:xfrm>
            <a:off x="1553959" y="1920116"/>
            <a:ext cx="5036974" cy="558490"/>
          </a:xfrm>
          <a:prstGeom prst="rect">
            <a:avLst/>
          </a:prstGeom>
        </p:spPr>
        <p:txBody>
          <a:bodyPr vert="horz" lIns="91417" tIns="45708" rIns="91417" bIns="4570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zh-CN" altLang="en-US" sz="1400" spc="300" dirty="0" smtClean="0">
                <a:solidFill>
                  <a:prstClr val="black"/>
                </a:solidFill>
                <a:latin typeface="微软雅黑" pitchFamily="34" charset="-122"/>
                <a:ea typeface="微软雅黑" pitchFamily="34" charset="-122"/>
                <a:cs typeface="Arial" pitchFamily="34" charset="0"/>
              </a:rPr>
              <a:t>企微</a:t>
            </a:r>
            <a:r>
              <a:rPr lang="en-US" altLang="zh-CN" sz="1400" spc="300" dirty="0" smtClean="0">
                <a:solidFill>
                  <a:prstClr val="black"/>
                </a:solidFill>
                <a:latin typeface="微软雅黑" pitchFamily="34" charset="-122"/>
                <a:ea typeface="微软雅黑" pitchFamily="34" charset="-122"/>
                <a:cs typeface="Arial" pitchFamily="34" charset="0"/>
              </a:rPr>
              <a:t>·</a:t>
            </a:r>
            <a:r>
              <a:rPr lang="zh-CN" altLang="en-US" sz="1400" spc="300" dirty="0" smtClean="0">
                <a:solidFill>
                  <a:prstClr val="black"/>
                </a:solidFill>
                <a:latin typeface="微软雅黑" pitchFamily="34" charset="-122"/>
                <a:ea typeface="微软雅黑" pitchFamily="34" charset="-122"/>
                <a:cs typeface="Arial" pitchFamily="34" charset="0"/>
              </a:rPr>
              <a:t>邮箱培训</a:t>
            </a:r>
            <a:endParaRPr lang="zh-CN" altLang="en-US" sz="1400" spc="300" dirty="0">
              <a:solidFill>
                <a:prstClr val="black"/>
              </a:solidFill>
              <a:latin typeface="微软雅黑" pitchFamily="34" charset="-122"/>
              <a:ea typeface="微软雅黑" pitchFamily="34" charset="-122"/>
              <a:cs typeface="Arial" pitchFamily="34" charset="0"/>
            </a:endParaRPr>
          </a:p>
        </p:txBody>
      </p:sp>
      <p:sp>
        <p:nvSpPr>
          <p:cNvPr id="10" name="文本框 23"/>
          <p:cNvSpPr txBox="1"/>
          <p:nvPr/>
        </p:nvSpPr>
        <p:spPr>
          <a:xfrm>
            <a:off x="4519642" y="3593058"/>
            <a:ext cx="1676058" cy="299565"/>
          </a:xfrm>
          <a:prstGeom prst="rect">
            <a:avLst/>
          </a:prstGeom>
          <a:noFill/>
          <a:ln>
            <a:noFill/>
          </a:ln>
        </p:spPr>
        <p:txBody>
          <a:bodyPr/>
          <a:lstStyle>
            <a:defPPr>
              <a:defRPr lang="zh-CN"/>
            </a:defPPr>
            <a:lvl1pPr>
              <a:defRPr sz="1600"/>
            </a:lvl1pPr>
          </a:lstStyle>
          <a:p>
            <a:pPr algn="ctr"/>
            <a:r>
              <a:rPr lang="zh-CN" altLang="en-US" dirty="0">
                <a:solidFill>
                  <a:prstClr val="white"/>
                </a:solidFill>
                <a:ea typeface="微软雅黑" panose="020B0503020204020204" pitchFamily="34" charset="-122"/>
              </a:rPr>
              <a:t>时间</a:t>
            </a:r>
            <a:r>
              <a:rPr lang="zh-CN" altLang="en-US" dirty="0" smtClean="0">
                <a:solidFill>
                  <a:prstClr val="white"/>
                </a:solidFill>
                <a:ea typeface="微软雅黑" panose="020B0503020204020204" pitchFamily="34" charset="-122"/>
              </a:rPr>
              <a:t>：</a:t>
            </a:r>
            <a:r>
              <a:rPr lang="en-US" altLang="zh-CN" dirty="0" smtClean="0">
                <a:solidFill>
                  <a:prstClr val="white"/>
                </a:solidFill>
                <a:ea typeface="微软雅黑" panose="020B0503020204020204" pitchFamily="34" charset="-122"/>
              </a:rPr>
              <a:t>X</a:t>
            </a:r>
            <a:r>
              <a:rPr lang="zh-CN" altLang="en-US" dirty="0">
                <a:solidFill>
                  <a:prstClr val="white"/>
                </a:solidFill>
                <a:ea typeface="微软雅黑" panose="020B0503020204020204" pitchFamily="34" charset="-122"/>
              </a:rPr>
              <a:t>年</a:t>
            </a:r>
            <a:r>
              <a:rPr lang="en-US" altLang="zh-CN" dirty="0">
                <a:solidFill>
                  <a:prstClr val="white"/>
                </a:solidFill>
                <a:ea typeface="微软雅黑" panose="020B0503020204020204" pitchFamily="34" charset="-122"/>
              </a:rPr>
              <a:t>XX</a:t>
            </a:r>
            <a:r>
              <a:rPr lang="zh-CN" altLang="en-US" dirty="0">
                <a:solidFill>
                  <a:prstClr val="white"/>
                </a:solidFill>
                <a:ea typeface="微软雅黑" panose="020B0503020204020204" pitchFamily="34" charset="-122"/>
              </a:rPr>
              <a:t>月</a:t>
            </a:r>
          </a:p>
        </p:txBody>
      </p:sp>
      <p:sp>
        <p:nvSpPr>
          <p:cNvPr id="11" name="PA_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custDataLst>
              <p:tags r:id="rId1"/>
            </p:custDataLst>
          </p:nvPr>
        </p:nvSpPr>
        <p:spPr>
          <a:xfrm>
            <a:off x="1763688" y="2355726"/>
            <a:ext cx="4698719" cy="769439"/>
          </a:xfrm>
          <a:prstGeom prst="rect">
            <a:avLst/>
          </a:prstGeom>
          <a:noFill/>
        </p:spPr>
        <p:txBody>
          <a:bodyPr wrap="none" lIns="91438" tIns="45719" rIns="91438" bIns="45719" rtlCol="0">
            <a:spAutoFit/>
          </a:bodyPr>
          <a:lstStyle/>
          <a:p>
            <a:pPr algn="ctr"/>
            <a:r>
              <a:rPr lang="en-US" altLang="zh-CN" sz="4400" kern="0" cap="all" dirty="0">
                <a:solidFill>
                  <a:srgbClr val="EEECE1">
                    <a:lumMod val="25000"/>
                  </a:srgbClr>
                </a:solidFill>
                <a:latin typeface="Arial" panose="020B0604020202020204" pitchFamily="34" charset="0"/>
                <a:ea typeface="微软雅黑" panose="020B0503020204020204" pitchFamily="34" charset="-122"/>
                <a:cs typeface="Arial" panose="020B0604020202020204" pitchFamily="34" charset="0"/>
              </a:rPr>
              <a:t>—</a:t>
            </a:r>
            <a:r>
              <a:rPr lang="zh-CN" altLang="en-US" sz="4400" kern="0" cap="all" dirty="0">
                <a:solidFill>
                  <a:srgbClr val="EEECE1">
                    <a:lumMod val="25000"/>
                  </a:srgbClr>
                </a:solidFill>
                <a:latin typeface="Arial" panose="020B0604020202020204" pitchFamily="34" charset="0"/>
                <a:ea typeface="微软雅黑" panose="020B0503020204020204" pitchFamily="34" charset="-122"/>
                <a:cs typeface="Arial" panose="020B0604020202020204" pitchFamily="34" charset="0"/>
              </a:rPr>
              <a:t>感谢您的聆听</a:t>
            </a:r>
            <a:r>
              <a:rPr lang="en-US" altLang="zh-CN" sz="4400" kern="0" cap="all" dirty="0">
                <a:solidFill>
                  <a:srgbClr val="EEECE1">
                    <a:lumMod val="25000"/>
                  </a:srgbClr>
                </a:solidFill>
                <a:latin typeface="Arial" panose="020B0604020202020204" pitchFamily="34" charset="0"/>
                <a:ea typeface="微软雅黑" panose="020B0503020204020204" pitchFamily="34" charset="-122"/>
                <a:cs typeface="Arial" panose="020B0604020202020204" pitchFamily="34" charset="0"/>
              </a:rPr>
              <a:t>—</a:t>
            </a:r>
          </a:p>
        </p:txBody>
      </p:sp>
      <p:sp>
        <p:nvSpPr>
          <p:cNvPr id="12" name="矩形 11"/>
          <p:cNvSpPr/>
          <p:nvPr/>
        </p:nvSpPr>
        <p:spPr>
          <a:xfrm>
            <a:off x="2904509" y="3268332"/>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3" name="矩形 12"/>
          <p:cNvSpPr/>
          <p:nvPr/>
        </p:nvSpPr>
        <p:spPr>
          <a:xfrm>
            <a:off x="3785723" y="3273567"/>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 name="矩形 13"/>
          <p:cNvSpPr/>
          <p:nvPr/>
        </p:nvSpPr>
        <p:spPr>
          <a:xfrm>
            <a:off x="4651770" y="3273567"/>
            <a:ext cx="747840" cy="4571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5" name="矩形 14"/>
          <p:cNvSpPr/>
          <p:nvPr/>
        </p:nvSpPr>
        <p:spPr>
          <a:xfrm>
            <a:off x="5511971" y="3268331"/>
            <a:ext cx="747840" cy="4571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6" name="矩形 15"/>
          <p:cNvSpPr/>
          <p:nvPr/>
        </p:nvSpPr>
        <p:spPr>
          <a:xfrm>
            <a:off x="2048540" y="3259497"/>
            <a:ext cx="74784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21" name="圆角矩形 20"/>
          <p:cNvSpPr/>
          <p:nvPr/>
        </p:nvSpPr>
        <p:spPr>
          <a:xfrm>
            <a:off x="2156739" y="3608457"/>
            <a:ext cx="1761712" cy="307777"/>
          </a:xfrm>
          <a:prstGeom prst="roundRect">
            <a:avLst>
              <a:gd name="adj" fmla="val 50000"/>
            </a:avLst>
          </a:prstGeom>
          <a:solidFill>
            <a:srgbClr val="00926C"/>
          </a:solidFill>
          <a:ln>
            <a:noFill/>
          </a:ln>
        </p:spPr>
        <p:txBody>
          <a:bodyPr lIns="91438" tIns="45719" rIns="91438" bIns="45719"/>
          <a:lstStyle/>
          <a:p>
            <a:endParaRPr lang="zh-CN" altLang="en-US" dirty="0">
              <a:ea typeface="微软雅黑" panose="020B0503020204020204" pitchFamily="34" charset="-122"/>
            </a:endParaRPr>
          </a:p>
        </p:txBody>
      </p:sp>
      <p:sp>
        <p:nvSpPr>
          <p:cNvPr id="22" name="文本框 20"/>
          <p:cNvSpPr txBox="1"/>
          <p:nvPr/>
        </p:nvSpPr>
        <p:spPr>
          <a:xfrm>
            <a:off x="2212226" y="3593066"/>
            <a:ext cx="1622805" cy="307775"/>
          </a:xfrm>
          <a:prstGeom prst="rect">
            <a:avLst/>
          </a:prstGeom>
          <a:noFill/>
        </p:spPr>
        <p:txBody>
          <a:bodyPr wrap="square" lIns="91438" tIns="45719" rIns="91438" bIns="45719" rtlCol="0">
            <a:spAutoFit/>
          </a:bodyPr>
          <a:lstStyle/>
          <a:p>
            <a:pPr algn="ctr"/>
            <a:r>
              <a:rPr lang="zh-CN" altLang="en-US" sz="1400" dirty="0">
                <a:solidFill>
                  <a:schemeClr val="bg1"/>
                </a:solidFill>
                <a:ea typeface="微软雅黑" panose="020B0503020204020204" pitchFamily="34" charset="-122"/>
              </a:rPr>
              <a:t>汇报</a:t>
            </a:r>
            <a:r>
              <a:rPr lang="zh-CN" altLang="en-US" sz="1400" dirty="0" smtClean="0">
                <a:solidFill>
                  <a:schemeClr val="bg1"/>
                </a:solidFill>
                <a:ea typeface="微软雅黑" panose="020B0503020204020204" pitchFamily="34" charset="-122"/>
              </a:rPr>
              <a:t>人：王晋</a:t>
            </a:r>
            <a:endParaRPr lang="zh-CN" altLang="en-US" sz="1400" dirty="0">
              <a:solidFill>
                <a:schemeClr val="bg1"/>
              </a:solidFill>
              <a:ea typeface="微软雅黑" panose="020B0503020204020204" pitchFamily="34" charset="-122"/>
            </a:endParaRPr>
          </a:p>
        </p:txBody>
      </p:sp>
      <p:grpSp>
        <p:nvGrpSpPr>
          <p:cNvPr id="23" name="组合 22"/>
          <p:cNvGrpSpPr/>
          <p:nvPr/>
        </p:nvGrpSpPr>
        <p:grpSpPr>
          <a:xfrm>
            <a:off x="4518754" y="3593066"/>
            <a:ext cx="1761712" cy="308411"/>
            <a:chOff x="6696860" y="5064787"/>
            <a:chExt cx="1567268" cy="316865"/>
          </a:xfrm>
          <a:solidFill>
            <a:schemeClr val="tx1">
              <a:lumMod val="65000"/>
              <a:lumOff val="35000"/>
            </a:schemeClr>
          </a:solidFill>
        </p:grpSpPr>
        <p:sp>
          <p:nvSpPr>
            <p:cNvPr id="24" name="圆角矩形 23"/>
            <p:cNvSpPr/>
            <p:nvPr/>
          </p:nvSpPr>
          <p:spPr>
            <a:xfrm>
              <a:off x="6696860" y="5065438"/>
              <a:ext cx="1567268" cy="316214"/>
            </a:xfrm>
            <a:prstGeom prst="roundRect">
              <a:avLst>
                <a:gd name="adj" fmla="val 50000"/>
              </a:avLst>
            </a:prstGeom>
            <a:solidFill>
              <a:schemeClr val="accent1"/>
            </a:solidFill>
            <a:ln>
              <a:noFill/>
            </a:ln>
          </p:spPr>
          <p:txBody>
            <a:bodyPr/>
            <a:lstStyle/>
            <a:p>
              <a:endParaRPr lang="zh-CN" altLang="en-US" sz="1600" dirty="0">
                <a:ea typeface="微软雅黑" panose="020B0503020204020204" pitchFamily="34" charset="-122"/>
              </a:endParaRPr>
            </a:p>
          </p:txBody>
        </p:sp>
        <p:sp>
          <p:nvSpPr>
            <p:cNvPr id="25" name="文本框 23"/>
            <p:cNvSpPr txBox="1"/>
            <p:nvPr/>
          </p:nvSpPr>
          <p:spPr>
            <a:xfrm>
              <a:off x="6734960" y="5064787"/>
              <a:ext cx="1491068" cy="307777"/>
            </a:xfrm>
            <a:prstGeom prst="rect">
              <a:avLst/>
            </a:prstGeom>
            <a:noFill/>
            <a:ln>
              <a:noFill/>
            </a:ln>
          </p:spPr>
          <p:txBody>
            <a:bodyPr/>
            <a:lstStyle>
              <a:defPPr>
                <a:defRPr lang="zh-CN"/>
              </a:defPPr>
              <a:lvl1pPr>
                <a:defRPr sz="1600"/>
              </a:lvl1pPr>
            </a:lstStyle>
            <a:p>
              <a:pPr algn="ctr"/>
              <a:r>
                <a:rPr lang="zh-CN" altLang="en-US" sz="1400" dirty="0">
                  <a:solidFill>
                    <a:schemeClr val="bg1"/>
                  </a:solidFill>
                  <a:ea typeface="微软雅黑" panose="020B0503020204020204" pitchFamily="34" charset="-122"/>
                </a:rPr>
                <a:t>时间</a:t>
              </a:r>
              <a:r>
                <a:rPr lang="zh-CN" altLang="en-US" sz="1400" dirty="0" smtClean="0">
                  <a:solidFill>
                    <a:schemeClr val="bg1"/>
                  </a:solidFill>
                  <a:ea typeface="微软雅黑" panose="020B0503020204020204" pitchFamily="34" charset="-122"/>
                </a:rPr>
                <a:t>：</a:t>
              </a:r>
              <a:r>
                <a:rPr lang="en-US" altLang="zh-CN" sz="1400" dirty="0" smtClean="0">
                  <a:solidFill>
                    <a:schemeClr val="bg1"/>
                  </a:solidFill>
                  <a:ea typeface="微软雅黑" panose="020B0503020204020204" pitchFamily="34" charset="-122"/>
                </a:rPr>
                <a:t>2023</a:t>
              </a:r>
              <a:r>
                <a:rPr lang="zh-CN" altLang="en-US" sz="1400" dirty="0" smtClean="0">
                  <a:solidFill>
                    <a:schemeClr val="bg1"/>
                  </a:solidFill>
                  <a:ea typeface="微软雅黑" panose="020B0503020204020204" pitchFamily="34" charset="-122"/>
                </a:rPr>
                <a:t>年</a:t>
              </a:r>
              <a:r>
                <a:rPr lang="en-US" altLang="zh-CN" sz="1400" dirty="0" smtClean="0">
                  <a:solidFill>
                    <a:schemeClr val="bg1"/>
                  </a:solidFill>
                  <a:ea typeface="微软雅黑" panose="020B0503020204020204" pitchFamily="34" charset="-122"/>
                </a:rPr>
                <a:t>03</a:t>
              </a:r>
              <a:r>
                <a:rPr lang="zh-CN" altLang="en-US" sz="1400" dirty="0" smtClean="0">
                  <a:solidFill>
                    <a:schemeClr val="bg1"/>
                  </a:solidFill>
                  <a:ea typeface="微软雅黑" panose="020B0503020204020204" pitchFamily="34" charset="-122"/>
                </a:rPr>
                <a:t>月</a:t>
              </a:r>
              <a:endParaRPr lang="zh-CN" altLang="en-US" sz="1400" dirty="0">
                <a:solidFill>
                  <a:schemeClr val="bg1"/>
                </a:solidFill>
                <a:ea typeface="微软雅黑" panose="020B0503020204020204" pitchFamily="34" charset="-122"/>
              </a:endParaRPr>
            </a:p>
          </p:txBody>
        </p:sp>
      </p:gr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046" y="865674"/>
            <a:ext cx="2392799" cy="684341"/>
          </a:xfrm>
          <a:prstGeom prst="rect">
            <a:avLst/>
          </a:prstGeom>
        </p:spPr>
      </p:pic>
    </p:spTree>
    <p:extLst>
      <p:ext uri="{BB962C8B-B14F-4D97-AF65-F5344CB8AC3E}">
        <p14:creationId xmlns:p14="http://schemas.microsoft.com/office/powerpoint/2010/main" val="2661511495"/>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53" presetClass="entr" presetSubtype="16" fill="hold" grpId="0" nodeType="afterEffect">
                                  <p:stCondLst>
                                    <p:cond delay="0"/>
                                  </p:stCondLst>
                                  <p:iterate type="lt">
                                    <p:tmPct val="1000"/>
                                  </p:iterate>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par>
                                <p:cTn id="37" presetID="12" presetClass="entr" presetSubtype="1"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p:tgtEl>
                                          <p:spTgt spid="23"/>
                                        </p:tgtEl>
                                        <p:attrNameLst>
                                          <p:attrName>ppt_y</p:attrName>
                                        </p:attrNameLst>
                                      </p:cBhvr>
                                      <p:tavLst>
                                        <p:tav tm="0">
                                          <p:val>
                                            <p:strVal val="#ppt_y-#ppt_h*1.125000"/>
                                          </p:val>
                                        </p:tav>
                                        <p:tav tm="100000">
                                          <p:val>
                                            <p:strVal val="#ppt_y"/>
                                          </p:val>
                                        </p:tav>
                                      </p:tavLst>
                                    </p:anim>
                                    <p:animEffect transition="in" filter="wipe(down)">
                                      <p:cBhvr>
                                        <p:cTn id="40" dur="500"/>
                                        <p:tgtEl>
                                          <p:spTgt spid="2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up)">
                                      <p:cBhvr>
                                        <p:cTn id="44" dur="500"/>
                                        <p:tgtEl>
                                          <p:spTgt spid="21"/>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animBg="1"/>
      <p:bldP spid="13" grpId="0" animBg="1"/>
      <p:bldP spid="14" grpId="0" animBg="1"/>
      <p:bldP spid="15" grpId="0" animBg="1"/>
      <p:bldP spid="16" grpId="0" animBg="1"/>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2294" y="197427"/>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用户增加</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圆角矩形 3"/>
          <p:cNvSpPr/>
          <p:nvPr/>
        </p:nvSpPr>
        <p:spPr>
          <a:xfrm>
            <a:off x="1077637" y="919707"/>
            <a:ext cx="3010707" cy="3729466"/>
          </a:xfrm>
          <a:prstGeom prst="roundRect">
            <a:avLst>
              <a:gd name="adj" fmla="val 3967"/>
            </a:avLst>
          </a:prstGeom>
          <a:solidFill>
            <a:schemeClr val="tx2">
              <a:lumMod val="75000"/>
              <a:alpha val="79999"/>
            </a:schemeClr>
          </a:solid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5" name="矩形 4"/>
          <p:cNvSpPr/>
          <p:nvPr/>
        </p:nvSpPr>
        <p:spPr>
          <a:xfrm>
            <a:off x="4427990" y="1110477"/>
            <a:ext cx="3694751" cy="3453532"/>
          </a:xfrm>
          <a:prstGeom prst="rect">
            <a:avLst/>
          </a:prstGeom>
          <a:solidFill>
            <a:srgbClr val="FF9999">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0781915"/>
              </p:ext>
            </p:extLst>
          </p:nvPr>
        </p:nvGraphicFramePr>
        <p:xfrm>
          <a:off x="4576358" y="1347616"/>
          <a:ext cx="3382010" cy="2998472"/>
        </p:xfrm>
        <a:graphic>
          <a:graphicData uri="http://schemas.openxmlformats.org/drawingml/2006/table">
            <a:tbl>
              <a:tblPr firstRow="1" bandRow="1">
                <a:tableStyleId>{5C22544A-7EE6-4342-B048-85BDC9FD1C3A}</a:tableStyleId>
              </a:tblPr>
              <a:tblGrid>
                <a:gridCol w="1691005">
                  <a:extLst>
                    <a:ext uri="{9D8B030D-6E8A-4147-A177-3AD203B41FA5}">
                      <a16:colId xmlns:a16="http://schemas.microsoft.com/office/drawing/2014/main" val="20000"/>
                    </a:ext>
                  </a:extLst>
                </a:gridCol>
                <a:gridCol w="1691005">
                  <a:extLst>
                    <a:ext uri="{9D8B030D-6E8A-4147-A177-3AD203B41FA5}">
                      <a16:colId xmlns:a16="http://schemas.microsoft.com/office/drawing/2014/main" val="20001"/>
                    </a:ext>
                  </a:extLst>
                </a:gridCol>
              </a:tblGrid>
              <a:tr h="443342">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25855">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zh-CN" altLang="en-US" sz="1800" dirty="0">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7" name="矩形 47">
            <a:extLst>
              <a:ext uri="{FF2B5EF4-FFF2-40B4-BE49-F238E27FC236}">
                <a16:creationId xmlns:a16="http://schemas.microsoft.com/office/drawing/2014/main" id="{EC470BED-B9F6-4A4E-B1F0-E860D4F67003}"/>
              </a:ext>
            </a:extLst>
          </p:cNvPr>
          <p:cNvSpPr>
            <a:spLocks noChangeArrowheads="1"/>
          </p:cNvSpPr>
          <p:nvPr/>
        </p:nvSpPr>
        <p:spPr bwMode="auto">
          <a:xfrm>
            <a:off x="4802505" y="1434547"/>
            <a:ext cx="2945720" cy="532064"/>
          </a:xfrm>
          <a:prstGeom prst="rect">
            <a:avLst/>
          </a:prstGeom>
          <a:noFill/>
          <a:ln>
            <a:noFill/>
          </a:ln>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514312">
              <a:lnSpc>
                <a:spcPct val="130000"/>
              </a:lnSpc>
              <a:spcBef>
                <a:spcPct val="0"/>
              </a:spcBef>
              <a:buNone/>
              <a:defRPr/>
            </a:pPr>
            <a:r>
              <a:rPr lang="en-US" altLang="zh-CN" sz="1200" dirty="0" smtClean="0">
                <a:solidFill>
                  <a:schemeClr val="tx1">
                    <a:lumMod val="65000"/>
                    <a:lumOff val="35000"/>
                  </a:schemeClr>
                </a:solidFill>
                <a:sym typeface="微软雅黑" pitchFamily="34" charset="-122"/>
              </a:rPr>
              <a:t>1. </a:t>
            </a:r>
            <a:r>
              <a:rPr lang="zh-CN" altLang="en-US" sz="1200" dirty="0" smtClean="0">
                <a:solidFill>
                  <a:schemeClr val="tx1">
                    <a:lumMod val="65000"/>
                    <a:lumOff val="35000"/>
                  </a:schemeClr>
                </a:solidFill>
                <a:sym typeface="微软雅黑" pitchFamily="34" charset="-122"/>
              </a:rPr>
              <a:t>登陆入口：</a:t>
            </a:r>
            <a:r>
              <a:rPr lang="en-US" altLang="zh-CN" sz="1200" dirty="0" smtClean="0">
                <a:solidFill>
                  <a:schemeClr val="tx1">
                    <a:lumMod val="65000"/>
                    <a:lumOff val="35000"/>
                  </a:schemeClr>
                </a:solidFill>
                <a:sym typeface="微软雅黑" pitchFamily="34" charset="-122"/>
              </a:rPr>
              <a:t>https://mail.skycoresaas.com</a:t>
            </a:r>
            <a:endParaRPr lang="zh-CN" altLang="en-US" sz="1000" dirty="0">
              <a:solidFill>
                <a:schemeClr val="tx1">
                  <a:lumMod val="65000"/>
                  <a:lumOff val="35000"/>
                </a:schemeClr>
              </a:solidFill>
              <a:sym typeface="微软雅黑" pitchFamily="34" charset="-122"/>
            </a:endParaRPr>
          </a:p>
        </p:txBody>
      </p:sp>
      <p:grpSp>
        <p:nvGrpSpPr>
          <p:cNvPr id="8" name="组合 7"/>
          <p:cNvGrpSpPr/>
          <p:nvPr/>
        </p:nvGrpSpPr>
        <p:grpSpPr>
          <a:xfrm>
            <a:off x="1179846" y="826121"/>
            <a:ext cx="2761156" cy="3737888"/>
            <a:chOff x="2148824" y="1500199"/>
            <a:chExt cx="3169740" cy="4769514"/>
          </a:xfrm>
        </p:grpSpPr>
        <p:sp>
          <p:nvSpPr>
            <p:cNvPr id="9" name="矩形 8"/>
            <p:cNvSpPr/>
            <p:nvPr/>
          </p:nvSpPr>
          <p:spPr>
            <a:xfrm>
              <a:off x="2148824" y="1728281"/>
              <a:ext cx="3169740" cy="4541432"/>
            </a:xfrm>
            <a:prstGeom prst="rect">
              <a:avLst/>
            </a:prstGeom>
            <a:gradFill>
              <a:gsLst>
                <a:gs pos="39000">
                  <a:schemeClr val="bg1"/>
                </a:gs>
                <a:gs pos="99000">
                  <a:schemeClr val="bg1">
                    <a:lumMod val="95000"/>
                  </a:schemeClr>
                </a:gs>
              </a:gsLst>
              <a:lin ang="21594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椭圆 9"/>
            <p:cNvSpPr/>
            <p:nvPr/>
          </p:nvSpPr>
          <p:spPr>
            <a:xfrm>
              <a:off x="2275613" y="1791378"/>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椭圆 10"/>
            <p:cNvSpPr/>
            <p:nvPr/>
          </p:nvSpPr>
          <p:spPr>
            <a:xfrm>
              <a:off x="2618909"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椭圆 11"/>
            <p:cNvSpPr/>
            <p:nvPr/>
          </p:nvSpPr>
          <p:spPr>
            <a:xfrm>
              <a:off x="2962204"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椭圆 12"/>
            <p:cNvSpPr/>
            <p:nvPr/>
          </p:nvSpPr>
          <p:spPr>
            <a:xfrm>
              <a:off x="3305499"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椭圆 13"/>
            <p:cNvSpPr/>
            <p:nvPr/>
          </p:nvSpPr>
          <p:spPr>
            <a:xfrm>
              <a:off x="3648794"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椭圆 14"/>
            <p:cNvSpPr/>
            <p:nvPr/>
          </p:nvSpPr>
          <p:spPr>
            <a:xfrm>
              <a:off x="4021780"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p:cNvSpPr/>
            <p:nvPr/>
          </p:nvSpPr>
          <p:spPr>
            <a:xfrm>
              <a:off x="4365075"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椭圆 16"/>
            <p:cNvSpPr/>
            <p:nvPr/>
          </p:nvSpPr>
          <p:spPr>
            <a:xfrm>
              <a:off x="4709161"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椭圆 17"/>
            <p:cNvSpPr/>
            <p:nvPr/>
          </p:nvSpPr>
          <p:spPr>
            <a:xfrm>
              <a:off x="5052456" y="1791377"/>
              <a:ext cx="181837" cy="184071"/>
            </a:xfrm>
            <a:prstGeom prst="ellipse">
              <a:avLst/>
            </a:prstGeom>
            <a:noFill/>
            <a:ln w="28575">
              <a:gradFill flip="none" rotWithShape="1">
                <a:gsLst>
                  <a:gs pos="49000">
                    <a:schemeClr val="bg1">
                      <a:lumMod val="95000"/>
                    </a:schemeClr>
                  </a:gs>
                  <a:gs pos="20000">
                    <a:schemeClr val="bg2">
                      <a:lumMod val="90000"/>
                    </a:schemeClr>
                  </a:gs>
                  <a:gs pos="88000">
                    <a:schemeClr val="bg2">
                      <a:lumMod val="75000"/>
                    </a:schemeClr>
                  </a:gs>
                  <a:gs pos="62000">
                    <a:schemeClr val="bg1">
                      <a:lumMod val="95000"/>
                    </a:schemeClr>
                  </a:gs>
                </a:gsLst>
                <a:path path="circle">
                  <a:fillToRect l="100000" b="100000"/>
                </a:path>
                <a:tileRect t="-100000" r="-100000"/>
              </a:gradFill>
            </a:ln>
            <a:effectLst>
              <a:outerShdw blurRad="63500" sx="102000" sy="102000" algn="ctr" rotWithShape="0">
                <a:prstClr val="black">
                  <a:alpha val="40000"/>
                </a:prstClr>
              </a:outerShdw>
            </a:effectLst>
            <a:scene3d>
              <a:camera prst="orthographicFront"/>
              <a:lightRig rig="threePt" dir="t"/>
            </a:scene3d>
            <a:sp3d>
              <a:bevelT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9" name="组合 18"/>
            <p:cNvGrpSpPr/>
            <p:nvPr/>
          </p:nvGrpSpPr>
          <p:grpSpPr>
            <a:xfrm>
              <a:off x="2333594" y="1510575"/>
              <a:ext cx="68082" cy="412580"/>
              <a:chOff x="2333594" y="1510575"/>
              <a:chExt cx="68082" cy="412580"/>
            </a:xfrm>
          </p:grpSpPr>
          <p:sp>
            <p:nvSpPr>
              <p:cNvPr id="44" name="圆角矩形 43"/>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圆角矩形 44"/>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0" name="组合 19"/>
            <p:cNvGrpSpPr/>
            <p:nvPr/>
          </p:nvGrpSpPr>
          <p:grpSpPr>
            <a:xfrm>
              <a:off x="2676606" y="1504454"/>
              <a:ext cx="68082" cy="412580"/>
              <a:chOff x="2333594" y="1510575"/>
              <a:chExt cx="68082" cy="412580"/>
            </a:xfrm>
          </p:grpSpPr>
          <p:sp>
            <p:nvSpPr>
              <p:cNvPr id="42" name="圆角矩形 41"/>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3" name="圆角矩形 42"/>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1" name="组合 20"/>
            <p:cNvGrpSpPr/>
            <p:nvPr/>
          </p:nvGrpSpPr>
          <p:grpSpPr>
            <a:xfrm>
              <a:off x="3017941" y="1510575"/>
              <a:ext cx="68082" cy="412580"/>
              <a:chOff x="2333594" y="1510575"/>
              <a:chExt cx="68082" cy="412580"/>
            </a:xfrm>
          </p:grpSpPr>
          <p:sp>
            <p:nvSpPr>
              <p:cNvPr id="40" name="圆角矩形 39"/>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圆角矩形 40"/>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2" name="组合 21"/>
            <p:cNvGrpSpPr/>
            <p:nvPr/>
          </p:nvGrpSpPr>
          <p:grpSpPr>
            <a:xfrm>
              <a:off x="3363109" y="1504453"/>
              <a:ext cx="68082" cy="412580"/>
              <a:chOff x="2333594" y="1510575"/>
              <a:chExt cx="68082" cy="412580"/>
            </a:xfrm>
          </p:grpSpPr>
          <p:sp>
            <p:nvSpPr>
              <p:cNvPr id="38" name="圆角矩形 37"/>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圆角矩形 38"/>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3" name="组合 22"/>
            <p:cNvGrpSpPr/>
            <p:nvPr/>
          </p:nvGrpSpPr>
          <p:grpSpPr>
            <a:xfrm>
              <a:off x="3707169" y="1503712"/>
              <a:ext cx="68082" cy="412580"/>
              <a:chOff x="2333594" y="1510575"/>
              <a:chExt cx="68082" cy="412580"/>
            </a:xfrm>
          </p:grpSpPr>
          <p:sp>
            <p:nvSpPr>
              <p:cNvPr id="36" name="圆角矩形 35"/>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圆角矩形 36"/>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4" name="组合 23"/>
            <p:cNvGrpSpPr/>
            <p:nvPr/>
          </p:nvGrpSpPr>
          <p:grpSpPr>
            <a:xfrm>
              <a:off x="4079903" y="1503711"/>
              <a:ext cx="68082" cy="412580"/>
              <a:chOff x="2333594" y="1510575"/>
              <a:chExt cx="68082" cy="412580"/>
            </a:xfrm>
          </p:grpSpPr>
          <p:sp>
            <p:nvSpPr>
              <p:cNvPr id="34" name="圆角矩形 33"/>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圆角矩形 34"/>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5" name="组合 24"/>
            <p:cNvGrpSpPr/>
            <p:nvPr/>
          </p:nvGrpSpPr>
          <p:grpSpPr>
            <a:xfrm>
              <a:off x="4421952" y="1500941"/>
              <a:ext cx="68082" cy="412580"/>
              <a:chOff x="2333594" y="1510575"/>
              <a:chExt cx="68082" cy="412580"/>
            </a:xfrm>
          </p:grpSpPr>
          <p:sp>
            <p:nvSpPr>
              <p:cNvPr id="32" name="圆角矩形 31"/>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圆角矩形 32"/>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6" name="组合 25"/>
            <p:cNvGrpSpPr/>
            <p:nvPr/>
          </p:nvGrpSpPr>
          <p:grpSpPr>
            <a:xfrm>
              <a:off x="4768052" y="1500985"/>
              <a:ext cx="68082" cy="412580"/>
              <a:chOff x="2333594" y="1510575"/>
              <a:chExt cx="68082" cy="412580"/>
            </a:xfrm>
          </p:grpSpPr>
          <p:sp>
            <p:nvSpPr>
              <p:cNvPr id="30" name="圆角矩形 29"/>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圆角矩形 30"/>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7" name="组合 26"/>
            <p:cNvGrpSpPr/>
            <p:nvPr/>
          </p:nvGrpSpPr>
          <p:grpSpPr>
            <a:xfrm>
              <a:off x="5111755" y="1500199"/>
              <a:ext cx="68082" cy="412580"/>
              <a:chOff x="2333594" y="1510575"/>
              <a:chExt cx="68082" cy="412580"/>
            </a:xfrm>
          </p:grpSpPr>
          <p:sp>
            <p:nvSpPr>
              <p:cNvPr id="28" name="圆角矩形 27"/>
              <p:cNvSpPr/>
              <p:nvPr/>
            </p:nvSpPr>
            <p:spPr>
              <a:xfrm rot="5400000">
                <a:off x="2143332" y="1701579"/>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圆角矩形 28"/>
              <p:cNvSpPr/>
              <p:nvPr/>
            </p:nvSpPr>
            <p:spPr>
              <a:xfrm rot="5400000">
                <a:off x="2180101" y="1700837"/>
                <a:ext cx="411838" cy="31313"/>
              </a:xfrm>
              <a:prstGeom prst="roundRect">
                <a:avLst/>
              </a:prstGeom>
              <a:gradFill flip="none" rotWithShape="1">
                <a:gsLst>
                  <a:gs pos="13000">
                    <a:schemeClr val="bg2">
                      <a:lumMod val="75000"/>
                    </a:schemeClr>
                  </a:gs>
                  <a:gs pos="79000">
                    <a:schemeClr val="bg1"/>
                  </a:gs>
                  <a:gs pos="31000">
                    <a:schemeClr val="bg1"/>
                  </a:gs>
                  <a:gs pos="93000">
                    <a:schemeClr val="bg2">
                      <a:lumMod val="75000"/>
                    </a:schemeClr>
                  </a:gs>
                </a:gsLst>
                <a:lin ang="0" scaled="1"/>
                <a:tileRect/>
              </a:gradFill>
              <a:ln>
                <a:noFill/>
              </a:ln>
              <a:effectLst>
                <a:outerShdw blurRad="50800" dist="38100" dir="2700000" algn="tl" rotWithShape="0">
                  <a:prstClr val="black">
                    <a:alpha val="4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0799" y="1434547"/>
            <a:ext cx="2447329" cy="299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矩形 47">
            <a:extLst>
              <a:ext uri="{FF2B5EF4-FFF2-40B4-BE49-F238E27FC236}">
                <a16:creationId xmlns:a16="http://schemas.microsoft.com/office/drawing/2014/main" id="{EC470BED-B9F6-4A4E-B1F0-E860D4F67003}"/>
              </a:ext>
            </a:extLst>
          </p:cNvPr>
          <p:cNvSpPr>
            <a:spLocks noChangeArrowheads="1"/>
          </p:cNvSpPr>
          <p:nvPr/>
        </p:nvSpPr>
        <p:spPr bwMode="auto">
          <a:xfrm>
            <a:off x="4792560" y="1961936"/>
            <a:ext cx="2945720" cy="490642"/>
          </a:xfrm>
          <a:prstGeom prst="rect">
            <a:avLst/>
          </a:prstGeom>
          <a:noFill/>
          <a:ln>
            <a:noFill/>
          </a:ln>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514312">
              <a:lnSpc>
                <a:spcPct val="130000"/>
              </a:lnSpc>
              <a:spcBef>
                <a:spcPct val="0"/>
              </a:spcBef>
              <a:buNone/>
              <a:defRPr/>
            </a:pPr>
            <a:r>
              <a:rPr lang="en-US" altLang="zh-CN" sz="1200" dirty="0">
                <a:solidFill>
                  <a:schemeClr val="tx1">
                    <a:lumMod val="65000"/>
                    <a:lumOff val="35000"/>
                  </a:schemeClr>
                </a:solidFill>
                <a:sym typeface="微软雅黑" pitchFamily="34" charset="-122"/>
              </a:rPr>
              <a:t>2</a:t>
            </a:r>
            <a:r>
              <a:rPr lang="en-US" altLang="zh-CN" sz="1200" dirty="0" smtClean="0">
                <a:solidFill>
                  <a:schemeClr val="tx1">
                    <a:lumMod val="65000"/>
                    <a:lumOff val="35000"/>
                  </a:schemeClr>
                </a:solidFill>
                <a:sym typeface="微软雅黑" pitchFamily="34" charset="-122"/>
              </a:rPr>
              <a:t>. </a:t>
            </a:r>
            <a:r>
              <a:rPr lang="zh-CN" altLang="en-US" sz="1200" dirty="0" smtClean="0">
                <a:solidFill>
                  <a:schemeClr val="tx1">
                    <a:lumMod val="65000"/>
                    <a:lumOff val="35000"/>
                  </a:schemeClr>
                </a:solidFill>
                <a:sym typeface="微软雅黑" pitchFamily="34" charset="-122"/>
              </a:rPr>
              <a:t>账号</a:t>
            </a:r>
            <a:r>
              <a:rPr lang="zh-CN" altLang="en-US" sz="1200" dirty="0">
                <a:solidFill>
                  <a:schemeClr val="tx1">
                    <a:lumMod val="65000"/>
                    <a:lumOff val="35000"/>
                  </a:schemeClr>
                </a:solidFill>
                <a:sym typeface="微软雅黑" pitchFamily="34" charset="-122"/>
              </a:rPr>
              <a:t>格式： </a:t>
            </a:r>
            <a:r>
              <a:rPr lang="zh-CN" altLang="en-US" sz="1100" dirty="0">
                <a:solidFill>
                  <a:schemeClr val="tx1">
                    <a:lumMod val="65000"/>
                    <a:lumOff val="35000"/>
                  </a:schemeClr>
                </a:solidFill>
                <a:sym typeface="微软雅黑" pitchFamily="34" charset="-122"/>
              </a:rPr>
              <a:t>姓名，别名，账号要和企业邮箱保持一致，统一为名（或英文名）</a:t>
            </a:r>
            <a:r>
              <a:rPr lang="en-US" altLang="zh-CN" sz="1100" dirty="0">
                <a:solidFill>
                  <a:schemeClr val="tx1">
                    <a:lumMod val="65000"/>
                    <a:lumOff val="35000"/>
                  </a:schemeClr>
                </a:solidFill>
                <a:sym typeface="微软雅黑" pitchFamily="34" charset="-122"/>
              </a:rPr>
              <a:t>,</a:t>
            </a:r>
            <a:r>
              <a:rPr lang="zh-CN" altLang="en-US" sz="1100" dirty="0">
                <a:solidFill>
                  <a:schemeClr val="tx1">
                    <a:lumMod val="65000"/>
                    <a:lumOff val="35000"/>
                  </a:schemeClr>
                </a:solidFill>
                <a:sym typeface="微软雅黑" pitchFamily="34" charset="-122"/>
              </a:rPr>
              <a:t>姓全拼</a:t>
            </a:r>
            <a:endParaRPr lang="zh-CN" altLang="en-US" sz="900" dirty="0">
              <a:solidFill>
                <a:schemeClr val="tx1">
                  <a:lumMod val="65000"/>
                  <a:lumOff val="35000"/>
                </a:schemeClr>
              </a:solidFill>
              <a:sym typeface="微软雅黑" pitchFamily="34" charset="-122"/>
            </a:endParaRPr>
          </a:p>
        </p:txBody>
      </p:sp>
      <p:sp>
        <p:nvSpPr>
          <p:cNvPr id="49" name="矩形 48">
            <a:extLst>
              <a:ext uri="{FF2B5EF4-FFF2-40B4-BE49-F238E27FC236}">
                <a16:creationId xmlns:a16="http://schemas.microsoft.com/office/drawing/2014/main" id="{EC470BED-B9F6-4A4E-B1F0-E860D4F67003}"/>
              </a:ext>
            </a:extLst>
          </p:cNvPr>
          <p:cNvSpPr>
            <a:spLocks noChangeArrowheads="1"/>
          </p:cNvSpPr>
          <p:nvPr/>
        </p:nvSpPr>
        <p:spPr bwMode="auto">
          <a:xfrm>
            <a:off x="4792560" y="2511668"/>
            <a:ext cx="2945720" cy="532064"/>
          </a:xfrm>
          <a:prstGeom prst="rect">
            <a:avLst/>
          </a:prstGeom>
          <a:noFill/>
          <a:ln>
            <a:noFill/>
          </a:ln>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514312">
              <a:lnSpc>
                <a:spcPct val="130000"/>
              </a:lnSpc>
              <a:spcBef>
                <a:spcPct val="0"/>
              </a:spcBef>
              <a:buNone/>
              <a:defRPr/>
            </a:pPr>
            <a:r>
              <a:rPr lang="en-US" altLang="zh-CN" sz="1200" dirty="0">
                <a:solidFill>
                  <a:schemeClr val="tx1">
                    <a:lumMod val="65000"/>
                    <a:lumOff val="35000"/>
                  </a:schemeClr>
                </a:solidFill>
                <a:sym typeface="微软雅黑" pitchFamily="34" charset="-122"/>
              </a:rPr>
              <a:t>3</a:t>
            </a:r>
            <a:r>
              <a:rPr lang="en-US" altLang="zh-CN" sz="1200" dirty="0" smtClean="0">
                <a:solidFill>
                  <a:schemeClr val="tx1">
                    <a:lumMod val="65000"/>
                    <a:lumOff val="35000"/>
                  </a:schemeClr>
                </a:solidFill>
                <a:sym typeface="微软雅黑" pitchFamily="34" charset="-122"/>
              </a:rPr>
              <a:t>. </a:t>
            </a:r>
            <a:r>
              <a:rPr lang="zh-CN" altLang="en-US" sz="1200" dirty="0" smtClean="0">
                <a:solidFill>
                  <a:schemeClr val="tx1">
                    <a:lumMod val="65000"/>
                    <a:lumOff val="35000"/>
                  </a:schemeClr>
                </a:solidFill>
                <a:sym typeface="微软雅黑" pitchFamily="34" charset="-122"/>
              </a:rPr>
              <a:t>必填字段：姓名、性别、账号、企业邮箱、手机号</a:t>
            </a:r>
            <a:endParaRPr lang="zh-CN" altLang="en-US" sz="1000" dirty="0">
              <a:solidFill>
                <a:schemeClr val="tx1">
                  <a:lumMod val="65000"/>
                  <a:lumOff val="35000"/>
                </a:schemeClr>
              </a:solidFill>
              <a:sym typeface="微软雅黑" pitchFamily="34" charset="-122"/>
            </a:endParaRPr>
          </a:p>
        </p:txBody>
      </p:sp>
      <p:sp>
        <p:nvSpPr>
          <p:cNvPr id="50" name="矩形 49">
            <a:extLst>
              <a:ext uri="{FF2B5EF4-FFF2-40B4-BE49-F238E27FC236}">
                <a16:creationId xmlns:a16="http://schemas.microsoft.com/office/drawing/2014/main" id="{EC470BED-B9F6-4A4E-B1F0-E860D4F67003}"/>
              </a:ext>
            </a:extLst>
          </p:cNvPr>
          <p:cNvSpPr>
            <a:spLocks noChangeArrowheads="1"/>
          </p:cNvSpPr>
          <p:nvPr/>
        </p:nvSpPr>
        <p:spPr bwMode="auto">
          <a:xfrm>
            <a:off x="4822177" y="3132910"/>
            <a:ext cx="2774159" cy="502055"/>
          </a:xfrm>
          <a:prstGeom prst="rect">
            <a:avLst/>
          </a:prstGeom>
          <a:noFill/>
          <a:ln>
            <a:noFill/>
          </a:ln>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514312">
              <a:lnSpc>
                <a:spcPct val="130000"/>
              </a:lnSpc>
              <a:spcBef>
                <a:spcPct val="0"/>
              </a:spcBef>
              <a:buNone/>
              <a:defRPr/>
            </a:pPr>
            <a:r>
              <a:rPr lang="en-US" altLang="zh-CN" sz="1200" dirty="0">
                <a:solidFill>
                  <a:schemeClr val="tx1">
                    <a:lumMod val="65000"/>
                    <a:lumOff val="35000"/>
                  </a:schemeClr>
                </a:solidFill>
                <a:sym typeface="微软雅黑" pitchFamily="34" charset="-122"/>
              </a:rPr>
              <a:t>4</a:t>
            </a:r>
            <a:r>
              <a:rPr lang="en-US" altLang="zh-CN" sz="1200" dirty="0" smtClean="0">
                <a:solidFill>
                  <a:schemeClr val="tx1">
                    <a:lumMod val="65000"/>
                    <a:lumOff val="35000"/>
                  </a:schemeClr>
                </a:solidFill>
                <a:sym typeface="微软雅黑" pitchFamily="34" charset="-122"/>
              </a:rPr>
              <a:t>. </a:t>
            </a:r>
            <a:r>
              <a:rPr lang="zh-CN" altLang="en-US" sz="1200" dirty="0" smtClean="0">
                <a:solidFill>
                  <a:schemeClr val="tx1">
                    <a:lumMod val="65000"/>
                    <a:lumOff val="35000"/>
                  </a:schemeClr>
                </a:solidFill>
                <a:sym typeface="微软雅黑" pitchFamily="34" charset="-122"/>
              </a:rPr>
              <a:t>邀请加入：</a:t>
            </a:r>
            <a:r>
              <a:rPr lang="zh-CN" altLang="en-US" sz="1050" dirty="0"/>
              <a:t>若不需要加入企业可选择不邀请其加入，该用户邮箱自动启用</a:t>
            </a:r>
            <a:endParaRPr lang="zh-CN" altLang="en-US" sz="100" dirty="0">
              <a:solidFill>
                <a:schemeClr val="tx1">
                  <a:lumMod val="65000"/>
                  <a:lumOff val="35000"/>
                </a:schemeClr>
              </a:solidFill>
              <a:sym typeface="微软雅黑" pitchFamily="34" charset="-122"/>
            </a:endParaRPr>
          </a:p>
        </p:txBody>
      </p:sp>
      <p:sp>
        <p:nvSpPr>
          <p:cNvPr id="51" name="矩形 50">
            <a:extLst>
              <a:ext uri="{FF2B5EF4-FFF2-40B4-BE49-F238E27FC236}">
                <a16:creationId xmlns:a16="http://schemas.microsoft.com/office/drawing/2014/main" id="{EC470BED-B9F6-4A4E-B1F0-E860D4F67003}"/>
              </a:ext>
            </a:extLst>
          </p:cNvPr>
          <p:cNvSpPr>
            <a:spLocks noChangeArrowheads="1"/>
          </p:cNvSpPr>
          <p:nvPr/>
        </p:nvSpPr>
        <p:spPr bwMode="auto">
          <a:xfrm>
            <a:off x="4822177" y="3795886"/>
            <a:ext cx="2945720" cy="432036"/>
          </a:xfrm>
          <a:prstGeom prst="rect">
            <a:avLst/>
          </a:prstGeom>
          <a:noFill/>
          <a:ln>
            <a:noFill/>
          </a:ln>
          <a:extLst/>
        </p:spPr>
        <p:txBody>
          <a:bodyPr wrap="square" lIns="51430" tIns="25715" rIns="51430" bIns="2571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514312">
              <a:lnSpc>
                <a:spcPct val="130000"/>
              </a:lnSpc>
              <a:spcBef>
                <a:spcPct val="0"/>
              </a:spcBef>
              <a:buNone/>
              <a:defRPr/>
            </a:pPr>
            <a:r>
              <a:rPr lang="en-US" altLang="zh-CN" sz="1200" dirty="0">
                <a:solidFill>
                  <a:schemeClr val="tx1">
                    <a:lumMod val="65000"/>
                    <a:lumOff val="35000"/>
                  </a:schemeClr>
                </a:solidFill>
                <a:sym typeface="微软雅黑" pitchFamily="34" charset="-122"/>
              </a:rPr>
              <a:t>5</a:t>
            </a:r>
            <a:r>
              <a:rPr lang="en-US" altLang="zh-CN" sz="1200" dirty="0" smtClean="0">
                <a:solidFill>
                  <a:schemeClr val="tx1">
                    <a:lumMod val="65000"/>
                    <a:lumOff val="35000"/>
                  </a:schemeClr>
                </a:solidFill>
                <a:sym typeface="微软雅黑" pitchFamily="34" charset="-122"/>
              </a:rPr>
              <a:t>. </a:t>
            </a:r>
            <a:r>
              <a:rPr lang="zh-CN" altLang="en-US" sz="1200" dirty="0" smtClean="0">
                <a:solidFill>
                  <a:schemeClr val="tx1">
                    <a:lumMod val="65000"/>
                    <a:lumOff val="35000"/>
                  </a:schemeClr>
                </a:solidFill>
                <a:sym typeface="微软雅黑" pitchFamily="34" charset="-122"/>
              </a:rPr>
              <a:t>如何修改：企业邮箱格式不正确问题</a:t>
            </a:r>
            <a:endParaRPr lang="en-US" altLang="zh-CN" sz="1200" dirty="0" smtClean="0">
              <a:solidFill>
                <a:schemeClr val="tx1">
                  <a:lumMod val="65000"/>
                  <a:lumOff val="35000"/>
                </a:schemeClr>
              </a:solidFill>
              <a:sym typeface="微软雅黑" pitchFamily="34" charset="-122"/>
            </a:endParaRPr>
          </a:p>
          <a:p>
            <a:pPr defTabSz="514312">
              <a:lnSpc>
                <a:spcPct val="130000"/>
              </a:lnSpc>
              <a:spcBef>
                <a:spcPct val="0"/>
              </a:spcBef>
              <a:buNone/>
              <a:defRPr/>
            </a:pPr>
            <a:r>
              <a:rPr lang="zh-CN" altLang="en-US" sz="700" dirty="0" smtClean="0">
                <a:solidFill>
                  <a:srgbClr val="FF0000"/>
                </a:solidFill>
                <a:sym typeface="微软雅黑" pitchFamily="34" charset="-122"/>
              </a:rPr>
              <a:t>注意：只能修改一次</a:t>
            </a:r>
            <a:endParaRPr lang="zh-CN" altLang="en-US" sz="400" dirty="0">
              <a:solidFill>
                <a:srgbClr val="FF0000"/>
              </a:solidFill>
              <a:sym typeface="微软雅黑" pitchFamily="34" charset="-122"/>
            </a:endParaRPr>
          </a:p>
        </p:txBody>
      </p:sp>
    </p:spTree>
    <p:extLst>
      <p:ext uri="{BB962C8B-B14F-4D97-AF65-F5344CB8AC3E}">
        <p14:creationId xmlns:p14="http://schemas.microsoft.com/office/powerpoint/2010/main" val="815198482"/>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051"/>
                                        </p:tgtEl>
                                        <p:attrNameLst>
                                          <p:attrName>style.visibility</p:attrName>
                                        </p:attrNameLst>
                                      </p:cBhvr>
                                      <p:to>
                                        <p:strVal val="visible"/>
                                      </p:to>
                                    </p:set>
                                    <p:animEffect transition="in" filter="fade">
                                      <p:cBhvr>
                                        <p:cTn id="31" dur="1000"/>
                                        <p:tgtEl>
                                          <p:spTgt spid="2051"/>
                                        </p:tgtEl>
                                      </p:cBhvr>
                                    </p:animEffect>
                                    <p:anim calcmode="lin" valueType="num">
                                      <p:cBhvr>
                                        <p:cTn id="32" dur="1000" fill="hold"/>
                                        <p:tgtEl>
                                          <p:spTgt spid="2051"/>
                                        </p:tgtEl>
                                        <p:attrNameLst>
                                          <p:attrName>ppt_x</p:attrName>
                                        </p:attrNameLst>
                                      </p:cBhvr>
                                      <p:tavLst>
                                        <p:tav tm="0">
                                          <p:val>
                                            <p:strVal val="#ppt_x"/>
                                          </p:val>
                                        </p:tav>
                                        <p:tav tm="100000">
                                          <p:val>
                                            <p:strVal val="#ppt_x"/>
                                          </p:val>
                                        </p:tav>
                                      </p:tavLst>
                                    </p:anim>
                                    <p:anim calcmode="lin" valueType="num">
                                      <p:cBhvr>
                                        <p:cTn id="33" dur="1000" fill="hold"/>
                                        <p:tgtEl>
                                          <p:spTgt spid="2051"/>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barn(outVertical)">
                                      <p:cBhvr>
                                        <p:cTn id="37" dur="500"/>
                                        <p:tgtEl>
                                          <p:spTgt spid="48"/>
                                        </p:tgtEl>
                                      </p:cBhvr>
                                    </p:animEffect>
                                  </p:childTnLst>
                                </p:cTn>
                              </p:par>
                            </p:childTnLst>
                          </p:cTn>
                        </p:par>
                        <p:par>
                          <p:cTn id="38" fill="hold">
                            <p:stCondLst>
                              <p:cond delay="1500"/>
                            </p:stCondLst>
                            <p:childTnLst>
                              <p:par>
                                <p:cTn id="39" presetID="16" presetClass="entr" presetSubtype="37"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barn(outVertical)">
                                      <p:cBhvr>
                                        <p:cTn id="41" dur="500"/>
                                        <p:tgtEl>
                                          <p:spTgt spid="49"/>
                                        </p:tgtEl>
                                      </p:cBhvr>
                                    </p:animEffect>
                                  </p:childTnLst>
                                </p:cTn>
                              </p:par>
                            </p:childTnLst>
                          </p:cTn>
                        </p:par>
                        <p:par>
                          <p:cTn id="42" fill="hold">
                            <p:stCondLst>
                              <p:cond delay="2000"/>
                            </p:stCondLst>
                            <p:childTnLst>
                              <p:par>
                                <p:cTn id="43" presetID="16" presetClass="entr" presetSubtype="37" fill="hold" grpId="0" nodeType="after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arn(outVertical)">
                                      <p:cBhvr>
                                        <p:cTn id="45" dur="500"/>
                                        <p:tgtEl>
                                          <p:spTgt spid="50"/>
                                        </p:tgtEl>
                                      </p:cBhvr>
                                    </p:animEffect>
                                  </p:childTnLst>
                                </p:cTn>
                              </p:par>
                            </p:childTnLst>
                          </p:cTn>
                        </p:par>
                        <p:par>
                          <p:cTn id="46" fill="hold">
                            <p:stCondLst>
                              <p:cond delay="2500"/>
                            </p:stCondLst>
                            <p:childTnLst>
                              <p:par>
                                <p:cTn id="47" presetID="16" presetClass="entr" presetSubtype="37"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arn(outVertical)">
                                      <p:cBhvr>
                                        <p:cTn id="4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3608" y="1139947"/>
            <a:ext cx="5904656" cy="358379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2294" y="197427"/>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用户新增</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722294" y="778280"/>
            <a:ext cx="7799792" cy="267888"/>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通讯录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选择部门</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添加成员。</a:t>
            </a:r>
            <a:endParaRPr lang="zh-CN" altLang="en-US"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722294" y="805332"/>
            <a:ext cx="187133"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5978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40778083"/>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264" y="1699200"/>
            <a:ext cx="4187951" cy="294690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47">
            <a:extLst>
              <a:ext uri="{FF2B5EF4-FFF2-40B4-BE49-F238E27FC236}">
                <a16:creationId xmlns:a16="http://schemas.microsoft.com/office/drawing/2014/main" id="{070E872B-D7C4-4BAB-AB5D-5F743DD3A182}"/>
              </a:ext>
            </a:extLst>
          </p:cNvPr>
          <p:cNvSpPr>
            <a:spLocks noChangeArrowheads="1"/>
          </p:cNvSpPr>
          <p:nvPr/>
        </p:nvSpPr>
        <p:spPr bwMode="auto">
          <a:xfrm>
            <a:off x="467544" y="699542"/>
            <a:ext cx="7799792" cy="72942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填写姓名，别名，账号，手机号，部门选择</a:t>
            </a:r>
          </a:p>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注意：</a:t>
            </a:r>
            <a:r>
              <a:rPr lang="zh-CN" altLang="en-US" sz="1100" b="1" dirty="0">
                <a:solidFill>
                  <a:srgbClr val="FF0000"/>
                </a:solidFill>
                <a:sym typeface="微软雅黑" pitchFamily="34" charset="-122"/>
              </a:rPr>
              <a:t>姓名，别名，账号要和企业邮箱保持一致，统一为名（或英文名）</a:t>
            </a:r>
            <a:r>
              <a:rPr lang="en-US" altLang="zh-CN" sz="1100" b="1" dirty="0">
                <a:solidFill>
                  <a:srgbClr val="FF0000"/>
                </a:solidFill>
                <a:sym typeface="微软雅黑" pitchFamily="34" charset="-122"/>
              </a:rPr>
              <a:t>,</a:t>
            </a:r>
            <a:r>
              <a:rPr lang="zh-CN" altLang="en-US" sz="1100" b="1" dirty="0">
                <a:solidFill>
                  <a:srgbClr val="FF0000"/>
                </a:solidFill>
                <a:sym typeface="微软雅黑" pitchFamily="34" charset="-122"/>
              </a:rPr>
              <a:t>姓全拼，手机号必填</a:t>
            </a:r>
            <a:r>
              <a:rPr lang="zh-CN" altLang="en-US" sz="1100" dirty="0">
                <a:solidFill>
                  <a:schemeClr val="tx1">
                    <a:lumMod val="65000"/>
                    <a:lumOff val="35000"/>
                  </a:schemeClr>
                </a:solidFill>
                <a:sym typeface="微软雅黑" pitchFamily="34" charset="-122"/>
              </a:rPr>
              <a:t>。以下格式是集团</a:t>
            </a:r>
            <a:r>
              <a:rPr lang="zh-CN" altLang="en-US" sz="1100" dirty="0">
                <a:solidFill>
                  <a:srgbClr val="FF0000"/>
                </a:solidFill>
                <a:sym typeface="微软雅黑" pitchFamily="34" charset="-122"/>
              </a:rPr>
              <a:t>领导规定的</a:t>
            </a:r>
            <a:r>
              <a:rPr lang="zh-CN" altLang="en-US" sz="1100" dirty="0" smtClean="0">
                <a:solidFill>
                  <a:srgbClr val="FF0000"/>
                </a:solidFill>
                <a:sym typeface="微软雅黑" pitchFamily="34" charset="-122"/>
              </a:rPr>
              <a:t>格式</a:t>
            </a:r>
            <a:r>
              <a:rPr lang="zh-CN" altLang="en-US" sz="1100" dirty="0" smtClean="0">
                <a:solidFill>
                  <a:schemeClr val="tx1">
                    <a:lumMod val="65000"/>
                    <a:lumOff val="35000"/>
                  </a:schemeClr>
                </a:solidFill>
                <a:sym typeface="微软雅黑" pitchFamily="34" charset="-122"/>
              </a:rPr>
              <a:t>。</a:t>
            </a:r>
            <a:endParaRPr lang="zh-CN" altLang="en-US" sz="1100" dirty="0">
              <a:solidFill>
                <a:schemeClr val="tx1">
                  <a:lumMod val="65000"/>
                  <a:lumOff val="35000"/>
                </a:schemeClr>
              </a:solidFill>
              <a:sym typeface="微软雅黑" pitchFamily="34" charset="-122"/>
            </a:endParaRPr>
          </a:p>
        </p:txBody>
      </p:sp>
      <p:sp>
        <p:nvSpPr>
          <p:cNvPr id="4" name="TextBox 2"/>
          <p:cNvSpPr txBox="1"/>
          <p:nvPr/>
        </p:nvSpPr>
        <p:spPr>
          <a:xfrm>
            <a:off x="722294" y="197427"/>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用户新增</a:t>
            </a:r>
            <a:endParaRPr lang="zh-CN" altLang="en-US" dirty="0">
              <a:solidFill>
                <a:schemeClr val="tx1">
                  <a:lumMod val="85000"/>
                  <a:lumOff val="15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572834" y="726594"/>
            <a:ext cx="187133"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07739" y="1707654"/>
            <a:ext cx="3971445" cy="295232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346339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7" y="1431367"/>
            <a:ext cx="7235353" cy="294441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47">
            <a:extLst>
              <a:ext uri="{FF2B5EF4-FFF2-40B4-BE49-F238E27FC236}">
                <a16:creationId xmlns:a16="http://schemas.microsoft.com/office/drawing/2014/main" id="{070E872B-D7C4-4BAB-AB5D-5F743DD3A182}"/>
              </a:ext>
            </a:extLst>
          </p:cNvPr>
          <p:cNvSpPr>
            <a:spLocks noChangeArrowheads="1"/>
          </p:cNvSpPr>
          <p:nvPr/>
        </p:nvSpPr>
        <p:spPr bwMode="auto">
          <a:xfrm>
            <a:off x="634367" y="761734"/>
            <a:ext cx="7799792"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管理员登陆后台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通讯录 </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选择成员</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删除</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zh-CN" altLang="en-US" sz="1100" dirty="0" smtClean="0">
                <a:solidFill>
                  <a:schemeClr val="tx1">
                    <a:lumMod val="65000"/>
                    <a:lumOff val="35000"/>
                  </a:schemeClr>
                </a:solidFill>
                <a:sym typeface="微软雅黑" pitchFamily="34" charset="-122"/>
              </a:rPr>
              <a:t>注意：</a:t>
            </a:r>
            <a:r>
              <a:rPr lang="zh-CN" altLang="en-US" sz="1100" b="1" dirty="0" smtClean="0">
                <a:solidFill>
                  <a:srgbClr val="FF0000"/>
                </a:solidFill>
                <a:sym typeface="微软雅黑" pitchFamily="34" charset="-122"/>
              </a:rPr>
              <a:t>删除需谨慎</a:t>
            </a:r>
            <a:r>
              <a:rPr lang="zh-CN" altLang="en-US" sz="1100" dirty="0" smtClean="0">
                <a:solidFill>
                  <a:schemeClr val="tx1">
                    <a:lumMod val="65000"/>
                    <a:lumOff val="35000"/>
                  </a:schemeClr>
                </a:solidFill>
                <a:sym typeface="微软雅黑" pitchFamily="34" charset="-122"/>
              </a:rPr>
              <a:t>。</a:t>
            </a:r>
            <a:endParaRPr lang="zh-CN" altLang="en-US" sz="1100" dirty="0">
              <a:solidFill>
                <a:schemeClr val="tx1">
                  <a:lumMod val="65000"/>
                  <a:lumOff val="35000"/>
                </a:schemeClr>
              </a:solidFill>
              <a:sym typeface="微软雅黑" pitchFamily="34" charset="-122"/>
            </a:endParaRPr>
          </a:p>
        </p:txBody>
      </p:sp>
      <p:sp>
        <p:nvSpPr>
          <p:cNvPr id="4" name="TextBox 2"/>
          <p:cNvSpPr txBox="1"/>
          <p:nvPr/>
        </p:nvSpPr>
        <p:spPr>
          <a:xfrm>
            <a:off x="722294" y="197427"/>
            <a:ext cx="1107996"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a:t>
            </a:r>
            <a:r>
              <a:rPr lang="zh-CN" altLang="en-US" dirty="0">
                <a:solidFill>
                  <a:schemeClr val="tx1">
                    <a:lumMod val="85000"/>
                    <a:lumOff val="15000"/>
                  </a:schemeClr>
                </a:solidFill>
                <a:latin typeface="微软雅黑" pitchFamily="34" charset="-122"/>
                <a:ea typeface="微软雅黑" pitchFamily="34" charset="-122"/>
              </a:rPr>
              <a:t>删除</a:t>
            </a: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739657" y="788786"/>
            <a:ext cx="187133"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Tree>
    <p:extLst>
      <p:ext uri="{BB962C8B-B14F-4D97-AF65-F5344CB8AC3E}">
        <p14:creationId xmlns:p14="http://schemas.microsoft.com/office/powerpoint/2010/main" val="581795434"/>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1600" y="1266119"/>
            <a:ext cx="6756405" cy="32876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2294" y="197427"/>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用户查询编辑</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722294" y="682377"/>
            <a:ext cx="7799792"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通讯录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左侧搜索</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修改信息。</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只可以修改手机号、姓名、性别、部门等信息</a:t>
            </a:r>
            <a:endParaRPr lang="zh-CN" altLang="en-US"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722294" y="709429"/>
            <a:ext cx="187133"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5978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92890488"/>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95936" y="627534"/>
            <a:ext cx="4248472" cy="422699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2294" y="197427"/>
            <a:ext cx="1569660" cy="369332"/>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itchFamily="34" charset="-122"/>
                <a:ea typeface="微软雅黑" pitchFamily="34" charset="-122"/>
              </a:rPr>
              <a:t>用户查询编辑</a:t>
            </a:r>
            <a:endParaRPr lang="zh-CN" altLang="en-US" dirty="0">
              <a:solidFill>
                <a:schemeClr val="tx1">
                  <a:lumMod val="85000"/>
                  <a:lumOff val="15000"/>
                </a:schemeClr>
              </a:solidFill>
              <a:latin typeface="微软雅黑" pitchFamily="34" charset="-122"/>
              <a:ea typeface="微软雅黑" pitchFamily="34" charset="-122"/>
            </a:endParaRPr>
          </a:p>
        </p:txBody>
      </p:sp>
      <p:sp>
        <p:nvSpPr>
          <p:cNvPr id="4" name="矩形 47">
            <a:extLst>
              <a:ext uri="{FF2B5EF4-FFF2-40B4-BE49-F238E27FC236}">
                <a16:creationId xmlns:a16="http://schemas.microsoft.com/office/drawing/2014/main" id="{070E872B-D7C4-4BAB-AB5D-5F743DD3A182}"/>
              </a:ext>
            </a:extLst>
          </p:cNvPr>
          <p:cNvSpPr>
            <a:spLocks noChangeArrowheads="1"/>
          </p:cNvSpPr>
          <p:nvPr/>
        </p:nvSpPr>
        <p:spPr bwMode="auto">
          <a:xfrm>
            <a:off x="395536" y="771550"/>
            <a:ext cx="6586010" cy="509364"/>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685749">
              <a:lnSpc>
                <a:spcPct val="130000"/>
              </a:lnSpc>
              <a:spcBef>
                <a:spcPct val="0"/>
              </a:spcBef>
              <a:buNone/>
              <a:defRPr/>
            </a:pPr>
            <a:r>
              <a:rPr lang="zh-CN" altLang="en-US" sz="1100" dirty="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通讯录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左侧搜索</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点击成员（或选择）</a:t>
            </a:r>
            <a:r>
              <a:rPr lang="en-US" altLang="zh-CN" sz="1100" dirty="0" smtClean="0">
                <a:solidFill>
                  <a:schemeClr val="tx1">
                    <a:lumMod val="65000"/>
                    <a:lumOff val="35000"/>
                  </a:schemeClr>
                </a:solidFill>
                <a:sym typeface="微软雅黑" pitchFamily="34" charset="-122"/>
              </a:rPr>
              <a:t>-</a:t>
            </a:r>
            <a:r>
              <a:rPr lang="zh-CN" altLang="en-US" sz="1100" dirty="0" smtClean="0">
                <a:solidFill>
                  <a:schemeClr val="tx1">
                    <a:lumMod val="65000"/>
                    <a:lumOff val="35000"/>
                  </a:schemeClr>
                </a:solidFill>
                <a:sym typeface="微软雅黑" pitchFamily="34" charset="-122"/>
              </a:rPr>
              <a:t>修改信息。</a:t>
            </a:r>
            <a:endParaRPr lang="en-US" altLang="zh-CN" sz="1100" dirty="0" smtClean="0">
              <a:solidFill>
                <a:schemeClr val="tx1">
                  <a:lumMod val="65000"/>
                  <a:lumOff val="35000"/>
                </a:schemeClr>
              </a:solidFill>
              <a:sym typeface="微软雅黑" pitchFamily="34" charset="-122"/>
            </a:endParaRPr>
          </a:p>
          <a:p>
            <a:pPr defTabSz="685749">
              <a:lnSpc>
                <a:spcPct val="130000"/>
              </a:lnSpc>
              <a:spcBef>
                <a:spcPct val="0"/>
              </a:spcBef>
              <a:buNone/>
              <a:defRPr/>
            </a:pPr>
            <a:r>
              <a:rPr lang="en-US" altLang="zh-CN" sz="1100" dirty="0">
                <a:solidFill>
                  <a:schemeClr val="tx1">
                    <a:lumMod val="65000"/>
                    <a:lumOff val="35000"/>
                  </a:schemeClr>
                </a:solidFill>
                <a:sym typeface="微软雅黑" pitchFamily="34" charset="-122"/>
              </a:rPr>
              <a:t> </a:t>
            </a:r>
            <a:r>
              <a:rPr lang="en-US" altLang="zh-CN" sz="1100" dirty="0" smtClean="0">
                <a:solidFill>
                  <a:schemeClr val="tx1">
                    <a:lumMod val="65000"/>
                    <a:lumOff val="35000"/>
                  </a:schemeClr>
                </a:solidFill>
                <a:sym typeface="微软雅黑" pitchFamily="34" charset="-122"/>
              </a:rPr>
              <a:t>            </a:t>
            </a:r>
            <a:r>
              <a:rPr lang="zh-CN" altLang="en-US" sz="1100" dirty="0" smtClean="0">
                <a:solidFill>
                  <a:schemeClr val="tx1">
                    <a:lumMod val="65000"/>
                    <a:lumOff val="35000"/>
                  </a:schemeClr>
                </a:solidFill>
                <a:sym typeface="微软雅黑" pitchFamily="34" charset="-122"/>
              </a:rPr>
              <a:t>只可以修改手机号、姓名、性别、部门等信息</a:t>
            </a:r>
            <a:endParaRPr lang="zh-CN" altLang="en-US" sz="1100" dirty="0">
              <a:solidFill>
                <a:schemeClr val="tx1">
                  <a:lumMod val="65000"/>
                  <a:lumOff val="35000"/>
                </a:schemeClr>
              </a:solidFill>
              <a:sym typeface="微软雅黑" pitchFamily="34" charset="-122"/>
            </a:endParaRPr>
          </a:p>
        </p:txBody>
      </p:sp>
      <p:grpSp>
        <p:nvGrpSpPr>
          <p:cNvPr id="5" name="组合 4">
            <a:extLst>
              <a:ext uri="{FF2B5EF4-FFF2-40B4-BE49-F238E27FC236}">
                <a16:creationId xmlns:a16="http://schemas.microsoft.com/office/drawing/2014/main" id="{47A6EBF0-0056-4326-A81B-F162C5A90ED0}"/>
              </a:ext>
            </a:extLst>
          </p:cNvPr>
          <p:cNvGrpSpPr/>
          <p:nvPr/>
        </p:nvGrpSpPr>
        <p:grpSpPr>
          <a:xfrm>
            <a:off x="395537" y="798602"/>
            <a:ext cx="158012" cy="226049"/>
            <a:chOff x="1397666" y="1419622"/>
            <a:chExt cx="474034" cy="743490"/>
          </a:xfrm>
          <a:solidFill>
            <a:schemeClr val="accent5">
              <a:lumMod val="75000"/>
            </a:schemeClr>
          </a:solidFill>
          <a:effectLst>
            <a:outerShdw blurRad="76200" dir="18900000" sy="23000" kx="-1200000" algn="bl" rotWithShape="0">
              <a:prstClr val="black">
                <a:alpha val="20000"/>
              </a:prstClr>
            </a:outerShdw>
          </a:effectLst>
        </p:grpSpPr>
        <p:grpSp>
          <p:nvGrpSpPr>
            <p:cNvPr id="6" name="组合 5">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8" name="同心圆 17">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sp>
            <p:nvSpPr>
              <p:cNvPr id="9" name="等腰三角形 8">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sp>
          <p:nvSpPr>
            <p:cNvPr id="7" name="椭圆 6">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anchor="ctr"/>
            <a:lstStyle/>
            <a:p>
              <a:pPr algn="ctr"/>
              <a:endParaRPr lang="zh-CN" altLang="en-US" dirty="0">
                <a:solidFill>
                  <a:prstClr val="white"/>
                </a:solidFill>
                <a:ea typeface="微软雅黑" panose="020B0503020204020204" pitchFamily="34" charset="-122"/>
              </a:endParaRPr>
            </a:p>
          </p:txBody>
        </p:sp>
      </p:grpSp>
      <p:grpSp>
        <p:nvGrpSpPr>
          <p:cNvPr id="10" name="组合 9">
            <a:extLst>
              <a:ext uri="{FF2B5EF4-FFF2-40B4-BE49-F238E27FC236}">
                <a16:creationId xmlns:a16="http://schemas.microsoft.com/office/drawing/2014/main" id="{47A6EBF0-0056-4326-A81B-F162C5A90ED0}"/>
              </a:ext>
            </a:extLst>
          </p:cNvPr>
          <p:cNvGrpSpPr/>
          <p:nvPr/>
        </p:nvGrpSpPr>
        <p:grpSpPr>
          <a:xfrm>
            <a:off x="5148064" y="2859782"/>
            <a:ext cx="187133" cy="226049"/>
            <a:chOff x="1397666" y="1419622"/>
            <a:chExt cx="474034" cy="743490"/>
          </a:xfrm>
          <a:solidFill>
            <a:schemeClr val="tx2">
              <a:lumMod val="75000"/>
            </a:schemeClr>
          </a:solidFill>
          <a:effectLst>
            <a:outerShdw blurRad="76200" dir="18900000" sy="23000" kx="-1200000" algn="bl" rotWithShape="0">
              <a:prstClr val="black">
                <a:alpha val="20000"/>
              </a:prstClr>
            </a:outerShdw>
          </a:effectLst>
        </p:grpSpPr>
        <p:grpSp>
          <p:nvGrpSpPr>
            <p:cNvPr id="11" name="组合 10">
              <a:extLst>
                <a:ext uri="{FF2B5EF4-FFF2-40B4-BE49-F238E27FC236}">
                  <a16:creationId xmlns:a16="http://schemas.microsoft.com/office/drawing/2014/main" id="{C3B18D62-13A6-438E-BFB4-98C68278B26E}"/>
                </a:ext>
              </a:extLst>
            </p:cNvPr>
            <p:cNvGrpSpPr/>
            <p:nvPr/>
          </p:nvGrpSpPr>
          <p:grpSpPr>
            <a:xfrm>
              <a:off x="1397666" y="1419622"/>
              <a:ext cx="474034" cy="743490"/>
              <a:chOff x="1397666" y="1419622"/>
              <a:chExt cx="474034" cy="743490"/>
            </a:xfrm>
            <a:grpFill/>
          </p:grpSpPr>
          <p:sp>
            <p:nvSpPr>
              <p:cNvPr id="13" name="同心圆 12">
                <a:extLst>
                  <a:ext uri="{FF2B5EF4-FFF2-40B4-BE49-F238E27FC236}">
                    <a16:creationId xmlns:a16="http://schemas.microsoft.com/office/drawing/2014/main" id="{FEF5A7B5-256B-4BAB-AC82-495B25A381D0}"/>
                  </a:ext>
                </a:extLst>
              </p:cNvPr>
              <p:cNvSpPr/>
              <p:nvPr/>
            </p:nvSpPr>
            <p:spPr>
              <a:xfrm>
                <a:off x="1397666" y="1419622"/>
                <a:ext cx="474034" cy="474034"/>
              </a:xfrm>
              <a:prstGeom prst="donut">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E3D767FE-49A4-45A3-A392-B3DC7D9E6A1D}"/>
                  </a:ext>
                </a:extLst>
              </p:cNvPr>
              <p:cNvSpPr/>
              <p:nvPr/>
            </p:nvSpPr>
            <p:spPr>
              <a:xfrm rot="10800000">
                <a:off x="1425882" y="1771198"/>
                <a:ext cx="417601" cy="391914"/>
              </a:xfrm>
              <a:prstGeom prst="triangl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FCD195B5-D49D-4CE3-898D-1AA4F0F14984}"/>
                </a:ext>
              </a:extLst>
            </p:cNvPr>
            <p:cNvSpPr/>
            <p:nvPr/>
          </p:nvSpPr>
          <p:spPr>
            <a:xfrm>
              <a:off x="1562675" y="1584631"/>
              <a:ext cx="144016" cy="144016"/>
            </a:xfrm>
            <a:prstGeom prst="ellipse">
              <a:avLst/>
            </a:prstGeom>
            <a:grpFill/>
            <a:ln>
              <a:noFill/>
            </a:ln>
          </p:spPr>
          <p:txBody>
            <a:bodyPr anchor="ctr"/>
            <a:lstStyle/>
            <a:p>
              <a:pPr algn="ctr" defTabSz="914400"/>
              <a:endParaRPr lang="zh-CN" altLang="en-US"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77181991"/>
      </p:ext>
    </p:extLst>
  </p:cSld>
  <p:clrMapOvr>
    <a:masterClrMapping/>
  </p:clrMapOvr>
  <mc:AlternateContent xmlns:mc="http://schemas.openxmlformats.org/markup-compatibility/2006" xmlns:p14="http://schemas.microsoft.com/office/powerpoint/2010/main">
    <mc:Choice Requires="p14">
      <p:transition spd="slow" p14:dur="1600" advClick="0" advTm="4000">
        <p14:conveyor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par>
                                <p:cTn id="17" presetID="26" presetClass="emph" presetSubtype="0" fill="hold" nodeType="with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26" presetClass="emph" presetSubtype="0" fill="hold" nodeType="with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2008"/>
</p:tagLst>
</file>

<file path=ppt/tags/tag10.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4"/>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1522</Words>
  <Application>Microsoft Office PowerPoint</Application>
  <PresentationFormat>全屏显示(16:9)</PresentationFormat>
  <Paragraphs>166</Paragraphs>
  <Slides>33</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Lato Heavy</vt:lpstr>
      <vt:lpstr>方正正中黑简体</vt:lpstr>
      <vt:lpstr>宋体</vt:lpstr>
      <vt:lpstr>微软雅黑</vt:lpstr>
      <vt:lpstr>Arial</vt:lpstr>
      <vt:lpstr>Calibri</vt:lpstr>
      <vt:lpstr>Impact</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Justin</cp:lastModifiedBy>
  <cp:revision>132</cp:revision>
  <dcterms:created xsi:type="dcterms:W3CDTF">2017-08-04T05:39:09Z</dcterms:created>
  <dcterms:modified xsi:type="dcterms:W3CDTF">2023-03-22T03:20:46Z</dcterms:modified>
</cp:coreProperties>
</file>