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92F7692-D0F6-416A-AEA1-CB605031A373}">
  <a:tblStyle styleId="{992F7692-D0F6-416A-AEA1-CB605031A3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5.xml"/><Relationship Id="rId22" Type="http://schemas.openxmlformats.org/officeDocument/2006/relationships/font" Target="fonts/Lato-boldItalic.fntdata"/><Relationship Id="rId10" Type="http://schemas.openxmlformats.org/officeDocument/2006/relationships/slide" Target="slides/slide4.xml"/><Relationship Id="rId21" Type="http://schemas.openxmlformats.org/officeDocument/2006/relationships/font" Target="fonts/La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aleway-regular.fntdata"/><Relationship Id="rId14" Type="http://schemas.openxmlformats.org/officeDocument/2006/relationships/slide" Target="slides/slide8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1687363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1687363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1687363f9_0_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1687363f9_0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First pie chart: Results from the post-pilot survey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Second pie chart: Results from the post-launch survey, after making changes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Satisfaction has gone up from 72% (4 and 5 rating) to 86% (4 and 5 rating)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Post-pilot data: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1 - Lacking	2	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2		5	10%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3		7	14%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4		20	40%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16	32%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Post-launch data: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1 - Lacking	1	2%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		2	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		4	8%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		22	44%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21	42%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9abcc198e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9abcc198e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First pie chart: Results from the post-pilot survey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Second pie chart: Results from the post-launch survey, after making changes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Satisfaction has gone up from 72% (4 and 5 rating) to 86% (4 and 5 rating)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Post-pilot data: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1 - Lacking	2	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2		5	10%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3		7	14%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4		20	40%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16	32%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Post-launch data: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1 - Lacking	1	2%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		2	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		4	8%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		22	44%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21	42%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0414877a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0414877a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This is a chart of Sauce &amp; Spoon revenue, showing that after tablet implementation, revenue increased. </a:t>
            </a:r>
            <a:r>
              <a:rPr lang="en" sz="1000"/>
              <a:t>December revenue was up to 20% over September’s monthly revenue.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Sales data: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October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$61,000.00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November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$62,000.00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December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$62,000.00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January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$63,000.00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February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$64,000.00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March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$61,000.00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April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$65,000.00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May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$70,000.00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June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$75,000.00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July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$78,000.00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1687363f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1687363f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1687363f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1687363f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1687363f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1687363f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link to your shared drive or a shared folder with all of the relevant project artifacts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5818E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0" y="1014800"/>
            <a:ext cx="9144000" cy="1853400"/>
          </a:xfrm>
          <a:prstGeom prst="rect">
            <a:avLst/>
          </a:prstGeom>
          <a:solidFill>
            <a:srgbClr val="177D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/>
          <p:nvPr/>
        </p:nvSpPr>
        <p:spPr>
          <a:xfrm rot="-5400000">
            <a:off x="-2188650" y="2166150"/>
            <a:ext cx="5166000" cy="788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88" name="Google Shape;88;p13"/>
          <p:cNvSpPr txBox="1"/>
          <p:nvPr>
            <p:ph idx="4294967295" type="ctrTitle"/>
          </p:nvPr>
        </p:nvSpPr>
        <p:spPr>
          <a:xfrm>
            <a:off x="788700" y="1230275"/>
            <a:ext cx="8355300" cy="8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Sauce &amp; Spoon </a:t>
            </a:r>
            <a:endParaRPr sz="3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Tablet Rollout</a:t>
            </a:r>
            <a:endParaRPr sz="3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 txBox="1"/>
          <p:nvPr>
            <p:ph idx="4294967295" type="subTitle"/>
          </p:nvPr>
        </p:nvSpPr>
        <p:spPr>
          <a:xfrm>
            <a:off x="788775" y="2327125"/>
            <a:ext cx="83553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Impact </a:t>
            </a: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Report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0163" y="3256600"/>
            <a:ext cx="1292374" cy="129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727650" y="561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Executive 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769500" y="1598525"/>
            <a:ext cx="7688700" cy="30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Sauce and Spoon set out to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streamline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our dining experience at two locations by implementing a tablet-based ordering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system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encourage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customer interaction with our media sources, cut down on order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inaccuracies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, and decrease the table turn time to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encourage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faster dining experiences thus leading to more revenue(more customers able to be seated).  The initial rollout was set for the bar, and on October 15th the rollout was completed.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Customer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feedback has been positive towards the change leading to an increase in foot traffic at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both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locations(20%).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After rollout our revenue increased by 20% in July from April, as well as our food waste has been cut down by 50%. Our daily guest count has increased by 10%, and our tablets have decreased wait times by 30 minutes. Customer satisfaction has increased from 72% to 86% according to surveys.We have implemented table audits to ensure the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devices are functioning as intended and we have taken steps to shorten the checkout time to a minute with the tablet system.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727650" y="554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Customer 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Satisfaction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: Pilot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822300" y="1331175"/>
            <a:ext cx="7499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Q. On a scale of 1-5, please rate your experience with the tablet overall.</a:t>
            </a:r>
            <a:endParaRPr sz="1600"/>
          </a:p>
        </p:txBody>
      </p:sp>
      <p:pic>
        <p:nvPicPr>
          <p:cNvPr id="105" name="Google Shape;105;p15"/>
          <p:cNvPicPr preferRelativeResize="0"/>
          <p:nvPr/>
        </p:nvPicPr>
        <p:blipFill rotWithShape="1">
          <a:blip r:embed="rId4">
            <a:alphaModFix/>
          </a:blip>
          <a:srcRect b="3458" l="12205" r="11887" t="3075"/>
          <a:stretch/>
        </p:blipFill>
        <p:spPr>
          <a:xfrm>
            <a:off x="2879508" y="1786725"/>
            <a:ext cx="3384979" cy="250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/>
          <p:nvPr/>
        </p:nvSpPr>
        <p:spPr>
          <a:xfrm>
            <a:off x="1054950" y="4362525"/>
            <a:ext cx="7034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This pie chart illustrates the results from the post-pilot survey. 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72% of respondents indicated a customer satisfaction score of 4 or 5. 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727650" y="554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Customer 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Satisfaction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: Launch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/>
        </p:nvSpPr>
        <p:spPr>
          <a:xfrm>
            <a:off x="822300" y="1290525"/>
            <a:ext cx="7499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Q. On a scale of 1-5, please rate your experience with the tablet overall.</a:t>
            </a:r>
            <a:endParaRPr sz="1600"/>
          </a:p>
        </p:txBody>
      </p:sp>
      <p:pic>
        <p:nvPicPr>
          <p:cNvPr id="114" name="Google Shape;114;p16"/>
          <p:cNvPicPr preferRelativeResize="0"/>
          <p:nvPr/>
        </p:nvPicPr>
        <p:blipFill rotWithShape="1">
          <a:blip r:embed="rId4">
            <a:alphaModFix/>
          </a:blip>
          <a:srcRect b="3271" l="3450" r="8968" t="3261"/>
          <a:stretch/>
        </p:blipFill>
        <p:spPr>
          <a:xfrm>
            <a:off x="2431727" y="1718238"/>
            <a:ext cx="4020351" cy="25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/>
          <p:nvPr/>
        </p:nvSpPr>
        <p:spPr>
          <a:xfrm>
            <a:off x="1145025" y="4346800"/>
            <a:ext cx="70341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This pie chart illustrates the results from the post-launch survey. </a:t>
            </a: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86% of respondents indicated a customer satisfaction score of 4 or 5. This is a 14% increase.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727650" y="554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Revenue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/>
        </p:nvSpPr>
        <p:spPr>
          <a:xfrm>
            <a:off x="6111550" y="816425"/>
            <a:ext cx="2064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Tablet Launch April 23</a:t>
            </a:r>
            <a:endParaRPr b="1" sz="1300"/>
          </a:p>
        </p:txBody>
      </p:sp>
      <p:pic>
        <p:nvPicPr>
          <p:cNvPr id="123" name="Google Shape;123;p17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7200" y="1600775"/>
            <a:ext cx="7034100" cy="286462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24" name="Google Shape;124;p17"/>
          <p:cNvCxnSpPr>
            <a:endCxn id="125" idx="7"/>
          </p:cNvCxnSpPr>
          <p:nvPr/>
        </p:nvCxnSpPr>
        <p:spPr>
          <a:xfrm flipH="1">
            <a:off x="6070302" y="1191868"/>
            <a:ext cx="816900" cy="1619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Google Shape;125;p17"/>
          <p:cNvSpPr/>
          <p:nvPr/>
        </p:nvSpPr>
        <p:spPr>
          <a:xfrm>
            <a:off x="5952000" y="2793350"/>
            <a:ext cx="138600" cy="120300"/>
          </a:xfrm>
          <a:prstGeom prst="ellipse">
            <a:avLst/>
          </a:prstGeom>
          <a:solidFill>
            <a:srgbClr val="17827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7"/>
          <p:cNvSpPr txBox="1"/>
          <p:nvPr/>
        </p:nvSpPr>
        <p:spPr>
          <a:xfrm>
            <a:off x="957200" y="4470425"/>
            <a:ext cx="7034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This is a chart of Sauce &amp; Spoon revenue, showing that after tablet implementation, revenue increased. 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July </a:t>
            </a:r>
            <a:r>
              <a:rPr lang="en" sz="1100"/>
              <a:t>revenue was up to 20% over April’s monthly revenue.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727650" y="560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What 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Worked: Key Accomplishments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8"/>
          <p:cNvSpPr txBox="1"/>
          <p:nvPr>
            <p:ph idx="1" type="body"/>
          </p:nvPr>
        </p:nvSpPr>
        <p:spPr>
          <a:xfrm>
            <a:off x="729450" y="1469275"/>
            <a:ext cx="3443100" cy="28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Decreased table turn time 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Implementation of the tablets increased the average daily guest count by 10%.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Tablets also decreased wait time by 30 minutes.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Decreased food waste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Tablets identified who was receiving an incorrect order.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Kitchen staff has taken the initiative to correct orders and decrease food waste by 50%.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/>
        </p:nvSpPr>
        <p:spPr>
          <a:xfrm>
            <a:off x="4916275" y="1483600"/>
            <a:ext cx="3636600" cy="31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</a:rPr>
              <a:t>Increased customer </a:t>
            </a:r>
            <a:r>
              <a:rPr b="1" lang="en" sz="1200">
                <a:solidFill>
                  <a:schemeClr val="accent1"/>
                </a:solidFill>
              </a:rPr>
              <a:t>satisfaction</a:t>
            </a:r>
            <a:endParaRPr b="1" sz="1200">
              <a:solidFill>
                <a:schemeClr val="accen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After the pilot, customer satisfaction was at 72%.</a:t>
            </a:r>
            <a:endParaRPr sz="1200">
              <a:solidFill>
                <a:schemeClr val="accen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Once we implemented improvements based on feedback, customer satisfaction increased to 86%.</a:t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</a:rPr>
              <a:t>Increased </a:t>
            </a:r>
            <a:r>
              <a:rPr b="1" lang="en" sz="1200">
                <a:solidFill>
                  <a:schemeClr val="accent1"/>
                </a:solidFill>
              </a:rPr>
              <a:t>sales</a:t>
            </a:r>
            <a:endParaRPr b="1" sz="1200">
              <a:solidFill>
                <a:schemeClr val="accen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Our monthly revenue has increased steadily since the tablet rollout, upwards of 20% since September/pre-rollout.</a:t>
            </a:r>
            <a:endParaRPr sz="1200">
              <a:solidFill>
                <a:schemeClr val="accen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Tablets also helped boost revenue during the holiday season.</a:t>
            </a:r>
            <a:endParaRPr sz="12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727650" y="547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Next Steps: 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Looking </a:t>
            </a: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Forward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1" name="Google Shape;141;p19"/>
          <p:cNvGraphicFramePr/>
          <p:nvPr/>
        </p:nvGraphicFramePr>
        <p:xfrm>
          <a:off x="952500" y="15271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{992F7692-D0F6-416A-AEA1-CB605031A373}</a:tableStyleId>
              </a:tblPr>
              <a:tblGrid>
                <a:gridCol w="2413000"/>
                <a:gridCol w="2413000"/>
                <a:gridCol w="2413000"/>
              </a:tblGrid>
              <a:tr h="643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Initiative</a:t>
                      </a:r>
                      <a:endParaRPr b="1" sz="1700"/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Action</a:t>
                      </a:r>
                      <a:endParaRPr b="1" sz="1700"/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Date</a:t>
                      </a:r>
                      <a:endParaRPr b="1" sz="1700"/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</a:tr>
              <a:tr h="680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Implement tablets in more locations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Create new project plan for new location installation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Q2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844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Continue to track customer experience and satisfaction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Continue surveying/</a:t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gathering data through various means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Ongoing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844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Expand tablet features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Investigate new features like social media integration, reservations, videos, etc.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Q4</a:t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7D82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Appendix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en" sz="2300">
                <a:latin typeface="Arial"/>
                <a:ea typeface="Arial"/>
                <a:cs typeface="Arial"/>
                <a:sym typeface="Arial"/>
              </a:rPr>
              <a:t>Access all resources </a:t>
            </a:r>
            <a:r>
              <a:rPr lang="en" sz="2300" u="sng">
                <a:latin typeface="Arial"/>
                <a:ea typeface="Arial"/>
                <a:cs typeface="Arial"/>
                <a:sym typeface="Arial"/>
              </a:rPr>
              <a:t>here</a:t>
            </a:r>
            <a:r>
              <a:rPr lang="en" sz="2300">
                <a:latin typeface="Arial"/>
                <a:ea typeface="Arial"/>
                <a:cs typeface="Arial"/>
                <a:sym typeface="Arial"/>
              </a:rPr>
              <a:t>.</a:t>
            </a:r>
            <a:endParaRPr sz="23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