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256" r:id="rId2"/>
    <p:sldId id="257" r:id="rId3"/>
    <p:sldId id="265" r:id="rId4"/>
    <p:sldId id="267" r:id="rId5"/>
    <p:sldId id="266" r:id="rId6"/>
    <p:sldId id="258" r:id="rId7"/>
    <p:sldId id="261" r:id="rId8"/>
    <p:sldId id="260" r:id="rId9"/>
    <p:sldId id="262" r:id="rId10"/>
    <p:sldId id="264" r:id="rId11"/>
    <p:sldId id="269" r:id="rId12"/>
    <p:sldId id="270" r:id="rId13"/>
    <p:sldId id="263" r:id="rId14"/>
    <p:sldId id="25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3120" autoAdjust="0"/>
  </p:normalViewPr>
  <p:slideViewPr>
    <p:cSldViewPr snapToGrid="0">
      <p:cViewPr varScale="1">
        <p:scale>
          <a:sx n="89" d="100"/>
          <a:sy n="89" d="100"/>
        </p:scale>
        <p:origin x="248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A0E1C-1FA4-4C0F-AAD0-D48A887FB0AE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2A344-A071-475F-A667-843B40E8B4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56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2A344-A071-475F-A667-843B40E8B4C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185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2A344-A071-475F-A667-843B40E8B4C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778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8FF08-6B22-C477-DC13-996BE82D1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A6ACE6B-E869-01B9-BE3D-E9535F72A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1F67796-9886-E3E6-346F-C81FE61A0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E645FB-2CE0-D363-7075-017AB1DAC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2A344-A071-475F-A667-843B40E8B4C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317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15361-D695-A9A7-8478-49852694C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F6366B3-87B6-BA07-F22D-498A0A9218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1CE22C8-46F0-25E3-9671-7A9FDDABB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View</a:t>
            </a:r>
            <a:r>
              <a:rPr lang="zh-TW" altLang="en-US" dirty="0"/>
              <a:t>放了一個</a:t>
            </a:r>
            <a:r>
              <a:rPr lang="en-US" altLang="zh-TW" dirty="0"/>
              <a:t>label</a:t>
            </a:r>
            <a:r>
              <a:rPr lang="zh-TW" altLang="en-US" dirty="0"/>
              <a:t>跟</a:t>
            </a:r>
            <a:r>
              <a:rPr lang="en-US" altLang="zh-TW" dirty="0"/>
              <a:t>button</a:t>
            </a:r>
          </a:p>
          <a:p>
            <a:r>
              <a:rPr lang="en-US" altLang="zh-TW" dirty="0"/>
              <a:t>Label</a:t>
            </a:r>
            <a:r>
              <a:rPr lang="zh-TW" altLang="en-US" dirty="0"/>
              <a:t>的值綁定了</a:t>
            </a:r>
            <a:r>
              <a:rPr lang="en-US" altLang="zh-TW" dirty="0" err="1"/>
              <a:t>viewmodel</a:t>
            </a:r>
            <a:r>
              <a:rPr lang="zh-TW" altLang="en-US" dirty="0"/>
              <a:t>創建的</a:t>
            </a:r>
            <a:r>
              <a:rPr lang="en-US" altLang="zh-TW" dirty="0"/>
              <a:t>model</a:t>
            </a:r>
            <a:r>
              <a:rPr lang="zh-TW" altLang="en-US" dirty="0"/>
              <a:t>實體</a:t>
            </a:r>
            <a:r>
              <a:rPr lang="en-US" altLang="zh-TW" dirty="0"/>
              <a:t>PM</a:t>
            </a:r>
            <a:r>
              <a:rPr lang="zh-TW" altLang="en-US" dirty="0"/>
              <a:t>的成員</a:t>
            </a:r>
            <a:r>
              <a:rPr lang="en-US" altLang="zh-TW" dirty="0" err="1"/>
              <a:t>Label_Text</a:t>
            </a:r>
            <a:endParaRPr lang="en-US" altLang="zh-TW" dirty="0"/>
          </a:p>
          <a:p>
            <a:r>
              <a:rPr lang="en-US" altLang="zh-TW" dirty="0"/>
              <a:t>Button</a:t>
            </a:r>
            <a:r>
              <a:rPr lang="zh-TW" altLang="en-US" dirty="0"/>
              <a:t>會出發</a:t>
            </a:r>
            <a:r>
              <a:rPr lang="en-US" altLang="zh-TW" dirty="0" err="1"/>
              <a:t>UpdateLabelText</a:t>
            </a:r>
            <a:r>
              <a:rPr lang="zh-TW" altLang="en-US" dirty="0"/>
              <a:t>這個指令</a:t>
            </a:r>
            <a:endParaRPr lang="en-US" altLang="zh-TW" dirty="0"/>
          </a:p>
          <a:p>
            <a:r>
              <a:rPr lang="zh-TW" altLang="en-US" dirty="0"/>
              <a:t>最後會達到 按下按鈕後 更改</a:t>
            </a:r>
            <a:r>
              <a:rPr lang="en-US" altLang="zh-TW" dirty="0"/>
              <a:t>label</a:t>
            </a:r>
            <a:r>
              <a:rPr lang="zh-TW" altLang="en-US" dirty="0"/>
              <a:t>內的文字</a:t>
            </a:r>
            <a:r>
              <a:rPr lang="en-US" altLang="zh-TW" dirty="0"/>
              <a:t>(</a:t>
            </a:r>
            <a:r>
              <a:rPr lang="zh-TW" altLang="en-US" dirty="0"/>
              <a:t>先在後端更改成</a:t>
            </a:r>
            <a:r>
              <a:rPr lang="en-US" altLang="zh-TW" dirty="0"/>
              <a:t>’</a:t>
            </a:r>
            <a:r>
              <a:rPr lang="en-US" altLang="zh-TW" dirty="0" err="1"/>
              <a:t>afterclick</a:t>
            </a:r>
            <a:r>
              <a:rPr lang="en-US" altLang="zh-TW" dirty="0"/>
              <a:t>’ </a:t>
            </a:r>
            <a:r>
              <a:rPr lang="zh-TW" altLang="en-US" dirty="0"/>
              <a:t>然後透過</a:t>
            </a:r>
            <a:r>
              <a:rPr lang="en-US" altLang="zh-TW" dirty="0"/>
              <a:t>binding</a:t>
            </a:r>
            <a:r>
              <a:rPr lang="zh-TW" altLang="en-US" dirty="0"/>
              <a:t>讓前端也跟著更改文字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75C60E-2F68-5E97-9CD6-8FAEB69D15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2A344-A071-475F-A667-843B40E8B4C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071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Mvvm</a:t>
            </a:r>
            <a:r>
              <a:rPr lang="zh-TW" altLang="en-US" dirty="0"/>
              <a:t>透過把</a:t>
            </a:r>
            <a:r>
              <a:rPr lang="en-US" altLang="zh-TW" dirty="0"/>
              <a:t>view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 err="1"/>
              <a:t>viewmodel</a:t>
            </a:r>
            <a:r>
              <a:rPr lang="zh-TW" altLang="en-US" dirty="0"/>
              <a:t>做分離，使得在程式設計上更易懂、易於擴充也易於做測試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透過</a:t>
            </a:r>
            <a:r>
              <a:rPr lang="en-US" altLang="zh-TW" dirty="0"/>
              <a:t>binding</a:t>
            </a:r>
            <a:r>
              <a:rPr lang="zh-TW" altLang="en-US" dirty="0"/>
              <a:t>使</a:t>
            </a:r>
            <a:r>
              <a:rPr lang="en-US" altLang="zh-TW" dirty="0" err="1"/>
              <a:t>viewmodel</a:t>
            </a:r>
            <a:r>
              <a:rPr lang="zh-TW" altLang="en-US" dirty="0"/>
              <a:t>不用去決定更新哪個</a:t>
            </a:r>
            <a:r>
              <a:rPr lang="en-US" altLang="zh-TW" dirty="0"/>
              <a:t>view</a:t>
            </a:r>
            <a:r>
              <a:rPr lang="zh-TW" altLang="en-US" dirty="0"/>
              <a:t>，由</a:t>
            </a:r>
            <a:r>
              <a:rPr lang="en-US" altLang="zh-TW" dirty="0"/>
              <a:t>view</a:t>
            </a:r>
            <a:r>
              <a:rPr lang="zh-TW" altLang="en-US" dirty="0"/>
              <a:t>自己做更新，就不用針對這一塊的部分再去做處理</a:t>
            </a:r>
            <a:endParaRPr lang="en-US" altLang="zh-TW" dirty="0"/>
          </a:p>
          <a:p>
            <a:r>
              <a:rPr lang="zh-TW" altLang="en-US" dirty="0"/>
              <a:t>第三點</a:t>
            </a:r>
            <a:r>
              <a:rPr lang="en-US" altLang="zh-TW" dirty="0"/>
              <a:t>:</a:t>
            </a:r>
            <a:r>
              <a:rPr lang="zh-TW" altLang="en-US" dirty="0"/>
              <a:t>因為資料有做綁定，確保了資料的一致性，只要資料是正確的 ，到</a:t>
            </a:r>
            <a:r>
              <a:rPr lang="en-US" altLang="zh-TW" dirty="0"/>
              <a:t>view</a:t>
            </a:r>
            <a:r>
              <a:rPr lang="zh-TW" altLang="en-US" dirty="0"/>
              <a:t>那邊就會是正確的</a:t>
            </a:r>
            <a:endParaRPr lang="en-US" altLang="zh-TW" dirty="0"/>
          </a:p>
          <a:p>
            <a:r>
              <a:rPr lang="zh-TW" altLang="en-US" dirty="0"/>
              <a:t>缺點的部分</a:t>
            </a:r>
            <a:endParaRPr lang="en-US" altLang="zh-TW" dirty="0"/>
          </a:p>
          <a:p>
            <a:r>
              <a:rPr lang="zh-TW" altLang="en-US" dirty="0"/>
              <a:t>第一點是因為</a:t>
            </a:r>
            <a:r>
              <a:rPr lang="en-US" altLang="zh-TW" dirty="0"/>
              <a:t>databinding </a:t>
            </a:r>
            <a:r>
              <a:rPr lang="zh-TW" altLang="en-US" dirty="0"/>
              <a:t>導致記憶體消耗會比較大</a:t>
            </a:r>
            <a:r>
              <a:rPr lang="en-US" altLang="zh-TW" dirty="0"/>
              <a:t>(</a:t>
            </a:r>
            <a:r>
              <a:rPr lang="zh-TW" altLang="en-US" dirty="0"/>
              <a:t>資料綁定需要做儲存，使用記憶體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第二點也因為</a:t>
            </a:r>
            <a:r>
              <a:rPr lang="en-US" altLang="zh-TW" dirty="0"/>
              <a:t>databinding</a:t>
            </a:r>
            <a:r>
              <a:rPr lang="zh-TW" altLang="en-US" dirty="0"/>
              <a:t>，在看到一個介面出問題，可能會是</a:t>
            </a:r>
            <a:r>
              <a:rPr lang="en-US" altLang="zh-TW" dirty="0"/>
              <a:t>view</a:t>
            </a:r>
            <a:r>
              <a:rPr lang="zh-TW" altLang="en-US" dirty="0"/>
              <a:t>有問題，也有可能是資料有問題，讓找錯誤會變得困難</a:t>
            </a:r>
            <a:endParaRPr lang="en-US" altLang="zh-TW" dirty="0"/>
          </a:p>
          <a:p>
            <a:r>
              <a:rPr lang="zh-TW" altLang="en-US" dirty="0"/>
              <a:t>第三點，當專案逐漸變大的時候，因為所有處理商業邏輯的部分都放在</a:t>
            </a:r>
            <a:r>
              <a:rPr lang="en-US" altLang="zh-TW" dirty="0" err="1"/>
              <a:t>viewmodel</a:t>
            </a:r>
            <a:r>
              <a:rPr lang="zh-TW" altLang="en-US" dirty="0"/>
              <a:t>內，所以東西一旦變多，</a:t>
            </a:r>
            <a:r>
              <a:rPr lang="en-US" altLang="zh-TW" dirty="0" err="1"/>
              <a:t>viewmodel</a:t>
            </a:r>
            <a:r>
              <a:rPr lang="zh-TW" altLang="en-US" dirty="0"/>
              <a:t>會變得越來越複雜</a:t>
            </a:r>
            <a:endParaRPr lang="en-US" altLang="zh-TW" dirty="0"/>
          </a:p>
          <a:p>
            <a:r>
              <a:rPr lang="zh-TW" altLang="en-US" dirty="0"/>
              <a:t>最後是因為</a:t>
            </a:r>
            <a:r>
              <a:rPr lang="en-US" altLang="zh-TW" dirty="0"/>
              <a:t>databinding</a:t>
            </a:r>
            <a:r>
              <a:rPr lang="zh-TW" altLang="en-US" dirty="0"/>
              <a:t>，</a:t>
            </a:r>
            <a:r>
              <a:rPr lang="en-US" altLang="zh-TW" dirty="0"/>
              <a:t>view</a:t>
            </a:r>
            <a:r>
              <a:rPr lang="zh-TW" altLang="en-US" dirty="0"/>
              <a:t>跟</a:t>
            </a:r>
            <a:r>
              <a:rPr lang="en-US" altLang="zh-TW" dirty="0" err="1"/>
              <a:t>vm</a:t>
            </a:r>
            <a:r>
              <a:rPr lang="zh-TW" altLang="en-US" dirty="0"/>
              <a:t>有做綁定，一個</a:t>
            </a:r>
            <a:r>
              <a:rPr lang="en-US" altLang="zh-TW" dirty="0"/>
              <a:t>view</a:t>
            </a:r>
            <a:r>
              <a:rPr lang="zh-TW" altLang="en-US" dirty="0"/>
              <a:t>綁定一個資料，</a:t>
            </a:r>
            <a:r>
              <a:rPr lang="en-US" altLang="zh-TW" dirty="0"/>
              <a:t>so</a:t>
            </a:r>
            <a:r>
              <a:rPr lang="zh-TW" altLang="en-US" dirty="0"/>
              <a:t>程式碼的重用性就不高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2A344-A071-475F-A667-843B40E8B4C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40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出現</a:t>
            </a:r>
            <a:r>
              <a:rPr lang="en-US" altLang="zh-TW" dirty="0"/>
              <a:t>MVC</a:t>
            </a:r>
            <a:r>
              <a:rPr lang="zh-TW" altLang="en-US" dirty="0"/>
              <a:t>的原因</a:t>
            </a:r>
            <a:r>
              <a:rPr lang="en-US" altLang="zh-TW" dirty="0"/>
              <a:t>:</a:t>
            </a:r>
            <a:r>
              <a:rPr lang="zh-TW" altLang="en-US" dirty="0"/>
              <a:t>關注點分離，軟體設計上希望</a:t>
            </a:r>
            <a:r>
              <a:rPr lang="zh-TW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每一部份有各自的關注焦點。</a:t>
            </a:r>
            <a:endParaRPr lang="en-US" altLang="zh-TW" b="0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dirty="0"/>
              <a:t>在架構的時候根據不同的功能將程式碼拆成不同的部分，也可以更明確的做各區塊的功能區分及分工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2A344-A071-475F-A667-843B40E8B4C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9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Mvc</a:t>
            </a:r>
            <a:r>
              <a:rPr lang="zh-TW" altLang="en-US" dirty="0"/>
              <a:t>有分成經典</a:t>
            </a:r>
            <a:r>
              <a:rPr lang="en-US" altLang="zh-TW" dirty="0" err="1"/>
              <a:t>mvc</a:t>
            </a:r>
            <a:r>
              <a:rPr lang="zh-TW" altLang="en-US" dirty="0"/>
              <a:t>跟</a:t>
            </a:r>
            <a:r>
              <a:rPr lang="en-US" altLang="zh-TW" dirty="0"/>
              <a:t>model2(</a:t>
            </a:r>
            <a:r>
              <a:rPr lang="zh-TW" altLang="en-US" dirty="0"/>
              <a:t>主流的</a:t>
            </a:r>
            <a:r>
              <a:rPr lang="en-US" altLang="zh-TW" dirty="0" err="1"/>
              <a:t>mvc</a:t>
            </a:r>
            <a:r>
              <a:rPr lang="en-US" altLang="zh-TW" dirty="0"/>
              <a:t>)</a:t>
            </a:r>
            <a:r>
              <a:rPr lang="zh-TW" altLang="en-US" dirty="0"/>
              <a:t>。經典</a:t>
            </a:r>
            <a:r>
              <a:rPr lang="en-US" altLang="zh-TW" dirty="0" err="1"/>
              <a:t>mvc</a:t>
            </a:r>
            <a:r>
              <a:rPr lang="zh-TW" altLang="en-US" dirty="0"/>
              <a:t>使用了觀察者模式，當使用者操作時，觸發了某些事件，會呼叫</a:t>
            </a:r>
            <a:r>
              <a:rPr lang="en-US" altLang="zh-TW" dirty="0"/>
              <a:t>CONTROLLER</a:t>
            </a:r>
            <a:r>
              <a:rPr lang="zh-TW" altLang="en-US" dirty="0"/>
              <a:t>更改模型，</a:t>
            </a:r>
            <a:endParaRPr lang="en-US" altLang="zh-TW" dirty="0"/>
          </a:p>
          <a:p>
            <a:r>
              <a:rPr lang="zh-TW" altLang="en-US" dirty="0"/>
              <a:t>透過觀察者模式，</a:t>
            </a:r>
            <a:r>
              <a:rPr lang="en-US" altLang="zh-TW" dirty="0"/>
              <a:t>View</a:t>
            </a:r>
            <a:r>
              <a:rPr lang="zh-TW" altLang="en-US" dirty="0"/>
              <a:t>會知道</a:t>
            </a:r>
            <a:r>
              <a:rPr lang="en-US" altLang="zh-TW" dirty="0"/>
              <a:t>model</a:t>
            </a:r>
            <a:r>
              <a:rPr lang="zh-TW" altLang="en-US" dirty="0"/>
              <a:t>發生變化然後做更新</a:t>
            </a:r>
            <a:r>
              <a:rPr lang="en-US" altLang="zh-TW" dirty="0"/>
              <a:t>(that</a:t>
            </a:r>
            <a:r>
              <a:rPr lang="en-US" altLang="zh-TW" baseline="0" dirty="0"/>
              <a:t> is </a:t>
            </a:r>
            <a:r>
              <a:rPr lang="zh-TW" altLang="en-US" dirty="0"/>
              <a:t>用戶端可以主動接收伺服器端的消息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https://zhuanlan.zhihu.com/p/521659709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A344-A071-475F-A667-843B40E8B4C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85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Mvc</a:t>
            </a:r>
            <a:r>
              <a:rPr lang="zh-TW" altLang="en-US" dirty="0"/>
              <a:t>有分成經典</a:t>
            </a:r>
            <a:r>
              <a:rPr lang="en-US" altLang="zh-TW" dirty="0" err="1"/>
              <a:t>mvc</a:t>
            </a:r>
            <a:r>
              <a:rPr lang="zh-TW" altLang="en-US" dirty="0"/>
              <a:t>跟</a:t>
            </a:r>
            <a:r>
              <a:rPr lang="en-US" altLang="zh-TW" dirty="0"/>
              <a:t>model2(</a:t>
            </a:r>
            <a:r>
              <a:rPr lang="zh-TW" altLang="en-US" dirty="0"/>
              <a:t>主流的</a:t>
            </a:r>
            <a:r>
              <a:rPr lang="en-US" altLang="zh-TW" dirty="0" err="1"/>
              <a:t>mvc</a:t>
            </a:r>
            <a:r>
              <a:rPr lang="en-US" altLang="zh-TW" dirty="0"/>
              <a:t>)</a:t>
            </a:r>
            <a:r>
              <a:rPr lang="zh-TW" altLang="en-US" dirty="0"/>
              <a:t>。經典</a:t>
            </a:r>
            <a:r>
              <a:rPr lang="en-US" altLang="zh-TW" dirty="0" err="1"/>
              <a:t>mvc</a:t>
            </a:r>
            <a:r>
              <a:rPr lang="zh-TW" altLang="en-US" dirty="0"/>
              <a:t>使用了</a:t>
            </a:r>
            <a:r>
              <a:rPr lang="en-US" altLang="zh-TW" dirty="0"/>
              <a:t>”</a:t>
            </a:r>
            <a:r>
              <a:rPr lang="zh-TW" altLang="en-US" dirty="0"/>
              <a:t>觀察者模式</a:t>
            </a:r>
            <a:r>
              <a:rPr lang="en-US" altLang="zh-TW" dirty="0"/>
              <a:t>”</a:t>
            </a:r>
            <a:r>
              <a:rPr lang="zh-TW" altLang="en-US" dirty="0"/>
              <a:t>，當使用者操作時，觸發了某些事件，會呼叫</a:t>
            </a:r>
            <a:r>
              <a:rPr lang="en-US" altLang="zh-TW" dirty="0"/>
              <a:t>CONTROLLER</a:t>
            </a:r>
            <a:r>
              <a:rPr lang="zh-TW" altLang="en-US" dirty="0"/>
              <a:t>更改模型，</a:t>
            </a:r>
            <a:endParaRPr lang="en-US" altLang="zh-TW" dirty="0"/>
          </a:p>
          <a:p>
            <a:r>
              <a:rPr lang="zh-TW" altLang="en-US" dirty="0"/>
              <a:t>透過觀察者模式，</a:t>
            </a:r>
            <a:r>
              <a:rPr lang="en-US" altLang="zh-TW" dirty="0"/>
              <a:t>View</a:t>
            </a:r>
            <a:r>
              <a:rPr lang="zh-TW" altLang="en-US" dirty="0"/>
              <a:t>會知道</a:t>
            </a:r>
            <a:r>
              <a:rPr lang="en-US" altLang="zh-TW" dirty="0"/>
              <a:t>model</a:t>
            </a:r>
            <a:r>
              <a:rPr lang="zh-TW" altLang="en-US" dirty="0"/>
              <a:t>發生的變化然後做更新</a:t>
            </a:r>
            <a:r>
              <a:rPr lang="en-US" altLang="zh-TW" dirty="0"/>
              <a:t>(that</a:t>
            </a:r>
            <a:r>
              <a:rPr lang="en-US" altLang="zh-TW" baseline="0" dirty="0"/>
              <a:t> is </a:t>
            </a:r>
            <a:r>
              <a:rPr lang="zh-TW" altLang="en-US" dirty="0"/>
              <a:t>用戶端可以主動接收伺服器端的消息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MODEL2</a:t>
            </a:r>
            <a:r>
              <a:rPr lang="zh-TW" altLang="en-US" dirty="0"/>
              <a:t>是現在</a:t>
            </a:r>
            <a:r>
              <a:rPr lang="en-US" altLang="zh-TW" dirty="0"/>
              <a:t>web</a:t>
            </a:r>
            <a:r>
              <a:rPr lang="zh-TW" altLang="en-US" dirty="0"/>
              <a:t>使用的</a:t>
            </a:r>
            <a:r>
              <a:rPr lang="en-US" altLang="zh-TW" dirty="0" err="1"/>
              <a:t>mvc</a:t>
            </a:r>
            <a:r>
              <a:rPr lang="zh-TW" altLang="en-US" dirty="0"/>
              <a:t>架構 ，她沒有讓</a:t>
            </a:r>
            <a:r>
              <a:rPr lang="en-US" altLang="zh-TW" dirty="0"/>
              <a:t>VIEW</a:t>
            </a:r>
            <a:r>
              <a:rPr lang="zh-TW" altLang="en-US" dirty="0"/>
              <a:t>跟</a:t>
            </a:r>
            <a:r>
              <a:rPr lang="en-US" altLang="zh-TW" dirty="0"/>
              <a:t>MODEL</a:t>
            </a:r>
            <a:r>
              <a:rPr lang="zh-TW" altLang="en-US" dirty="0"/>
              <a:t>直接接觸，而是透過</a:t>
            </a:r>
            <a:r>
              <a:rPr lang="en-US" altLang="zh-TW" dirty="0"/>
              <a:t>Controller</a:t>
            </a:r>
            <a:r>
              <a:rPr lang="zh-TW" altLang="en-US" dirty="0"/>
              <a:t>去決定哪些資料要傳給</a:t>
            </a:r>
            <a:r>
              <a:rPr lang="en-US" altLang="zh-TW" dirty="0"/>
              <a:t>view</a:t>
            </a:r>
            <a:r>
              <a:rPr lang="zh-TW" altLang="en-US" dirty="0"/>
              <a:t>去做顯示 。</a:t>
            </a:r>
            <a:endParaRPr lang="en-US" altLang="zh-TW" dirty="0"/>
          </a:p>
          <a:p>
            <a:r>
              <a:rPr lang="en-US" altLang="zh-TW" dirty="0"/>
              <a:t>https://zhuanlan.zhihu.com/p/521659709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A344-A071-475F-A667-843B40E8B4C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16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拿送出表單為例，由使用者操作表單</a:t>
            </a:r>
            <a:r>
              <a:rPr lang="en-US" altLang="zh-TW" dirty="0"/>
              <a:t>(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  <a:r>
              <a:rPr lang="zh-TW" altLang="en-US" dirty="0"/>
              <a:t>會去呼叫</a:t>
            </a:r>
            <a:r>
              <a:rPr lang="en-US" altLang="zh-TW" dirty="0"/>
              <a:t>controller </a:t>
            </a:r>
            <a:r>
              <a:rPr lang="zh-TW" altLang="en-US" dirty="0"/>
              <a:t>，</a:t>
            </a:r>
            <a:r>
              <a:rPr lang="en-US" altLang="zh-TW" dirty="0"/>
              <a:t>controller</a:t>
            </a:r>
            <a:r>
              <a:rPr lang="zh-TW" altLang="en-US" dirty="0"/>
              <a:t>會和</a:t>
            </a:r>
            <a:r>
              <a:rPr lang="en-US" altLang="zh-TW" dirty="0"/>
              <a:t>model</a:t>
            </a:r>
            <a:r>
              <a:rPr lang="zh-TW" altLang="en-US" dirty="0"/>
              <a:t>做溝通去跟資料庫拿取資料，再透過</a:t>
            </a:r>
            <a:r>
              <a:rPr lang="en-US" altLang="zh-TW" dirty="0"/>
              <a:t>controller</a:t>
            </a:r>
            <a:r>
              <a:rPr lang="zh-TW" altLang="en-US" dirty="0"/>
              <a:t>去將資料傳到</a:t>
            </a:r>
            <a:r>
              <a:rPr lang="en-US" altLang="zh-TW" dirty="0"/>
              <a:t>view</a:t>
            </a:r>
            <a:r>
              <a:rPr lang="zh-TW" altLang="en-US" dirty="0"/>
              <a:t>，最後就可以看到後端的資料呈現在網頁上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</a:t>
            </a:r>
            <a:r>
              <a:rPr lang="zh-TW" altLang="en-US" dirty="0"/>
              <a:t>用戶端不能主動接收伺服器端的消息</a:t>
            </a:r>
            <a:r>
              <a:rPr lang="en-US" altLang="zh-TW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A344-A071-475F-A667-843B40E8B4C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930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mvc</a:t>
            </a:r>
            <a:r>
              <a:rPr lang="zh-TW" altLang="en-US" dirty="0"/>
              <a:t>的結構，由使用者操作表單</a:t>
            </a:r>
            <a:r>
              <a:rPr lang="en-US" altLang="zh-TW" dirty="0"/>
              <a:t>(</a:t>
            </a:r>
            <a:r>
              <a:rPr lang="zh-TW" altLang="en-US" dirty="0"/>
              <a:t>瀏覽器</a:t>
            </a:r>
            <a:r>
              <a:rPr lang="en-US" altLang="zh-TW" dirty="0"/>
              <a:t>)</a:t>
            </a:r>
            <a:r>
              <a:rPr lang="zh-TW" altLang="en-US" dirty="0"/>
              <a:t>會去呼叫</a:t>
            </a:r>
            <a:r>
              <a:rPr lang="en-US" altLang="zh-TW" dirty="0"/>
              <a:t>controller </a:t>
            </a:r>
            <a:r>
              <a:rPr lang="zh-TW" altLang="en-US" dirty="0"/>
              <a:t>，</a:t>
            </a:r>
            <a:r>
              <a:rPr lang="en-US" altLang="zh-TW" dirty="0"/>
              <a:t>controller</a:t>
            </a:r>
            <a:r>
              <a:rPr lang="zh-TW" altLang="en-US" dirty="0"/>
              <a:t>會和</a:t>
            </a:r>
            <a:r>
              <a:rPr lang="en-US" altLang="zh-TW" dirty="0"/>
              <a:t>model</a:t>
            </a:r>
            <a:r>
              <a:rPr lang="zh-TW" altLang="en-US" dirty="0"/>
              <a:t>做溝通去跟資料庫拿取資料，再透過</a:t>
            </a:r>
            <a:r>
              <a:rPr lang="en-US" altLang="zh-TW" dirty="0"/>
              <a:t>controller</a:t>
            </a:r>
            <a:r>
              <a:rPr lang="zh-TW" altLang="en-US" dirty="0"/>
              <a:t>去將資料傳到</a:t>
            </a:r>
            <a:r>
              <a:rPr lang="en-US" altLang="zh-TW" dirty="0"/>
              <a:t>view</a:t>
            </a:r>
            <a:r>
              <a:rPr lang="zh-TW" altLang="en-US" dirty="0"/>
              <a:t>，最後就可以看到後端的資料呈現在網頁上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2A344-A071-475F-A667-843B40E8B4C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0256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有維基百科的例子，分別用</a:t>
            </a:r>
            <a:r>
              <a:rPr lang="en-US" altLang="zh-TW" dirty="0"/>
              <a:t>m v c</a:t>
            </a:r>
            <a:r>
              <a:rPr lang="zh-TW" altLang="en-US" dirty="0"/>
              <a:t>三個變數去模擬</a:t>
            </a:r>
            <a:r>
              <a:rPr lang="en-US" altLang="zh-TW" dirty="0"/>
              <a:t>model</a:t>
            </a:r>
            <a:r>
              <a:rPr lang="zh-TW" altLang="en-US" dirty="0"/>
              <a:t>、</a:t>
            </a:r>
            <a:r>
              <a:rPr lang="en-US" altLang="zh-TW" dirty="0"/>
              <a:t>view</a:t>
            </a:r>
            <a:r>
              <a:rPr lang="zh-TW" altLang="en-US" dirty="0"/>
              <a:t>、</a:t>
            </a:r>
            <a:r>
              <a:rPr lang="en-US" altLang="zh-TW" dirty="0"/>
              <a:t>controller</a:t>
            </a:r>
          </a:p>
          <a:p>
            <a:r>
              <a:rPr lang="en-US" altLang="zh-TW" dirty="0"/>
              <a:t>Model</a:t>
            </a:r>
            <a:r>
              <a:rPr lang="zh-TW" altLang="en-US" dirty="0"/>
              <a:t>與後端拿資料，字串</a:t>
            </a:r>
            <a:r>
              <a:rPr lang="en-US" altLang="zh-TW" dirty="0"/>
              <a:t>”</a:t>
            </a:r>
            <a:r>
              <a:rPr lang="en-US" altLang="zh-TW" dirty="0" err="1"/>
              <a:t>helloworld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View</a:t>
            </a:r>
            <a:r>
              <a:rPr lang="zh-TW" altLang="en-US" dirty="0"/>
              <a:t>負責的是前端的資料輸出和頁面顯示，這邊是用</a:t>
            </a:r>
            <a:r>
              <a:rPr lang="en-US" altLang="zh-TW" dirty="0"/>
              <a:t>alert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Controller</a:t>
            </a:r>
            <a:r>
              <a:rPr lang="zh-TW" altLang="en-US" dirty="0"/>
              <a:t>負責的是與使用者互動時要做甚麼行為，這邊是網頁讀取時呼叫</a:t>
            </a:r>
            <a:r>
              <a:rPr lang="en-US" altLang="zh-TW" dirty="0" err="1"/>
              <a:t>handleOnLoad</a:t>
            </a:r>
            <a:r>
              <a:rPr lang="zh-TW" altLang="en-US" dirty="0"/>
              <a:t>的方法</a:t>
            </a:r>
            <a:endParaRPr lang="en-US" altLang="zh-TW" dirty="0"/>
          </a:p>
          <a:p>
            <a:r>
              <a:rPr lang="zh-TW" altLang="en-US" dirty="0"/>
              <a:t>最後可以看到網頁打開來的時候</a:t>
            </a:r>
            <a:r>
              <a:rPr lang="en-US" altLang="zh-TW" dirty="0"/>
              <a:t>controller</a:t>
            </a:r>
            <a:r>
              <a:rPr lang="zh-TW" altLang="en-US" dirty="0"/>
              <a:t>會呼叫</a:t>
            </a:r>
            <a:r>
              <a:rPr lang="en-US" altLang="zh-TW" dirty="0" err="1"/>
              <a:t>handleOnLoad</a:t>
            </a:r>
            <a:r>
              <a:rPr lang="zh-TW" altLang="en-US" dirty="0"/>
              <a:t> 然後讓</a:t>
            </a:r>
            <a:r>
              <a:rPr lang="en-US" altLang="zh-TW" dirty="0"/>
              <a:t>view</a:t>
            </a:r>
            <a:r>
              <a:rPr lang="zh-TW" altLang="en-US" dirty="0"/>
              <a:t>去</a:t>
            </a:r>
            <a:r>
              <a:rPr lang="en-US" altLang="zh-TW" dirty="0"/>
              <a:t>alert</a:t>
            </a:r>
            <a:r>
              <a:rPr lang="zh-TW" altLang="en-US" dirty="0"/>
              <a:t>資料。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2A344-A071-475F-A667-843B40E8B4C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50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將程式區分成不同區塊使得</a:t>
            </a:r>
            <a:r>
              <a:rPr lang="en-US" altLang="zh-TW" dirty="0"/>
              <a:t>(</a:t>
            </a:r>
            <a:r>
              <a:rPr lang="zh-TW" altLang="en-US" dirty="0"/>
              <a:t>第一點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第二點、第三點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2A344-A071-475F-A667-843B40E8B4C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96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MVVM</a:t>
            </a:r>
            <a:r>
              <a:rPr lang="zh-TW" altLang="en-US" dirty="0"/>
              <a:t>也是因為有關注點分離原則的想法，產生這種把使用者介面</a:t>
            </a:r>
            <a:r>
              <a:rPr lang="en-US" altLang="zh-TW" dirty="0"/>
              <a:t>(View)</a:t>
            </a:r>
            <a:r>
              <a:rPr lang="zh-TW" altLang="en-US" dirty="0"/>
              <a:t>、商業邏輯</a:t>
            </a:r>
            <a:r>
              <a:rPr lang="en-US" altLang="zh-TW" dirty="0"/>
              <a:t>(</a:t>
            </a:r>
            <a:r>
              <a:rPr lang="en-US" altLang="zh-TW" dirty="0" err="1"/>
              <a:t>ViewModel</a:t>
            </a:r>
            <a:r>
              <a:rPr lang="en-US" altLang="zh-TW" dirty="0"/>
              <a:t>)</a:t>
            </a:r>
            <a:r>
              <a:rPr lang="zh-TW" altLang="en-US" dirty="0"/>
              <a:t>與資料</a:t>
            </a:r>
            <a:r>
              <a:rPr lang="en-US" altLang="zh-TW" dirty="0"/>
              <a:t>(Model)</a:t>
            </a:r>
            <a:r>
              <a:rPr lang="zh-TW" altLang="en-US" dirty="0"/>
              <a:t>分離的設計模式，使用</a:t>
            </a:r>
            <a:r>
              <a:rPr lang="en-US" altLang="zh-TW" b="0" i="0" dirty="0">
                <a:solidFill>
                  <a:srgbClr val="1E293B"/>
                </a:solidFill>
                <a:effectLst/>
                <a:latin typeface="Inter"/>
              </a:rPr>
              <a:t>MVVM </a:t>
            </a:r>
            <a:r>
              <a:rPr lang="zh-TW" altLang="en-US" b="0" i="0" dirty="0">
                <a:solidFill>
                  <a:srgbClr val="1E293B"/>
                </a:solidFill>
                <a:effectLst/>
                <a:latin typeface="Inter"/>
              </a:rPr>
              <a:t>模式的目的是使得開發人員能夠分離用戶界面和業務邏輯，從而使得開發過程更加簡便和靈活。也更方便做測試和維護。</a:t>
            </a:r>
            <a:endParaRPr lang="en-US" altLang="zh-TW" b="0" i="0" dirty="0">
              <a:solidFill>
                <a:srgbClr val="1E293B"/>
              </a:solidFill>
              <a:effectLst/>
              <a:latin typeface="Inter"/>
            </a:endParaRPr>
          </a:p>
          <a:p>
            <a:endParaRPr lang="en-US" altLang="zh-TW" b="0" i="0" dirty="0">
              <a:solidFill>
                <a:srgbClr val="1E293B"/>
              </a:solidFill>
              <a:effectLst/>
              <a:latin typeface="Inter"/>
            </a:endParaRPr>
          </a:p>
          <a:p>
            <a:r>
              <a:rPr lang="en-US" altLang="zh-TW" dirty="0"/>
              <a:t>Model</a:t>
            </a:r>
            <a:r>
              <a:rPr lang="zh-TW" altLang="en-US" dirty="0"/>
              <a:t>一樣是資料 </a:t>
            </a:r>
            <a:r>
              <a:rPr lang="en-US" altLang="zh-TW" dirty="0"/>
              <a:t>view</a:t>
            </a:r>
            <a:r>
              <a:rPr lang="zh-TW" altLang="en-US" dirty="0"/>
              <a:t>是用戶使用的介面</a:t>
            </a:r>
            <a:endParaRPr lang="en-US" altLang="zh-TW" dirty="0"/>
          </a:p>
          <a:p>
            <a:r>
              <a:rPr lang="en-US" altLang="zh-TW" dirty="0" err="1"/>
              <a:t>ViewModel</a:t>
            </a:r>
            <a:r>
              <a:rPr lang="zh-TW" altLang="en-US" dirty="0"/>
              <a:t>是接收</a:t>
            </a:r>
            <a:r>
              <a:rPr lang="en-US" altLang="zh-TW" dirty="0"/>
              <a:t>view</a:t>
            </a:r>
            <a:r>
              <a:rPr lang="zh-TW" altLang="en-US" dirty="0"/>
              <a:t>的指令，對</a:t>
            </a:r>
            <a:r>
              <a:rPr lang="en-US" altLang="zh-TW" dirty="0"/>
              <a:t>model</a:t>
            </a:r>
            <a:r>
              <a:rPr lang="zh-TW" altLang="en-US" dirty="0"/>
              <a:t>請求資料，  ；就很像</a:t>
            </a:r>
            <a:r>
              <a:rPr lang="en-US" altLang="zh-TW" dirty="0"/>
              <a:t>controller</a:t>
            </a:r>
            <a:r>
              <a:rPr lang="zh-TW" altLang="en-US" dirty="0"/>
              <a:t>，但是不像</a:t>
            </a:r>
            <a:r>
              <a:rPr lang="en-US" altLang="zh-TW" dirty="0"/>
              <a:t>controller</a:t>
            </a:r>
            <a:r>
              <a:rPr lang="zh-TW" altLang="en-US" dirty="0"/>
              <a:t>會把資料回傳給</a:t>
            </a:r>
            <a:r>
              <a:rPr lang="en-US" altLang="zh-TW" dirty="0"/>
              <a:t>view</a:t>
            </a:r>
          </a:p>
          <a:p>
            <a:r>
              <a:rPr lang="zh-TW" altLang="en-US" dirty="0"/>
              <a:t>而是透過</a:t>
            </a:r>
            <a:r>
              <a:rPr lang="en-US" altLang="zh-TW" dirty="0"/>
              <a:t>data-binding</a:t>
            </a:r>
            <a:r>
              <a:rPr lang="zh-TW" altLang="en-US" dirty="0"/>
              <a:t>，</a:t>
            </a:r>
            <a:r>
              <a:rPr lang="en-US" altLang="zh-TW" dirty="0"/>
              <a:t>View</a:t>
            </a:r>
            <a:r>
              <a:rPr lang="zh-TW" altLang="en-US" dirty="0"/>
              <a:t>跟</a:t>
            </a:r>
            <a:r>
              <a:rPr lang="en-US" altLang="zh-TW" dirty="0" err="1"/>
              <a:t>ViewModel</a:t>
            </a:r>
            <a:r>
              <a:rPr lang="zh-TW" altLang="en-US" dirty="0"/>
              <a:t>會做一個雙向綁定，在資料更新時自動刷新綁定的</a:t>
            </a:r>
            <a:r>
              <a:rPr lang="en-US" altLang="zh-TW" dirty="0"/>
              <a:t>view=&gt;</a:t>
            </a:r>
            <a:r>
              <a:rPr lang="zh-TW" altLang="en-US" dirty="0"/>
              <a:t>可以達到減少程式碼的效果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2A344-A071-475F-A667-843B40E8B4C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3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CA95-7B46-4C8B-A9B1-25B07315EB67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8D4C-2585-4C85-A862-5C4E2ED19A0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816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CA95-7B46-4C8B-A9B1-25B07315EB67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8D4C-2585-4C85-A862-5C4E2ED19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50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CA95-7B46-4C8B-A9B1-25B07315EB67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8D4C-2585-4C85-A862-5C4E2ED19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68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CA95-7B46-4C8B-A9B1-25B07315EB67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8D4C-2585-4C85-A862-5C4E2ED19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47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CA95-7B46-4C8B-A9B1-25B07315EB67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8D4C-2585-4C85-A862-5C4E2ED19A0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94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CA95-7B46-4C8B-A9B1-25B07315EB67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8D4C-2585-4C85-A862-5C4E2ED19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12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CA95-7B46-4C8B-A9B1-25B07315EB67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8D4C-2585-4C85-A862-5C4E2ED19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0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CA95-7B46-4C8B-A9B1-25B07315EB67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8D4C-2585-4C85-A862-5C4E2ED19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57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CA95-7B46-4C8B-A9B1-25B07315EB67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8D4C-2585-4C85-A862-5C4E2ED19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753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EBCA95-7B46-4C8B-A9B1-25B07315EB67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CF8D4C-2585-4C85-A862-5C4E2ED19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62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CA95-7B46-4C8B-A9B1-25B07315EB67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F8D4C-2585-4C85-A862-5C4E2ED19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0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EBCA95-7B46-4C8B-A9B1-25B07315EB67}" type="datetimeFigureOut">
              <a:rPr lang="zh-TW" altLang="en-US" smtClean="0"/>
              <a:t>2024/3/3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CF8D4C-2585-4C85-A862-5C4E2ED19A0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6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being-w/%E4%BB%80%E9%BA%BC%E6%98%AFmvc-33e21e64cb95" TargetMode="External"/><Relationship Id="rId2" Type="http://schemas.openxmlformats.org/officeDocument/2006/relationships/hyperlink" Target="https://tw.alphacamp.co/blog/mvc-model-view-controll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ckmd.io/@AlienHackMd/BJNIWeN-v#OverView-of-Content" TargetMode="External"/><Relationship Id="rId5" Type="http://schemas.openxmlformats.org/officeDocument/2006/relationships/hyperlink" Target="https://hackmd.io/@lchuang8211/HJm4HiRY8" TargetMode="External"/><Relationship Id="rId4" Type="http://schemas.openxmlformats.org/officeDocument/2006/relationships/hyperlink" Target="https://www.ibest.tw/mvc-website.php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kychang.github.io/2011/12/31/WPF-%E2%80%93-MVVM-%E4%B8%89/" TargetMode="External"/><Relationship Id="rId3" Type="http://schemas.openxmlformats.org/officeDocument/2006/relationships/hyperlink" Target="https://hackmd.io/@leoho0722/rkaj8tXH9" TargetMode="External"/><Relationship Id="rId7" Type="http://schemas.openxmlformats.org/officeDocument/2006/relationships/hyperlink" Target="https://blog.51cto.com/u_15755990/5982780" TargetMode="External"/><Relationship Id="rId2" Type="http://schemas.openxmlformats.org/officeDocument/2006/relationships/hyperlink" Target="https://www.aspirantzhang.com/network/mvc-model2-mvp-mvv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point.com/wpf/wpf_data_binding.htm" TargetMode="External"/><Relationship Id="rId5" Type="http://schemas.openxmlformats.org/officeDocument/2006/relationships/hyperlink" Target="https://ithelp.ithome.com.tw/articles/10192829" TargetMode="External"/><Relationship Id="rId4" Type="http://schemas.openxmlformats.org/officeDocument/2006/relationships/hyperlink" Target="https://zhuanlan.zhihu.com/p/52165970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C0D3E-BA99-C3B8-D259-BAC7D26C1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785365"/>
            <a:ext cx="8637073" cy="2541431"/>
          </a:xfrm>
        </p:spPr>
        <p:txBody>
          <a:bodyPr/>
          <a:lstStyle/>
          <a:p>
            <a:pPr algn="ctr"/>
            <a:r>
              <a:rPr lang="en-US" altLang="zh-TW" dirty="0"/>
              <a:t>MVC</a:t>
            </a:r>
            <a:r>
              <a:rPr lang="zh-TW" altLang="en-US" dirty="0"/>
              <a:t>與</a:t>
            </a:r>
            <a:r>
              <a:rPr lang="en-US" altLang="zh-TW" dirty="0"/>
              <a:t>MVVM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382B72-D4A3-91FB-7CE0-04762C710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4759640"/>
            <a:ext cx="8637072" cy="977621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報告人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許政祐</a:t>
            </a:r>
            <a:endParaRPr lang="en-US" altLang="zh-TW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報告日期</a:t>
            </a:r>
            <a:r>
              <a:rPr lang="en-US" altLang="zh-TW" dirty="0">
                <a:solidFill>
                  <a:schemeClr val="tx1"/>
                </a:solidFill>
              </a:rPr>
              <a:t>:2024/3/4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67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DB775A-BF4B-23C9-60F6-2A4FEEEBD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072" y="1803675"/>
            <a:ext cx="6045571" cy="4336728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61817C5-CD58-5887-B329-783F9EEA0E56}"/>
              </a:ext>
            </a:extLst>
          </p:cNvPr>
          <p:cNvCxnSpPr/>
          <p:nvPr/>
        </p:nvCxnSpPr>
        <p:spPr>
          <a:xfrm>
            <a:off x="5382491" y="3314700"/>
            <a:ext cx="3283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AC642F5-4900-ACBF-ED60-829DC592FDFB}"/>
              </a:ext>
            </a:extLst>
          </p:cNvPr>
          <p:cNvSpPr txBox="1"/>
          <p:nvPr/>
        </p:nvSpPr>
        <p:spPr>
          <a:xfrm>
            <a:off x="8759537" y="3130034"/>
            <a:ext cx="239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建構函式，</a:t>
            </a:r>
            <a:endParaRPr lang="en-US" altLang="zh-TW" dirty="0"/>
          </a:p>
          <a:p>
            <a:r>
              <a:rPr lang="zh-TW" altLang="en-US" dirty="0"/>
              <a:t>定義類別</a:t>
            </a:r>
            <a:r>
              <a:rPr lang="en-US" altLang="zh-TW" dirty="0" err="1"/>
              <a:t>Label_Text</a:t>
            </a:r>
            <a:endParaRPr lang="en-US" altLang="zh-TW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132CEAF-D5E4-FE3A-A737-9826CDAAB1C6}"/>
              </a:ext>
            </a:extLst>
          </p:cNvPr>
          <p:cNvCxnSpPr>
            <a:cxnSpLocks/>
          </p:cNvCxnSpPr>
          <p:nvPr/>
        </p:nvCxnSpPr>
        <p:spPr>
          <a:xfrm>
            <a:off x="6096000" y="4745182"/>
            <a:ext cx="2008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136E2FC-780A-D4E3-BF28-D3C9A17F5445}"/>
              </a:ext>
            </a:extLst>
          </p:cNvPr>
          <p:cNvSpPr txBox="1"/>
          <p:nvPr/>
        </p:nvSpPr>
        <p:spPr>
          <a:xfrm>
            <a:off x="8325266" y="4572495"/>
            <a:ext cx="263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 err="1">
                <a:effectLst/>
              </a:rPr>
              <a:t>RaisePropertyChanged</a:t>
            </a:r>
            <a:endParaRPr lang="en-US" altLang="zh-TW" b="0" i="0" dirty="0">
              <a:effectLst/>
            </a:endParaRPr>
          </a:p>
          <a:p>
            <a:r>
              <a:rPr lang="zh-TW" altLang="en-US" b="0" i="0" dirty="0">
                <a:effectLst/>
                <a:latin typeface="Times New Roman" panose="02020603050405020304" pitchFamily="18" charset="0"/>
              </a:rPr>
              <a:t>內容異動時更新</a:t>
            </a:r>
            <a:endParaRPr lang="en-US" altLang="zh-TW" b="0" i="0" dirty="0">
              <a:effectLst/>
              <a:latin typeface="Times New Roman" panose="02020603050405020304" pitchFamily="18" charset="0"/>
            </a:endParaRPr>
          </a:p>
          <a:p>
            <a:r>
              <a:rPr lang="en-US" altLang="zh-TW" dirty="0" err="1">
                <a:latin typeface="Times New Roman" panose="02020603050405020304" pitchFamily="18" charset="0"/>
              </a:rPr>
              <a:t>Label_Text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259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29341-B8FA-2C9F-D5A9-01E75DC3B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CE58210-FF3F-8A70-54F7-F8653B50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93655"/>
            <a:ext cx="6062056" cy="450728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0B2E6C5-D5A2-CD36-A8CF-41CDA9E3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ViewModel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EAAA42-8230-F384-0B1B-46378761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7888756-014A-3917-62DD-B0533F8A99BA}"/>
              </a:ext>
            </a:extLst>
          </p:cNvPr>
          <p:cNvCxnSpPr/>
          <p:nvPr/>
        </p:nvCxnSpPr>
        <p:spPr>
          <a:xfrm>
            <a:off x="4208318" y="2763981"/>
            <a:ext cx="3283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3425FD32-8356-3A41-8ADE-2E7CD770B342}"/>
              </a:ext>
            </a:extLst>
          </p:cNvPr>
          <p:cNvSpPr txBox="1"/>
          <p:nvPr/>
        </p:nvSpPr>
        <p:spPr>
          <a:xfrm>
            <a:off x="7515744" y="2085779"/>
            <a:ext cx="3283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創建</a:t>
            </a:r>
            <a:r>
              <a:rPr lang="en-US" altLang="zh-TW" dirty="0"/>
              <a:t>Model</a:t>
            </a:r>
            <a:r>
              <a:rPr lang="zh-TW" altLang="en-US" dirty="0"/>
              <a:t>的實體</a:t>
            </a:r>
            <a:r>
              <a:rPr lang="en-US" altLang="zh-TW" dirty="0"/>
              <a:t>PM</a:t>
            </a:r>
          </a:p>
          <a:p>
            <a:r>
              <a:rPr lang="zh-TW" altLang="en-US" dirty="0"/>
              <a:t>設定</a:t>
            </a:r>
            <a:r>
              <a:rPr lang="en-US" altLang="zh-TW" dirty="0"/>
              <a:t>PM</a:t>
            </a:r>
            <a:r>
              <a:rPr lang="zh-TW" altLang="en-US" dirty="0"/>
              <a:t>的成員</a:t>
            </a:r>
            <a:r>
              <a:rPr lang="en-US" altLang="zh-TW" dirty="0" err="1"/>
              <a:t>Label_Text</a:t>
            </a:r>
            <a:endParaRPr lang="en-US" altLang="zh-TW" dirty="0"/>
          </a:p>
          <a:p>
            <a:r>
              <a:rPr lang="zh-TW" altLang="en-US" dirty="0"/>
              <a:t>的值為</a:t>
            </a:r>
            <a:r>
              <a:rPr lang="en-US" altLang="zh-TW" dirty="0"/>
              <a:t>”Before click”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5E57208-39B2-BC0C-A8CC-8164DB361C9F}"/>
              </a:ext>
            </a:extLst>
          </p:cNvPr>
          <p:cNvCxnSpPr>
            <a:cxnSpLocks/>
          </p:cNvCxnSpPr>
          <p:nvPr/>
        </p:nvCxnSpPr>
        <p:spPr>
          <a:xfrm>
            <a:off x="4128308" y="3571009"/>
            <a:ext cx="3259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34312FC-AA1A-D5DD-F8F8-D883D9A47723}"/>
              </a:ext>
            </a:extLst>
          </p:cNvPr>
          <p:cNvSpPr txBox="1"/>
          <p:nvPr/>
        </p:nvSpPr>
        <p:spPr>
          <a:xfrm>
            <a:off x="7491844" y="3200401"/>
            <a:ext cx="366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effectLst/>
                <a:latin typeface="Times New Roman" panose="02020603050405020304" pitchFamily="18" charset="0"/>
              </a:rPr>
              <a:t>實作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</a:rPr>
              <a:t>ICommand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</a:rPr>
              <a:t>UpdateLabelText</a:t>
            </a:r>
            <a:r>
              <a:rPr lang="zh-TW" altLang="en-US" dirty="0">
                <a:latin typeface="Times New Roman" panose="02020603050405020304" pitchFamily="18" charset="0"/>
              </a:rPr>
              <a:t>，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Button</a:t>
            </a:r>
            <a:r>
              <a:rPr lang="zh-TW" altLang="en-US" b="0" i="0" dirty="0">
                <a:effectLst/>
                <a:latin typeface="Times New Roman" panose="02020603050405020304" pitchFamily="18" charset="0"/>
              </a:rPr>
              <a:t>觸發時執行</a:t>
            </a:r>
            <a:endParaRPr lang="zh-TW" altLang="en-US" dirty="0"/>
          </a:p>
        </p:txBody>
      </p:sp>
      <p:sp>
        <p:nvSpPr>
          <p:cNvPr id="11" name="框架 10">
            <a:extLst>
              <a:ext uri="{FF2B5EF4-FFF2-40B4-BE49-F238E27FC236}">
                <a16:creationId xmlns:a16="http://schemas.microsoft.com/office/drawing/2014/main" id="{04514934-ED90-2EFA-5F0B-BEB01891F295}"/>
              </a:ext>
            </a:extLst>
          </p:cNvPr>
          <p:cNvSpPr/>
          <p:nvPr/>
        </p:nvSpPr>
        <p:spPr>
          <a:xfrm>
            <a:off x="1662545" y="2949861"/>
            <a:ext cx="2971800" cy="250540"/>
          </a:xfrm>
          <a:prstGeom prst="fram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13FD28-2BC8-0BF2-50D5-A2BC8A15CD3C}"/>
              </a:ext>
            </a:extLst>
          </p:cNvPr>
          <p:cNvCxnSpPr>
            <a:cxnSpLocks/>
          </p:cNvCxnSpPr>
          <p:nvPr/>
        </p:nvCxnSpPr>
        <p:spPr>
          <a:xfrm>
            <a:off x="3615690" y="4824845"/>
            <a:ext cx="40216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9C7E64A-4651-63A0-EC5A-746AD0E91E99}"/>
              </a:ext>
            </a:extLst>
          </p:cNvPr>
          <p:cNvSpPr txBox="1"/>
          <p:nvPr/>
        </p:nvSpPr>
        <p:spPr>
          <a:xfrm>
            <a:off x="7637318" y="4534747"/>
            <a:ext cx="366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</a:rPr>
              <a:t>變更</a:t>
            </a:r>
            <a:r>
              <a:rPr lang="en-US" altLang="zh-TW" b="0" i="0" dirty="0">
                <a:effectLst/>
                <a:latin typeface="Times New Roman" panose="02020603050405020304" pitchFamily="18" charset="0"/>
              </a:rPr>
              <a:t>PM</a:t>
            </a:r>
            <a:r>
              <a:rPr lang="zh-TW" altLang="en-US" b="0" i="0" dirty="0">
                <a:effectLst/>
                <a:latin typeface="Times New Roman" panose="02020603050405020304" pitchFamily="18" charset="0"/>
              </a:rPr>
              <a:t>的成員</a:t>
            </a:r>
            <a:r>
              <a:rPr lang="en-US" altLang="zh-TW" b="0" i="0" dirty="0" err="1">
                <a:effectLst/>
                <a:latin typeface="Times New Roman" panose="02020603050405020304" pitchFamily="18" charset="0"/>
              </a:rPr>
              <a:t>Label_Text</a:t>
            </a:r>
            <a:r>
              <a:rPr lang="zh-TW" altLang="en-US" b="0" i="0" dirty="0">
                <a:effectLst/>
                <a:latin typeface="Times New Roman" panose="02020603050405020304" pitchFamily="18" charset="0"/>
              </a:rPr>
              <a:t>的值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809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4B030-5C63-B7A7-6339-EAB512F26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9A7E80-BC14-48E9-480D-83B8345C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View</a:t>
            </a:r>
            <a:endParaRPr lang="zh-TW" altLang="en-US" dirty="0"/>
          </a:p>
        </p:txBody>
      </p:sp>
      <p:pic>
        <p:nvPicPr>
          <p:cNvPr id="16" name="內容版面配置區 15">
            <a:extLst>
              <a:ext uri="{FF2B5EF4-FFF2-40B4-BE49-F238E27FC236}">
                <a16:creationId xmlns:a16="http://schemas.microsoft.com/office/drawing/2014/main" id="{09DAD2CC-E006-75A6-B48B-C6ADF751E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5006" y="4060584"/>
            <a:ext cx="2181529" cy="1381318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BDB83F5-D9B4-FAEA-A761-D1F19989A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57" y="1845734"/>
            <a:ext cx="11777886" cy="1267002"/>
          </a:xfrm>
          <a:prstGeom prst="rect">
            <a:avLst/>
          </a:prstGeom>
        </p:spPr>
      </p:pic>
      <p:sp>
        <p:nvSpPr>
          <p:cNvPr id="12" name="框架 11">
            <a:extLst>
              <a:ext uri="{FF2B5EF4-FFF2-40B4-BE49-F238E27FC236}">
                <a16:creationId xmlns:a16="http://schemas.microsoft.com/office/drawing/2014/main" id="{D7F4A5DC-616F-B9E9-7135-395DDE065EBB}"/>
              </a:ext>
            </a:extLst>
          </p:cNvPr>
          <p:cNvSpPr/>
          <p:nvPr/>
        </p:nvSpPr>
        <p:spPr>
          <a:xfrm>
            <a:off x="1073584" y="4060584"/>
            <a:ext cx="3519055" cy="1758325"/>
          </a:xfrm>
          <a:prstGeom prst="frame">
            <a:avLst>
              <a:gd name="adj1" fmla="val 681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框架 18">
            <a:extLst>
              <a:ext uri="{FF2B5EF4-FFF2-40B4-BE49-F238E27FC236}">
                <a16:creationId xmlns:a16="http://schemas.microsoft.com/office/drawing/2014/main" id="{40A6BA5C-58D6-BA63-5FB3-F1819FC1F4B0}"/>
              </a:ext>
            </a:extLst>
          </p:cNvPr>
          <p:cNvSpPr/>
          <p:nvPr/>
        </p:nvSpPr>
        <p:spPr>
          <a:xfrm>
            <a:off x="2545770" y="1960743"/>
            <a:ext cx="3519055" cy="377211"/>
          </a:xfrm>
          <a:prstGeom prst="fram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2F2C0A2-25CB-4C80-688A-E6585D4C08D8}"/>
              </a:ext>
            </a:extLst>
          </p:cNvPr>
          <p:cNvGrpSpPr/>
          <p:nvPr/>
        </p:nvGrpSpPr>
        <p:grpSpPr>
          <a:xfrm>
            <a:off x="6145246" y="4060584"/>
            <a:ext cx="3519055" cy="1758325"/>
            <a:chOff x="5621480" y="4060584"/>
            <a:chExt cx="3519055" cy="1758325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EB34CFBD-0082-69D3-24E2-301D2AECC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1033" y="4060584"/>
              <a:ext cx="2143424" cy="1428949"/>
            </a:xfrm>
            <a:prstGeom prst="rect">
              <a:avLst/>
            </a:prstGeom>
          </p:spPr>
        </p:pic>
        <p:sp>
          <p:nvSpPr>
            <p:cNvPr id="20" name="框架 19">
              <a:extLst>
                <a:ext uri="{FF2B5EF4-FFF2-40B4-BE49-F238E27FC236}">
                  <a16:creationId xmlns:a16="http://schemas.microsoft.com/office/drawing/2014/main" id="{7231F5F7-ACD4-FFF2-2153-1BC7FAE7C00E}"/>
                </a:ext>
              </a:extLst>
            </p:cNvPr>
            <p:cNvSpPr/>
            <p:nvPr/>
          </p:nvSpPr>
          <p:spPr>
            <a:xfrm>
              <a:off x="5621480" y="4060584"/>
              <a:ext cx="3519055" cy="1758325"/>
            </a:xfrm>
            <a:prstGeom prst="frame">
              <a:avLst>
                <a:gd name="adj1" fmla="val 681"/>
              </a:avLst>
            </a:pr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框架 21">
            <a:extLst>
              <a:ext uri="{FF2B5EF4-FFF2-40B4-BE49-F238E27FC236}">
                <a16:creationId xmlns:a16="http://schemas.microsoft.com/office/drawing/2014/main" id="{7A794F3D-1640-91D2-DDA5-082A0E6DE21F}"/>
              </a:ext>
            </a:extLst>
          </p:cNvPr>
          <p:cNvSpPr/>
          <p:nvPr/>
        </p:nvSpPr>
        <p:spPr>
          <a:xfrm>
            <a:off x="4305298" y="2452963"/>
            <a:ext cx="2355276" cy="232245"/>
          </a:xfrm>
          <a:prstGeom prst="frame">
            <a:avLst>
              <a:gd name="adj1" fmla="val 9745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1BD1E0A5-5064-560F-C413-D8FB9FD1B801}"/>
              </a:ext>
            </a:extLst>
          </p:cNvPr>
          <p:cNvSpPr/>
          <p:nvPr/>
        </p:nvSpPr>
        <p:spPr>
          <a:xfrm>
            <a:off x="4790209" y="4686300"/>
            <a:ext cx="1153391" cy="332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55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MVVM</a:t>
            </a:r>
            <a:r>
              <a:rPr lang="zh-TW" altLang="en-US" dirty="0"/>
              <a:t>的優缺點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r>
              <a:rPr lang="zh-TW" altLang="en-US" dirty="0"/>
              <a:t>優點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容易理解、可擴充性、易於測試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b="0" i="0" dirty="0">
                <a:solidFill>
                  <a:srgbClr val="212529"/>
                </a:solidFill>
                <a:effectLst/>
                <a:latin typeface="BlinkMacSystemFont"/>
              </a:rPr>
              <a:t>透過</a:t>
            </a:r>
            <a:r>
              <a:rPr lang="en-US" altLang="zh-TW" dirty="0" err="1"/>
              <a:t>DataBinding</a:t>
            </a:r>
            <a:r>
              <a:rPr lang="en-US" altLang="zh-TW" dirty="0"/>
              <a:t> </a:t>
            </a:r>
            <a:r>
              <a:rPr lang="zh-TW" altLang="en-US" dirty="0">
                <a:solidFill>
                  <a:srgbClr val="212529"/>
                </a:solidFill>
              </a:rPr>
              <a:t>，使</a:t>
            </a:r>
            <a:r>
              <a:rPr lang="en-US" altLang="zh-TW" dirty="0" err="1">
                <a:solidFill>
                  <a:srgbClr val="212529"/>
                </a:solidFill>
              </a:rPr>
              <a:t>viewModel</a:t>
            </a:r>
            <a:r>
              <a:rPr lang="zh-TW" altLang="en-US" dirty="0">
                <a:solidFill>
                  <a:srgbClr val="212529"/>
                </a:solidFill>
              </a:rPr>
              <a:t>不用知道哪個</a:t>
            </a:r>
            <a:r>
              <a:rPr lang="en-US" altLang="zh-TW" dirty="0">
                <a:solidFill>
                  <a:srgbClr val="212529"/>
                </a:solidFill>
              </a:rPr>
              <a:t>view</a:t>
            </a:r>
            <a:r>
              <a:rPr lang="zh-TW" altLang="en-US" dirty="0">
                <a:solidFill>
                  <a:srgbClr val="212529"/>
                </a:solidFill>
              </a:rPr>
              <a:t>要更新，而</a:t>
            </a:r>
            <a:r>
              <a:rPr lang="en-US" altLang="zh-TW" dirty="0">
                <a:solidFill>
                  <a:srgbClr val="212529"/>
                </a:solidFill>
              </a:rPr>
              <a:t>view</a:t>
            </a:r>
            <a:r>
              <a:rPr lang="zh-TW" altLang="en-US" dirty="0">
                <a:solidFill>
                  <a:srgbClr val="212529"/>
                </a:solidFill>
              </a:rPr>
              <a:t>自行去更新</a:t>
            </a:r>
            <a:endParaRPr lang="en-US" altLang="zh-TW" dirty="0">
              <a:solidFill>
                <a:srgbClr val="212529"/>
              </a:solidFill>
            </a:endParaRPr>
          </a:p>
          <a:p>
            <a:r>
              <a:rPr lang="en-US" altLang="zh-TW" dirty="0">
                <a:solidFill>
                  <a:srgbClr val="212529"/>
                </a:solidFill>
              </a:rPr>
              <a:t>3.</a:t>
            </a:r>
            <a:r>
              <a:rPr lang="zh-TW" altLang="en-US" dirty="0">
                <a:solidFill>
                  <a:srgbClr val="212529"/>
                </a:solidFill>
              </a:rPr>
              <a:t>確保資料的一致性</a:t>
            </a:r>
            <a:endParaRPr lang="en-US" altLang="zh-TW" dirty="0"/>
          </a:p>
          <a:p>
            <a:r>
              <a:rPr lang="zh-TW" altLang="en-US" dirty="0"/>
              <a:t>缺點</a:t>
            </a:r>
            <a:r>
              <a:rPr lang="en-US" altLang="zh-TW" dirty="0"/>
              <a:t>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zh-TW" altLang="en-US" dirty="0"/>
              <a:t>  </a:t>
            </a:r>
            <a:r>
              <a:rPr lang="en-US" altLang="zh-TW" dirty="0"/>
              <a:t>1.</a:t>
            </a:r>
            <a:r>
              <a:rPr lang="zh-TW" altLang="en-US" dirty="0"/>
              <a:t>記憶體消耗較大</a:t>
            </a:r>
            <a:r>
              <a:rPr lang="en-US" altLang="zh-TW" dirty="0"/>
              <a:t>(</a:t>
            </a:r>
            <a:r>
              <a:rPr lang="en-US" altLang="zh-TW" dirty="0" err="1"/>
              <a:t>DataBinding</a:t>
            </a:r>
            <a:r>
              <a:rPr lang="en-US" altLang="zh-TW" dirty="0"/>
              <a:t>)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zh-TW" altLang="en-US" dirty="0"/>
              <a:t>  </a:t>
            </a:r>
            <a:r>
              <a:rPr lang="en-US" altLang="zh-TW" dirty="0"/>
              <a:t>2.</a:t>
            </a:r>
            <a:r>
              <a:rPr lang="zh-TW" altLang="en-US" dirty="0"/>
              <a:t>不易除錯</a:t>
            </a:r>
            <a:endParaRPr lang="en-US" altLang="zh-TW" dirty="0"/>
          </a:p>
          <a:p>
            <a:pPr marL="0" indent="0">
              <a:buClr>
                <a:schemeClr val="tx1"/>
              </a:buClr>
              <a:buNone/>
            </a:pPr>
            <a:r>
              <a:rPr lang="zh-TW" altLang="en-US" dirty="0"/>
              <a:t>  </a:t>
            </a:r>
            <a:r>
              <a:rPr lang="en-US" altLang="zh-TW" dirty="0"/>
              <a:t>3.ViewModel</a:t>
            </a:r>
            <a:r>
              <a:rPr lang="zh-TW" altLang="en-US" dirty="0"/>
              <a:t>的複雜性</a:t>
            </a:r>
            <a:endParaRPr lang="en-US" altLang="zh-TW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zh-TW" dirty="0"/>
              <a:t>  4.DataBinding</a:t>
            </a:r>
            <a:r>
              <a:rPr lang="zh-TW" altLang="en-US" dirty="0"/>
              <a:t>，程式碼不易重複使用</a:t>
            </a:r>
          </a:p>
        </p:txBody>
      </p:sp>
    </p:spTree>
    <p:extLst>
      <p:ext uri="{BB962C8B-B14F-4D97-AF65-F5344CB8AC3E}">
        <p14:creationId xmlns:p14="http://schemas.microsoft.com/office/powerpoint/2010/main" val="2606686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5C9E6-8FB8-EE71-51CD-D7C58EF2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7F204F-FA32-C131-4AA6-CCBECEF9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3111"/>
          </a:xfrm>
        </p:spPr>
        <p:txBody>
          <a:bodyPr/>
          <a:lstStyle/>
          <a:p>
            <a:r>
              <a:rPr lang="en-US" altLang="zh-TW" sz="1800" dirty="0">
                <a:hlinkClick r:id="rId2"/>
              </a:rPr>
              <a:t>https://zh.wikipedia.org/zh-tw/MVC</a:t>
            </a:r>
          </a:p>
          <a:p>
            <a:r>
              <a:rPr lang="en-US" altLang="zh-TW" sz="1800" dirty="0">
                <a:hlinkClick r:id="rId2"/>
              </a:rPr>
              <a:t>https://tw.alphacamp.co/blog/mvc-model-view-controller</a:t>
            </a:r>
            <a:endParaRPr lang="en-US" altLang="zh-TW" sz="1800" dirty="0"/>
          </a:p>
          <a:p>
            <a:r>
              <a:rPr lang="en-US" altLang="zh-TW" sz="1800" dirty="0">
                <a:hlinkClick r:id="rId3"/>
              </a:rPr>
              <a:t>https://medium.com/being-w/%E4%BB%80%E9%BA%BC%E6%98%AFmvc-33e21e64cb95</a:t>
            </a:r>
            <a:endParaRPr lang="en-US" altLang="zh-TW" sz="1800" dirty="0"/>
          </a:p>
          <a:p>
            <a:r>
              <a:rPr lang="en-US" altLang="zh-TW" sz="1800" dirty="0">
                <a:hlinkClick r:id="rId3"/>
              </a:rPr>
              <a:t>https://medium.com/being-w/%E4%BB%80%E9%BA%BC%E6%98%AFmvc-33e21e64cb95</a:t>
            </a:r>
            <a:endParaRPr lang="en-US" altLang="zh-TW" sz="1800" dirty="0"/>
          </a:p>
          <a:p>
            <a:r>
              <a:rPr lang="en-US" altLang="zh-TW" sz="1800" dirty="0">
                <a:hlinkClick r:id="rId4"/>
              </a:rPr>
              <a:t>https://www.ibest.tw/mvc-website.php</a:t>
            </a:r>
            <a:endParaRPr lang="en-US" altLang="zh-TW" sz="1800" dirty="0"/>
          </a:p>
          <a:p>
            <a:r>
              <a:rPr lang="en-US" altLang="zh-TW" sz="1800" dirty="0">
                <a:hlinkClick r:id="rId5"/>
              </a:rPr>
              <a:t>https://hackmd.io/@lchuang8211/HJm4HiRY8</a:t>
            </a:r>
            <a:endParaRPr lang="en-US" altLang="zh-TW" sz="1800" dirty="0"/>
          </a:p>
          <a:p>
            <a:r>
              <a:rPr lang="en-US" altLang="zh-TW" sz="1800" dirty="0">
                <a:hlinkClick r:id="rId6"/>
              </a:rPr>
              <a:t>https://hackmd.io/@AlienHackMd/BJNIWeN-v#OverView-of-Content</a:t>
            </a:r>
            <a:endParaRPr lang="en-US" altLang="zh-TW" sz="1800" dirty="0"/>
          </a:p>
          <a:p>
            <a:r>
              <a:rPr lang="en-US" altLang="zh-TW" sz="1800" b="1" dirty="0"/>
              <a:t>https://ithelp.ithome.com.tw/articles/10227770?sc=rss.iron</a:t>
            </a:r>
          </a:p>
          <a:p>
            <a:r>
              <a:rPr lang="en-US" altLang="zh-TW" b="1" dirty="0"/>
              <a:t>https://codegym.cc/tw/quests/lectures/tw.questservlets.level14.lecture02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7584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5C9E6-8FB8-EE71-51CD-D7C58EF2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7F204F-FA32-C131-4AA6-CCBECEF9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3111"/>
          </a:xfrm>
        </p:spPr>
        <p:txBody>
          <a:bodyPr/>
          <a:lstStyle/>
          <a:p>
            <a:r>
              <a:rPr lang="en-US" altLang="zh-TW" sz="1800" dirty="0">
                <a:hlinkClick r:id="rId2"/>
              </a:rPr>
              <a:t>https://www.aspirantzhang.com/network/mvc-model2-mvp-mvvm.html</a:t>
            </a:r>
            <a:endParaRPr lang="en-US" altLang="zh-TW" sz="1800" dirty="0"/>
          </a:p>
          <a:p>
            <a:r>
              <a:rPr lang="en-US" altLang="zh-TW" dirty="0">
                <a:hlinkClick r:id="rId3"/>
              </a:rPr>
              <a:t>https://hackmd.io/@leoho0722/rkaj8tXH9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https://zhuanlan.zhihu.com/p/521659709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https://ithelp.ithome.com.tw/articles/10192829</a:t>
            </a:r>
            <a:endParaRPr lang="en-US" altLang="zh-TW" dirty="0"/>
          </a:p>
          <a:p>
            <a:r>
              <a:rPr lang="en-US" altLang="zh-TW" dirty="0"/>
              <a:t>https://www.syscom.com.tw/ePaper_New_Content.aspx?id=498&amp;EPID=219&amp;TableName=sgEPArticle</a:t>
            </a:r>
          </a:p>
          <a:p>
            <a:r>
              <a:rPr lang="en-US" altLang="zh-TW" dirty="0">
                <a:hlinkClick r:id="rId6"/>
              </a:rPr>
              <a:t>https://www.tutorialspoint.com/wpf/wpf_data_binding.htm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https://blog.51cto.com/u_15755990/5982780</a:t>
            </a:r>
            <a:endParaRPr lang="en-US" altLang="zh-TW" dirty="0"/>
          </a:p>
          <a:p>
            <a:r>
              <a:rPr lang="en-US" altLang="zh-TW" dirty="0">
                <a:hlinkClick r:id="rId8"/>
              </a:rPr>
              <a:t>https://skychang.github.io/2011/12/31/WPF-%E2%80%93-MVVM-%E4%B8%89/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053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6DB96-8D5C-2B56-44C6-90A59A13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ADDD78-B61E-A9FB-29EA-B47C3D748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Model-View-Controller </a:t>
            </a:r>
            <a:r>
              <a:rPr lang="zh-TW" altLang="en-US" dirty="0"/>
              <a:t>軟體設計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架構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/>
              <a:t>關注點分離 </a:t>
            </a:r>
            <a:r>
              <a:rPr lang="en-US" altLang="zh-TW" dirty="0"/>
              <a:t>(separation of concerns, SOC) 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1" dirty="0">
                <a:solidFill>
                  <a:srgbClr val="555555"/>
                </a:solidFill>
              </a:rPr>
              <a:t>M(Model)</a:t>
            </a:r>
            <a:r>
              <a:rPr lang="en-US" altLang="zh-TW" dirty="0">
                <a:solidFill>
                  <a:srgbClr val="555555"/>
                </a:solidFill>
              </a:rPr>
              <a:t>:</a:t>
            </a:r>
            <a:r>
              <a:rPr lang="zh-TW" altLang="en-US" dirty="0">
                <a:solidFill>
                  <a:srgbClr val="555555"/>
                </a:solidFill>
              </a:rPr>
              <a:t>模型，負責資料存取、與</a:t>
            </a:r>
            <a:r>
              <a:rPr lang="zh-TW" altLang="en-US" b="0" i="0" dirty="0">
                <a:solidFill>
                  <a:srgbClr val="3B3C39"/>
                </a:solidFill>
                <a:effectLst/>
                <a:latin typeface="source-serif-pro"/>
              </a:rPr>
              <a:t>後端資料庫做溝通</a:t>
            </a:r>
            <a:endParaRPr lang="en-US" altLang="zh-TW" dirty="0">
              <a:solidFill>
                <a:srgbClr val="555555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1" dirty="0"/>
              <a:t>V(View)</a:t>
            </a:r>
            <a:r>
              <a:rPr lang="en-US" altLang="zh-TW" dirty="0"/>
              <a:t>:</a:t>
            </a:r>
            <a:r>
              <a:rPr lang="zh-TW" altLang="en-US" dirty="0"/>
              <a:t>視圖，負責</a:t>
            </a:r>
            <a:r>
              <a:rPr lang="zh-TW" altLang="en-US" b="0" i="0" dirty="0">
                <a:solidFill>
                  <a:srgbClr val="3B3C39"/>
                </a:solidFill>
                <a:effectLst/>
                <a:latin typeface="source-serif-pro"/>
              </a:rPr>
              <a:t>前端網頁畫面顯示</a:t>
            </a:r>
            <a:r>
              <a:rPr lang="zh-TW" altLang="en-US" dirty="0">
                <a:solidFill>
                  <a:srgbClr val="3B3C39"/>
                </a:solidFill>
                <a:latin typeface="source-serif-pro"/>
              </a:rPr>
              <a:t>以及使用者輸入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b="1" dirty="0"/>
              <a:t>C(Controller)</a:t>
            </a:r>
            <a:r>
              <a:rPr lang="en-US" altLang="zh-TW" dirty="0"/>
              <a:t>:</a:t>
            </a:r>
            <a:r>
              <a:rPr lang="zh-TW" altLang="en-US" dirty="0"/>
              <a:t>控制器，負責使用者與瀏覽器的互動，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也是</a:t>
            </a:r>
            <a:r>
              <a:rPr lang="en-US" altLang="zh-TW" dirty="0"/>
              <a:t>Model</a:t>
            </a:r>
            <a:r>
              <a:rPr lang="zh-TW" altLang="en-US" dirty="0"/>
              <a:t>與</a:t>
            </a:r>
            <a:r>
              <a:rPr lang="en-US" altLang="zh-TW" dirty="0"/>
              <a:t>View</a:t>
            </a:r>
            <a:r>
              <a:rPr lang="zh-TW" altLang="en-US" dirty="0"/>
              <a:t>之間的橋樑</a:t>
            </a:r>
            <a:r>
              <a:rPr lang="en-US" altLang="zh-TW" dirty="0"/>
              <a:t>(ex:</a:t>
            </a:r>
            <a:r>
              <a:rPr lang="zh-TW" altLang="en-US" dirty="0"/>
              <a:t>讀取資料並顯示在網頁上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 整體流程控制、畫面操作、資料更新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74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</a:rPr>
              <a:t>經典</a:t>
            </a:r>
            <a:r>
              <a:rPr lang="en-US" altLang="zh-TW" b="1" dirty="0">
                <a:solidFill>
                  <a:srgbClr val="FF0000"/>
                </a:solidFill>
              </a:rPr>
              <a:t>MVC  </a:t>
            </a:r>
            <a:r>
              <a:rPr lang="en-US" altLang="zh-TW" dirty="0"/>
              <a:t>vs  Model 2</a:t>
            </a:r>
            <a:endParaRPr lang="zh-TW" altLang="en-US" dirty="0"/>
          </a:p>
        </p:txBody>
      </p:sp>
      <p:grpSp>
        <p:nvGrpSpPr>
          <p:cNvPr id="26" name="群組 25"/>
          <p:cNvGrpSpPr/>
          <p:nvPr/>
        </p:nvGrpSpPr>
        <p:grpSpPr>
          <a:xfrm>
            <a:off x="2195565" y="1851352"/>
            <a:ext cx="7861829" cy="1555040"/>
            <a:chOff x="2195565" y="1851352"/>
            <a:chExt cx="7861829" cy="1555040"/>
          </a:xfrm>
        </p:grpSpPr>
        <p:grpSp>
          <p:nvGrpSpPr>
            <p:cNvPr id="24" name="群組 23"/>
            <p:cNvGrpSpPr/>
            <p:nvPr/>
          </p:nvGrpSpPr>
          <p:grpSpPr>
            <a:xfrm>
              <a:off x="2195565" y="2220685"/>
              <a:ext cx="7861829" cy="1185707"/>
              <a:chOff x="2195565" y="2150346"/>
              <a:chExt cx="7861829" cy="1185707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2195565" y="2532185"/>
                <a:ext cx="7861829" cy="803868"/>
                <a:chOff x="1597688" y="2652765"/>
                <a:chExt cx="7861829" cy="803868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1597688" y="2652765"/>
                  <a:ext cx="1557495" cy="80386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View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4749855" y="2652765"/>
                  <a:ext cx="1557495" cy="80386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Controller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矩形 9"/>
                <p:cNvSpPr/>
                <p:nvPr/>
              </p:nvSpPr>
              <p:spPr>
                <a:xfrm>
                  <a:off x="7902022" y="2652765"/>
                  <a:ext cx="1557495" cy="80386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Model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" name="直線單箭頭接點 12"/>
              <p:cNvCxnSpPr/>
              <p:nvPr/>
            </p:nvCxnSpPr>
            <p:spPr>
              <a:xfrm>
                <a:off x="3928905" y="2903974"/>
                <a:ext cx="11756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/>
              <p:cNvCxnSpPr/>
              <p:nvPr/>
            </p:nvCxnSpPr>
            <p:spPr>
              <a:xfrm>
                <a:off x="7136004" y="2903974"/>
                <a:ext cx="11756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/>
              <p:cNvSpPr txBox="1"/>
              <p:nvPr/>
            </p:nvSpPr>
            <p:spPr>
              <a:xfrm>
                <a:off x="3941297" y="2966721"/>
                <a:ext cx="120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事件發生</a:t>
                </a:r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7103850" y="2966721"/>
                <a:ext cx="12078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/>
                  <a:t>更改模型</a:t>
                </a:r>
              </a:p>
            </p:txBody>
          </p:sp>
          <p:sp>
            <p:nvSpPr>
              <p:cNvPr id="23" name="弧形箭號 (上彎) 22"/>
              <p:cNvSpPr/>
              <p:nvPr/>
            </p:nvSpPr>
            <p:spPr>
              <a:xfrm rot="10800000">
                <a:off x="3116664" y="2150346"/>
                <a:ext cx="5675644" cy="346167"/>
              </a:xfrm>
              <a:prstGeom prst="curvedUpArrow">
                <a:avLst>
                  <a:gd name="adj1" fmla="val 0"/>
                  <a:gd name="adj2" fmla="val 319607"/>
                  <a:gd name="adj3" fmla="val 389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文字方塊 24"/>
            <p:cNvSpPr txBox="1"/>
            <p:nvPr/>
          </p:nvSpPr>
          <p:spPr>
            <a:xfrm>
              <a:off x="4112722" y="1851352"/>
              <a:ext cx="402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View</a:t>
              </a:r>
              <a:r>
                <a:rPr lang="zh-TW" altLang="en-US" dirty="0"/>
                <a:t>通過觀察者模式得知</a:t>
              </a:r>
              <a:r>
                <a:rPr lang="en-US" altLang="zh-TW" dirty="0"/>
                <a:t>Model</a:t>
              </a:r>
              <a:r>
                <a:rPr lang="zh-TW" altLang="en-US" dirty="0"/>
                <a:t>的變化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040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</a:rPr>
              <a:t>經典</a:t>
            </a:r>
            <a:r>
              <a:rPr lang="en-US" altLang="zh-TW" b="1" dirty="0">
                <a:solidFill>
                  <a:srgbClr val="FF0000"/>
                </a:solidFill>
              </a:rPr>
              <a:t>MVC  </a:t>
            </a:r>
            <a:r>
              <a:rPr lang="en-US" altLang="zh-TW" dirty="0"/>
              <a:t>vs  Model 2</a:t>
            </a:r>
            <a:endParaRPr lang="zh-TW" altLang="en-US" dirty="0"/>
          </a:p>
        </p:txBody>
      </p:sp>
      <p:pic>
        <p:nvPicPr>
          <p:cNvPr id="1026" name="Picture 2" descr="https://user-images.githubusercontent.com/23514826/66251819-ebd8d200-e786-11e9-905d-07a17602465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93" y="2021358"/>
            <a:ext cx="68675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VC 變形範例 (此變形又稱 Model2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93" y="4302334"/>
            <a:ext cx="68675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225899" y="2984360"/>
            <a:ext cx="10963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經典</a:t>
            </a:r>
            <a:r>
              <a:rPr lang="en-US" altLang="zh-TW" dirty="0"/>
              <a:t>MVC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Model2</a:t>
            </a:r>
            <a:endParaRPr lang="zh-TW" altLang="en-US" dirty="0"/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E6126809-A3BE-2147-3907-1F6C7690C3D7}"/>
              </a:ext>
            </a:extLst>
          </p:cNvPr>
          <p:cNvSpPr/>
          <p:nvPr/>
        </p:nvSpPr>
        <p:spPr>
          <a:xfrm>
            <a:off x="5206701" y="3345628"/>
            <a:ext cx="1194099" cy="363071"/>
          </a:xfrm>
          <a:prstGeom prst="frame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2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Model 2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0D1229C-48B3-333E-B4E7-CFA4BE5BC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64" y="1958424"/>
            <a:ext cx="10363032" cy="377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5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6427E-1B73-BC9D-2482-92F0A69C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63A63-0625-998B-C5F1-670F0369B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F6DA91-16C1-7835-BE38-E09ED9AF0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49522" y="888611"/>
            <a:ext cx="9507277" cy="54681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D1229C-48B3-333E-B4E7-CFA4BE5BC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964" y="1737360"/>
            <a:ext cx="10363032" cy="377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8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60751A-B42A-D389-73FA-8DA3E0C6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C9F1ADC-68CA-3C82-550E-C2B04210E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944" y="1998165"/>
            <a:ext cx="5982535" cy="370574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4A149C5-366E-8FB2-C669-F8370F12A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260" y="2651030"/>
            <a:ext cx="7739639" cy="279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0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C2908-7141-080A-CB0D-3CDC00AB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MVC</a:t>
            </a:r>
            <a:r>
              <a:rPr lang="zh-TW" altLang="en-US" dirty="0"/>
              <a:t>架構的優缺點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30274-156E-0A79-9A1B-C5318FF70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64631"/>
          </a:xfrm>
        </p:spPr>
        <p:txBody>
          <a:bodyPr>
            <a:normAutofit/>
          </a:bodyPr>
          <a:lstStyle/>
          <a:p>
            <a:r>
              <a:rPr lang="zh-TW" altLang="en-US" dirty="0"/>
              <a:t>優點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程式的結構更直覺、功能及分工更明確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程式碼可重複使用，同一個</a:t>
            </a:r>
            <a:r>
              <a:rPr lang="en-US" altLang="zh-TW" dirty="0"/>
              <a:t>model</a:t>
            </a:r>
            <a:r>
              <a:rPr lang="zh-TW" altLang="en-US" dirty="0"/>
              <a:t>可以給多個</a:t>
            </a:r>
            <a:r>
              <a:rPr lang="en-US" altLang="zh-TW" dirty="0"/>
              <a:t>view</a:t>
            </a:r>
            <a:r>
              <a:rPr lang="zh-TW" altLang="en-US" dirty="0"/>
              <a:t>做使用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程式碼的維護性高，更好進行擴充或修改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缺點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1.MVC</a:t>
            </a:r>
            <a:r>
              <a:rPr lang="zh-TW" altLang="en-US" dirty="0"/>
              <a:t>沒有明確定義，不易理解、做規劃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需要做嚴謹的系統規劃，開發時間可能會拉長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系統結構複雜，不適合小型專案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39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354DCA-56C1-96F7-9CF0-E170F2EA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MVVM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A4411B-1D34-D600-9FC8-E8DB2E87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Model-View-</a:t>
            </a:r>
            <a:r>
              <a:rPr lang="en-US" altLang="zh-TW" dirty="0" err="1"/>
              <a:t>ViewModel</a:t>
            </a:r>
            <a:r>
              <a:rPr lang="zh-TW" altLang="en-US" dirty="0"/>
              <a:t>，透過將</a:t>
            </a:r>
            <a:r>
              <a:rPr lang="en-US" altLang="zh-TW" dirty="0"/>
              <a:t>View</a:t>
            </a:r>
            <a:r>
              <a:rPr lang="zh-TW" altLang="en-US" dirty="0"/>
              <a:t>、商業邏輯</a:t>
            </a:r>
            <a:r>
              <a:rPr lang="en-US" altLang="zh-TW" dirty="0"/>
              <a:t>(</a:t>
            </a:r>
            <a:r>
              <a:rPr lang="en-US" altLang="zh-TW" dirty="0" err="1"/>
              <a:t>ViewModel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Model</a:t>
            </a:r>
            <a:r>
              <a:rPr lang="zh-TW" altLang="en-US" dirty="0"/>
              <a:t>分離的設計模式，達到降低介面設計與程式設計彼此的影響，使個別的開發人員專注於本身的設計，並更加方便測試與整合。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ViewModel</a:t>
            </a:r>
            <a:r>
              <a:rPr lang="en-US" altLang="zh-TW" dirty="0"/>
              <a:t>:</a:t>
            </a:r>
            <a:r>
              <a:rPr lang="zh-TW" altLang="en-US" dirty="0"/>
              <a:t>接收</a:t>
            </a:r>
            <a:r>
              <a:rPr lang="en-US" altLang="zh-TW" dirty="0"/>
              <a:t>View</a:t>
            </a:r>
            <a:r>
              <a:rPr lang="zh-TW" altLang="en-US" dirty="0"/>
              <a:t>的指令，對</a:t>
            </a:r>
            <a:r>
              <a:rPr lang="en-US" altLang="zh-TW" dirty="0"/>
              <a:t>Model</a:t>
            </a:r>
            <a:r>
              <a:rPr lang="zh-TW" altLang="en-US" dirty="0"/>
              <a:t>請求資料，將取得的資料保存起來供</a:t>
            </a:r>
            <a:r>
              <a:rPr lang="en-US" altLang="zh-TW" dirty="0"/>
              <a:t>View</a:t>
            </a:r>
            <a:r>
              <a:rPr lang="zh-TW" altLang="en-US" dirty="0"/>
              <a:t>使用。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Data-Binding:View</a:t>
            </a:r>
            <a:r>
              <a:rPr lang="zh-TW" altLang="en-US" dirty="0"/>
              <a:t>跟</a:t>
            </a:r>
            <a:r>
              <a:rPr lang="en-US" altLang="zh-TW" dirty="0" err="1"/>
              <a:t>ViewModel</a:t>
            </a:r>
            <a:r>
              <a:rPr lang="zh-TW" altLang="en-US" dirty="0"/>
              <a:t>做雙向綁定，資料在前端發生改變的時候可以自動更新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 err="1"/>
              <a:t>ViewModel</a:t>
            </a:r>
            <a:r>
              <a:rPr lang="zh-TW" altLang="en-US" dirty="0"/>
              <a:t>內的資料</a:t>
            </a:r>
          </a:p>
          <a:p>
            <a:pPr>
              <a:buFont typeface="Wingdings" panose="05000000000000000000" pitchFamily="2" charset="2"/>
              <a:buChar char="l"/>
            </a:pPr>
            <a:endParaRPr lang="zh-TW" altLang="en-US" dirty="0"/>
          </a:p>
        </p:txBody>
      </p:sp>
      <p:pic>
        <p:nvPicPr>
          <p:cNvPr id="2054" name="Picture 6" descr="MVVM 架構圖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317" y="4168409"/>
            <a:ext cx="7172325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98640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1028</TotalTime>
  <Words>1588</Words>
  <Application>Microsoft Office PowerPoint</Application>
  <PresentationFormat>寬螢幕</PresentationFormat>
  <Paragraphs>143</Paragraphs>
  <Slides>15</Slides>
  <Notes>13</Notes>
  <HiddenSlides>2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BlinkMacSystemFont</vt:lpstr>
      <vt:lpstr>Inter</vt:lpstr>
      <vt:lpstr>source-serif-pro</vt:lpstr>
      <vt:lpstr>Arial</vt:lpstr>
      <vt:lpstr>Calibri</vt:lpstr>
      <vt:lpstr>Calibri Light</vt:lpstr>
      <vt:lpstr>Open Sans</vt:lpstr>
      <vt:lpstr>Times New Roman</vt:lpstr>
      <vt:lpstr>Wingdings</vt:lpstr>
      <vt:lpstr>回顧</vt:lpstr>
      <vt:lpstr>MVC與MVVM</vt:lpstr>
      <vt:lpstr>MVC</vt:lpstr>
      <vt:lpstr>經典MVC  vs  Model 2</vt:lpstr>
      <vt:lpstr>經典MVC  vs  Model 2</vt:lpstr>
      <vt:lpstr>Model 2</vt:lpstr>
      <vt:lpstr>PowerPoint 簡報</vt:lpstr>
      <vt:lpstr>MVC</vt:lpstr>
      <vt:lpstr>MVC架構的優缺點</vt:lpstr>
      <vt:lpstr>MVVM</vt:lpstr>
      <vt:lpstr>Model</vt:lpstr>
      <vt:lpstr>ViewModel</vt:lpstr>
      <vt:lpstr>View</vt:lpstr>
      <vt:lpstr>MVVM的優缺點</vt:lpstr>
      <vt:lpstr>資料來源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MVC與MVVM</dc:title>
  <dc:creator>博丞 莊</dc:creator>
  <cp:lastModifiedBy>博丞 莊</cp:lastModifiedBy>
  <cp:revision>161</cp:revision>
  <dcterms:created xsi:type="dcterms:W3CDTF">2024-02-29T12:55:12Z</dcterms:created>
  <dcterms:modified xsi:type="dcterms:W3CDTF">2024-03-03T11:47:20Z</dcterms:modified>
</cp:coreProperties>
</file>