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Proxima Nova"/>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20" Type="http://schemas.openxmlformats.org/officeDocument/2006/relationships/slide" Target="slides/slide15.xml"/><Relationship Id="rId42" Type="http://schemas.openxmlformats.org/officeDocument/2006/relationships/font" Target="fonts/ProximaNova-italic.fntdata"/><Relationship Id="rId41" Type="http://schemas.openxmlformats.org/officeDocument/2006/relationships/font" Target="fonts/ProximaNova-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ProximaNova-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2642996/why-does-mpi-init-accept-pointers-to-argc-and-argv"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1b94bf90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1b94bf90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1b94bf9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1b94bf9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1b94bf90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1b94bf90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1b94bf90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1b94bf90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Why does MPI_Init take argc and argc as argument?</a:t>
            </a:r>
            <a:endParaRPr/>
          </a:p>
          <a:p>
            <a:pPr indent="0" lvl="0" marL="0" rtl="0" algn="l">
              <a:spcBef>
                <a:spcPts val="0"/>
              </a:spcBef>
              <a:spcAft>
                <a:spcPts val="0"/>
              </a:spcAft>
              <a:buNone/>
            </a:pPr>
            <a:r>
              <a:rPr lang="en" u="sng">
                <a:solidFill>
                  <a:schemeClr val="hlink"/>
                </a:solidFill>
                <a:hlinkClick r:id="rId2"/>
              </a:rPr>
              <a:t>https://stackoverflow.com/questions/2642996/why-does-mpi-init-accept-pointers-to-argc-and-argv</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ba63ffd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ba63ffd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ba63ffd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ba63ffd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ba63ffd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ba63ffd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1b94bf90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1b94bf90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1b94bf90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1b94bf90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1b94bf90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1b94bf90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1b94bf9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1b94bf9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1b94bf90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1b94bf90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1b94bf9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1b94bf9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1b94bf90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1b94bf90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1b94bf90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1b94bf90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341b24b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341b24b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1b94bf90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1b94bf90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1b94bf90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1b94bf90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4f1b9ac3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4f1b9ac3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4f1b9ac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4f1b9ac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1b94bf90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1b94bf90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1b94bf9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1b94bf9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1b94bf90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1b94bf90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1b94bf90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1b94bf90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4f1b9ac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4f1b9ac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4f1b9ac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4f1b9ac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4f1b9ac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4f1b9ac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1b94bf9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1b94bf9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1b94bf9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1b94bf9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1b94bf90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1b94bf90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1b94bf9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1b94bf9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1b94bf90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1b94bf90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1b94bf90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1b94bf90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Proxima Nova"/>
              <a:buNone/>
              <a:defRPr sz="5200">
                <a:latin typeface="Proxima Nova"/>
                <a:ea typeface="Proxima Nova"/>
                <a:cs typeface="Proxima Nova"/>
                <a:sym typeface="Proxima Nov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1pPr>
            <a:lvl2pPr lvl="1"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2pPr>
            <a:lvl3pPr lvl="2"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3pPr>
            <a:lvl4pPr lvl="3"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4pPr>
            <a:lvl5pPr lvl="4"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5pPr>
            <a:lvl6pPr lvl="5"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6pPr>
            <a:lvl7pPr lvl="6"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7pPr>
            <a:lvl8pPr lvl="7"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8pPr>
            <a:lvl9pPr lvl="8"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apollo.cs.nthu.edu.tw/pp22/scoreboard/lab1/"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apollo.cs.nthu.edu.tw/monito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obaxterm.mobatek.net/download-home-edition.html" TargetMode="External"/><Relationship Id="rId4" Type="http://schemas.openxmlformats.org/officeDocument/2006/relationships/hyperlink" Target="https://www.putty.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300"/>
          </a:p>
          <a:p>
            <a:pPr indent="0" lvl="0" marL="0" rtl="0" algn="ctr">
              <a:spcBef>
                <a:spcPts val="0"/>
              </a:spcBef>
              <a:spcAft>
                <a:spcPts val="0"/>
              </a:spcAft>
              <a:buNone/>
            </a:pPr>
            <a:r>
              <a:t/>
            </a:r>
            <a:endParaRPr sz="3300"/>
          </a:p>
          <a:p>
            <a:pPr indent="0" lvl="0" marL="0" rtl="0" algn="ctr">
              <a:spcBef>
                <a:spcPts val="0"/>
              </a:spcBef>
              <a:spcAft>
                <a:spcPts val="0"/>
              </a:spcAft>
              <a:buNone/>
            </a:pPr>
            <a:r>
              <a:rPr lang="en" sz="3300"/>
              <a:t>Lab1</a:t>
            </a:r>
            <a:endParaRPr sz="3300"/>
          </a:p>
          <a:p>
            <a:pPr indent="0" lvl="0" marL="0" rtl="0" algn="ctr">
              <a:spcBef>
                <a:spcPts val="0"/>
              </a:spcBef>
              <a:spcAft>
                <a:spcPts val="0"/>
              </a:spcAft>
              <a:buNone/>
            </a:pPr>
            <a:r>
              <a:rPr lang="en" sz="3300"/>
              <a:t>Platform introduction &amp; MPI</a:t>
            </a:r>
            <a:endParaRPr sz="33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Parallel Programming</a:t>
            </a:r>
            <a:endParaRPr/>
          </a:p>
          <a:p>
            <a:pPr indent="0" lvl="0" marL="0" rtl="0" algn="ctr">
              <a:spcBef>
                <a:spcPts val="0"/>
              </a:spcBef>
              <a:spcAft>
                <a:spcPts val="0"/>
              </a:spcAft>
              <a:buNone/>
            </a:pPr>
            <a:r>
              <a:rPr lang="en"/>
              <a:t>2022/09/29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instruction -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SzPts val="1800"/>
              <a:buChar char="●"/>
            </a:pPr>
            <a:r>
              <a:rPr lang="en"/>
              <a:t>Linux command</a:t>
            </a:r>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Time measurement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useful command</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Login: </a:t>
            </a:r>
            <a:r>
              <a:rPr lang="en">
                <a:highlight>
                  <a:srgbClr val="CCCCCC"/>
                </a:highlight>
                <a:latin typeface="Consolas"/>
                <a:ea typeface="Consolas"/>
                <a:cs typeface="Consolas"/>
                <a:sym typeface="Consolas"/>
              </a:rPr>
              <a:t>ssh pp22sXX@apollo.cs.nthu.edu.tw</a:t>
            </a:r>
            <a:endParaRPr>
              <a:highlight>
                <a:srgbClr val="CCCCCC"/>
              </a:highlight>
              <a:latin typeface="Consolas"/>
              <a:ea typeface="Consolas"/>
              <a:cs typeface="Consolas"/>
              <a:sym typeface="Consolas"/>
            </a:endParaRPr>
          </a:p>
          <a:p>
            <a:pPr indent="-342900" lvl="0" marL="457200" rtl="0" algn="l">
              <a:lnSpc>
                <a:spcPct val="100000"/>
              </a:lnSpc>
              <a:spcBef>
                <a:spcPts val="0"/>
              </a:spcBef>
              <a:spcAft>
                <a:spcPts val="0"/>
              </a:spcAft>
              <a:buSzPts val="1800"/>
              <a:buChar char="●"/>
            </a:pPr>
            <a:r>
              <a:rPr lang="en"/>
              <a:t>File transfer:</a:t>
            </a:r>
            <a:r>
              <a:rPr lang="en"/>
              <a:t> </a:t>
            </a:r>
            <a:endParaRPr/>
          </a:p>
          <a:p>
            <a:pPr indent="457200" lvl="0" marL="0" rtl="0" algn="l">
              <a:lnSpc>
                <a:spcPct val="100000"/>
              </a:lnSpc>
              <a:spcBef>
                <a:spcPts val="0"/>
              </a:spcBef>
              <a:spcAft>
                <a:spcPts val="0"/>
              </a:spcAft>
              <a:buNone/>
            </a:pPr>
            <a:r>
              <a:rPr lang="en">
                <a:highlight>
                  <a:srgbClr val="CCCCCC"/>
                </a:highlight>
                <a:latin typeface="Consolas"/>
                <a:ea typeface="Consolas"/>
                <a:cs typeface="Consolas"/>
                <a:sym typeface="Consolas"/>
              </a:rPr>
              <a:t>rsync -avhP filename pp22sXX@apollo.cs.nthu.edu.tw:filename</a:t>
            </a:r>
            <a:endParaRPr>
              <a:highlight>
                <a:srgbClr val="CCCCCC"/>
              </a:highlight>
              <a:latin typeface="Consolas"/>
              <a:ea typeface="Consolas"/>
              <a:cs typeface="Consolas"/>
              <a:sym typeface="Consolas"/>
            </a:endParaRPr>
          </a:p>
          <a:p>
            <a:pPr indent="-342900" lvl="0" marL="457200" rtl="0" algn="l">
              <a:spcBef>
                <a:spcPts val="1000"/>
              </a:spcBef>
              <a:spcAft>
                <a:spcPts val="0"/>
              </a:spcAft>
              <a:buSzPts val="1800"/>
              <a:buChar char="●"/>
            </a:pPr>
            <a:r>
              <a:rPr lang="en"/>
              <a:t>Editors: </a:t>
            </a:r>
            <a:r>
              <a:rPr lang="en">
                <a:highlight>
                  <a:srgbClr val="CCCCCC"/>
                </a:highlight>
                <a:latin typeface="Consolas"/>
                <a:ea typeface="Consolas"/>
                <a:cs typeface="Consolas"/>
                <a:sym typeface="Consolas"/>
              </a:rPr>
              <a:t>vim</a:t>
            </a:r>
            <a:r>
              <a:rPr lang="en">
                <a:latin typeface="Consolas"/>
                <a:ea typeface="Consolas"/>
                <a:cs typeface="Consolas"/>
                <a:sym typeface="Consolas"/>
              </a:rPr>
              <a:t> </a:t>
            </a:r>
            <a:r>
              <a:rPr lang="en">
                <a:highlight>
                  <a:srgbClr val="CCCCCC"/>
                </a:highlight>
                <a:latin typeface="Consolas"/>
                <a:ea typeface="Consolas"/>
                <a:cs typeface="Consolas"/>
                <a:sym typeface="Consolas"/>
              </a:rPr>
              <a:t>emac</a:t>
            </a:r>
            <a:r>
              <a:rPr lang="en">
                <a:highlight>
                  <a:srgbClr val="CCCCCC"/>
                </a:highlight>
                <a:latin typeface="Consolas"/>
                <a:ea typeface="Consolas"/>
                <a:cs typeface="Consolas"/>
                <a:sym typeface="Consolas"/>
              </a:rPr>
              <a:t>s</a:t>
            </a:r>
            <a:r>
              <a:rPr lang="en">
                <a:latin typeface="Consolas"/>
                <a:ea typeface="Consolas"/>
                <a:cs typeface="Consolas"/>
                <a:sym typeface="Consolas"/>
              </a:rPr>
              <a:t> </a:t>
            </a:r>
            <a:r>
              <a:rPr lang="en">
                <a:highlight>
                  <a:srgbClr val="CCCCCC"/>
                </a:highlight>
                <a:latin typeface="Consolas"/>
                <a:ea typeface="Consolas"/>
                <a:cs typeface="Consolas"/>
                <a:sym typeface="Consolas"/>
              </a:rPr>
              <a:t>nano</a:t>
            </a:r>
            <a:endParaRPr/>
          </a:p>
          <a:p>
            <a:pPr indent="-342900" lvl="0" marL="457200" rtl="0" algn="l">
              <a:spcBef>
                <a:spcPts val="0"/>
              </a:spcBef>
              <a:spcAft>
                <a:spcPts val="0"/>
              </a:spcAft>
              <a:buSzPts val="1800"/>
              <a:buChar char="●"/>
            </a:pPr>
            <a:r>
              <a:rPr lang="en"/>
              <a:t>SLURM usage: </a:t>
            </a:r>
            <a:r>
              <a:rPr lang="en">
                <a:highlight>
                  <a:srgbClr val="CCCCCC"/>
                </a:highlight>
                <a:latin typeface="Consolas"/>
                <a:ea typeface="Consolas"/>
                <a:cs typeface="Consolas"/>
                <a:sym typeface="Consolas"/>
              </a:rPr>
              <a:t>squeue</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Char char="●"/>
            </a:pPr>
            <a:r>
              <a:rPr lang="en"/>
              <a:t>Disk quota: </a:t>
            </a:r>
            <a:r>
              <a:rPr lang="en">
                <a:highlight>
                  <a:srgbClr val="CCCCCC"/>
                </a:highlight>
                <a:latin typeface="Consolas"/>
                <a:ea typeface="Consolas"/>
                <a:cs typeface="Consolas"/>
                <a:sym typeface="Consolas"/>
              </a:rPr>
              <a:t>quota -s</a:t>
            </a:r>
            <a:endParaRPr/>
          </a:p>
          <a:p>
            <a:pPr indent="-342900" lvl="0" marL="457200" rtl="0" algn="l">
              <a:spcBef>
                <a:spcPts val="0"/>
              </a:spcBef>
              <a:spcAft>
                <a:spcPts val="0"/>
              </a:spcAft>
              <a:buSzPts val="1800"/>
              <a:buChar char="●"/>
            </a:pPr>
            <a:r>
              <a:rPr lang="en"/>
              <a:t>Change password: </a:t>
            </a:r>
            <a:r>
              <a:rPr lang="en">
                <a:highlight>
                  <a:srgbClr val="CCCCCC"/>
                </a:highlight>
                <a:latin typeface="Consolas"/>
                <a:ea typeface="Consolas"/>
                <a:cs typeface="Consolas"/>
                <a:sym typeface="Consolas"/>
              </a:rPr>
              <a:t>passwd</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t>Download file: </a:t>
            </a:r>
            <a:r>
              <a:rPr lang="en">
                <a:highlight>
                  <a:srgbClr val="CCCCCC"/>
                </a:highlight>
                <a:latin typeface="Consolas"/>
                <a:ea typeface="Consolas"/>
                <a:cs typeface="Consolas"/>
                <a:sym typeface="Consolas"/>
              </a:rPr>
              <a:t>wget</a:t>
            </a:r>
            <a:r>
              <a:rPr lang="en">
                <a:latin typeface="Consolas"/>
                <a:ea typeface="Consolas"/>
                <a:cs typeface="Consolas"/>
                <a:sym typeface="Consolas"/>
              </a:rPr>
              <a:t> </a:t>
            </a:r>
            <a:r>
              <a:rPr lang="en">
                <a:highlight>
                  <a:srgbClr val="CCCCCC"/>
                </a:highlight>
                <a:latin typeface="Consolas"/>
                <a:ea typeface="Consolas"/>
                <a:cs typeface="Consolas"/>
                <a:sym typeface="Consolas"/>
              </a:rPr>
              <a:t>aria2c</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Font typeface="Consolas"/>
              <a:buChar char="●"/>
            </a:pPr>
            <a:r>
              <a:rPr lang="en"/>
              <a:t>Code syntax highlighting: </a:t>
            </a:r>
            <a:r>
              <a:rPr lang="en">
                <a:highlight>
                  <a:srgbClr val="CCCCCC"/>
                </a:highlight>
                <a:latin typeface="Consolas"/>
                <a:ea typeface="Consolas"/>
                <a:cs typeface="Consolas"/>
                <a:sym typeface="Consolas"/>
              </a:rPr>
              <a:t>pygmentize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a:t>
            </a:r>
            <a:r>
              <a:rPr lang="en">
                <a:solidFill>
                  <a:srgbClr val="999999"/>
                </a:solidFill>
              </a:rPr>
              <a:t>introduction</a:t>
            </a:r>
            <a:r>
              <a:rPr lang="en">
                <a:solidFill>
                  <a:srgbClr val="999999"/>
                </a:solidFill>
              </a:rPr>
              <a:t> -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SzPts val="1800"/>
              <a:buChar char="●"/>
            </a:pPr>
            <a:r>
              <a:rPr lang="en"/>
              <a:t>MPI hello world</a:t>
            </a:r>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Time measurement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MPI hello world</a:t>
            </a:r>
            <a:endParaRPr/>
          </a:p>
        </p:txBody>
      </p:sp>
      <p:sp>
        <p:nvSpPr>
          <p:cNvPr id="127" name="Google Shape;127;p25"/>
          <p:cNvSpPr txBox="1"/>
          <p:nvPr>
            <p:ph idx="1" type="body"/>
          </p:nvPr>
        </p:nvSpPr>
        <p:spPr>
          <a:xfrm>
            <a:off x="311700" y="1152475"/>
            <a:ext cx="8520600" cy="2934300"/>
          </a:xfrm>
          <a:prstGeom prst="rect">
            <a:avLst/>
          </a:prstGeom>
          <a:solidFill>
            <a:srgbClr val="282C34"/>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C678DD"/>
                </a:solidFill>
                <a:latin typeface="Courier New"/>
                <a:ea typeface="Courier New"/>
                <a:cs typeface="Courier New"/>
                <a:sym typeface="Courier New"/>
              </a:rPr>
              <a:t>#include</a:t>
            </a:r>
            <a:r>
              <a:rPr b="1" lang="en" sz="1200">
                <a:solidFill>
                  <a:srgbClr val="ABB2BF"/>
                </a:solidFill>
                <a:latin typeface="Courier New"/>
                <a:ea typeface="Courier New"/>
                <a:cs typeface="Courier New"/>
                <a:sym typeface="Courier New"/>
              </a:rPr>
              <a:t> </a:t>
            </a:r>
            <a:r>
              <a:rPr b="1" lang="en" sz="1200">
                <a:solidFill>
                  <a:srgbClr val="98C379"/>
                </a:solidFill>
                <a:latin typeface="Courier New"/>
                <a:ea typeface="Courier New"/>
                <a:cs typeface="Courier New"/>
                <a:sym typeface="Courier New"/>
              </a:rPr>
              <a:t>&lt;mpi.h&gt;</a:t>
            </a:r>
            <a:endParaRPr b="1" sz="1200">
              <a:solidFill>
                <a:srgbClr val="98C379"/>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C678DD"/>
                </a:solidFill>
                <a:latin typeface="Courier New"/>
                <a:ea typeface="Courier New"/>
                <a:cs typeface="Courier New"/>
                <a:sym typeface="Courier New"/>
              </a:rPr>
              <a:t>#include</a:t>
            </a:r>
            <a:r>
              <a:rPr b="1" lang="en" sz="1200">
                <a:solidFill>
                  <a:srgbClr val="ABB2BF"/>
                </a:solidFill>
                <a:latin typeface="Courier New"/>
                <a:ea typeface="Courier New"/>
                <a:cs typeface="Courier New"/>
                <a:sym typeface="Courier New"/>
              </a:rPr>
              <a:t> </a:t>
            </a:r>
            <a:r>
              <a:rPr b="1" lang="en" sz="1200">
                <a:solidFill>
                  <a:srgbClr val="98C379"/>
                </a:solidFill>
                <a:latin typeface="Courier New"/>
                <a:ea typeface="Courier New"/>
                <a:cs typeface="Courier New"/>
                <a:sym typeface="Courier New"/>
              </a:rPr>
              <a:t>&lt;stdio.h&gt;</a:t>
            </a:r>
            <a:endParaRPr b="1" sz="1200">
              <a:solidFill>
                <a:srgbClr val="98C379"/>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C678DD"/>
                </a:solidFill>
                <a:latin typeface="Courier New"/>
                <a:ea typeface="Courier New"/>
                <a:cs typeface="Courier New"/>
                <a:sym typeface="Courier New"/>
              </a:rPr>
              <a:t>int</a:t>
            </a: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main</a:t>
            </a:r>
            <a:r>
              <a:rPr b="1" lang="en" sz="1200">
                <a:solidFill>
                  <a:srgbClr val="ABB2BF"/>
                </a:solidFill>
                <a:latin typeface="Courier New"/>
                <a:ea typeface="Courier New"/>
                <a:cs typeface="Courier New"/>
                <a:sym typeface="Courier New"/>
              </a:rPr>
              <a:t>(</a:t>
            </a:r>
            <a:r>
              <a:rPr b="1" lang="en" sz="1200">
                <a:solidFill>
                  <a:srgbClr val="C678DD"/>
                </a:solidFill>
                <a:latin typeface="Courier New"/>
                <a:ea typeface="Courier New"/>
                <a:cs typeface="Courier New"/>
                <a:sym typeface="Courier New"/>
              </a:rPr>
              <a:t>int</a:t>
            </a:r>
            <a:r>
              <a:rPr b="1" lang="en" sz="1200">
                <a:solidFill>
                  <a:srgbClr val="ABB2BF"/>
                </a:solidFill>
                <a:latin typeface="Courier New"/>
                <a:ea typeface="Courier New"/>
                <a:cs typeface="Courier New"/>
                <a:sym typeface="Courier New"/>
              </a:rPr>
              <a:t> argc, </a:t>
            </a:r>
            <a:r>
              <a:rPr b="1" lang="en" sz="1200">
                <a:solidFill>
                  <a:srgbClr val="C678DD"/>
                </a:solidFill>
                <a:latin typeface="Courier New"/>
                <a:ea typeface="Courier New"/>
                <a:cs typeface="Courier New"/>
                <a:sym typeface="Courier New"/>
              </a:rPr>
              <a:t>char</a:t>
            </a:r>
            <a:r>
              <a:rPr b="1" lang="en" sz="1200">
                <a:solidFill>
                  <a:srgbClr val="ABB2BF"/>
                </a:solidFill>
                <a:latin typeface="Courier New"/>
                <a:ea typeface="Courier New"/>
                <a:cs typeface="Courier New"/>
                <a:sym typeface="Courier New"/>
              </a:rPr>
              <a:t> </a:t>
            </a:r>
            <a:r>
              <a:rPr b="1" lang="en" sz="1200">
                <a:solidFill>
                  <a:srgbClr val="C678DD"/>
                </a:solidFill>
                <a:latin typeface="Courier New"/>
                <a:ea typeface="Courier New"/>
                <a:cs typeface="Courier New"/>
                <a:sym typeface="Courier New"/>
              </a:rPr>
              <a:t>*</a:t>
            </a:r>
            <a:r>
              <a:rPr b="1" lang="en" sz="1200">
                <a:solidFill>
                  <a:srgbClr val="ABB2BF"/>
                </a:solidFill>
                <a:latin typeface="Courier New"/>
                <a:ea typeface="Courier New"/>
                <a:cs typeface="Courier New"/>
                <a:sym typeface="Courier New"/>
              </a:rPr>
              <a:t>argv[]) {</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C678DD"/>
                </a:solidFill>
                <a:latin typeface="Courier New"/>
                <a:ea typeface="Courier New"/>
                <a:cs typeface="Courier New"/>
                <a:sym typeface="Courier New"/>
              </a:rPr>
              <a:t>int</a:t>
            </a:r>
            <a:r>
              <a:rPr b="1" lang="en" sz="1200">
                <a:solidFill>
                  <a:srgbClr val="ABB2BF"/>
                </a:solidFill>
                <a:latin typeface="Courier New"/>
                <a:ea typeface="Courier New"/>
                <a:cs typeface="Courier New"/>
                <a:sym typeface="Courier New"/>
              </a:rPr>
              <a:t> </a:t>
            </a:r>
            <a:r>
              <a:rPr b="1" lang="en" sz="1200">
                <a:solidFill>
                  <a:srgbClr val="E06C75"/>
                </a:solidFill>
                <a:latin typeface="Courier New"/>
                <a:ea typeface="Courier New"/>
                <a:cs typeface="Courier New"/>
                <a:sym typeface="Courier New"/>
              </a:rPr>
              <a:t>rank</a:t>
            </a:r>
            <a:r>
              <a:rPr b="1" lang="en" sz="1200">
                <a:solidFill>
                  <a:srgbClr val="ABB2BF"/>
                </a:solidFill>
                <a:latin typeface="Courier New"/>
                <a:ea typeface="Courier New"/>
                <a:cs typeface="Courier New"/>
                <a:sym typeface="Courier New"/>
              </a:rPr>
              <a:t>, </a:t>
            </a:r>
            <a:r>
              <a:rPr b="1" lang="en" sz="1200">
                <a:solidFill>
                  <a:srgbClr val="E06C75"/>
                </a:solidFill>
                <a:latin typeface="Courier New"/>
                <a:ea typeface="Courier New"/>
                <a:cs typeface="Courier New"/>
                <a:sym typeface="Courier New"/>
              </a:rPr>
              <a:t>size</a:t>
            </a:r>
            <a:r>
              <a:rPr b="1" lang="en" sz="1200">
                <a:solidFill>
                  <a:srgbClr val="ABB2BF"/>
                </a:solidFill>
                <a:latin typeface="Courier New"/>
                <a:ea typeface="Courier New"/>
                <a:cs typeface="Courier New"/>
                <a:sym typeface="Courier New"/>
              </a:rPr>
              <a:t>;</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MPI_Init</a:t>
            </a:r>
            <a:r>
              <a:rPr b="1" lang="en" sz="1200">
                <a:solidFill>
                  <a:srgbClr val="ABB2BF"/>
                </a:solidFill>
                <a:latin typeface="Courier New"/>
                <a:ea typeface="Courier New"/>
                <a:cs typeface="Courier New"/>
                <a:sym typeface="Courier New"/>
              </a:rPr>
              <a:t>(</a:t>
            </a:r>
            <a:r>
              <a:rPr b="1" lang="en" sz="1200">
                <a:solidFill>
                  <a:srgbClr val="C678DD"/>
                </a:solidFill>
                <a:latin typeface="Courier New"/>
                <a:ea typeface="Courier New"/>
                <a:cs typeface="Courier New"/>
                <a:sym typeface="Courier New"/>
              </a:rPr>
              <a:t>&amp;</a:t>
            </a:r>
            <a:r>
              <a:rPr b="1" lang="en" sz="1200">
                <a:solidFill>
                  <a:srgbClr val="ABB2BF"/>
                </a:solidFill>
                <a:latin typeface="Courier New"/>
                <a:ea typeface="Courier New"/>
                <a:cs typeface="Courier New"/>
                <a:sym typeface="Courier New"/>
              </a:rPr>
              <a:t>argc, </a:t>
            </a:r>
            <a:r>
              <a:rPr b="1" lang="en" sz="1200">
                <a:solidFill>
                  <a:srgbClr val="C678DD"/>
                </a:solidFill>
                <a:latin typeface="Courier New"/>
                <a:ea typeface="Courier New"/>
                <a:cs typeface="Courier New"/>
                <a:sym typeface="Courier New"/>
              </a:rPr>
              <a:t>&amp;</a:t>
            </a:r>
            <a:r>
              <a:rPr b="1" lang="en" sz="1200">
                <a:solidFill>
                  <a:srgbClr val="ABB2BF"/>
                </a:solidFill>
                <a:latin typeface="Courier New"/>
                <a:ea typeface="Courier New"/>
                <a:cs typeface="Courier New"/>
                <a:sym typeface="Courier New"/>
              </a:rPr>
              <a:t>argv);</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MPI_Comm_rank</a:t>
            </a:r>
            <a:r>
              <a:rPr b="1" lang="en" sz="1200">
                <a:solidFill>
                  <a:srgbClr val="ABB2BF"/>
                </a:solidFill>
                <a:latin typeface="Courier New"/>
                <a:ea typeface="Courier New"/>
                <a:cs typeface="Courier New"/>
                <a:sym typeface="Courier New"/>
              </a:rPr>
              <a:t>(</a:t>
            </a:r>
            <a:r>
              <a:rPr b="1" lang="en" sz="1200">
                <a:solidFill>
                  <a:srgbClr val="61AFEF"/>
                </a:solidFill>
                <a:latin typeface="Courier New"/>
                <a:ea typeface="Courier New"/>
                <a:cs typeface="Courier New"/>
                <a:sym typeface="Courier New"/>
              </a:rPr>
              <a:t>MPI_COMM_WORLD</a:t>
            </a:r>
            <a:r>
              <a:rPr b="1" lang="en" sz="1200">
                <a:solidFill>
                  <a:srgbClr val="ABB2BF"/>
                </a:solidFill>
                <a:latin typeface="Courier New"/>
                <a:ea typeface="Courier New"/>
                <a:cs typeface="Courier New"/>
                <a:sym typeface="Courier New"/>
              </a:rPr>
              <a:t>, </a:t>
            </a:r>
            <a:r>
              <a:rPr b="1" lang="en" sz="1200">
                <a:solidFill>
                  <a:srgbClr val="C678DD"/>
                </a:solidFill>
                <a:latin typeface="Courier New"/>
                <a:ea typeface="Courier New"/>
                <a:cs typeface="Courier New"/>
                <a:sym typeface="Courier New"/>
              </a:rPr>
              <a:t>&amp;</a:t>
            </a:r>
            <a:r>
              <a:rPr b="1" lang="en" sz="1200">
                <a:solidFill>
                  <a:srgbClr val="E06C75"/>
                </a:solidFill>
                <a:latin typeface="Courier New"/>
                <a:ea typeface="Courier New"/>
                <a:cs typeface="Courier New"/>
                <a:sym typeface="Courier New"/>
              </a:rPr>
              <a:t>rank</a:t>
            </a:r>
            <a:r>
              <a:rPr b="1" lang="en" sz="1200">
                <a:solidFill>
                  <a:srgbClr val="ABB2BF"/>
                </a:solidFill>
                <a:latin typeface="Courier New"/>
                <a:ea typeface="Courier New"/>
                <a:cs typeface="Courier New"/>
                <a:sym typeface="Courier New"/>
              </a:rPr>
              <a:t>);</a:t>
            </a:r>
            <a:r>
              <a:rPr b="1" i="1" lang="en" sz="1200">
                <a:solidFill>
                  <a:srgbClr val="5C6370"/>
                </a:solidFill>
                <a:latin typeface="Courier New"/>
                <a:ea typeface="Courier New"/>
                <a:cs typeface="Courier New"/>
                <a:sym typeface="Courier New"/>
              </a:rPr>
              <a:t> // the total number of process</a:t>
            </a:r>
            <a:endParaRPr b="1" i="1" sz="12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MPI_Comm_size</a:t>
            </a:r>
            <a:r>
              <a:rPr b="1" lang="en" sz="1200">
                <a:solidFill>
                  <a:srgbClr val="ABB2BF"/>
                </a:solidFill>
                <a:latin typeface="Courier New"/>
                <a:ea typeface="Courier New"/>
                <a:cs typeface="Courier New"/>
                <a:sym typeface="Courier New"/>
              </a:rPr>
              <a:t>(</a:t>
            </a:r>
            <a:r>
              <a:rPr b="1" lang="en" sz="1200">
                <a:solidFill>
                  <a:srgbClr val="61AFEF"/>
                </a:solidFill>
                <a:latin typeface="Courier New"/>
                <a:ea typeface="Courier New"/>
                <a:cs typeface="Courier New"/>
                <a:sym typeface="Courier New"/>
              </a:rPr>
              <a:t>MPI_COMM_WORLD</a:t>
            </a:r>
            <a:r>
              <a:rPr b="1" lang="en" sz="1200">
                <a:solidFill>
                  <a:srgbClr val="ABB2BF"/>
                </a:solidFill>
                <a:latin typeface="Courier New"/>
                <a:ea typeface="Courier New"/>
                <a:cs typeface="Courier New"/>
                <a:sym typeface="Courier New"/>
              </a:rPr>
              <a:t>, </a:t>
            </a:r>
            <a:r>
              <a:rPr b="1" lang="en" sz="1200">
                <a:solidFill>
                  <a:srgbClr val="C678DD"/>
                </a:solidFill>
                <a:latin typeface="Courier New"/>
                <a:ea typeface="Courier New"/>
                <a:cs typeface="Courier New"/>
                <a:sym typeface="Courier New"/>
              </a:rPr>
              <a:t>&amp;</a:t>
            </a:r>
            <a:r>
              <a:rPr b="1" lang="en" sz="1200">
                <a:solidFill>
                  <a:srgbClr val="E06C75"/>
                </a:solidFill>
                <a:latin typeface="Courier New"/>
                <a:ea typeface="Courier New"/>
                <a:cs typeface="Courier New"/>
                <a:sym typeface="Courier New"/>
              </a:rPr>
              <a:t>size</a:t>
            </a:r>
            <a:r>
              <a:rPr b="1" lang="en" sz="1200">
                <a:solidFill>
                  <a:srgbClr val="ABB2BF"/>
                </a:solidFill>
                <a:latin typeface="Courier New"/>
                <a:ea typeface="Courier New"/>
                <a:cs typeface="Courier New"/>
                <a:sym typeface="Courier New"/>
              </a:rPr>
              <a:t>);</a:t>
            </a:r>
            <a:r>
              <a:rPr b="1" i="1" lang="en" sz="1200">
                <a:solidFill>
                  <a:srgbClr val="5C6370"/>
                </a:solidFill>
                <a:latin typeface="Courier New"/>
                <a:ea typeface="Courier New"/>
                <a:cs typeface="Courier New"/>
                <a:sym typeface="Courier New"/>
              </a:rPr>
              <a:t> // the rank (id) of the calling process</a:t>
            </a:r>
            <a:endParaRPr b="1" i="1" sz="12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printf</a:t>
            </a:r>
            <a:r>
              <a:rPr b="1" lang="en" sz="1200">
                <a:solidFill>
                  <a:srgbClr val="ABB2BF"/>
                </a:solidFill>
                <a:latin typeface="Courier New"/>
                <a:ea typeface="Courier New"/>
                <a:cs typeface="Courier New"/>
                <a:sym typeface="Courier New"/>
              </a:rPr>
              <a:t>(</a:t>
            </a:r>
            <a:r>
              <a:rPr b="1" lang="en" sz="1200">
                <a:solidFill>
                  <a:srgbClr val="98C379"/>
                </a:solidFill>
                <a:latin typeface="Courier New"/>
                <a:ea typeface="Courier New"/>
                <a:cs typeface="Courier New"/>
                <a:sym typeface="Courier New"/>
              </a:rPr>
              <a:t>"Hello, World.  I am </a:t>
            </a:r>
            <a:r>
              <a:rPr b="1" lang="en" sz="1200">
                <a:solidFill>
                  <a:srgbClr val="D19A66"/>
                </a:solidFill>
                <a:latin typeface="Courier New"/>
                <a:ea typeface="Courier New"/>
                <a:cs typeface="Courier New"/>
                <a:sym typeface="Courier New"/>
              </a:rPr>
              <a:t>%d</a:t>
            </a:r>
            <a:r>
              <a:rPr b="1" lang="en" sz="1200">
                <a:solidFill>
                  <a:srgbClr val="98C379"/>
                </a:solidFill>
                <a:latin typeface="Courier New"/>
                <a:ea typeface="Courier New"/>
                <a:cs typeface="Courier New"/>
                <a:sym typeface="Courier New"/>
              </a:rPr>
              <a:t> of </a:t>
            </a:r>
            <a:r>
              <a:rPr b="1" lang="en" sz="1200">
                <a:solidFill>
                  <a:srgbClr val="D19A66"/>
                </a:solidFill>
                <a:latin typeface="Courier New"/>
                <a:ea typeface="Courier New"/>
                <a:cs typeface="Courier New"/>
                <a:sym typeface="Courier New"/>
              </a:rPr>
              <a:t>%d</a:t>
            </a:r>
            <a:r>
              <a:rPr b="1" lang="en" sz="1200">
                <a:solidFill>
                  <a:srgbClr val="56B6C2"/>
                </a:solidFill>
                <a:latin typeface="Courier New"/>
                <a:ea typeface="Courier New"/>
                <a:cs typeface="Courier New"/>
                <a:sym typeface="Courier New"/>
              </a:rPr>
              <a:t>\n</a:t>
            </a:r>
            <a:r>
              <a:rPr b="1" lang="en" sz="1200">
                <a:solidFill>
                  <a:srgbClr val="98C379"/>
                </a:solidFill>
                <a:latin typeface="Courier New"/>
                <a:ea typeface="Courier New"/>
                <a:cs typeface="Courier New"/>
                <a:sym typeface="Courier New"/>
              </a:rPr>
              <a:t>"</a:t>
            </a:r>
            <a:r>
              <a:rPr b="1" lang="en" sz="1200">
                <a:solidFill>
                  <a:srgbClr val="ABB2BF"/>
                </a:solidFill>
                <a:latin typeface="Courier New"/>
                <a:ea typeface="Courier New"/>
                <a:cs typeface="Courier New"/>
                <a:sym typeface="Courier New"/>
              </a:rPr>
              <a:t>, </a:t>
            </a:r>
            <a:r>
              <a:rPr b="1" lang="en" sz="1200">
                <a:solidFill>
                  <a:srgbClr val="E06C75"/>
                </a:solidFill>
                <a:latin typeface="Courier New"/>
                <a:ea typeface="Courier New"/>
                <a:cs typeface="Courier New"/>
                <a:sym typeface="Courier New"/>
              </a:rPr>
              <a:t>rank</a:t>
            </a:r>
            <a:r>
              <a:rPr b="1" lang="en" sz="1200">
                <a:solidFill>
                  <a:srgbClr val="ABB2BF"/>
                </a:solidFill>
                <a:latin typeface="Courier New"/>
                <a:ea typeface="Courier New"/>
                <a:cs typeface="Courier New"/>
                <a:sym typeface="Courier New"/>
              </a:rPr>
              <a:t>, </a:t>
            </a:r>
            <a:r>
              <a:rPr b="1" lang="en" sz="1200">
                <a:solidFill>
                  <a:srgbClr val="E06C75"/>
                </a:solidFill>
                <a:latin typeface="Courier New"/>
                <a:ea typeface="Courier New"/>
                <a:cs typeface="Courier New"/>
                <a:sym typeface="Courier New"/>
              </a:rPr>
              <a:t>size</a:t>
            </a:r>
            <a:r>
              <a:rPr b="1" lang="en" sz="1200">
                <a:solidFill>
                  <a:srgbClr val="ABB2BF"/>
                </a:solidFill>
                <a:latin typeface="Courier New"/>
                <a:ea typeface="Courier New"/>
                <a:cs typeface="Courier New"/>
                <a:sym typeface="Courier New"/>
              </a:rPr>
              <a:t>);</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61AFEF"/>
                </a:solidFill>
                <a:latin typeface="Courier New"/>
                <a:ea typeface="Courier New"/>
                <a:cs typeface="Courier New"/>
                <a:sym typeface="Courier New"/>
              </a:rPr>
              <a:t>MPI_Finalize</a:t>
            </a:r>
            <a:r>
              <a:rPr b="1" lang="en" sz="1200">
                <a:solidFill>
                  <a:srgbClr val="ABB2BF"/>
                </a:solidFill>
                <a:latin typeface="Courier New"/>
                <a:ea typeface="Courier New"/>
                <a:cs typeface="Courier New"/>
                <a:sym typeface="Courier New"/>
              </a:rPr>
              <a:t>();</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  </a:t>
            </a:r>
            <a:r>
              <a:rPr b="1" lang="en" sz="1200">
                <a:solidFill>
                  <a:srgbClr val="C678DD"/>
                </a:solidFill>
                <a:latin typeface="Courier New"/>
                <a:ea typeface="Courier New"/>
                <a:cs typeface="Courier New"/>
                <a:sym typeface="Courier New"/>
              </a:rPr>
              <a:t>return</a:t>
            </a:r>
            <a:r>
              <a:rPr b="1" lang="en" sz="1200">
                <a:solidFill>
                  <a:srgbClr val="ABB2BF"/>
                </a:solidFill>
                <a:latin typeface="Courier New"/>
                <a:ea typeface="Courier New"/>
                <a:cs typeface="Courier New"/>
                <a:sym typeface="Courier New"/>
              </a:rPr>
              <a:t> </a:t>
            </a:r>
            <a:r>
              <a:rPr b="1" lang="en" sz="1200">
                <a:solidFill>
                  <a:srgbClr val="D19A66"/>
                </a:solidFill>
                <a:latin typeface="Courier New"/>
                <a:ea typeface="Courier New"/>
                <a:cs typeface="Courier New"/>
                <a:sym typeface="Courier New"/>
              </a:rPr>
              <a:t>0</a:t>
            </a:r>
            <a:r>
              <a:rPr b="1" lang="en" sz="1200">
                <a:solidFill>
                  <a:srgbClr val="ABB2BF"/>
                </a:solidFill>
                <a:latin typeface="Courier New"/>
                <a:ea typeface="Courier New"/>
                <a:cs typeface="Courier New"/>
                <a:sym typeface="Courier New"/>
              </a:rPr>
              <a:t>;</a:t>
            </a:r>
            <a:endParaRPr b="1" sz="12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latin typeface="Courier New"/>
                <a:ea typeface="Courier New"/>
                <a:cs typeface="Courier New"/>
                <a:sym typeface="Courier New"/>
              </a:rPr>
              <a:t>}</a:t>
            </a:r>
            <a:endParaRPr b="1" sz="1500">
              <a:solidFill>
                <a:srgbClr val="C678DD"/>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28" name="Google Shape;128;p25"/>
          <p:cNvSpPr txBox="1"/>
          <p:nvPr>
            <p:ph idx="1" type="body"/>
          </p:nvPr>
        </p:nvSpPr>
        <p:spPr>
          <a:xfrm>
            <a:off x="311700" y="4086775"/>
            <a:ext cx="8520600" cy="85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You can download this code directly on apollo.</a:t>
            </a:r>
            <a:endParaRPr/>
          </a:p>
          <a:p>
            <a:pPr indent="0" lvl="0" marL="0" rtl="0" algn="l">
              <a:lnSpc>
                <a:spcPct val="100000"/>
              </a:lnSpc>
              <a:spcBef>
                <a:spcPts val="0"/>
              </a:spcBef>
              <a:spcAft>
                <a:spcPts val="0"/>
              </a:spcAft>
              <a:buNone/>
            </a:pPr>
            <a:r>
              <a:rPr lang="en">
                <a:highlight>
                  <a:srgbClr val="CCCCCC"/>
                </a:highlight>
                <a:latin typeface="Consolas"/>
                <a:ea typeface="Consolas"/>
                <a:cs typeface="Consolas"/>
                <a:sym typeface="Consolas"/>
              </a:rPr>
              <a:t>wget https://www.open-mpi.org/papers/workshop-2006/hello.c</a:t>
            </a:r>
            <a:endParaRPr>
              <a:highlight>
                <a:srgbClr val="CCCCCC"/>
              </a:highlight>
              <a:latin typeface="Consolas"/>
              <a:ea typeface="Consolas"/>
              <a:cs typeface="Consolas"/>
              <a:sym typeface="Consolas"/>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MPI_Send</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onsolas"/>
                <a:ea typeface="Consolas"/>
                <a:cs typeface="Consolas"/>
                <a:sym typeface="Consolas"/>
              </a:rPr>
              <a:t>int MPI_Send(const void *buf, </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count,</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MPI_Datatype datatype, </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dest, </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tag,</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MPI_Comm comm)</a:t>
            </a:r>
            <a:endParaRPr>
              <a:solidFill>
                <a:schemeClr val="dk1"/>
              </a:solidFill>
              <a:latin typeface="Consolas"/>
              <a:ea typeface="Consolas"/>
              <a:cs typeface="Consolas"/>
              <a:sym typeface="Consolas"/>
            </a:endParaRPr>
          </a:p>
          <a:p>
            <a:pPr indent="457200" lvl="0" marL="0" rtl="0" algn="l">
              <a:lnSpc>
                <a:spcPct val="100000"/>
              </a:lnSpc>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MPI_Recv</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int MPI_Recv(void *buf, </a:t>
            </a:r>
            <a:endParaRPr>
              <a:latin typeface="Consolas"/>
              <a:ea typeface="Consolas"/>
              <a:cs typeface="Consolas"/>
              <a:sym typeface="Consolas"/>
            </a:endParaRPr>
          </a:p>
          <a:p>
            <a:pPr indent="457200" lvl="0" marL="137160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int count,</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MPI_Datatype datatype,</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int source,</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int tag,</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MPI_Comm comm,</a:t>
            </a:r>
            <a:endParaRPr>
              <a:latin typeface="Consolas"/>
              <a:ea typeface="Consolas"/>
              <a:cs typeface="Consolas"/>
              <a:sym typeface="Consolas"/>
            </a:endParaRPr>
          </a:p>
          <a:p>
            <a:pPr indent="457200" lvl="0" marL="1371600" rtl="0" algn="l">
              <a:lnSpc>
                <a:spcPct val="100000"/>
              </a:lnSpc>
              <a:spcBef>
                <a:spcPts val="0"/>
              </a:spcBef>
              <a:spcAft>
                <a:spcPts val="0"/>
              </a:spcAft>
              <a:buNone/>
            </a:pPr>
            <a:r>
              <a:rPr lang="en">
                <a:latin typeface="Consolas"/>
                <a:ea typeface="Consolas"/>
                <a:cs typeface="Consolas"/>
                <a:sym typeface="Consolas"/>
              </a:rPr>
              <a:t>MPI_Status *status)</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MPI_Reduce</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onsolas"/>
                <a:ea typeface="Consolas"/>
                <a:cs typeface="Consolas"/>
                <a:sym typeface="Consolas"/>
              </a:rPr>
              <a:t>int MPI_Reduce(const void *sendbuf,</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void *recvbuf,</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count,</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MPI_Datatype datatype,</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MPI_Op op,</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root,</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MPI_Comm comm)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instruction -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SzPts val="1800"/>
              <a:buChar char="●"/>
            </a:pPr>
            <a:r>
              <a:rPr lang="en"/>
              <a:t>Compile and job submission</a:t>
            </a:r>
            <a:endParaRPr/>
          </a:p>
          <a:p>
            <a:pPr indent="-342900" lvl="0" marL="457200" rtl="0" algn="l">
              <a:spcBef>
                <a:spcPts val="0"/>
              </a:spcBef>
              <a:spcAft>
                <a:spcPts val="0"/>
              </a:spcAft>
              <a:buClr>
                <a:srgbClr val="999999"/>
              </a:buClr>
              <a:buSzPts val="1800"/>
              <a:buChar char="●"/>
            </a:pPr>
            <a:r>
              <a:rPr lang="en">
                <a:solidFill>
                  <a:srgbClr val="999999"/>
                </a:solidFill>
              </a:rPr>
              <a:t>Time measurement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Compilation</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highlight>
                  <a:srgbClr val="CCCCCC"/>
                </a:highlight>
                <a:latin typeface="Consolas"/>
                <a:ea typeface="Consolas"/>
                <a:cs typeface="Consolas"/>
                <a:sym typeface="Consolas"/>
              </a:rPr>
              <a:t>gcc</a:t>
            </a:r>
            <a:r>
              <a:rPr lang="en"/>
              <a:t> - C compiler</a:t>
            </a:r>
            <a:endParaRPr/>
          </a:p>
          <a:p>
            <a:pPr indent="-342900" lvl="0" marL="457200" rtl="0" algn="l">
              <a:spcBef>
                <a:spcPts val="0"/>
              </a:spcBef>
              <a:spcAft>
                <a:spcPts val="0"/>
              </a:spcAft>
              <a:buSzPts val="1800"/>
              <a:buChar char="●"/>
            </a:pPr>
            <a:r>
              <a:rPr lang="en">
                <a:highlight>
                  <a:srgbClr val="CCCCCC"/>
                </a:highlight>
                <a:latin typeface="Consolas"/>
                <a:ea typeface="Consolas"/>
                <a:cs typeface="Consolas"/>
                <a:sym typeface="Consolas"/>
              </a:rPr>
              <a:t>g++</a:t>
            </a:r>
            <a:r>
              <a:rPr lang="en"/>
              <a:t> - C++ compiler</a:t>
            </a:r>
            <a:endParaRPr/>
          </a:p>
          <a:p>
            <a:pPr indent="-342900" lvl="0" marL="457200" rtl="0" algn="l">
              <a:spcBef>
                <a:spcPts val="0"/>
              </a:spcBef>
              <a:spcAft>
                <a:spcPts val="0"/>
              </a:spcAft>
              <a:buSzPts val="1800"/>
              <a:buChar char="●"/>
            </a:pPr>
            <a:r>
              <a:rPr lang="en">
                <a:highlight>
                  <a:srgbClr val="CCCCCC"/>
                </a:highlight>
                <a:latin typeface="Consolas"/>
                <a:ea typeface="Consolas"/>
                <a:cs typeface="Consolas"/>
                <a:sym typeface="Consolas"/>
              </a:rPr>
              <a:t>mpicc</a:t>
            </a:r>
            <a:r>
              <a:rPr lang="en"/>
              <a:t> - MPI C compiler wrapper</a:t>
            </a:r>
            <a:endParaRPr/>
          </a:p>
          <a:p>
            <a:pPr indent="-342900" lvl="0" marL="457200" rtl="0" algn="l">
              <a:spcBef>
                <a:spcPts val="0"/>
              </a:spcBef>
              <a:spcAft>
                <a:spcPts val="0"/>
              </a:spcAft>
              <a:buSzPts val="1800"/>
              <a:buChar char="●"/>
            </a:pPr>
            <a:r>
              <a:rPr lang="en">
                <a:highlight>
                  <a:srgbClr val="CCCCCC"/>
                </a:highlight>
                <a:latin typeface="Consolas"/>
                <a:ea typeface="Consolas"/>
                <a:cs typeface="Consolas"/>
                <a:sym typeface="Consolas"/>
              </a:rPr>
              <a:t>mpicxx</a:t>
            </a:r>
            <a:r>
              <a:rPr lang="en"/>
              <a:t> - MPI C++ compiler wrapper</a:t>
            </a:r>
            <a:endParaRPr/>
          </a:p>
          <a:p>
            <a:pPr indent="-342900" lvl="0" marL="457200" marR="0" rtl="0" algn="l">
              <a:lnSpc>
                <a:spcPct val="115000"/>
              </a:lnSpc>
              <a:spcBef>
                <a:spcPts val="0"/>
              </a:spcBef>
              <a:spcAft>
                <a:spcPts val="0"/>
              </a:spcAft>
              <a:buSzPts val="1800"/>
              <a:buChar char="●"/>
            </a:pPr>
            <a:r>
              <a:rPr lang="en">
                <a:solidFill>
                  <a:schemeClr val="dk1"/>
                </a:solidFill>
                <a:highlight>
                  <a:srgbClr val="CCCCCC"/>
                </a:highlight>
                <a:latin typeface="Consolas"/>
                <a:ea typeface="Consolas"/>
                <a:cs typeface="Consolas"/>
                <a:sym typeface="Consolas"/>
              </a:rPr>
              <a:t>m</a:t>
            </a:r>
            <a:r>
              <a:rPr lang="en">
                <a:solidFill>
                  <a:schemeClr val="dk1"/>
                </a:solidFill>
                <a:highlight>
                  <a:srgbClr val="CCCCCC"/>
                </a:highlight>
                <a:latin typeface="Consolas"/>
                <a:ea typeface="Consolas"/>
                <a:cs typeface="Consolas"/>
                <a:sym typeface="Consolas"/>
              </a:rPr>
              <a:t>picc</a:t>
            </a:r>
            <a:r>
              <a:rPr lang="en">
                <a:solidFill>
                  <a:schemeClr val="dk1"/>
                </a:solidFill>
                <a:latin typeface="Consolas"/>
                <a:ea typeface="Consolas"/>
                <a:cs typeface="Consolas"/>
                <a:sym typeface="Consolas"/>
              </a:rPr>
              <a:t> and </a:t>
            </a:r>
            <a:r>
              <a:rPr lang="en">
                <a:solidFill>
                  <a:schemeClr val="dk1"/>
                </a:solidFill>
                <a:highlight>
                  <a:srgbClr val="CCCCCC"/>
                </a:highlight>
                <a:latin typeface="Consolas"/>
                <a:ea typeface="Consolas"/>
                <a:cs typeface="Consolas"/>
                <a:sym typeface="Consolas"/>
              </a:rPr>
              <a:t>mpicxx</a:t>
            </a:r>
            <a:r>
              <a:rPr lang="en">
                <a:solidFill>
                  <a:schemeClr val="dk1"/>
                </a:solidFill>
                <a:latin typeface="Consolas"/>
                <a:ea typeface="Consolas"/>
                <a:cs typeface="Consolas"/>
                <a:sym typeface="Consolas"/>
              </a:rPr>
              <a:t> </a:t>
            </a:r>
            <a:r>
              <a:rPr lang="en">
                <a:solidFill>
                  <a:schemeClr val="dk1"/>
                </a:solidFill>
              </a:rPr>
              <a:t>actually invoke </a:t>
            </a:r>
            <a:r>
              <a:rPr lang="en">
                <a:solidFill>
                  <a:schemeClr val="dk1"/>
                </a:solidFill>
                <a:highlight>
                  <a:srgbClr val="CCCCCC"/>
                </a:highlight>
                <a:latin typeface="Consolas"/>
                <a:ea typeface="Consolas"/>
                <a:cs typeface="Consolas"/>
                <a:sym typeface="Consolas"/>
              </a:rPr>
              <a:t>gcc</a:t>
            </a:r>
            <a:r>
              <a:rPr lang="en">
                <a:solidFill>
                  <a:schemeClr val="dk1"/>
                </a:solidFill>
              </a:rPr>
              <a:t> and </a:t>
            </a:r>
            <a:r>
              <a:rPr lang="en">
                <a:solidFill>
                  <a:schemeClr val="dk1"/>
                </a:solidFill>
                <a:highlight>
                  <a:srgbClr val="CCCCCC"/>
                </a:highlight>
                <a:latin typeface="Consolas"/>
                <a:ea typeface="Consolas"/>
                <a:cs typeface="Consolas"/>
                <a:sym typeface="Consolas"/>
              </a:rPr>
              <a:t>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You can use </a:t>
            </a:r>
            <a:r>
              <a:rPr lang="en">
                <a:solidFill>
                  <a:schemeClr val="dk1"/>
                </a:solidFill>
                <a:highlight>
                  <a:srgbClr val="CCCCCC"/>
                </a:highlight>
                <a:latin typeface="Consolas"/>
                <a:ea typeface="Consolas"/>
                <a:cs typeface="Consolas"/>
                <a:sym typeface="Consolas"/>
              </a:rPr>
              <a:t>clang</a:t>
            </a:r>
            <a:r>
              <a:rPr lang="en">
                <a:solidFill>
                  <a:schemeClr val="dk1"/>
                </a:solidFill>
              </a:rPr>
              <a:t> instead by adding the flags </a:t>
            </a:r>
            <a:r>
              <a:rPr lang="en">
                <a:solidFill>
                  <a:schemeClr val="dk1"/>
                </a:solidFill>
                <a:highlight>
                  <a:srgbClr val="CCCCCC"/>
                </a:highlight>
                <a:latin typeface="Consolas"/>
                <a:ea typeface="Consolas"/>
                <a:cs typeface="Consolas"/>
                <a:sym typeface="Consolas"/>
              </a:rPr>
              <a:t>-cc=clang</a:t>
            </a:r>
            <a:r>
              <a:rPr lang="en">
                <a:solidFill>
                  <a:schemeClr val="dk1"/>
                </a:solidFill>
              </a:rPr>
              <a:t> for c and </a:t>
            </a:r>
            <a:r>
              <a:rPr lang="en">
                <a:solidFill>
                  <a:schemeClr val="dk1"/>
                </a:solidFill>
                <a:highlight>
                  <a:srgbClr val="CCCCCC"/>
                </a:highlight>
                <a:latin typeface="Consolas"/>
                <a:ea typeface="Consolas"/>
                <a:cs typeface="Consolas"/>
                <a:sym typeface="Consolas"/>
              </a:rPr>
              <a:t>-cxx=clang++</a:t>
            </a:r>
            <a:r>
              <a:rPr lang="en">
                <a:solidFill>
                  <a:schemeClr val="dk1"/>
                </a:solidFill>
              </a:rPr>
              <a:t> for 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Compile the hello world program:</a:t>
            </a:r>
            <a:endParaRPr>
              <a:solidFill>
                <a:schemeClr val="dk1"/>
              </a:solidFill>
            </a:endParaRPr>
          </a:p>
          <a:p>
            <a:pPr indent="0" lvl="0" marL="457200" rtl="0" algn="l">
              <a:lnSpc>
                <a:spcPct val="100000"/>
              </a:lnSpc>
              <a:spcBef>
                <a:spcPts val="0"/>
              </a:spcBef>
              <a:spcAft>
                <a:spcPts val="0"/>
              </a:spcAft>
              <a:buNone/>
            </a:pPr>
            <a:r>
              <a:rPr lang="en">
                <a:solidFill>
                  <a:schemeClr val="dk1"/>
                </a:solidFill>
                <a:highlight>
                  <a:srgbClr val="CCCCCC"/>
                </a:highlight>
                <a:latin typeface="Consolas"/>
                <a:ea typeface="Consolas"/>
                <a:cs typeface="Consolas"/>
                <a:sym typeface="Consolas"/>
              </a:rPr>
              <a:t>mpicc -O3 hello.c -o hello</a:t>
            </a:r>
            <a:endParaRPr>
              <a:solidFill>
                <a:schemeClr val="dk1"/>
              </a:solidFill>
              <a:highlight>
                <a:srgbClr val="CCCCCC"/>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the hello world program</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CCCCCC"/>
                </a:highlight>
                <a:latin typeface="Consolas"/>
                <a:ea typeface="Consolas"/>
                <a:cs typeface="Consolas"/>
                <a:sym typeface="Consolas"/>
              </a:rPr>
              <a:t>$ srun -n4 ./hello</a:t>
            </a:r>
            <a:endParaRPr/>
          </a:p>
          <a:p>
            <a:pPr indent="0" lvl="0" marL="0" rtl="0" algn="l">
              <a:spcBef>
                <a:spcPts val="1600"/>
              </a:spcBef>
              <a:spcAft>
                <a:spcPts val="0"/>
              </a:spcAft>
              <a:buNone/>
            </a:pPr>
            <a:r>
              <a:rPr lang="en"/>
              <a:t>Output:</a:t>
            </a:r>
            <a:endParaRPr/>
          </a:p>
          <a:p>
            <a:pPr indent="0" lvl="0" marL="0" marR="0" rtl="0" algn="l">
              <a:lnSpc>
                <a:spcPct val="100000"/>
              </a:lnSpc>
              <a:spcBef>
                <a:spcPts val="0"/>
              </a:spcBef>
              <a:spcAft>
                <a:spcPts val="0"/>
              </a:spcAft>
              <a:buNone/>
            </a:pPr>
            <a:r>
              <a:rPr lang="en">
                <a:latin typeface="Consolas"/>
                <a:ea typeface="Consolas"/>
                <a:cs typeface="Consolas"/>
                <a:sym typeface="Consolas"/>
              </a:rPr>
              <a:t>Hello, World.  I am 3 of 4</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a:latin typeface="Consolas"/>
                <a:ea typeface="Consolas"/>
                <a:cs typeface="Consolas"/>
                <a:sym typeface="Consolas"/>
              </a:rPr>
              <a:t>Hello, World.  I am 1 of 4</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a:latin typeface="Consolas"/>
                <a:ea typeface="Consolas"/>
                <a:cs typeface="Consolas"/>
                <a:sym typeface="Consolas"/>
              </a:rPr>
              <a:t>Hello, World.  I am 2 of 4</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a:latin typeface="Consolas"/>
                <a:ea typeface="Consolas"/>
                <a:cs typeface="Consolas"/>
                <a:sym typeface="Consolas"/>
              </a:rPr>
              <a:t>Hello, World.  I am 0 of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Platform</a:t>
            </a:r>
            <a:r>
              <a:rPr lang="en"/>
              <a:t> </a:t>
            </a:r>
            <a:r>
              <a:rPr lang="en"/>
              <a:t>introduction</a:t>
            </a:r>
            <a:r>
              <a:rPr lang="en"/>
              <a:t> - Apollo</a:t>
            </a:r>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Time </a:t>
            </a:r>
            <a:r>
              <a:rPr lang="en">
                <a:solidFill>
                  <a:srgbClr val="999999"/>
                </a:solidFill>
              </a:rPr>
              <a:t>measurement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submission</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SLURM workload scheduler: </a:t>
            </a:r>
            <a:br>
              <a:rPr lang="en"/>
            </a:br>
            <a:r>
              <a:rPr lang="en"/>
              <a:t>On a cluster system, there are multiple users and multiple nodes. SLURM schedules jobs submitted by users across different nodes, so that the same resource is not used by two jobs at the same time (to ensure accuracy of performance-critical experiments), and also increases the utilization of the cluster.</a:t>
            </a:r>
            <a:endParaRPr/>
          </a:p>
          <a:p>
            <a:pPr indent="0" lvl="0" marL="0" rtl="0" algn="l">
              <a:lnSpc>
                <a:spcPct val="115000"/>
              </a:lnSpc>
              <a:spcBef>
                <a:spcPts val="1600"/>
              </a:spcBef>
              <a:spcAft>
                <a:spcPts val="0"/>
              </a:spcAft>
              <a:buClr>
                <a:schemeClr val="dk1"/>
              </a:buClr>
              <a:buSzPts val="1100"/>
              <a:buFont typeface="Arial"/>
              <a:buNone/>
            </a:pPr>
            <a:r>
              <a:rPr lang="en"/>
              <a:t>SLURM prefer the following jobs:</a:t>
            </a:r>
            <a:endParaRPr/>
          </a:p>
          <a:p>
            <a:pPr indent="-342900" lvl="0" marL="457200" rtl="0" algn="l">
              <a:spcBef>
                <a:spcPts val="0"/>
              </a:spcBef>
              <a:spcAft>
                <a:spcPts val="0"/>
              </a:spcAft>
              <a:buSzPts val="1800"/>
              <a:buChar char="●"/>
            </a:pPr>
            <a:r>
              <a:rPr lang="en"/>
              <a:t>short jobs (you can set time limit)</a:t>
            </a:r>
            <a:endParaRPr/>
          </a:p>
          <a:p>
            <a:pPr indent="-342900" lvl="0" marL="457200" rtl="0" algn="l">
              <a:spcBef>
                <a:spcPts val="0"/>
              </a:spcBef>
              <a:spcAft>
                <a:spcPts val="0"/>
              </a:spcAft>
              <a:buSzPts val="1800"/>
              <a:buChar char="●"/>
            </a:pPr>
            <a:r>
              <a:rPr lang="en"/>
              <a:t>less resource demanding jobs</a:t>
            </a:r>
            <a:endParaRPr/>
          </a:p>
          <a:p>
            <a:pPr indent="-342900" lvl="0" marL="457200" rtl="0" algn="l">
              <a:spcBef>
                <a:spcPts val="0"/>
              </a:spcBef>
              <a:spcAft>
                <a:spcPts val="0"/>
              </a:spcAft>
              <a:buSzPts val="1800"/>
              <a:buChar char="●"/>
            </a:pPr>
            <a:r>
              <a:rPr lang="en"/>
              <a:t>jobs queued for a long time</a:t>
            </a:r>
            <a:endParaRPr/>
          </a:p>
          <a:p>
            <a:pPr indent="-342900" lvl="0" marL="457200" rtl="0" algn="l">
              <a:spcBef>
                <a:spcPts val="0"/>
              </a:spcBef>
              <a:spcAft>
                <a:spcPts val="0"/>
              </a:spcAft>
              <a:buSzPts val="1800"/>
              <a:buChar char="●"/>
            </a:pPr>
            <a:r>
              <a:rPr lang="en"/>
              <a:t>users that haven't run a lot of jobs recently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submission using srun</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srun [</a:t>
            </a:r>
            <a:r>
              <a:rPr lang="en">
                <a:highlight>
                  <a:srgbClr val="CCCCCC"/>
                </a:highlight>
                <a:latin typeface="Consolas"/>
                <a:ea typeface="Consolas"/>
                <a:cs typeface="Consolas"/>
                <a:sym typeface="Consolas"/>
              </a:rPr>
              <a:t>options]</a:t>
            </a:r>
            <a:r>
              <a:rPr lang="en">
                <a:highlight>
                  <a:srgbClr val="CCCCCC"/>
                </a:highlight>
                <a:latin typeface="Consolas"/>
                <a:ea typeface="Consolas"/>
                <a:cs typeface="Consolas"/>
                <a:sym typeface="Consolas"/>
              </a:rPr>
              <a:t> ./executable [args]</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t>Options:</a:t>
            </a:r>
            <a:endParaRPr/>
          </a:p>
          <a:p>
            <a:pPr indent="-317500" lvl="1" marL="914400" marR="0" rtl="0" algn="l">
              <a:lnSpc>
                <a:spcPct val="115000"/>
              </a:lnSpc>
              <a:spcBef>
                <a:spcPts val="0"/>
              </a:spcBef>
              <a:spcAft>
                <a:spcPts val="0"/>
              </a:spcAft>
              <a:buSzPts val="1400"/>
              <a:buChar char="○"/>
            </a:pPr>
            <a:r>
              <a:rPr lang="en">
                <a:highlight>
                  <a:srgbClr val="CCCCCC"/>
                </a:highlight>
                <a:latin typeface="Consolas"/>
                <a:ea typeface="Consolas"/>
                <a:cs typeface="Consolas"/>
                <a:sym typeface="Consolas"/>
              </a:rPr>
              <a:t>-N NODES</a:t>
            </a:r>
            <a:r>
              <a:rPr lang="en"/>
              <a:t>: NODES is the </a:t>
            </a:r>
            <a:r>
              <a:rPr lang="en">
                <a:solidFill>
                  <a:srgbClr val="FF9900"/>
                </a:solidFill>
              </a:rPr>
              <a:t>number of nodes</a:t>
            </a:r>
            <a:r>
              <a:rPr lang="en"/>
              <a:t> to run the job</a:t>
            </a:r>
            <a:endParaRPr/>
          </a:p>
          <a:p>
            <a:pPr indent="-317500" lvl="1" marL="914400" marR="0" rtl="0" algn="l">
              <a:lnSpc>
                <a:spcPct val="115000"/>
              </a:lnSpc>
              <a:spcBef>
                <a:spcPts val="0"/>
              </a:spcBef>
              <a:spcAft>
                <a:spcPts val="0"/>
              </a:spcAft>
              <a:buSzPts val="1400"/>
              <a:buChar char="○"/>
            </a:pPr>
            <a:r>
              <a:rPr lang="en">
                <a:highlight>
                  <a:srgbClr val="CCCCCC"/>
                </a:highlight>
                <a:latin typeface="Consolas"/>
                <a:ea typeface="Consolas"/>
                <a:cs typeface="Consolas"/>
                <a:sym typeface="Consolas"/>
              </a:rPr>
              <a:t>-n PROCESSES</a:t>
            </a:r>
            <a:r>
              <a:rPr lang="en"/>
              <a:t>: PROCESSES is the number of </a:t>
            </a:r>
            <a:r>
              <a:rPr lang="en">
                <a:solidFill>
                  <a:srgbClr val="FF9900"/>
                </a:solidFill>
              </a:rPr>
              <a:t>total process</a:t>
            </a:r>
            <a:r>
              <a:rPr lang="en"/>
              <a:t> to launch</a:t>
            </a:r>
            <a:endParaRPr/>
          </a:p>
          <a:p>
            <a:pPr indent="-317500" lvl="1" marL="914400" marR="0" rtl="0" algn="l">
              <a:lnSpc>
                <a:spcPct val="115000"/>
              </a:lnSpc>
              <a:spcBef>
                <a:spcPts val="0"/>
              </a:spcBef>
              <a:spcAft>
                <a:spcPts val="0"/>
              </a:spcAft>
              <a:buSzPts val="1400"/>
              <a:buChar char="○"/>
            </a:pPr>
            <a:r>
              <a:rPr lang="en">
                <a:highlight>
                  <a:srgbClr val="CCCCCC"/>
                </a:highlight>
                <a:latin typeface="Consolas"/>
                <a:ea typeface="Consolas"/>
                <a:cs typeface="Consolas"/>
                <a:sym typeface="Consolas"/>
              </a:rPr>
              <a:t>-c CPUS</a:t>
            </a:r>
            <a:r>
              <a:rPr lang="en"/>
              <a:t>: CPUS is the number of cpus available to </a:t>
            </a:r>
            <a:r>
              <a:rPr lang="en">
                <a:solidFill>
                  <a:srgbClr val="FF9900"/>
                </a:solidFill>
              </a:rPr>
              <a:t>each process</a:t>
            </a:r>
            <a:endParaRPr>
              <a:solidFill>
                <a:srgbClr val="FF9900"/>
              </a:solidFill>
            </a:endParaRPr>
          </a:p>
          <a:p>
            <a:pPr indent="-317500" lvl="1" marL="914400" marR="0" rtl="0" algn="l">
              <a:lnSpc>
                <a:spcPct val="115000"/>
              </a:lnSpc>
              <a:spcBef>
                <a:spcPts val="0"/>
              </a:spcBef>
              <a:spcAft>
                <a:spcPts val="0"/>
              </a:spcAft>
              <a:buSzPts val="1400"/>
              <a:buChar char="○"/>
            </a:pPr>
            <a:r>
              <a:rPr lang="en">
                <a:highlight>
                  <a:srgbClr val="CCCCCC"/>
                </a:highlight>
                <a:latin typeface="Consolas"/>
                <a:ea typeface="Consolas"/>
                <a:cs typeface="Consolas"/>
                <a:sym typeface="Consolas"/>
              </a:rPr>
              <a:t>-t TIME</a:t>
            </a:r>
            <a:r>
              <a:rPr lang="en"/>
              <a:t>: The time limit in "minutes" or "minutes:seconds"</a:t>
            </a:r>
            <a:endParaRPr/>
          </a:p>
          <a:p>
            <a:pPr indent="-317500" lvl="1" marL="914400" marR="0" rtl="0" algn="l">
              <a:lnSpc>
                <a:spcPct val="115000"/>
              </a:lnSpc>
              <a:spcBef>
                <a:spcPts val="0"/>
              </a:spcBef>
              <a:spcAft>
                <a:spcPts val="0"/>
              </a:spcAft>
              <a:buSzPts val="1400"/>
              <a:buChar char="○"/>
            </a:pPr>
            <a:r>
              <a:rPr lang="en">
                <a:highlight>
                  <a:srgbClr val="CCCCCC"/>
                </a:highlight>
                <a:latin typeface="Consolas"/>
                <a:ea typeface="Consolas"/>
                <a:cs typeface="Consolas"/>
                <a:sym typeface="Consolas"/>
              </a:rPr>
              <a:t>-J NAME</a:t>
            </a:r>
            <a:r>
              <a:rPr lang="en"/>
              <a:t>: The name of the job. Will be displayed on squeue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submission using sbatch</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Using sbatch command to submit jobs in the background</a:t>
            </a:r>
            <a:endParaRPr/>
          </a:p>
          <a:p>
            <a:pPr indent="-342900" lvl="0" marL="457200" marR="0" rtl="0" algn="l">
              <a:lnSpc>
                <a:spcPct val="115000"/>
              </a:lnSpc>
              <a:spcBef>
                <a:spcPts val="0"/>
              </a:spcBef>
              <a:spcAft>
                <a:spcPts val="0"/>
              </a:spcAft>
              <a:buSzPts val="1800"/>
              <a:buChar char="●"/>
            </a:pPr>
            <a:r>
              <a:rPr lang="en"/>
              <a:t>You can write a simple script to do that</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 sbatch script.sh</a:t>
            </a:r>
            <a:endParaRPr/>
          </a:p>
          <a:p>
            <a:pPr indent="0" lvl="0" marL="0" marR="0" rtl="0" algn="l">
              <a:lnSpc>
                <a:spcPct val="100000"/>
              </a:lnSpc>
              <a:spcBef>
                <a:spcPts val="0"/>
              </a:spcBef>
              <a:spcAft>
                <a:spcPts val="0"/>
              </a:spcAft>
              <a:buNone/>
            </a:pPr>
            <a:r>
              <a:rPr lang="en"/>
              <a:t>	</a:t>
            </a:r>
            <a:endParaRPr/>
          </a:p>
        </p:txBody>
      </p:sp>
      <p:sp>
        <p:nvSpPr>
          <p:cNvPr id="183" name="Google Shape;183;p34"/>
          <p:cNvSpPr txBox="1"/>
          <p:nvPr/>
        </p:nvSpPr>
        <p:spPr>
          <a:xfrm>
            <a:off x="3147150" y="1976750"/>
            <a:ext cx="2849700" cy="1277100"/>
          </a:xfrm>
          <a:prstGeom prst="rect">
            <a:avLst/>
          </a:prstGeom>
          <a:solidFill>
            <a:srgbClr val="282C34"/>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#!/bin/bash</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#SBATCH -n 4</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#SBATCH -N 2</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ABB2BF"/>
                </a:solidFill>
                <a:latin typeface="Courier New"/>
                <a:ea typeface="Courier New"/>
                <a:cs typeface="Courier New"/>
                <a:sym typeface="Courier New"/>
              </a:rPr>
              <a:t>srun ./hello</a:t>
            </a:r>
            <a:endParaRPr b="1" sz="1800">
              <a:solidFill>
                <a:srgbClr val="ABB2BF"/>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control</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sinfo</a:t>
            </a:r>
            <a:r>
              <a:rPr lang="en"/>
              <a:t>: view status of nodes</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squeue</a:t>
            </a:r>
            <a:r>
              <a:rPr lang="en"/>
              <a:t>: view submitted jobs in queue</a:t>
            </a:r>
            <a:endParaRPr/>
          </a:p>
          <a:p>
            <a:pPr indent="-342900" lvl="0" marL="457200" rtl="0" algn="l">
              <a:spcBef>
                <a:spcPts val="0"/>
              </a:spcBef>
              <a:spcAft>
                <a:spcPts val="0"/>
              </a:spcAft>
              <a:buSzPts val="1800"/>
              <a:buChar char="●"/>
            </a:pPr>
            <a:r>
              <a:rPr lang="en">
                <a:highlight>
                  <a:srgbClr val="CCCCCC"/>
                </a:highlight>
                <a:latin typeface="Consolas"/>
                <a:ea typeface="Consolas"/>
                <a:cs typeface="Consolas"/>
                <a:sym typeface="Consolas"/>
              </a:rPr>
              <a:t>scancel JOBI</a:t>
            </a:r>
            <a:r>
              <a:rPr lang="en">
                <a:highlight>
                  <a:srgbClr val="CCCCCC"/>
                </a:highlight>
                <a:latin typeface="Consolas"/>
                <a:ea typeface="Consolas"/>
                <a:cs typeface="Consolas"/>
                <a:sym typeface="Consolas"/>
              </a:rPr>
              <a:t>D</a:t>
            </a:r>
            <a:r>
              <a:rPr lang="en"/>
              <a:t>: </a:t>
            </a:r>
            <a:r>
              <a:rPr lang="en"/>
              <a:t>cancel a job with its JOBID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Practices</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Compile and run the hello world program.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a:t>
            </a:r>
            <a:r>
              <a:rPr lang="en">
                <a:solidFill>
                  <a:srgbClr val="999999"/>
                </a:solidFill>
              </a:rPr>
              <a:t>introduction</a:t>
            </a:r>
            <a:r>
              <a:rPr lang="en">
                <a:solidFill>
                  <a:srgbClr val="999999"/>
                </a:solidFill>
              </a:rPr>
              <a:t> -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SzPts val="1800"/>
              <a:buChar char="●"/>
            </a:pPr>
            <a:r>
              <a:rPr lang="en"/>
              <a:t>Time measurement</a:t>
            </a:r>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 measure</a:t>
            </a:r>
            <a:r>
              <a:rPr lang="en"/>
              <a:t>ment</a:t>
            </a:r>
            <a:r>
              <a:rPr lang="en"/>
              <a:t> method</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srun -n4 time ./hello</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sbatch + time srun</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MPI_Wtime()</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omp_get_wtime()</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clock_gettime(CLOCK_MONOTONIC, ...)</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std::chrono::steady_clock</a:t>
            </a:r>
            <a:endParaRPr/>
          </a:p>
        </p:txBody>
      </p:sp>
      <p:sp>
        <p:nvSpPr>
          <p:cNvPr id="208" name="Google Shape;208;p38"/>
          <p:cNvSpPr txBox="1"/>
          <p:nvPr/>
        </p:nvSpPr>
        <p:spPr>
          <a:xfrm>
            <a:off x="5734700" y="1152475"/>
            <a:ext cx="2849700" cy="1269900"/>
          </a:xfrm>
          <a:prstGeom prst="rect">
            <a:avLst/>
          </a:prstGeom>
          <a:solidFill>
            <a:srgbClr val="282C34"/>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#!/bin/bash</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#SBATCH -n 4</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#SBATCH -N 2</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ABB2BF"/>
                </a:solidFill>
                <a:latin typeface="Courier New"/>
                <a:ea typeface="Courier New"/>
                <a:cs typeface="Courier New"/>
                <a:sym typeface="Courier New"/>
              </a:rPr>
              <a:t>time srun ./hello</a:t>
            </a:r>
            <a:endParaRPr b="1" sz="1800">
              <a:solidFill>
                <a:srgbClr val="ABB2BF"/>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Example: </a:t>
            </a:r>
            <a:r>
              <a:rPr lang="en" sz="2600">
                <a:latin typeface="Consolas"/>
                <a:ea typeface="Consolas"/>
                <a:cs typeface="Consolas"/>
                <a:sym typeface="Consolas"/>
              </a:rPr>
              <a:t>MPI_Wtime()</a:t>
            </a:r>
            <a:endParaRPr sz="2600"/>
          </a:p>
        </p:txBody>
      </p:sp>
      <p:sp>
        <p:nvSpPr>
          <p:cNvPr id="214" name="Google Shape;214;p39"/>
          <p:cNvSpPr txBox="1"/>
          <p:nvPr>
            <p:ph idx="1" type="body"/>
          </p:nvPr>
        </p:nvSpPr>
        <p:spPr>
          <a:xfrm>
            <a:off x="311700" y="1152475"/>
            <a:ext cx="8520600" cy="1182000"/>
          </a:xfrm>
          <a:prstGeom prst="rect">
            <a:avLst/>
          </a:prstGeom>
          <a:solidFill>
            <a:srgbClr val="282C34"/>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C678DD"/>
                </a:solidFill>
                <a:highlight>
                  <a:srgbClr val="282C34"/>
                </a:highlight>
                <a:latin typeface="Courier New"/>
                <a:ea typeface="Courier New"/>
                <a:cs typeface="Courier New"/>
                <a:sym typeface="Courier New"/>
              </a:rPr>
              <a:t>double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starttime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endtime</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E06C75"/>
                </a:solidFill>
                <a:highlight>
                  <a:srgbClr val="282C34"/>
                </a:highlight>
                <a:latin typeface="Courier New"/>
                <a:ea typeface="Courier New"/>
                <a:cs typeface="Courier New"/>
                <a:sym typeface="Courier New"/>
              </a:rPr>
              <a:t>starttime</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MPI_Wtime</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ABB2BF"/>
                </a:solidFill>
                <a:highlight>
                  <a:srgbClr val="282C34"/>
                </a:highlight>
                <a:latin typeface="Courier New"/>
                <a:ea typeface="Courier New"/>
                <a:cs typeface="Courier New"/>
                <a:sym typeface="Courier New"/>
              </a:rPr>
              <a:t>....  stuff to be timed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E06C75"/>
                </a:solidFill>
                <a:highlight>
                  <a:srgbClr val="282C34"/>
                </a:highlight>
                <a:latin typeface="Courier New"/>
                <a:ea typeface="Courier New"/>
                <a:cs typeface="Courier New"/>
                <a:sym typeface="Courier New"/>
              </a:rPr>
              <a:t>endtime</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MPI_Wtime</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61AFEF"/>
                </a:solidFill>
                <a:highlight>
                  <a:srgbClr val="282C34"/>
                </a:highlight>
                <a:latin typeface="Courier New"/>
                <a:ea typeface="Courier New"/>
                <a:cs typeface="Courier New"/>
                <a:sym typeface="Courier New"/>
              </a:rPr>
              <a:t>printf</a:t>
            </a:r>
            <a:r>
              <a:rPr b="1" lang="en" sz="1200">
                <a:solidFill>
                  <a:srgbClr val="ABB2BF"/>
                </a:solidFill>
                <a:highlight>
                  <a:srgbClr val="282C34"/>
                </a:highlight>
                <a:latin typeface="Courier New"/>
                <a:ea typeface="Courier New"/>
                <a:cs typeface="Courier New"/>
                <a:sym typeface="Courier New"/>
              </a:rPr>
              <a:t>(</a:t>
            </a:r>
            <a:r>
              <a:rPr b="1" lang="en" sz="1200">
                <a:solidFill>
                  <a:srgbClr val="98C379"/>
                </a:solidFill>
                <a:highlight>
                  <a:srgbClr val="282C34"/>
                </a:highlight>
                <a:latin typeface="Courier New"/>
                <a:ea typeface="Courier New"/>
                <a:cs typeface="Courier New"/>
                <a:sym typeface="Courier New"/>
              </a:rPr>
              <a:t>"That took </a:t>
            </a:r>
            <a:r>
              <a:rPr b="1" lang="en" sz="1200">
                <a:solidFill>
                  <a:srgbClr val="D19A66"/>
                </a:solidFill>
                <a:highlight>
                  <a:srgbClr val="282C34"/>
                </a:highlight>
                <a:latin typeface="Courier New"/>
                <a:ea typeface="Courier New"/>
                <a:cs typeface="Courier New"/>
                <a:sym typeface="Courier New"/>
              </a:rPr>
              <a:t>%</a:t>
            </a:r>
            <a:r>
              <a:rPr b="1" lang="en" sz="1200">
                <a:solidFill>
                  <a:srgbClr val="D19A66"/>
                </a:solidFill>
                <a:highlight>
                  <a:srgbClr val="282C34"/>
                </a:highlight>
                <a:latin typeface="Courier New"/>
                <a:ea typeface="Courier New"/>
                <a:cs typeface="Courier New"/>
                <a:sym typeface="Courier New"/>
              </a:rPr>
              <a:t>f</a:t>
            </a:r>
            <a:r>
              <a:rPr b="1" lang="en" sz="1200">
                <a:solidFill>
                  <a:srgbClr val="98C379"/>
                </a:solidFill>
                <a:highlight>
                  <a:srgbClr val="282C34"/>
                </a:highlight>
                <a:latin typeface="Courier New"/>
                <a:ea typeface="Courier New"/>
                <a:cs typeface="Courier New"/>
                <a:sym typeface="Courier New"/>
              </a:rPr>
              <a:t> seconds</a:t>
            </a:r>
            <a:r>
              <a:rPr b="1" lang="en" sz="1200">
                <a:solidFill>
                  <a:srgbClr val="56B6C2"/>
                </a:solidFill>
                <a:highlight>
                  <a:srgbClr val="282C34"/>
                </a:highlight>
                <a:latin typeface="Courier New"/>
                <a:ea typeface="Courier New"/>
                <a:cs typeface="Courier New"/>
                <a:sym typeface="Courier New"/>
              </a:rPr>
              <a:t>\n</a:t>
            </a:r>
            <a:r>
              <a:rPr b="1" lang="en" sz="1200">
                <a:solidFill>
                  <a:srgbClr val="98C379"/>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endtime-starttime</a:t>
            </a:r>
            <a:r>
              <a:rPr b="1" lang="en" sz="1200">
                <a:solidFill>
                  <a:srgbClr val="ABB2BF"/>
                </a:solidFill>
                <a:highlight>
                  <a:srgbClr val="282C34"/>
                </a:highlight>
                <a:latin typeface="Courier New"/>
                <a:ea typeface="Courier New"/>
                <a:cs typeface="Courier New"/>
                <a:sym typeface="Courier New"/>
              </a:rPr>
              <a:t>);</a:t>
            </a:r>
            <a:endParaRPr b="1"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idx="1" type="body"/>
          </p:nvPr>
        </p:nvSpPr>
        <p:spPr>
          <a:xfrm>
            <a:off x="311700" y="1152475"/>
            <a:ext cx="8520600" cy="3703200"/>
          </a:xfrm>
          <a:prstGeom prst="rect">
            <a:avLst/>
          </a:prstGeom>
          <a:solidFill>
            <a:srgbClr val="282C34"/>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C678DD"/>
                </a:solidFill>
                <a:highlight>
                  <a:srgbClr val="282C34"/>
                </a:highlight>
                <a:latin typeface="Courier New"/>
                <a:ea typeface="Courier New"/>
                <a:cs typeface="Courier New"/>
                <a:sym typeface="Courier New"/>
              </a:rPr>
              <a:t>int</a:t>
            </a: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main</a:t>
            </a: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struct</a:t>
            </a:r>
            <a:r>
              <a:rPr b="1" lang="en" sz="1200">
                <a:solidFill>
                  <a:srgbClr val="ABB2BF"/>
                </a:solidFill>
                <a:highlight>
                  <a:srgbClr val="282C34"/>
                </a:highlight>
                <a:latin typeface="Courier New"/>
                <a:ea typeface="Courier New"/>
                <a:cs typeface="Courier New"/>
                <a:sym typeface="Courier New"/>
              </a:rPr>
              <a:t> </a:t>
            </a:r>
            <a:r>
              <a:rPr b="1" lang="en" sz="1200">
                <a:solidFill>
                  <a:srgbClr val="E5C07B"/>
                </a:solidFill>
                <a:highlight>
                  <a:srgbClr val="282C34"/>
                </a:highlight>
                <a:latin typeface="Courier New"/>
                <a:ea typeface="Courier New"/>
                <a:cs typeface="Courier New"/>
                <a:sym typeface="Courier New"/>
              </a:rPr>
              <a:t>timespec</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double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time_used</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clock_gettime</a:t>
            </a:r>
            <a:r>
              <a:rPr b="1" lang="en" sz="1200">
                <a:solidFill>
                  <a:srgbClr val="ABB2BF"/>
                </a:solidFill>
                <a:highlight>
                  <a:srgbClr val="282C34"/>
                </a:highlight>
                <a:latin typeface="Courier New"/>
                <a:ea typeface="Courier New"/>
                <a:cs typeface="Courier New"/>
                <a:sym typeface="Courier New"/>
              </a:rPr>
              <a:t>(CLOCK_MONOTONIC, </a:t>
            </a:r>
            <a:r>
              <a:rPr b="1" lang="en" sz="1200">
                <a:solidFill>
                  <a:srgbClr val="C678DD"/>
                </a:solidFill>
                <a:highlight>
                  <a:srgbClr val="282C34"/>
                </a:highlight>
                <a:latin typeface="Courier New"/>
                <a:ea typeface="Courier New"/>
                <a:cs typeface="Courier New"/>
                <a:sym typeface="Courier New"/>
              </a:rPr>
              <a:t>&amp;</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ABB2BF"/>
                </a:solidFill>
                <a:highlight>
                  <a:srgbClr val="282C34"/>
                </a:highlight>
                <a:latin typeface="Courier New"/>
                <a:ea typeface="Courier New"/>
                <a:cs typeface="Courier New"/>
                <a:sym typeface="Courier New"/>
              </a:rPr>
              <a:t>....  stuff to be timed  ...</a:t>
            </a:r>
            <a:endParaRPr b="1" i="1" sz="1200">
              <a:solidFill>
                <a:srgbClr val="5C6370"/>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clock_gettime</a:t>
            </a:r>
            <a:r>
              <a:rPr b="1" lang="en" sz="1200">
                <a:solidFill>
                  <a:srgbClr val="ABB2BF"/>
                </a:solidFill>
                <a:highlight>
                  <a:srgbClr val="282C34"/>
                </a:highlight>
                <a:latin typeface="Courier New"/>
                <a:ea typeface="Courier New"/>
                <a:cs typeface="Courier New"/>
                <a:sym typeface="Courier New"/>
              </a:rPr>
              <a:t>(CLOCK_MONOTONIC, </a:t>
            </a:r>
            <a:r>
              <a:rPr b="1" lang="en" sz="1200">
                <a:solidFill>
                  <a:srgbClr val="C678DD"/>
                </a:solidFill>
                <a:highlight>
                  <a:srgbClr val="282C34"/>
                </a:highlight>
                <a:latin typeface="Courier New"/>
                <a:ea typeface="Courier New"/>
                <a:cs typeface="Courier New"/>
                <a:sym typeface="Courier New"/>
              </a:rPr>
              <a:t>&amp;</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if</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&lt;</a:t>
            </a:r>
            <a:r>
              <a:rPr b="1" lang="en" sz="1200">
                <a:solidFill>
                  <a:srgbClr val="ABB2BF"/>
                </a:solidFill>
                <a:highlight>
                  <a:srgbClr val="282C34"/>
                </a:highlight>
                <a:latin typeface="Courier New"/>
                <a:ea typeface="Courier New"/>
                <a:cs typeface="Courier New"/>
                <a:sym typeface="Courier New"/>
              </a:rPr>
              <a:t> </a:t>
            </a:r>
            <a:r>
              <a:rPr b="1" lang="en" sz="1200">
                <a:solidFill>
                  <a:srgbClr val="D19A66"/>
                </a:solidFill>
                <a:highlight>
                  <a:srgbClr val="282C34"/>
                </a:highlight>
                <a:latin typeface="Courier New"/>
                <a:ea typeface="Courier New"/>
                <a:cs typeface="Courier New"/>
                <a:sym typeface="Courier New"/>
              </a:rPr>
              <a:t>0</a:t>
            </a: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C678DD"/>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C678DD"/>
                </a:solidFill>
                <a:highlight>
                  <a:srgbClr val="282C34"/>
                </a:highlight>
                <a:latin typeface="Courier New"/>
                <a:ea typeface="Courier New"/>
                <a:cs typeface="Courier New"/>
                <a:sym typeface="Courier New"/>
              </a:rPr>
              <a:t>-</a:t>
            </a:r>
            <a:r>
              <a:rPr b="1" lang="en" sz="1200">
                <a:solidFill>
                  <a:srgbClr val="D19A66"/>
                </a:solidFill>
                <a:highlight>
                  <a:srgbClr val="282C34"/>
                </a:highlight>
                <a:latin typeface="Courier New"/>
                <a:ea typeface="Courier New"/>
                <a:cs typeface="Courier New"/>
                <a:sym typeface="Courier New"/>
              </a:rPr>
              <a:t>1</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D19A66"/>
                </a:solidFill>
                <a:highlight>
                  <a:srgbClr val="282C34"/>
                </a:highlight>
                <a:latin typeface="Courier New"/>
                <a:ea typeface="Courier New"/>
                <a:cs typeface="Courier New"/>
                <a:sym typeface="Courier New"/>
              </a:rPr>
              <a:t>1000000000</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 </a:t>
            </a:r>
            <a:r>
              <a:rPr b="1" lang="en" sz="1200">
                <a:solidFill>
                  <a:srgbClr val="C678DD"/>
                </a:solidFill>
                <a:highlight>
                  <a:srgbClr val="282C34"/>
                </a:highlight>
                <a:latin typeface="Courier New"/>
                <a:ea typeface="Courier New"/>
                <a:cs typeface="Courier New"/>
                <a:sym typeface="Courier New"/>
              </a:rPr>
              <a:t>else</a:t>
            </a: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time_used</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double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D19A66"/>
                </a:solidFill>
                <a:highlight>
                  <a:srgbClr val="282C34"/>
                </a:highlight>
                <a:latin typeface="Courier New"/>
                <a:ea typeface="Courier New"/>
                <a:cs typeface="Courier New"/>
                <a:sym typeface="Courier New"/>
              </a:rPr>
              <a:t>1000000000.0</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printf</a:t>
            </a:r>
            <a:r>
              <a:rPr b="1" lang="en" sz="1200">
                <a:solidFill>
                  <a:srgbClr val="ABB2BF"/>
                </a:solidFill>
                <a:highlight>
                  <a:srgbClr val="282C34"/>
                </a:highlight>
                <a:latin typeface="Courier New"/>
                <a:ea typeface="Courier New"/>
                <a:cs typeface="Courier New"/>
                <a:sym typeface="Courier New"/>
              </a:rPr>
              <a:t>(</a:t>
            </a:r>
            <a:r>
              <a:rPr b="1" lang="en" sz="1200">
                <a:solidFill>
                  <a:srgbClr val="98C379"/>
                </a:solidFill>
                <a:highlight>
                  <a:srgbClr val="282C34"/>
                </a:highlight>
                <a:latin typeface="Courier New"/>
                <a:ea typeface="Courier New"/>
                <a:cs typeface="Courier New"/>
                <a:sym typeface="Courier New"/>
              </a:rPr>
              <a:t>"</a:t>
            </a:r>
            <a:r>
              <a:rPr b="1" lang="en" sz="1200">
                <a:solidFill>
                  <a:srgbClr val="D19A66"/>
                </a:solidFill>
                <a:highlight>
                  <a:srgbClr val="282C34"/>
                </a:highlight>
                <a:latin typeface="Courier New"/>
                <a:ea typeface="Courier New"/>
                <a:cs typeface="Courier New"/>
                <a:sym typeface="Courier New"/>
              </a:rPr>
              <a:t>%f</a:t>
            </a:r>
            <a:r>
              <a:rPr b="1" lang="en" sz="1200">
                <a:solidFill>
                  <a:srgbClr val="98C379"/>
                </a:solidFill>
                <a:highlight>
                  <a:srgbClr val="282C34"/>
                </a:highlight>
                <a:latin typeface="Courier New"/>
                <a:ea typeface="Courier New"/>
                <a:cs typeface="Courier New"/>
                <a:sym typeface="Courier New"/>
              </a:rPr>
              <a:t> second</a:t>
            </a:r>
            <a:r>
              <a:rPr b="1" lang="en" sz="1200">
                <a:solidFill>
                  <a:srgbClr val="56B6C2"/>
                </a:solidFill>
                <a:highlight>
                  <a:srgbClr val="282C34"/>
                </a:highlight>
                <a:latin typeface="Courier New"/>
                <a:ea typeface="Courier New"/>
                <a:cs typeface="Courier New"/>
                <a:sym typeface="Courier New"/>
              </a:rPr>
              <a:t>\n</a:t>
            </a:r>
            <a:r>
              <a:rPr b="1" lang="en" sz="1200">
                <a:solidFill>
                  <a:srgbClr val="98C379"/>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time_used</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C678DD"/>
              </a:solidFill>
              <a:highlight>
                <a:srgbClr val="282C34"/>
              </a:highlight>
              <a:latin typeface="Courier New"/>
              <a:ea typeface="Courier New"/>
              <a:cs typeface="Courier New"/>
              <a:sym typeface="Courier New"/>
            </a:endParaRPr>
          </a:p>
        </p:txBody>
      </p:sp>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Example: </a:t>
            </a:r>
            <a:r>
              <a:rPr lang="en" sz="2600">
                <a:latin typeface="Consolas"/>
                <a:ea typeface="Consolas"/>
                <a:cs typeface="Consolas"/>
                <a:sym typeface="Consolas"/>
              </a:rPr>
              <a:t>clock_gettime(CLOCK_MONOTONIC, ...)</a:t>
            </a:r>
            <a:endParaRPr sz="260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Wrong measurement method</a:t>
            </a:r>
            <a:endParaRPr/>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time srun -n4 ./hello</a:t>
            </a:r>
            <a:r>
              <a:rPr lang="en"/>
              <a:t>: this time include </a:t>
            </a:r>
            <a:r>
              <a:rPr lang="en"/>
              <a:t>queuing</a:t>
            </a:r>
            <a:r>
              <a:rPr lang="en"/>
              <a:t> time </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time(NULL)</a:t>
            </a:r>
            <a:r>
              <a:rPr lang="en"/>
              <a:t>: the resolution is too low (1-second)</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a:t>
            </a:r>
            <a:r>
              <a:rPr lang="en"/>
              <a:t>: it will count 2x time when using two threads and will not include I/O time.</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clock_gettime(CLOCK_REALTIME, ...)</a:t>
            </a:r>
            <a:r>
              <a:rPr lang="en"/>
              <a:t>: it will be affected by NTP adjustments and DST changes.</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std::high_resolution_clock::now()</a:t>
            </a:r>
            <a:r>
              <a:rPr lang="en"/>
              <a:t>: it </a:t>
            </a:r>
            <a:r>
              <a:rPr lang="en"/>
              <a:t>may</a:t>
            </a:r>
            <a:r>
              <a:rPr lang="en"/>
              <a:t> be affected by NTP adjustments and DST changes.</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Platform instruction - Apollo</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19 nodes for this course (apollo31 - 48, 50)</a:t>
            </a:r>
            <a:endParaRPr/>
          </a:p>
          <a:p>
            <a:pPr indent="-342900" lvl="0" marL="457200" rtl="0" algn="l">
              <a:spcBef>
                <a:spcPts val="0"/>
              </a:spcBef>
              <a:spcAft>
                <a:spcPts val="0"/>
              </a:spcAft>
              <a:buSzPts val="1800"/>
              <a:buChar char="●"/>
            </a:pPr>
            <a:r>
              <a:rPr lang="en"/>
              <a:t>Intel X5670 2x6 cores @ 2.93GHz  (Hyper threading disabled)</a:t>
            </a:r>
            <a:endParaRPr/>
          </a:p>
          <a:p>
            <a:pPr indent="-342900" lvl="0" marL="457200" rtl="0" algn="l">
              <a:spcBef>
                <a:spcPts val="0"/>
              </a:spcBef>
              <a:spcAft>
                <a:spcPts val="0"/>
              </a:spcAft>
              <a:buSzPts val="1800"/>
              <a:buChar char="●"/>
            </a:pPr>
            <a:r>
              <a:rPr lang="en"/>
              <a:t>96GB RAM (each node)</a:t>
            </a:r>
            <a:endParaRPr/>
          </a:p>
          <a:p>
            <a:pPr indent="-342900" lvl="0" marL="457200" rtl="0" algn="l">
              <a:spcBef>
                <a:spcPts val="0"/>
              </a:spcBef>
              <a:spcAft>
                <a:spcPts val="0"/>
              </a:spcAft>
              <a:buSzPts val="1800"/>
              <a:buChar char="●"/>
            </a:pPr>
            <a:r>
              <a:rPr lang="en"/>
              <a:t>5.5TB shared RAID5 disk</a:t>
            </a:r>
            <a:endParaRPr/>
          </a:p>
          <a:p>
            <a:pPr indent="-342900" lvl="0" marL="457200" rtl="0" algn="l">
              <a:spcBef>
                <a:spcPts val="0"/>
              </a:spcBef>
              <a:spcAft>
                <a:spcPts val="0"/>
              </a:spcAft>
              <a:buSzPts val="1800"/>
              <a:buChar char="●"/>
            </a:pPr>
            <a:r>
              <a:rPr lang="en"/>
              <a:t>QDR Infiniband (40 Gb/s)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a:t>
            </a:r>
            <a:r>
              <a:rPr lang="en">
                <a:solidFill>
                  <a:srgbClr val="999999"/>
                </a:solidFill>
              </a:rPr>
              <a:t>introduction</a:t>
            </a:r>
            <a:r>
              <a:rPr lang="en">
                <a:solidFill>
                  <a:srgbClr val="999999"/>
                </a:solidFill>
              </a:rPr>
              <a:t> -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Login to Apollo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Time measurement</a:t>
            </a:r>
            <a:endParaRPr>
              <a:solidFill>
                <a:srgbClr val="999999"/>
              </a:solidFill>
            </a:endParaRPr>
          </a:p>
          <a:p>
            <a:pPr indent="-342900" lvl="0" marL="457200" rtl="0" algn="l">
              <a:spcBef>
                <a:spcPts val="0"/>
              </a:spcBef>
              <a:spcAft>
                <a:spcPts val="0"/>
              </a:spcAft>
              <a:buSzPts val="1800"/>
              <a:buChar char="●"/>
            </a:pPr>
            <a:r>
              <a:rPr lang="en"/>
              <a:t>Lab1 - Pixels in circle</a:t>
            </a:r>
            <a:endParaRPr/>
          </a:p>
        </p:txBody>
      </p:sp>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Pixels in circle</a:t>
            </a:r>
            <a:endParaRPr/>
          </a:p>
        </p:txBody>
      </p:sp>
      <p:sp>
        <p:nvSpPr>
          <p:cNvPr id="238" name="Google Shape;238;p43"/>
          <p:cNvSpPr txBox="1"/>
          <p:nvPr>
            <p:ph idx="1" type="body"/>
          </p:nvPr>
        </p:nvSpPr>
        <p:spPr>
          <a:xfrm>
            <a:off x="311700" y="1152475"/>
            <a:ext cx="5236500" cy="35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Suppose we want to draw a filled circle of radius r on a 2D monitor, how many pixels will be filled?</a:t>
            </a:r>
            <a:endParaRPr/>
          </a:p>
          <a:p>
            <a:pPr indent="0" lvl="0" marL="0" rtl="0" algn="l">
              <a:spcBef>
                <a:spcPts val="1600"/>
              </a:spcBef>
              <a:spcAft>
                <a:spcPts val="0"/>
              </a:spcAft>
              <a:buClr>
                <a:schemeClr val="dk1"/>
              </a:buClr>
              <a:buSzPts val="1100"/>
              <a:buFont typeface="Arial"/>
              <a:buNone/>
            </a:pPr>
            <a:r>
              <a:rPr lang="en"/>
              <a:t>We fill a pixel when any part of the circle overlaps with the pixel. We also assume that the circle center is at the boundary of 4 pixels.</a:t>
            </a:r>
            <a:endParaRPr/>
          </a:p>
          <a:p>
            <a:pPr indent="0" lvl="0" marL="0" rtl="0" algn="l">
              <a:spcBef>
                <a:spcPts val="1600"/>
              </a:spcBef>
              <a:spcAft>
                <a:spcPts val="1600"/>
              </a:spcAft>
              <a:buNone/>
            </a:pPr>
            <a:r>
              <a:rPr lang="en"/>
              <a:t>For example, 88 pixels are filled when r=5.</a:t>
            </a:r>
            <a:endParaRPr/>
          </a:p>
        </p:txBody>
      </p:sp>
      <p:pic>
        <p:nvPicPr>
          <p:cNvPr id="239" name="Google Shape;239;p43"/>
          <p:cNvPicPr preferRelativeResize="0"/>
          <p:nvPr/>
        </p:nvPicPr>
        <p:blipFill>
          <a:blip r:embed="rId3">
            <a:alphaModFix/>
          </a:blip>
          <a:stretch>
            <a:fillRect/>
          </a:stretch>
        </p:blipFill>
        <p:spPr>
          <a:xfrm>
            <a:off x="5827125" y="1198250"/>
            <a:ext cx="2670150" cy="26734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Pixels in circle</a:t>
            </a:r>
            <a:endParaRPr/>
          </a:p>
        </p:txBody>
      </p:sp>
      <p:sp>
        <p:nvSpPr>
          <p:cNvPr id="245" name="Google Shape;24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1600"/>
              </a:spcAft>
              <a:buNone/>
            </a:pPr>
            <a:r>
              <a:rPr lang="en"/>
              <a:t>Example: r = 5</a:t>
            </a:r>
            <a:endParaRPr/>
          </a:p>
        </p:txBody>
      </p:sp>
      <p:pic>
        <p:nvPicPr>
          <p:cNvPr id="246" name="Google Shape;246;p44"/>
          <p:cNvPicPr preferRelativeResize="0"/>
          <p:nvPr/>
        </p:nvPicPr>
        <p:blipFill rotWithShape="1">
          <a:blip r:embed="rId3">
            <a:alphaModFix/>
          </a:blip>
          <a:srcRect b="0" l="0" r="0" t="37749"/>
          <a:stretch/>
        </p:blipFill>
        <p:spPr>
          <a:xfrm>
            <a:off x="460700" y="2954775"/>
            <a:ext cx="8222601" cy="1194350"/>
          </a:xfrm>
          <a:prstGeom prst="rect">
            <a:avLst/>
          </a:prstGeom>
          <a:noFill/>
          <a:ln>
            <a:noFill/>
          </a:ln>
        </p:spPr>
      </p:pic>
      <p:pic>
        <p:nvPicPr>
          <p:cNvPr id="247" name="Google Shape;247;p44"/>
          <p:cNvPicPr preferRelativeResize="0"/>
          <p:nvPr/>
        </p:nvPicPr>
        <p:blipFill rotWithShape="1">
          <a:blip r:embed="rId3">
            <a:alphaModFix/>
          </a:blip>
          <a:srcRect b="61271" l="0" r="60745" t="0"/>
          <a:stretch/>
        </p:blipFill>
        <p:spPr>
          <a:xfrm>
            <a:off x="460700" y="1614725"/>
            <a:ext cx="3227676" cy="743050"/>
          </a:xfrm>
          <a:prstGeom prst="rect">
            <a:avLst/>
          </a:prstGeom>
          <a:noFill/>
          <a:ln>
            <a:noFill/>
          </a:ln>
        </p:spPr>
      </p:pic>
      <p:pic>
        <p:nvPicPr>
          <p:cNvPr id="248" name="Google Shape;248;p44"/>
          <p:cNvPicPr preferRelativeResize="0"/>
          <p:nvPr/>
        </p:nvPicPr>
        <p:blipFill>
          <a:blip r:embed="rId4">
            <a:alphaModFix/>
          </a:blip>
          <a:stretch>
            <a:fillRect/>
          </a:stretch>
        </p:blipFill>
        <p:spPr>
          <a:xfrm>
            <a:off x="6432975" y="445025"/>
            <a:ext cx="2250331" cy="2199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Spec</a:t>
            </a:r>
            <a:endParaRPr/>
          </a:p>
        </p:txBody>
      </p:sp>
      <p:sp>
        <p:nvSpPr>
          <p:cNvPr id="254" name="Google Shape;254;p45"/>
          <p:cNvSpPr txBox="1"/>
          <p:nvPr>
            <p:ph idx="1" type="body"/>
          </p:nvPr>
        </p:nvSpPr>
        <p:spPr>
          <a:xfrm>
            <a:off x="311700" y="1152475"/>
            <a:ext cx="8520600" cy="369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Parallelize the calculation using </a:t>
            </a:r>
            <a:r>
              <a:rPr lang="en"/>
              <a:t>MPI</a:t>
            </a:r>
            <a:r>
              <a:rPr lang="en"/>
              <a:t>.</a:t>
            </a:r>
            <a:endParaRPr/>
          </a:p>
          <a:p>
            <a:pPr indent="-342900" lvl="0" marL="457200" rtl="0" algn="l">
              <a:spcBef>
                <a:spcPts val="0"/>
              </a:spcBef>
              <a:spcAft>
                <a:spcPts val="0"/>
              </a:spcAft>
              <a:buSzPts val="1800"/>
              <a:buChar char="●"/>
            </a:pPr>
            <a:r>
              <a:rPr lang="en"/>
              <a:t>Program input format: </a:t>
            </a:r>
            <a:r>
              <a:rPr lang="en">
                <a:highlight>
                  <a:srgbClr val="CCCCCC"/>
                </a:highlight>
                <a:latin typeface="Consolas"/>
                <a:ea typeface="Consolas"/>
                <a:cs typeface="Consolas"/>
                <a:sym typeface="Consolas"/>
              </a:rPr>
              <a:t>srun -N</a:t>
            </a:r>
            <a:r>
              <a:rPr lang="en">
                <a:highlight>
                  <a:srgbClr val="CCCCCC"/>
                </a:highlight>
                <a:latin typeface="Consolas"/>
                <a:ea typeface="Consolas"/>
                <a:cs typeface="Consolas"/>
                <a:sym typeface="Consolas"/>
              </a:rPr>
              <a:t>node</a:t>
            </a:r>
            <a:r>
              <a:rPr lang="en">
                <a:highlight>
                  <a:srgbClr val="CCCCCC"/>
                </a:highlight>
                <a:latin typeface="Consolas"/>
                <a:ea typeface="Consolas"/>
                <a:cs typeface="Consolas"/>
                <a:sym typeface="Consolas"/>
              </a:rPr>
              <a:t> -n</a:t>
            </a:r>
            <a:r>
              <a:rPr lang="en">
                <a:highlight>
                  <a:srgbClr val="CCCCCC"/>
                </a:highlight>
                <a:latin typeface="Consolas"/>
                <a:ea typeface="Consolas"/>
                <a:cs typeface="Consolas"/>
                <a:sym typeface="Consolas"/>
              </a:rPr>
              <a:t>proc</a:t>
            </a:r>
            <a:r>
              <a:rPr lang="en">
                <a:highlight>
                  <a:srgbClr val="CCCCCC"/>
                </a:highlight>
                <a:latin typeface="Consolas"/>
                <a:ea typeface="Consolas"/>
                <a:cs typeface="Consolas"/>
                <a:sym typeface="Consolas"/>
              </a:rPr>
              <a:t> ./lab</a:t>
            </a:r>
            <a:r>
              <a:rPr lang="en">
                <a:highlight>
                  <a:srgbClr val="CCCCCC"/>
                </a:highlight>
                <a:latin typeface="Consolas"/>
                <a:ea typeface="Consolas"/>
                <a:cs typeface="Consolas"/>
                <a:sym typeface="Consolas"/>
              </a:rPr>
              <a:t>1</a:t>
            </a:r>
            <a:r>
              <a:rPr lang="en">
                <a:highlight>
                  <a:srgbClr val="CCCCCC"/>
                </a:highlight>
                <a:latin typeface="Consolas"/>
                <a:ea typeface="Consolas"/>
                <a:cs typeface="Consolas"/>
                <a:sym typeface="Consolas"/>
              </a:rPr>
              <a:t> r k</a:t>
            </a:r>
            <a:endParaRPr>
              <a:highlight>
                <a:srgbClr val="CCCCCC"/>
              </a:highlight>
              <a:latin typeface="Consolas"/>
              <a:ea typeface="Consolas"/>
              <a:cs typeface="Consolas"/>
              <a:sym typeface="Consolas"/>
            </a:endParaRPr>
          </a:p>
          <a:p>
            <a:pPr indent="-317500" lvl="1" marL="914400" rtl="0" algn="l">
              <a:spcBef>
                <a:spcPts val="0"/>
              </a:spcBef>
              <a:spcAft>
                <a:spcPts val="0"/>
              </a:spcAft>
              <a:buSzPts val="1400"/>
              <a:buChar char="○"/>
            </a:pPr>
            <a:r>
              <a:rPr lang="en" sz="1800"/>
              <a:t>node: number of nodes</a:t>
            </a:r>
            <a:endParaRPr sz="1800"/>
          </a:p>
          <a:p>
            <a:pPr indent="-317500" lvl="1" marL="914400" rtl="0" algn="l">
              <a:spcBef>
                <a:spcPts val="0"/>
              </a:spcBef>
              <a:spcAft>
                <a:spcPts val="0"/>
              </a:spcAft>
              <a:buSzPts val="1400"/>
              <a:buChar char="○"/>
            </a:pPr>
            <a:r>
              <a:rPr lang="en" sz="1800"/>
              <a:t>proc: number of MPI processes</a:t>
            </a:r>
            <a:endParaRPr sz="1800"/>
          </a:p>
          <a:p>
            <a:pPr indent="-317500" lvl="1" marL="914400" rtl="0" algn="l">
              <a:spcBef>
                <a:spcPts val="0"/>
              </a:spcBef>
              <a:spcAft>
                <a:spcPts val="0"/>
              </a:spcAft>
              <a:buSzPts val="1400"/>
              <a:buChar char="○"/>
            </a:pPr>
            <a:r>
              <a:rPr lang="en" sz="1800"/>
              <a:t>r: the </a:t>
            </a:r>
            <a:r>
              <a:rPr lang="en" sz="1800"/>
              <a:t>radius</a:t>
            </a:r>
            <a:r>
              <a:rPr lang="en" sz="1800"/>
              <a:t> of circle, integer</a:t>
            </a:r>
            <a:endParaRPr sz="1800"/>
          </a:p>
          <a:p>
            <a:pPr indent="-317500" lvl="1" marL="914400" rtl="0" algn="l">
              <a:spcBef>
                <a:spcPts val="0"/>
              </a:spcBef>
              <a:spcAft>
                <a:spcPts val="0"/>
              </a:spcAft>
              <a:buSzPts val="1400"/>
              <a:buChar char="○"/>
            </a:pPr>
            <a:r>
              <a:rPr lang="en" sz="1800"/>
              <a:t>k</a:t>
            </a:r>
            <a:r>
              <a:rPr lang="en" sz="1800"/>
              <a:t>: integer</a:t>
            </a:r>
            <a:endParaRPr sz="1800"/>
          </a:p>
          <a:p>
            <a:pPr indent="-342900" lvl="0" marL="457200" marR="0" rtl="0" algn="l">
              <a:lnSpc>
                <a:spcPct val="115000"/>
              </a:lnSpc>
              <a:spcBef>
                <a:spcPts val="0"/>
              </a:spcBef>
              <a:spcAft>
                <a:spcPts val="0"/>
              </a:spcAft>
              <a:buSzPts val="1800"/>
              <a:buChar char="●"/>
            </a:pPr>
            <a:r>
              <a:rPr lang="en"/>
              <a:t>Program output: </a:t>
            </a:r>
            <a:r>
              <a:rPr lang="en">
                <a:highlight>
                  <a:srgbClr val="CCCCCC"/>
                </a:highlight>
                <a:latin typeface="Consolas"/>
                <a:ea typeface="Consolas"/>
                <a:cs typeface="Consolas"/>
                <a:sym typeface="Consolas"/>
              </a:rPr>
              <a:t>pixels % k</a:t>
            </a:r>
            <a:r>
              <a:rPr lang="en"/>
              <a:t> (Since the output pixels may be very large, we output the remainder instead.)</a:t>
            </a:r>
            <a:endParaRPr/>
          </a:p>
          <a:p>
            <a:pPr indent="-342900" lvl="0" marL="457200" rtl="0" algn="l">
              <a:spcBef>
                <a:spcPts val="0"/>
              </a:spcBef>
              <a:spcAft>
                <a:spcPts val="0"/>
              </a:spcAft>
              <a:buSzPts val="1800"/>
              <a:buChar char="●"/>
            </a:pPr>
            <a:r>
              <a:rPr lang="en">
                <a:solidFill>
                  <a:schemeClr val="dk1"/>
                </a:solidFill>
              </a:rPr>
              <a:t>Your program should be at least (n/2) times faster than the sequential version when running with n processes. For example, when running with 12 processes, your execution time should not exceed 1/6 of the sequential code.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Spec</a:t>
            </a:r>
            <a:endParaRPr/>
          </a:p>
        </p:txBody>
      </p:sp>
      <p:sp>
        <p:nvSpPr>
          <p:cNvPr id="260" name="Google Shape;260;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The sequential code </a:t>
            </a:r>
            <a:r>
              <a:rPr lang="en">
                <a:highlight>
                  <a:srgbClr val="CCCCCC"/>
                </a:highlight>
                <a:latin typeface="Consolas"/>
                <a:ea typeface="Consolas"/>
                <a:cs typeface="Consolas"/>
                <a:sym typeface="Consolas"/>
              </a:rPr>
              <a:t>lab1.cc</a:t>
            </a:r>
            <a:r>
              <a:rPr lang="en"/>
              <a:t> and a build file </a:t>
            </a:r>
            <a:r>
              <a:rPr lang="en">
                <a:highlight>
                  <a:srgbClr val="CCCCCC"/>
                </a:highlight>
                <a:latin typeface="Consolas"/>
                <a:ea typeface="Consolas"/>
                <a:cs typeface="Consolas"/>
                <a:sym typeface="Consolas"/>
              </a:rPr>
              <a:t>Makefile</a:t>
            </a:r>
            <a:r>
              <a:rPr lang="en"/>
              <a:t> can be found at </a:t>
            </a:r>
            <a:r>
              <a:rPr lang="en">
                <a:highlight>
                  <a:srgbClr val="CCCCCC"/>
                </a:highlight>
                <a:latin typeface="Consolas"/>
                <a:ea typeface="Consolas"/>
                <a:cs typeface="Consolas"/>
                <a:sym typeface="Consolas"/>
              </a:rPr>
              <a:t>/home/pp22/share/lab1/sample</a:t>
            </a:r>
            <a:r>
              <a:rPr lang="en"/>
              <a:t>, copy these files to your home directory.</a:t>
            </a:r>
            <a:endParaRPr/>
          </a:p>
          <a:p>
            <a:pPr indent="-342900" lvl="0" marL="457200" marR="0" rtl="0" algn="l">
              <a:lnSpc>
                <a:spcPct val="115000"/>
              </a:lnSpc>
              <a:spcBef>
                <a:spcPts val="0"/>
              </a:spcBef>
              <a:spcAft>
                <a:spcPts val="0"/>
              </a:spcAft>
              <a:buSzPts val="1800"/>
              <a:buChar char="●"/>
            </a:pPr>
            <a:r>
              <a:rPr lang="en"/>
              <a:t>All of the test cases can be found in </a:t>
            </a:r>
            <a:r>
              <a:rPr lang="en">
                <a:solidFill>
                  <a:schemeClr val="dk1"/>
                </a:solidFill>
                <a:highlight>
                  <a:srgbClr val="CCCCCC"/>
                </a:highlight>
                <a:latin typeface="Consolas"/>
                <a:ea typeface="Consolas"/>
                <a:cs typeface="Consolas"/>
                <a:sym typeface="Consolas"/>
              </a:rPr>
              <a:t>/home/pp22/share/lab1/testcases</a:t>
            </a:r>
            <a:endParaRPr/>
          </a:p>
          <a:p>
            <a:pPr indent="-342900" lvl="0" marL="457200" marR="0" rtl="0" algn="l">
              <a:lnSpc>
                <a:spcPct val="115000"/>
              </a:lnSpc>
              <a:spcBef>
                <a:spcPts val="0"/>
              </a:spcBef>
              <a:spcAft>
                <a:spcPts val="0"/>
              </a:spcAft>
              <a:buSzPts val="1800"/>
              <a:buChar char="●"/>
            </a:pPr>
            <a:r>
              <a:rPr lang="en">
                <a:solidFill>
                  <a:schemeClr val="dk1"/>
                </a:solidFill>
              </a:rPr>
              <a:t>W</a:t>
            </a:r>
            <a:r>
              <a:rPr lang="en">
                <a:solidFill>
                  <a:schemeClr val="dk1"/>
                </a:solidFill>
              </a:rPr>
              <a:t>ithin</a:t>
            </a:r>
            <a:r>
              <a:rPr lang="en"/>
              <a:t> the same directory of </a:t>
            </a:r>
            <a:r>
              <a:rPr lang="en">
                <a:highlight>
                  <a:srgbClr val="CCCCCC"/>
                </a:highlight>
                <a:latin typeface="Consolas"/>
                <a:ea typeface="Consolas"/>
                <a:cs typeface="Consolas"/>
                <a:sym typeface="Consolas"/>
              </a:rPr>
              <a:t>lab1.cc</a:t>
            </a:r>
            <a:r>
              <a:rPr lang="en"/>
              <a:t> and </a:t>
            </a:r>
            <a:r>
              <a:rPr lang="en">
                <a:highlight>
                  <a:srgbClr val="CCCCCC"/>
                </a:highlight>
                <a:latin typeface="Consolas"/>
                <a:ea typeface="Consolas"/>
                <a:cs typeface="Consolas"/>
                <a:sym typeface="Consolas"/>
              </a:rPr>
              <a:t>Makefile</a:t>
            </a:r>
            <a:r>
              <a:rPr lang="en"/>
              <a:t>, run </a:t>
            </a:r>
            <a:r>
              <a:rPr lang="en">
                <a:highlight>
                  <a:srgbClr val="CCCCCC"/>
                </a:highlight>
                <a:latin typeface="Consolas"/>
                <a:ea typeface="Consolas"/>
                <a:cs typeface="Consolas"/>
                <a:sym typeface="Consolas"/>
              </a:rPr>
              <a:t>lab1-judge</a:t>
            </a:r>
            <a:r>
              <a:rPr lang="en"/>
              <a:t> to check.</a:t>
            </a:r>
            <a:endParaRPr/>
          </a:p>
          <a:p>
            <a:pPr indent="-342900" lvl="0" marL="457200" marR="0" rtl="0" algn="l">
              <a:lnSpc>
                <a:spcPct val="115000"/>
              </a:lnSpc>
              <a:spcBef>
                <a:spcPts val="0"/>
              </a:spcBef>
              <a:spcAft>
                <a:spcPts val="0"/>
              </a:spcAft>
              <a:buSzPts val="1800"/>
              <a:buChar char="●"/>
            </a:pPr>
            <a:r>
              <a:rPr lang="en" u="sng">
                <a:solidFill>
                  <a:schemeClr val="hlink"/>
                </a:solidFill>
                <a:hlinkClick r:id="rId3"/>
              </a:rPr>
              <a:t>Scoreboard</a:t>
            </a:r>
            <a:endParaRPr/>
          </a:p>
          <a:p>
            <a:pPr indent="-342900" lvl="0" marL="457200" marR="0" rtl="0" algn="l">
              <a:lnSpc>
                <a:spcPct val="115000"/>
              </a:lnSpc>
              <a:spcBef>
                <a:spcPts val="0"/>
              </a:spcBef>
              <a:spcAft>
                <a:spcPts val="0"/>
              </a:spcAft>
              <a:buSzPts val="1800"/>
              <a:buChar char="●"/>
            </a:pPr>
            <a:r>
              <a:rPr lang="en"/>
              <a:t>Submit your code to eeclass:</a:t>
            </a:r>
            <a:endParaRPr/>
          </a:p>
          <a:p>
            <a:pPr indent="-317500" lvl="1" marL="914400" marR="0" rtl="0" algn="l">
              <a:lnSpc>
                <a:spcPct val="115000"/>
              </a:lnSpc>
              <a:spcBef>
                <a:spcPts val="0"/>
              </a:spcBef>
              <a:spcAft>
                <a:spcPts val="0"/>
              </a:spcAft>
              <a:buSzPts val="1400"/>
              <a:buChar char="○"/>
            </a:pPr>
            <a:r>
              <a:rPr lang="en"/>
              <a:t>lab1.cc</a:t>
            </a:r>
            <a:endParaRPr/>
          </a:p>
          <a:p>
            <a:pPr indent="-317500" lvl="1" marL="914400" marR="0" rtl="0" algn="l">
              <a:lnSpc>
                <a:spcPct val="115000"/>
              </a:lnSpc>
              <a:spcBef>
                <a:spcPts val="0"/>
              </a:spcBef>
              <a:spcAft>
                <a:spcPts val="0"/>
              </a:spcAft>
              <a:buSzPts val="1400"/>
              <a:buChar char="○"/>
            </a:pPr>
            <a:r>
              <a:rPr lang="en"/>
              <a:t>Makefile (optional, if you change any compile flags)</a:t>
            </a:r>
            <a:endParaRPr/>
          </a:p>
          <a:p>
            <a:pPr indent="-317500" lvl="1" marL="914400" marR="0" rtl="0" algn="l">
              <a:lnSpc>
                <a:spcPct val="115000"/>
              </a:lnSpc>
              <a:spcBef>
                <a:spcPts val="0"/>
              </a:spcBef>
              <a:spcAft>
                <a:spcPts val="0"/>
              </a:spcAft>
              <a:buSzPts val="1400"/>
              <a:buChar char="○"/>
            </a:pPr>
            <a:r>
              <a:rPr lang="en"/>
              <a:t>Due: 10/06 (Thu.) 23:59</a:t>
            </a:r>
            <a:endParaRPr/>
          </a:p>
          <a:p>
            <a:pPr indent="-342900" lvl="0" marL="457200" marR="0" rtl="0" algn="l">
              <a:lnSpc>
                <a:spcPct val="115000"/>
              </a:lnSpc>
              <a:spcBef>
                <a:spcPts val="0"/>
              </a:spcBef>
              <a:spcAft>
                <a:spcPts val="0"/>
              </a:spcAft>
              <a:buSzPts val="1800"/>
              <a:buChar char="●"/>
            </a:pPr>
            <a:r>
              <a:rPr lang="en"/>
              <a:t>Full score for AC of all 12 </a:t>
            </a:r>
            <a:r>
              <a:rPr lang="en"/>
              <a:t>test cases;</a:t>
            </a:r>
            <a:r>
              <a:rPr lang="en"/>
              <a:t> </a:t>
            </a:r>
            <a:br>
              <a:rPr lang="en"/>
            </a:br>
            <a:r>
              <a:rPr lang="en"/>
              <a:t>otherwise, zero.</a:t>
            </a:r>
            <a:endParaRPr/>
          </a:p>
        </p:txBody>
      </p:sp>
      <p:pic>
        <p:nvPicPr>
          <p:cNvPr id="261" name="Google Shape;261;p46"/>
          <p:cNvPicPr preferRelativeResize="0"/>
          <p:nvPr/>
        </p:nvPicPr>
        <p:blipFill>
          <a:blip r:embed="rId4">
            <a:alphaModFix/>
          </a:blip>
          <a:stretch>
            <a:fillRect/>
          </a:stretch>
        </p:blipFill>
        <p:spPr>
          <a:xfrm>
            <a:off x="5469700" y="2571750"/>
            <a:ext cx="3362599" cy="252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OS: Arch Linux</a:t>
            </a:r>
            <a:endParaRPr/>
          </a:p>
          <a:p>
            <a:pPr indent="-342900" lvl="0" marL="457200" rtl="0" algn="l">
              <a:spcBef>
                <a:spcPts val="0"/>
              </a:spcBef>
              <a:spcAft>
                <a:spcPts val="0"/>
              </a:spcAft>
              <a:buSzPts val="1800"/>
              <a:buChar char="●"/>
            </a:pPr>
            <a:r>
              <a:rPr lang="en"/>
              <a:t>Compilers: GCC 10.2.0, Clang 11.0.1</a:t>
            </a:r>
            <a:endParaRPr/>
          </a:p>
          <a:p>
            <a:pPr indent="-342900" lvl="0" marL="457200" rtl="0" algn="l">
              <a:spcBef>
                <a:spcPts val="0"/>
              </a:spcBef>
              <a:spcAft>
                <a:spcPts val="0"/>
              </a:spcAft>
              <a:buSzPts val="1800"/>
              <a:buChar char="●"/>
            </a:pPr>
            <a:r>
              <a:rPr lang="en"/>
              <a:t>MPI: Intel MPI Library, Version 2019 Update 8</a:t>
            </a:r>
            <a:endParaRPr/>
          </a:p>
          <a:p>
            <a:pPr indent="-342900" lvl="0" marL="457200" rtl="0" algn="l">
              <a:spcBef>
                <a:spcPts val="0"/>
              </a:spcBef>
              <a:spcAft>
                <a:spcPts val="0"/>
              </a:spcAft>
              <a:buSzPts val="1800"/>
              <a:buChar char="●"/>
            </a:pPr>
            <a:r>
              <a:rPr lang="en"/>
              <a:t>S</a:t>
            </a:r>
            <a:r>
              <a:rPr lang="en"/>
              <a:t>cheduler</a:t>
            </a:r>
            <a:r>
              <a:rPr lang="en"/>
              <a:t>: Slurm 20.02.5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Available resources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 login node (apollo31) (200%CPU max)</a:t>
            </a:r>
            <a:endParaRPr/>
          </a:p>
          <a:p>
            <a:pPr indent="-342900" lvl="0" marL="457200" rtl="0" algn="l">
              <a:spcBef>
                <a:spcPts val="0"/>
              </a:spcBef>
              <a:spcAft>
                <a:spcPts val="0"/>
              </a:spcAft>
              <a:buSzPts val="1800"/>
              <a:buChar char="●"/>
            </a:pPr>
            <a:r>
              <a:rPr lang="en"/>
              <a:t>18 compute nodes (1200% CPU max)</a:t>
            </a:r>
            <a:endParaRPr/>
          </a:p>
          <a:p>
            <a:pPr indent="-342900" lvl="0" marL="457200" rtl="0" algn="l">
              <a:spcBef>
                <a:spcPts val="0"/>
              </a:spcBef>
              <a:spcAft>
                <a:spcPts val="0"/>
              </a:spcAft>
              <a:buSzPts val="1800"/>
              <a:buChar char="●"/>
            </a:pPr>
            <a:r>
              <a:rPr lang="en"/>
              <a:t>Use </a:t>
            </a:r>
            <a:r>
              <a:rPr lang="en">
                <a:highlight>
                  <a:srgbClr val="CCCCCC"/>
                </a:highlight>
                <a:latin typeface="Consolas"/>
                <a:ea typeface="Consolas"/>
                <a:cs typeface="Consolas"/>
                <a:sym typeface="Consolas"/>
              </a:rPr>
              <a:t>squeue</a:t>
            </a:r>
            <a:r>
              <a:rPr lang="en"/>
              <a:t> to view SLURM usage</a:t>
            </a:r>
            <a:endParaRPr/>
          </a:p>
          <a:p>
            <a:pPr indent="-342900" lvl="0" marL="457200" rtl="0" algn="l">
              <a:spcBef>
                <a:spcPts val="0"/>
              </a:spcBef>
              <a:spcAft>
                <a:spcPts val="0"/>
              </a:spcAft>
              <a:buSzPts val="1800"/>
              <a:buChar char="●"/>
            </a:pPr>
            <a:r>
              <a:rPr lang="en"/>
              <a:t>Cluster monitor: </a:t>
            </a:r>
            <a:r>
              <a:rPr lang="en" u="sng">
                <a:solidFill>
                  <a:schemeClr val="hlink"/>
                </a:solidFill>
                <a:hlinkClick r:id="rId3"/>
              </a:rPr>
              <a:t>http://apollo.cs.nthu.edu.tw/monitor</a:t>
            </a:r>
            <a:endParaRPr/>
          </a:p>
          <a:p>
            <a:pPr indent="-342900" lvl="0" marL="457200" rtl="0" algn="l">
              <a:spcBef>
                <a:spcPts val="0"/>
              </a:spcBef>
              <a:spcAft>
                <a:spcPts val="0"/>
              </a:spcAft>
              <a:buSzPts val="1800"/>
              <a:buChar char="●"/>
            </a:pPr>
            <a:r>
              <a:rPr lang="en"/>
              <a:t>48GB disk space per user</a:t>
            </a:r>
            <a:endParaRPr/>
          </a:p>
          <a:p>
            <a:pPr indent="-342900" lvl="0" marL="457200" rtl="0" algn="l">
              <a:spcBef>
                <a:spcPts val="0"/>
              </a:spcBef>
              <a:spcAft>
                <a:spcPts val="0"/>
              </a:spcAft>
              <a:buSzPts val="1800"/>
              <a:buChar char="●"/>
            </a:pPr>
            <a:r>
              <a:rPr lang="en"/>
              <a:t>Use </a:t>
            </a:r>
            <a:r>
              <a:rPr lang="en">
                <a:highlight>
                  <a:srgbClr val="CCCCCC"/>
                </a:highlight>
                <a:latin typeface="Consolas"/>
                <a:ea typeface="Consolas"/>
                <a:cs typeface="Consolas"/>
                <a:sym typeface="Consolas"/>
              </a:rPr>
              <a:t>quota -s</a:t>
            </a:r>
            <a:r>
              <a:rPr lang="en"/>
              <a:t> to view disk quota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Platform </a:t>
            </a:r>
            <a:r>
              <a:rPr lang="en">
                <a:solidFill>
                  <a:srgbClr val="999999"/>
                </a:solidFill>
              </a:rPr>
              <a:t>introduction</a:t>
            </a:r>
            <a:r>
              <a:rPr lang="en">
                <a:solidFill>
                  <a:srgbClr val="999999"/>
                </a:solidFill>
              </a:rPr>
              <a:t> - Apollo</a:t>
            </a:r>
            <a:endParaRPr>
              <a:solidFill>
                <a:srgbClr val="999999"/>
              </a:solidFill>
            </a:endParaRPr>
          </a:p>
          <a:p>
            <a:pPr indent="-342900" lvl="0" marL="457200" rtl="0" algn="l">
              <a:spcBef>
                <a:spcPts val="0"/>
              </a:spcBef>
              <a:spcAft>
                <a:spcPts val="0"/>
              </a:spcAft>
              <a:buSzPts val="1800"/>
              <a:buChar char="●"/>
            </a:pPr>
            <a:r>
              <a:rPr lang="en"/>
              <a:t>Login to Apollo</a:t>
            </a:r>
            <a:endParaRPr/>
          </a:p>
          <a:p>
            <a:pPr indent="-342900" lvl="0" marL="457200" rtl="0" algn="l">
              <a:spcBef>
                <a:spcPts val="0"/>
              </a:spcBef>
              <a:spcAft>
                <a:spcPts val="0"/>
              </a:spcAft>
              <a:buClr>
                <a:srgbClr val="999999"/>
              </a:buClr>
              <a:buSzPts val="1800"/>
              <a:buChar char="●"/>
            </a:pPr>
            <a:r>
              <a:rPr lang="en">
                <a:solidFill>
                  <a:srgbClr val="999999"/>
                </a:solidFill>
              </a:rPr>
              <a:t>Linux command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MPI hello world</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Compile and job submission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Time measurement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Lab1 - Pixels in circle</a:t>
            </a:r>
            <a:endParaRPr>
              <a:solidFill>
                <a:srgbClr val="999999"/>
              </a:solidFill>
            </a:endParaRPr>
          </a:p>
        </p:txBody>
      </p:sp>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to Apollo</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Address: apollo.cs.nthu.edu.tw</a:t>
            </a:r>
            <a:endParaRPr/>
          </a:p>
          <a:p>
            <a:pPr indent="-342900" lvl="0" marL="457200" rtl="0" algn="l">
              <a:spcBef>
                <a:spcPts val="0"/>
              </a:spcBef>
              <a:spcAft>
                <a:spcPts val="0"/>
              </a:spcAft>
              <a:buSzPts val="1800"/>
              <a:buChar char="●"/>
            </a:pPr>
            <a:r>
              <a:rPr lang="en"/>
              <a:t>Username: check email</a:t>
            </a:r>
            <a:endParaRPr/>
          </a:p>
          <a:p>
            <a:pPr indent="-342900" lvl="0" marL="457200" rtl="0" algn="l">
              <a:spcBef>
                <a:spcPts val="0"/>
              </a:spcBef>
              <a:spcAft>
                <a:spcPts val="0"/>
              </a:spcAft>
              <a:buSzPts val="1800"/>
              <a:buChar char="●"/>
            </a:pPr>
            <a:r>
              <a:rPr lang="en"/>
              <a:t>Password: check email</a:t>
            </a:r>
            <a:endParaRPr/>
          </a:p>
          <a:p>
            <a:pPr indent="-342900" lvl="0" marL="457200" rtl="0" algn="l">
              <a:spcBef>
                <a:spcPts val="0"/>
              </a:spcBef>
              <a:spcAft>
                <a:spcPts val="0"/>
              </a:spcAft>
              <a:buClr>
                <a:srgbClr val="FF0000"/>
              </a:buClr>
              <a:buSzPts val="1800"/>
              <a:buChar char="●"/>
            </a:pPr>
            <a:r>
              <a:rPr lang="en">
                <a:solidFill>
                  <a:srgbClr val="FF0000"/>
                </a:solidFill>
              </a:rPr>
              <a:t>MINING IS PROHIBITED. Also, do not attack the server.</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 - Linux and Mac</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 termina</a:t>
            </a:r>
            <a:r>
              <a:rPr lang="en"/>
              <a:t>l</a:t>
            </a:r>
            <a:endParaRPr/>
          </a:p>
          <a:p>
            <a:pPr indent="-342900" lvl="0" marL="457200" rtl="0" algn="l">
              <a:spcBef>
                <a:spcPts val="0"/>
              </a:spcBef>
              <a:spcAft>
                <a:spcPts val="0"/>
              </a:spcAft>
              <a:buSzPts val="1800"/>
              <a:buFont typeface="Consolas"/>
              <a:buChar char="●"/>
            </a:pPr>
            <a:r>
              <a:rPr lang="en">
                <a:highlight>
                  <a:srgbClr val="CCCCCC"/>
                </a:highlight>
                <a:latin typeface="Consolas"/>
                <a:ea typeface="Consolas"/>
                <a:cs typeface="Consolas"/>
                <a:sym typeface="Consolas"/>
              </a:rPr>
              <a:t>ssh pp22sXX@apollo.cs.nthu.edu.tw</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Char char="●"/>
            </a:pPr>
            <a:r>
              <a:rPr lang="en"/>
              <a:t>Enter password</a:t>
            </a:r>
            <a:endParaRPr/>
          </a:p>
          <a:p>
            <a:pPr indent="-342900" lvl="0" marL="457200" rtl="0" algn="l">
              <a:spcBef>
                <a:spcPts val="0"/>
              </a:spcBef>
              <a:spcAft>
                <a:spcPts val="0"/>
              </a:spcAft>
              <a:buSzPts val="1800"/>
              <a:buChar char="●"/>
            </a:pPr>
            <a:r>
              <a:rPr lang="en"/>
              <a:t>You'll be ask to change your password on first login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 - Windows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Tools</a:t>
            </a:r>
            <a:endParaRPr/>
          </a:p>
          <a:p>
            <a:pPr indent="-317500" lvl="1" marL="914400" rtl="0" algn="l">
              <a:spcBef>
                <a:spcPts val="0"/>
              </a:spcBef>
              <a:spcAft>
                <a:spcPts val="0"/>
              </a:spcAft>
              <a:buSzPts val="1400"/>
              <a:buChar char="○"/>
            </a:pPr>
            <a:r>
              <a:rPr lang="en" u="sng">
                <a:solidFill>
                  <a:schemeClr val="hlink"/>
                </a:solidFill>
                <a:hlinkClick r:id="rId3"/>
              </a:rPr>
              <a:t>MobaXterm</a:t>
            </a:r>
            <a:endParaRPr/>
          </a:p>
          <a:p>
            <a:pPr indent="-317500" lvl="1" marL="914400" rtl="0" algn="l">
              <a:spcBef>
                <a:spcPts val="0"/>
              </a:spcBef>
              <a:spcAft>
                <a:spcPts val="0"/>
              </a:spcAft>
              <a:buSzPts val="1400"/>
              <a:buChar char="○"/>
            </a:pPr>
            <a:r>
              <a:rPr lang="en" u="sng">
                <a:solidFill>
                  <a:schemeClr val="hlink"/>
                </a:solidFill>
                <a:hlinkClick r:id="rId4"/>
              </a:rPr>
              <a:t>Putty</a:t>
            </a:r>
            <a:endParaRPr/>
          </a:p>
          <a:p>
            <a:pPr indent="-317500" lvl="1" marL="914400" rtl="0" algn="l">
              <a:spcBef>
                <a:spcPts val="0"/>
              </a:spcBef>
              <a:spcAft>
                <a:spcPts val="0"/>
              </a:spcAft>
              <a:buSzPts val="1400"/>
              <a:buChar char="○"/>
            </a:pPr>
            <a:r>
              <a:rPr lang="en"/>
              <a:t>Cmd or Powershell (Windows 10)</a:t>
            </a:r>
            <a:endParaRPr/>
          </a:p>
          <a:p>
            <a:pPr indent="-317500" lvl="1" marL="914400" rtl="0" algn="l">
              <a:spcBef>
                <a:spcPts val="0"/>
              </a:spcBef>
              <a:spcAft>
                <a:spcPts val="0"/>
              </a:spcAft>
              <a:buSzPts val="1400"/>
              <a:buChar char="○"/>
            </a:pPr>
            <a:r>
              <a:rPr lang="en"/>
              <a:t>Windows Terminal (Windows 11)</a:t>
            </a:r>
            <a:endParaRPr/>
          </a:p>
          <a:p>
            <a:pPr indent="-342900" lvl="0" marL="457200" rtl="0" algn="l">
              <a:spcBef>
                <a:spcPts val="0"/>
              </a:spcBef>
              <a:spcAft>
                <a:spcPts val="0"/>
              </a:spcAft>
              <a:buSzPts val="1800"/>
              <a:buFont typeface="Consolas"/>
              <a:buChar char="●"/>
            </a:pPr>
            <a:r>
              <a:rPr lang="en">
                <a:highlight>
                  <a:srgbClr val="CCCCCC"/>
                </a:highlight>
                <a:latin typeface="Consolas"/>
                <a:ea typeface="Consolas"/>
                <a:cs typeface="Consolas"/>
                <a:sym typeface="Consolas"/>
              </a:rPr>
              <a:t>ssh pp22sXX@apollo.cs.nthu.edu.tw</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Char char="●"/>
            </a:pPr>
            <a:r>
              <a:rPr lang="en"/>
              <a:t>Enter password</a:t>
            </a:r>
            <a:endParaRPr/>
          </a:p>
          <a:p>
            <a:pPr indent="-342900" lvl="0" marL="457200" rtl="0" algn="l">
              <a:spcBef>
                <a:spcPts val="0"/>
              </a:spcBef>
              <a:spcAft>
                <a:spcPts val="0"/>
              </a:spcAft>
              <a:buSzPts val="1800"/>
              <a:buChar char="●"/>
            </a:pPr>
            <a:r>
              <a:rPr lang="en"/>
              <a:t>You'll be ask to change your password on first login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