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79" r:id="rId5"/>
    <p:sldId id="280" r:id="rId6"/>
    <p:sldId id="281" r:id="rId7"/>
    <p:sldId id="259" r:id="rId8"/>
    <p:sldId id="26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5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EFB3-78BC-45B9-A414-08960F204E5F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E07B1-5787-46D4-B78E-6B5D34701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8B006-757D-43FC-A076-10AD0D76A578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60536-C819-46D1-B6FC-72D61E4B3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F0BD8-AAAF-4B55-83BA-912254D51AE3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058D-9726-4529-828F-69AA2A2C8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2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450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989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04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974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89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29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54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PIAcademyLogo_Final_trimm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943600"/>
            <a:ext cx="938256" cy="914400"/>
          </a:xfrm>
          <a:prstGeom prst="rect">
            <a:avLst/>
          </a:prstGeom>
        </p:spPr>
      </p:pic>
      <p:pic>
        <p:nvPicPr>
          <p:cNvPr id="8" name="Picture 7" descr="ndg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3693" y="6309360"/>
            <a:ext cx="1433107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This slide deck  is  for LPI Academy  instructors to use for lectures for LPI Academy courses.  </a:t>
            </a:r>
          </a:p>
          <a:p>
            <a:pPr algn="ctr"/>
            <a:r>
              <a:rPr lang="en-US" sz="1000" dirty="0" smtClean="0"/>
              <a:t>©Copyright Network Development Group 2013.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340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01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446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742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497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950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295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3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997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06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9CB7E-C150-45EE-B5FB-E36B7580FEE3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BFF1C-3F40-4DB8-B3DA-DD8E49287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351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380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381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98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61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699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1428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9575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9537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38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43AF4-1289-49BD-B8A2-FB7027C07BCF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9B8C1-B2C4-49B5-8E37-120201D94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963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5429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68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2957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3DB180-D56A-E04A-AB84-AD6093D6B7F5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2/4/2014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B9D022DC-2FC3-4342-852A-259582DBDBFF}" type="slidenum">
              <a:rPr lang="en-US" smtClean="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05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D10FB-D9AF-4515-A74C-3263CE258243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8BCC9-6EE2-4B26-821E-F0DB40748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ACD43-0260-404F-8D6E-A36AB92B6A93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0B347-1981-41F9-9036-98169C889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31FBC-BAFA-4A03-9D52-42EE5BB729DF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F3F48-63BE-4419-A1CC-5662A90A4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8D05C-20CE-4E02-A841-55B89DC8F7A1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252E4-47A2-44CE-B3E2-691DFA222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BC34A-0B30-4E5D-83B3-44609BBBBD03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8401E-A75C-4B21-BD99-32E220F1B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6C23B6-F229-4147-AFBE-0FF2FA31C114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B048F4-04B9-4AFF-A18E-11A0E76AA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PIAcademyLogo_Final_trimme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43600"/>
            <a:ext cx="938256" cy="914400"/>
          </a:xfrm>
          <a:prstGeom prst="rect">
            <a:avLst/>
          </a:prstGeom>
        </p:spPr>
      </p:pic>
      <p:pic>
        <p:nvPicPr>
          <p:cNvPr id="8" name="Picture 7" descr="ndg_log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53693" y="6309360"/>
            <a:ext cx="1433107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This slide deck  is  for LPI Academy  instructors to use for lectures for LPI Academy courses. 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©Copyright Network Development Group 2013.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 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83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PIAcademyLogo_Final_trimme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43600"/>
            <a:ext cx="938256" cy="914400"/>
          </a:xfrm>
          <a:prstGeom prst="rect">
            <a:avLst/>
          </a:prstGeom>
        </p:spPr>
      </p:pic>
      <p:pic>
        <p:nvPicPr>
          <p:cNvPr id="8" name="Picture 7" descr="ndg_log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53693" y="6309360"/>
            <a:ext cx="1433107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This slide deck  is  for LPI Academy  instructors to use for lectures for LPI Academy courses. 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©Copyright Network Development Group 2013.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 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10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PIAcademyLogo_Final_trimme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43600"/>
            <a:ext cx="938256" cy="914400"/>
          </a:xfrm>
          <a:prstGeom prst="rect">
            <a:avLst/>
          </a:prstGeom>
        </p:spPr>
      </p:pic>
      <p:pic>
        <p:nvPicPr>
          <p:cNvPr id="8" name="Picture 7" descr="ndg_log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53693" y="6309360"/>
            <a:ext cx="1433107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This slide deck  is  for LPI Academy  instructors to use for lectures for LPI Academy courses. 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©Copyright Network Development Group 2013.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 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Module 4</a:t>
            </a:r>
            <a:br>
              <a:rPr lang="en-US" dirty="0" smtClean="0"/>
            </a:br>
            <a:r>
              <a:rPr lang="en-US" dirty="0" smtClean="0"/>
              <a:t>Command Line Skills</a:t>
            </a:r>
          </a:p>
        </p:txBody>
      </p:sp>
    </p:spTree>
    <p:extLst>
      <p:ext uri="{BB962C8B-B14F-4D97-AF65-F5344CB8AC3E}">
        <p14:creationId xmlns:p14="http://schemas.microsoft.com/office/powerpoint/2010/main" val="5107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54411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Variables</a:t>
            </a:r>
            <a:endParaRPr lang="en-US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343400"/>
          </a:xfrm>
        </p:spPr>
        <p:txBody>
          <a:bodyPr>
            <a:normAutofit/>
          </a:bodyPr>
          <a:lstStyle/>
          <a:p>
            <a:r>
              <a:rPr lang="en-US" dirty="0"/>
              <a:t>Used to store system information</a:t>
            </a:r>
          </a:p>
          <a:p>
            <a:r>
              <a:rPr lang="en-US" dirty="0"/>
              <a:t>View with </a:t>
            </a:r>
            <a:r>
              <a:rPr lang="en-US" dirty="0">
                <a:latin typeface="Courier New" pitchFamily="49" charset="0"/>
              </a:rPr>
              <a:t>echo</a:t>
            </a:r>
            <a:r>
              <a:rPr lang="en-US" dirty="0"/>
              <a:t> command: </a:t>
            </a:r>
            <a:r>
              <a:rPr lang="en-US" dirty="0">
                <a:latin typeface="Courier New" pitchFamily="49" charset="0"/>
              </a:rPr>
              <a:t>echo $HISTSIZE</a:t>
            </a:r>
          </a:p>
          <a:p>
            <a:r>
              <a:rPr lang="en-US" dirty="0"/>
              <a:t>Modify: </a:t>
            </a:r>
            <a:r>
              <a:rPr lang="en-US" dirty="0">
                <a:latin typeface="Courier New" pitchFamily="49" charset="0"/>
              </a:rPr>
              <a:t>HISTSIZE = 500</a:t>
            </a:r>
          </a:p>
          <a:p>
            <a:r>
              <a:rPr lang="en-US" dirty="0"/>
              <a:t>Changes are temporary</a:t>
            </a:r>
          </a:p>
          <a:p>
            <a:r>
              <a:rPr lang="en-US" dirty="0"/>
              <a:t>Place commands in </a:t>
            </a:r>
            <a:r>
              <a:rPr lang="en-US" dirty="0">
                <a:latin typeface="Courier New" pitchFamily="49" charset="0"/>
              </a:rPr>
              <a:t>~/.</a:t>
            </a:r>
            <a:r>
              <a:rPr lang="en-US" dirty="0" err="1">
                <a:latin typeface="Courier New" pitchFamily="49" charset="0"/>
              </a:rPr>
              <a:t>bashrc</a:t>
            </a:r>
            <a:r>
              <a:rPr lang="en-US" dirty="0"/>
              <a:t> to make permanent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6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96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Determines where commands are executed from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May need to be modified for custom software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Example: </a:t>
            </a:r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charset="0"/>
              <a:buNone/>
            </a:pPr>
            <a:endParaRPr lang="en-U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445589"/>
            <a:ext cx="7924800" cy="1500188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250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Command Path and Aliases</a:t>
            </a:r>
          </a:p>
        </p:txBody>
      </p:sp>
    </p:spTree>
    <p:extLst>
      <p:ext uri="{BB962C8B-B14F-4D97-AF65-F5344CB8AC3E}">
        <p14:creationId xmlns:p14="http://schemas.microsoft.com/office/powerpoint/2010/main" val="92727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command location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96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 to determine where a command is located</a:t>
            </a:r>
          </a:p>
          <a:p>
            <a:r>
              <a:rPr lang="en-US" dirty="0"/>
              <a:t>Instead of searching directories in the PATH variable manually, use the </a:t>
            </a:r>
            <a:r>
              <a:rPr lang="en-US" dirty="0">
                <a:latin typeface="Courier New" pitchFamily="49" charset="0"/>
              </a:rPr>
              <a:t>which</a:t>
            </a:r>
            <a:r>
              <a:rPr lang="en-US" dirty="0"/>
              <a:t> command:</a:t>
            </a:r>
          </a:p>
          <a:p>
            <a:pPr lvl="1"/>
            <a:r>
              <a:rPr lang="en-US" dirty="0">
                <a:latin typeface="Courier New" pitchFamily="49" charset="0"/>
              </a:rPr>
              <a:t>which </a:t>
            </a:r>
            <a:r>
              <a:rPr lang="en-US" dirty="0" err="1">
                <a:latin typeface="Courier New" pitchFamily="49" charset="0"/>
              </a:rPr>
              <a:t>cal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which date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10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96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make shortcuts for longer commands</a:t>
            </a:r>
          </a:p>
          <a:p>
            <a:r>
              <a:rPr lang="en-US" dirty="0"/>
              <a:t>View aliases: </a:t>
            </a:r>
            <a:r>
              <a:rPr lang="en-US" dirty="0">
                <a:latin typeface="Courier New" pitchFamily="49" charset="0"/>
              </a:rPr>
              <a:t>alias</a:t>
            </a:r>
          </a:p>
          <a:p>
            <a:r>
              <a:rPr lang="en-US" dirty="0"/>
              <a:t>Create alias: </a:t>
            </a:r>
            <a:r>
              <a:rPr lang="en-US" dirty="0">
                <a:latin typeface="Courier New" pitchFamily="49" charset="0"/>
              </a:rPr>
              <a:t>alias name=command</a:t>
            </a:r>
          </a:p>
          <a:p>
            <a:r>
              <a:rPr lang="en-US" dirty="0"/>
              <a:t>Change are temporary</a:t>
            </a:r>
          </a:p>
          <a:p>
            <a:r>
              <a:rPr lang="en-US" dirty="0"/>
              <a:t>To make permanent, place alias command in </a:t>
            </a:r>
            <a:r>
              <a:rPr lang="en-US" dirty="0">
                <a:latin typeface="Courier New" pitchFamily="49" charset="0"/>
              </a:rPr>
              <a:t>~/.</a:t>
            </a:r>
            <a:r>
              <a:rPr lang="en-US" dirty="0" err="1">
                <a:latin typeface="Courier New" pitchFamily="49" charset="0"/>
              </a:rPr>
              <a:t>bashrc</a:t>
            </a:r>
            <a:r>
              <a:rPr lang="en-US" dirty="0"/>
              <a:t> file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Additional Command Structure</a:t>
            </a:r>
          </a:p>
        </p:txBody>
      </p:sp>
    </p:spTree>
    <p:extLst>
      <p:ext uri="{BB962C8B-B14F-4D97-AF65-F5344CB8AC3E}">
        <p14:creationId xmlns:p14="http://schemas.microsoft.com/office/powerpoint/2010/main" val="387210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Globbing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96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match sets of files in a directory</a:t>
            </a:r>
          </a:p>
          <a:p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= match zero or more of any characters</a:t>
            </a:r>
          </a:p>
          <a:p>
            <a:r>
              <a:rPr lang="en-US" dirty="0">
                <a:latin typeface="Courier New" pitchFamily="49" charset="0"/>
              </a:rPr>
              <a:t>?</a:t>
            </a:r>
            <a:r>
              <a:rPr lang="en-US" dirty="0"/>
              <a:t> = match exactly one of any character</a:t>
            </a:r>
          </a:p>
          <a:p>
            <a:r>
              <a:rPr lang="en-US" dirty="0">
                <a:latin typeface="Courier New" pitchFamily="49" charset="0"/>
              </a:rPr>
              <a:t>[ ]</a:t>
            </a:r>
            <a:r>
              <a:rPr lang="en-US" dirty="0"/>
              <a:t> = match exactly one of a set of characters:</a:t>
            </a:r>
          </a:p>
          <a:p>
            <a:pPr lvl="1"/>
            <a:r>
              <a:rPr lang="en-US" dirty="0">
                <a:latin typeface="Courier New" pitchFamily="49" charset="0"/>
              </a:rPr>
              <a:t>echo [abc]*.txt</a:t>
            </a:r>
          </a:p>
          <a:p>
            <a:pPr lvl="1"/>
            <a:r>
              <a:rPr lang="en-US" dirty="0">
                <a:latin typeface="Courier New" pitchFamily="49" charset="0"/>
              </a:rPr>
              <a:t>echo [!abc]*.txt</a:t>
            </a:r>
            <a:r>
              <a:rPr lang="en-US" dirty="0"/>
              <a:t> 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253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Quoting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96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Double quotes – used to disable the meaning of some </a:t>
            </a:r>
            <a:r>
              <a:rPr lang="en-US" dirty="0" err="1"/>
              <a:t>metacharacters</a:t>
            </a:r>
            <a:r>
              <a:rPr lang="en-US" dirty="0"/>
              <a:t>, like glob characters</a:t>
            </a:r>
          </a:p>
          <a:p>
            <a:r>
              <a:rPr lang="en-US" dirty="0"/>
              <a:t>Single quotes – used to disable the meaning of all </a:t>
            </a:r>
            <a:r>
              <a:rPr lang="en-US" dirty="0" err="1"/>
              <a:t>metacharacters</a:t>
            </a:r>
            <a:endParaRPr lang="en-US" dirty="0"/>
          </a:p>
          <a:p>
            <a:pPr lvl="1"/>
            <a:r>
              <a:rPr lang="en-US" dirty="0"/>
              <a:t>Can use \ to disable next character only</a:t>
            </a:r>
          </a:p>
          <a:p>
            <a:r>
              <a:rPr lang="en-US" dirty="0" err="1"/>
              <a:t>Backquotes</a:t>
            </a:r>
            <a:r>
              <a:rPr lang="en-US" dirty="0"/>
              <a:t> – used to execute a command within another command line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9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696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;</a:t>
            </a:r>
            <a:r>
              <a:rPr lang="en-US" dirty="0"/>
              <a:t> character -  Used to separate commands on a command line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&amp;&amp;</a:t>
            </a:r>
            <a:r>
              <a:rPr lang="en-US" dirty="0"/>
              <a:t> characters – Used to execute the second command if the first command succeeds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||</a:t>
            </a:r>
            <a:r>
              <a:rPr lang="en-US" dirty="0"/>
              <a:t> characters – Used to execute the second command if the first command fails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137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 Objective</a:t>
            </a:r>
            <a:br>
              <a:rPr lang="en-US" dirty="0" smtClean="0"/>
            </a:br>
            <a:r>
              <a:rPr lang="en-US" dirty="0" smtClean="0"/>
              <a:t>2.1 Basics of using the Linux command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960" y="1981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Objective Summary</a:t>
            </a:r>
          </a:p>
          <a:p>
            <a:pPr lvl="1"/>
            <a:r>
              <a:rPr lang="en-US" dirty="0" smtClean="0"/>
              <a:t>Understanding the basic shell</a:t>
            </a:r>
          </a:p>
          <a:p>
            <a:pPr lvl="1"/>
            <a:r>
              <a:rPr lang="en-US" dirty="0" smtClean="0"/>
              <a:t>Working with formatting commands and options</a:t>
            </a:r>
          </a:p>
          <a:p>
            <a:pPr lvl="1"/>
            <a:r>
              <a:rPr lang="en-US" dirty="0" smtClean="0"/>
              <a:t>Learn the effects of variables, </a:t>
            </a:r>
            <a:r>
              <a:rPr lang="en-US" dirty="0" err="1" smtClean="0"/>
              <a:t>globbing</a:t>
            </a:r>
            <a:r>
              <a:rPr lang="en-US" dirty="0" smtClean="0"/>
              <a:t> and quoting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CLI or Basic Shell</a:t>
            </a:r>
          </a:p>
        </p:txBody>
      </p:sp>
    </p:spTree>
    <p:extLst>
      <p:ext uri="{BB962C8B-B14F-4D97-AF65-F5344CB8AC3E}">
        <p14:creationId xmlns:p14="http://schemas.microsoft.com/office/powerpoint/2010/main" val="336303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Command Line Interface 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Text based interface </a:t>
            </a:r>
          </a:p>
          <a:p>
            <a:pPr eaLnBrk="1" hangingPunct="1"/>
            <a:r>
              <a:rPr lang="en-US" smtClean="0"/>
              <a:t>Access via a Terminal</a:t>
            </a:r>
          </a:p>
          <a:p>
            <a:pPr lvl="1" eaLnBrk="1" hangingPunct="1"/>
            <a:r>
              <a:rPr lang="en-US" smtClean="0"/>
              <a:t>GUI-based terminals</a:t>
            </a:r>
          </a:p>
          <a:p>
            <a:pPr lvl="1" eaLnBrk="1" hangingPunct="1"/>
            <a:r>
              <a:rPr lang="en-US" smtClean="0"/>
              <a:t>Virtual terminals</a:t>
            </a:r>
          </a:p>
          <a:p>
            <a:pPr eaLnBrk="1" hangingPunct="1"/>
            <a:r>
              <a:rPr lang="en-US" smtClean="0"/>
              <a:t>Commands passed to a shell</a:t>
            </a:r>
          </a:p>
          <a:p>
            <a:pPr eaLnBrk="1" hangingPunct="1"/>
            <a:r>
              <a:rPr lang="en-US" smtClean="0"/>
              <a:t>Shell prompt: [sysadmin@localhost ~]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Shell Features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Command history – ability to re-execute previous commands quickly</a:t>
            </a:r>
          </a:p>
          <a:p>
            <a:pPr eaLnBrk="1" hangingPunct="1"/>
            <a:r>
              <a:rPr lang="en-US" dirty="0" smtClean="0"/>
              <a:t>Scripting – create programs by placing shell commands in a file to run</a:t>
            </a:r>
          </a:p>
          <a:p>
            <a:pPr eaLnBrk="1" hangingPunct="1"/>
            <a:r>
              <a:rPr lang="en-US" dirty="0" smtClean="0"/>
              <a:t>Alias – create shortcuts to longer commands</a:t>
            </a:r>
          </a:p>
          <a:p>
            <a:pPr eaLnBrk="1" hangingPunct="1"/>
            <a:r>
              <a:rPr lang="en-US" dirty="0" smtClean="0"/>
              <a:t>Variables – store information that can be used to modify the functionality of the shell or commands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Understanding Command Structure</a:t>
            </a:r>
          </a:p>
        </p:txBody>
      </p:sp>
    </p:spTree>
    <p:extLst>
      <p:ext uri="{BB962C8B-B14F-4D97-AF65-F5344CB8AC3E}">
        <p14:creationId xmlns:p14="http://schemas.microsoft.com/office/powerpoint/2010/main" val="64416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format</a:t>
            </a:r>
            <a:endParaRPr lang="en-US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343400"/>
          </a:xfrm>
        </p:spPr>
        <p:txBody>
          <a:bodyPr>
            <a:normAutofit/>
          </a:bodyPr>
          <a:lstStyle/>
          <a:p>
            <a:r>
              <a:rPr lang="en-US" dirty="0"/>
              <a:t>Basic format: </a:t>
            </a:r>
          </a:p>
          <a:p>
            <a:pPr lvl="1"/>
            <a:r>
              <a:rPr lang="en-US" altLang="ja-JP" dirty="0">
                <a:latin typeface="Courier New" pitchFamily="49" charset="0"/>
              </a:rPr>
              <a:t>command [options] [arguments]</a:t>
            </a:r>
          </a:p>
          <a:p>
            <a:r>
              <a:rPr lang="en-US" dirty="0"/>
              <a:t>Options change the behavior of command</a:t>
            </a:r>
          </a:p>
          <a:p>
            <a:r>
              <a:rPr lang="en-US" dirty="0"/>
              <a:t>Arguments are used to provide additional information for a command</a:t>
            </a:r>
          </a:p>
        </p:txBody>
      </p:sp>
    </p:spTree>
    <p:extLst>
      <p:ext uri="{BB962C8B-B14F-4D97-AF65-F5344CB8AC3E}">
        <p14:creationId xmlns:p14="http://schemas.microsoft.com/office/powerpoint/2010/main" val="143822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options</a:t>
            </a:r>
            <a:endParaRPr lang="en-US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343400"/>
          </a:xfrm>
        </p:spPr>
        <p:txBody>
          <a:bodyPr>
            <a:normAutofit/>
          </a:bodyPr>
          <a:lstStyle/>
          <a:p>
            <a:r>
              <a:rPr lang="en-US" dirty="0"/>
              <a:t>Vary based on command </a:t>
            </a:r>
          </a:p>
          <a:p>
            <a:r>
              <a:rPr lang="en-US" dirty="0"/>
              <a:t>Older option format: </a:t>
            </a:r>
            <a:r>
              <a:rPr lang="en-US" dirty="0">
                <a:latin typeface="Courier New" pitchFamily="49" charset="0"/>
              </a:rPr>
              <a:t>-a</a:t>
            </a:r>
          </a:p>
          <a:p>
            <a:pPr lvl="1"/>
            <a:r>
              <a:rPr lang="en-US" dirty="0"/>
              <a:t>Can be combined: </a:t>
            </a:r>
            <a:r>
              <a:rPr lang="en-US" dirty="0">
                <a:latin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</a:rPr>
              <a:t>abc</a:t>
            </a:r>
            <a:r>
              <a:rPr lang="en-US" dirty="0"/>
              <a:t> = </a:t>
            </a:r>
            <a:r>
              <a:rPr lang="en-US" dirty="0">
                <a:latin typeface="Courier New" pitchFamily="49" charset="0"/>
              </a:rPr>
              <a:t>-a -b -c</a:t>
            </a:r>
          </a:p>
          <a:p>
            <a:r>
              <a:rPr lang="en-US" dirty="0"/>
              <a:t>Newer (GNU) option format: </a:t>
            </a:r>
            <a:r>
              <a:rPr lang="en-US" dirty="0">
                <a:latin typeface="Courier New" pitchFamily="49" charset="0"/>
              </a:rPr>
              <a:t>--all</a:t>
            </a:r>
          </a:p>
        </p:txBody>
      </p:sp>
    </p:spTree>
    <p:extLst>
      <p:ext uri="{BB962C8B-B14F-4D97-AF65-F5344CB8AC3E}">
        <p14:creationId xmlns:p14="http://schemas.microsoft.com/office/powerpoint/2010/main" val="65541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4E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History</a:t>
            </a:r>
            <a:endParaRPr lang="en-US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96200" cy="4343400"/>
          </a:xfrm>
        </p:spPr>
        <p:txBody>
          <a:bodyPr>
            <a:normAutofit/>
          </a:bodyPr>
          <a:lstStyle/>
          <a:p>
            <a:r>
              <a:rPr lang="en-US" dirty="0"/>
              <a:t>View previous commands: </a:t>
            </a:r>
            <a:r>
              <a:rPr lang="en-US" dirty="0">
                <a:latin typeface="Courier New" pitchFamily="49" charset="0"/>
              </a:rPr>
              <a:t>history</a:t>
            </a:r>
          </a:p>
          <a:p>
            <a:r>
              <a:rPr lang="en-US" dirty="0"/>
              <a:t>Bring up previous commands: </a:t>
            </a:r>
            <a:r>
              <a:rPr lang="en-US" dirty="0">
                <a:latin typeface="Courier New" pitchFamily="49" charset="0"/>
              </a:rPr>
              <a:t>up arrow</a:t>
            </a:r>
          </a:p>
          <a:p>
            <a:r>
              <a:rPr lang="en-US" dirty="0"/>
              <a:t>Modify previous commands: </a:t>
            </a:r>
            <a:r>
              <a:rPr lang="en-US" dirty="0">
                <a:latin typeface="Courier New" pitchFamily="49" charset="0"/>
              </a:rPr>
              <a:t>left arrow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right arrow</a:t>
            </a:r>
            <a:r>
              <a:rPr lang="en-US" dirty="0"/>
              <a:t>, etc.</a:t>
            </a:r>
          </a:p>
          <a:p>
            <a:r>
              <a:rPr lang="en-US" dirty="0"/>
              <a:t>Execute a previous command: </a:t>
            </a:r>
            <a:r>
              <a:rPr lang="en-US" dirty="0">
                <a:latin typeface="Courier New" pitchFamily="49" charset="0"/>
              </a:rPr>
              <a:t>!&lt;</a:t>
            </a:r>
            <a:r>
              <a:rPr lang="en-US" dirty="0" err="1">
                <a:latin typeface="Courier New" pitchFamily="49" charset="0"/>
              </a:rPr>
              <a:t>num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0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NDG</Template>
  <TotalTime>1267</TotalTime>
  <Words>459</Words>
  <Application>Microsoft Office PowerPoint</Application>
  <PresentationFormat>On-screen Show (4:3)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宋体</vt:lpstr>
      <vt:lpstr>Arial</vt:lpstr>
      <vt:lpstr>Calibri</vt:lpstr>
      <vt:lpstr>Courier New</vt:lpstr>
      <vt:lpstr>Office Theme</vt:lpstr>
      <vt:lpstr>1_Office Theme</vt:lpstr>
      <vt:lpstr>2_Office Theme</vt:lpstr>
      <vt:lpstr>3_Office Theme</vt:lpstr>
      <vt:lpstr>Module 4 Command Line Skills</vt:lpstr>
      <vt:lpstr>Exam Objective 2.1 Basics of using the Linux command line</vt:lpstr>
      <vt:lpstr>CLI or Basic Shell</vt:lpstr>
      <vt:lpstr>The Command Line Interface </vt:lpstr>
      <vt:lpstr>Shell Features</vt:lpstr>
      <vt:lpstr>Understanding Command Structure</vt:lpstr>
      <vt:lpstr>Command format</vt:lpstr>
      <vt:lpstr>Command options</vt:lpstr>
      <vt:lpstr>Command History</vt:lpstr>
      <vt:lpstr>Variables</vt:lpstr>
      <vt:lpstr>Shell Variables</vt:lpstr>
      <vt:lpstr>PATH Variable</vt:lpstr>
      <vt:lpstr>Command Path and Aliases</vt:lpstr>
      <vt:lpstr>Find command location</vt:lpstr>
      <vt:lpstr>Aliases</vt:lpstr>
      <vt:lpstr>Additional Command Structure</vt:lpstr>
      <vt:lpstr>Globbing</vt:lpstr>
      <vt:lpstr>Quoting</vt:lpstr>
      <vt:lpstr>Control Statements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Help</dc:title>
  <dc:creator>Keith Wright</dc:creator>
  <cp:lastModifiedBy>Jason</cp:lastModifiedBy>
  <cp:revision>84</cp:revision>
  <dcterms:created xsi:type="dcterms:W3CDTF">2013-09-03T16:42:48Z</dcterms:created>
  <dcterms:modified xsi:type="dcterms:W3CDTF">2014-02-04T20:22:05Z</dcterms:modified>
</cp:coreProperties>
</file>