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9" r:id="rId3"/>
    <p:sldId id="284" r:id="rId4"/>
    <p:sldId id="259" r:id="rId5"/>
    <p:sldId id="260" r:id="rId6"/>
    <p:sldId id="261" r:id="rId7"/>
    <p:sldId id="262" r:id="rId8"/>
    <p:sldId id="281" r:id="rId9"/>
    <p:sldId id="263" r:id="rId10"/>
    <p:sldId id="264" r:id="rId11"/>
    <p:sldId id="285" r:id="rId12"/>
    <p:sldId id="265" r:id="rId13"/>
    <p:sldId id="266" r:id="rId14"/>
    <p:sldId id="268" r:id="rId15"/>
    <p:sldId id="269" r:id="rId16"/>
    <p:sldId id="267" r:id="rId17"/>
    <p:sldId id="286" r:id="rId18"/>
    <p:sldId id="270" r:id="rId19"/>
    <p:sldId id="271" r:id="rId20"/>
    <p:sldId id="272" r:id="rId21"/>
    <p:sldId id="273" r:id="rId22"/>
    <p:sldId id="287" r:id="rId23"/>
    <p:sldId id="274" r:id="rId24"/>
    <p:sldId id="277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0B88B-4313-4817-BAAE-B255B4E59E92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E125D-D32C-41BD-BA62-EE07995F7C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1F3F4-B25B-4C23-9B31-606908CF5926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54704-717D-412B-B19F-89F0BCF8A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F7812-CE21-49EF-9B8D-849047BCE7BF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350B3-8B71-462A-A770-2DD13D6CBF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2AB12-A46E-43B5-9604-11BAF7E39E05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4DCD5-03F6-4E79-AB72-D652FCA6B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56859-411C-48C1-8234-B467604BEED9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0DE3-9583-4337-935D-1D28FDD8D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79EF7-1259-4C92-9341-80ED3F0E0054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41B9C-8F43-499A-9CE7-BC9A16051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F8475-5F47-44F4-B89F-4B31405DA833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4DB10-FEBC-4912-A740-619713A33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6D13C-4971-47D1-A8E8-679D20CB4DC3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51DD0-8B0E-4433-B987-446482150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59D27-8660-42DD-BB6A-F93702164A92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0D80F-2D4F-48FF-B683-A88EEA3E7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32AC7-18F8-4703-B259-98860043EABE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EE777-AE30-4913-A01F-A34755B11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C9B7D-E0A7-4D7B-BC76-E20683139B55}" type="datetimeFigureOut">
              <a:rPr lang="en-US"/>
              <a:pPr>
                <a:defRPr/>
              </a:pPr>
              <a:t>2/10/2014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46D32-FEE0-4B09-8AD7-DCC336EC5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7" name="Picture 6" descr="LPIAcademyLogo_Final_trimmed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7200" y="5943600"/>
            <a:ext cx="938256" cy="914400"/>
          </a:xfrm>
          <a:prstGeom prst="rect">
            <a:avLst/>
          </a:prstGeom>
        </p:spPr>
      </p:pic>
      <p:pic>
        <p:nvPicPr>
          <p:cNvPr id="8" name="Picture 7" descr="ndg_logo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253693" y="6309360"/>
            <a:ext cx="1433107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334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This slide deck  is  for LPI Academy  instructors to use for lectures for LPI Academy courses.  </a:t>
            </a:r>
          </a:p>
          <a:p>
            <a:pPr algn="ctr"/>
            <a:r>
              <a:rPr lang="en-US" sz="1000" dirty="0" smtClean="0"/>
              <a:t>©Copyright Network Development Group 2013.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Module 5</a:t>
            </a:r>
            <a:br>
              <a:rPr lang="en-US" dirty="0" smtClean="0"/>
            </a:br>
            <a:r>
              <a:rPr lang="en-US" dirty="0" smtClean="0"/>
              <a:t>Getting Help</a:t>
            </a:r>
          </a:p>
        </p:txBody>
      </p:sp>
    </p:spTree>
    <p:extLst>
      <p:ext uri="{BB962C8B-B14F-4D97-AF65-F5344CB8AC3E}">
        <p14:creationId xmlns:p14="http://schemas.microsoft.com/office/powerpoint/2010/main" val="222605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within a man page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r>
              <a:rPr lang="en-US" sz="2800" dirty="0" smtClean="0"/>
              <a:t>To initiate a search type </a:t>
            </a:r>
            <a:r>
              <a:rPr lang="en-US" sz="2800" b="1" dirty="0" smtClean="0"/>
              <a:t>/</a:t>
            </a:r>
          </a:p>
          <a:p>
            <a:r>
              <a:rPr lang="en-US" sz="2800" dirty="0" smtClean="0"/>
              <a:t>Follow with the keyword to locate</a:t>
            </a:r>
          </a:p>
          <a:p>
            <a:r>
              <a:rPr lang="en-US" sz="2800" dirty="0" smtClean="0"/>
              <a:t>Press </a:t>
            </a:r>
            <a:r>
              <a:rPr lang="en-US" sz="2800" b="1" dirty="0" smtClean="0"/>
              <a:t>Enter</a:t>
            </a:r>
            <a:r>
              <a:rPr lang="en-US" sz="2800" dirty="0" smtClean="0"/>
              <a:t> to view first match</a:t>
            </a:r>
          </a:p>
          <a:p>
            <a:r>
              <a:rPr lang="en-US" sz="2800" dirty="0" smtClean="0"/>
              <a:t>Press </a:t>
            </a:r>
            <a:r>
              <a:rPr lang="en-US" sz="2800" b="1" dirty="0" smtClean="0"/>
              <a:t>n</a:t>
            </a:r>
            <a:r>
              <a:rPr lang="en-US" sz="2800" dirty="0" smtClean="0"/>
              <a:t> to view the next match</a:t>
            </a:r>
          </a:p>
          <a:p>
            <a:r>
              <a:rPr lang="en-US" sz="2800" dirty="0" smtClean="0"/>
              <a:t>Press </a:t>
            </a:r>
            <a:r>
              <a:rPr lang="en-US" sz="2800" b="1" dirty="0" smtClean="0"/>
              <a:t>N</a:t>
            </a:r>
            <a:r>
              <a:rPr lang="en-US" sz="2800" dirty="0" smtClean="0"/>
              <a:t> to view the previous match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666" y="4114800"/>
            <a:ext cx="6266667" cy="19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Sections and Sections</a:t>
            </a:r>
          </a:p>
        </p:txBody>
      </p:sp>
    </p:spTree>
    <p:extLst>
      <p:ext uri="{BB962C8B-B14F-4D97-AF65-F5344CB8AC3E}">
        <p14:creationId xmlns:p14="http://schemas.microsoft.com/office/powerpoint/2010/main" val="148461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page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n-US" sz="2500" dirty="0" smtClean="0"/>
              <a:t>Man pages are placed into sections.  There are nine standard sections: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</a:pPr>
            <a:endParaRPr lang="en-US" sz="2500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500" dirty="0" smtClean="0"/>
              <a:t> Executable programs or shell commands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500" dirty="0" smtClean="0"/>
              <a:t> System calls (functions provided by the kernel)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500" dirty="0" smtClean="0"/>
              <a:t> Library calls (functions within program libraries)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500" dirty="0" smtClean="0"/>
              <a:t> Special files (usually found in /</a:t>
            </a:r>
            <a:r>
              <a:rPr lang="en-US" sz="2500" dirty="0" err="1" smtClean="0"/>
              <a:t>dev</a:t>
            </a:r>
            <a:r>
              <a:rPr lang="en-US" sz="2500" dirty="0" smtClean="0"/>
              <a:t>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500" dirty="0" smtClean="0"/>
              <a:t> File formats and conventions, e.g. /</a:t>
            </a:r>
            <a:r>
              <a:rPr lang="en-US" sz="2500" dirty="0" err="1" smtClean="0"/>
              <a:t>etc</a:t>
            </a:r>
            <a:r>
              <a:rPr lang="en-US" sz="2500" dirty="0" smtClean="0"/>
              <a:t>/</a:t>
            </a:r>
            <a:r>
              <a:rPr lang="en-US" sz="2500" dirty="0" err="1" smtClean="0"/>
              <a:t>passwd</a:t>
            </a:r>
            <a:endParaRPr lang="en-US" sz="2500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500" dirty="0" smtClean="0"/>
              <a:t> Games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500" dirty="0" smtClean="0"/>
              <a:t> Miscellaneous  (including  macro  packages and   conventions), e.g. man(7), </a:t>
            </a:r>
            <a:r>
              <a:rPr lang="en-US" sz="2500" dirty="0" err="1" smtClean="0"/>
              <a:t>groff</a:t>
            </a:r>
            <a:r>
              <a:rPr lang="en-US" sz="2500" dirty="0" smtClean="0"/>
              <a:t>(7)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500" dirty="0" smtClean="0"/>
              <a:t> System administration commands (usually only for root)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500" dirty="0" smtClean="0"/>
              <a:t> Kernel routines [Non standard]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which section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mtClean="0"/>
              <a:t>The section number of manual is enclosed in parentheses when viewing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smtClean="0"/>
              <a:t> page.</a:t>
            </a:r>
          </a:p>
        </p:txBody>
      </p:sp>
      <p:pic>
        <p:nvPicPr>
          <p:cNvPr id="26627" name="Picture 2" descr="C:\Users\keith\AppData\Local\Temp\SNAGHTML15d8266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048000"/>
            <a:ext cx="64008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the sections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match man pages that have </a:t>
            </a:r>
            <a:r>
              <a:rPr lang="en-US" b="1" u="sng" smtClean="0"/>
              <a:t>names</a:t>
            </a:r>
            <a:r>
              <a:rPr lang="en-US" smtClean="0"/>
              <a:t> that match a term, you can use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smtClean="0"/>
              <a:t> command with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-f </a:t>
            </a:r>
            <a:r>
              <a:rPr lang="en-US" smtClean="0"/>
              <a:t>option.</a:t>
            </a:r>
          </a:p>
          <a:p>
            <a:r>
              <a:rPr lang="en-US" smtClean="0"/>
              <a:t>The command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whatis term</a:t>
            </a:r>
            <a:r>
              <a:rPr lang="en-US" smtClean="0">
                <a:cs typeface="Courier New" pitchFamily="49" charset="0"/>
              </a:rPr>
              <a:t> </a:t>
            </a:r>
            <a:r>
              <a:rPr lang="en-US" smtClean="0"/>
              <a:t>is equivalent to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man -f term</a:t>
            </a:r>
            <a:r>
              <a:rPr lang="en-US" smtClean="0"/>
              <a:t>.</a:t>
            </a:r>
          </a:p>
        </p:txBody>
      </p:sp>
      <p:pic>
        <p:nvPicPr>
          <p:cNvPr id="24579" name="Picture 3" descr="C:\Users\keith\AppData\Local\Temp\SNAGHTML15b37b7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4419600"/>
            <a:ext cx="63627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man pages by keyword 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r>
              <a:rPr lang="en-US" sz="2800" dirty="0" smtClean="0"/>
              <a:t>The man command has an option,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-k</a:t>
            </a:r>
            <a:r>
              <a:rPr lang="en-US" sz="2800" dirty="0" smtClean="0"/>
              <a:t>, which takes a keyword as an argument.  </a:t>
            </a:r>
          </a:p>
          <a:p>
            <a:r>
              <a:rPr lang="en-US" sz="2800" dirty="0" smtClean="0"/>
              <a:t>Executing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man -k</a:t>
            </a:r>
            <a:r>
              <a:rPr lang="en-US" sz="2800" dirty="0" smtClean="0">
                <a:cs typeface="Courier New" pitchFamily="49" charset="0"/>
              </a:rPr>
              <a:t> </a:t>
            </a:r>
            <a:r>
              <a:rPr lang="en-US" sz="2800" dirty="0" smtClean="0"/>
              <a:t>keyword, will search all the man pages </a:t>
            </a:r>
            <a:r>
              <a:rPr lang="en-US" sz="2800" b="1" u="sng" dirty="0" smtClean="0"/>
              <a:t>descriptions</a:t>
            </a:r>
            <a:r>
              <a:rPr lang="en-US" sz="2800" dirty="0" smtClean="0"/>
              <a:t> for the keyword.</a:t>
            </a:r>
          </a:p>
          <a:p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apropos</a:t>
            </a:r>
            <a:r>
              <a:rPr lang="en-US" sz="2800" dirty="0" smtClean="0"/>
              <a:t> command is equivalent to using the man command with 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-k</a:t>
            </a:r>
            <a:r>
              <a:rPr lang="en-US" sz="2800" dirty="0" smtClean="0">
                <a:cs typeface="Courier New" pitchFamily="49" charset="0"/>
              </a:rPr>
              <a:t> </a:t>
            </a:r>
            <a:r>
              <a:rPr lang="en-US" sz="2800" dirty="0" smtClean="0"/>
              <a:t>option.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25603" name="Picture 4" descr="C:\Users\keith\AppData\Local\Temp\SNAGHTML15b5140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25" y="4572000"/>
            <a:ext cx="63817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a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smtClean="0"/>
              <a:t>If the command or file exists in more than one section of the manual, then it may be necessary to specify a manual section in order to view the correct man page.</a:t>
            </a:r>
          </a:p>
          <a:p>
            <a:r>
              <a:rPr lang="en-US" sz="3000" smtClean="0"/>
              <a:t>For example, 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sz="3000" smtClean="0"/>
              <a:t> is found in both sections 1 and 5.  To view both 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sz="3000" smtClean="0"/>
              <a:t> man pages, the following commands could be executed:</a:t>
            </a:r>
          </a:p>
          <a:p>
            <a:pPr lvl="1"/>
            <a:r>
              <a:rPr lang="en-US" sz="2600" smtClean="0">
                <a:latin typeface="Courier New" pitchFamily="49" charset="0"/>
                <a:cs typeface="Courier New" pitchFamily="49" charset="0"/>
              </a:rPr>
              <a:t>man 1 passwd</a:t>
            </a:r>
          </a:p>
          <a:p>
            <a:pPr lvl="1"/>
            <a:r>
              <a:rPr lang="en-US" sz="2600" smtClean="0">
                <a:latin typeface="Courier New" pitchFamily="49" charset="0"/>
                <a:cs typeface="Courier New" pitchFamily="49" charset="0"/>
              </a:rPr>
              <a:t>man 5 passwd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Using the info command</a:t>
            </a:r>
          </a:p>
        </p:txBody>
      </p:sp>
    </p:spTree>
    <p:extLst>
      <p:ext uri="{BB962C8B-B14F-4D97-AF65-F5344CB8AC3E}">
        <p14:creationId xmlns:p14="http://schemas.microsoft.com/office/powerpoint/2010/main" val="1484612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info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smtClean="0"/>
              <a:t>The 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000" smtClean="0"/>
              <a:t> command provides documentation of commands and files similar to the 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sz="3000" smtClean="0"/>
              <a:t> command</a:t>
            </a:r>
          </a:p>
          <a:p>
            <a:r>
              <a:rPr lang="en-US" sz="3000" smtClean="0"/>
              <a:t>The 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000" smtClean="0"/>
              <a:t> documentation is organized into different levels, each of which may contain one or more of the smallest units of organization: the </a:t>
            </a:r>
            <a:r>
              <a:rPr lang="en-US" sz="3000" i="1" smtClean="0"/>
              <a:t>node</a:t>
            </a:r>
            <a:r>
              <a:rPr lang="en-US" sz="3000" smtClean="0"/>
              <a:t>.</a:t>
            </a:r>
          </a:p>
          <a:p>
            <a:r>
              <a:rPr lang="en-US" sz="3000" smtClean="0"/>
              <a:t>The 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000" smtClean="0"/>
              <a:t> command will display a man page, as a fallback, in the absence of info documentation.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Displaying </a:t>
            </a:r>
            <a:r>
              <a:rPr lang="en-US" dirty="0"/>
              <a:t>info documentation for a command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Press </a:t>
            </a:r>
            <a:r>
              <a:rPr lang="en-US" b="1" smtClean="0"/>
              <a:t>h</a:t>
            </a:r>
            <a:r>
              <a:rPr lang="en-US" smtClean="0"/>
              <a:t> to get help on using info:</a:t>
            </a:r>
          </a:p>
        </p:txBody>
      </p:sp>
      <p:pic>
        <p:nvPicPr>
          <p:cNvPr id="29699" name="Picture 2" descr="C:\Users\keith\AppData\Local\Temp\SNAGHTML161815a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6362" y="2286000"/>
            <a:ext cx="63912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 Objective</a:t>
            </a:r>
            <a:br>
              <a:rPr lang="en-US" dirty="0" smtClean="0"/>
            </a:br>
            <a:r>
              <a:rPr lang="en-US" dirty="0" smtClean="0"/>
              <a:t>2.2 Using the Command Line to Get Help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Objective Summary</a:t>
            </a:r>
          </a:p>
          <a:p>
            <a:pPr lvl="1"/>
            <a:r>
              <a:rPr lang="en-US" dirty="0" smtClean="0"/>
              <a:t>Utilizing the man and info commands for finding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642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Moving </a:t>
            </a:r>
            <a:r>
              <a:rPr lang="en-US" dirty="0"/>
              <a:t>around while viewing an info document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r>
              <a:rPr lang="en-US" smtClean="0"/>
              <a:t>The following table describes more commonly used keys to move within an info document: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817751"/>
              </p:ext>
            </p:extLst>
          </p:nvPr>
        </p:nvGraphicFramePr>
        <p:xfrm>
          <a:off x="1752600" y="3048000"/>
          <a:ext cx="5648960" cy="1281430"/>
        </p:xfrm>
        <a:graphic>
          <a:graphicData uri="http://schemas.openxmlformats.org/drawingml/2006/table">
            <a:tbl>
              <a:tblPr/>
              <a:tblGrid>
                <a:gridCol w="1219200"/>
                <a:gridCol w="1566863"/>
                <a:gridCol w="162560"/>
                <a:gridCol w="1220787"/>
                <a:gridCol w="147955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Command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Function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Command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Function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Down arrow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Go down one line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TAB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Skip to next hyperlink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Space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Go down one page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HOME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Go to beginning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Search for term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END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Go to end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[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Go to previous node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h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Display help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]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Go to next node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Quit help page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u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Go up one level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q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Quit info command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info documentation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Unlike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smtClean="0"/>
              <a:t> pages that are sometimes not very easy to read,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mtClean="0"/>
              <a:t> pages are designed to be readable by regular people.</a:t>
            </a:r>
          </a:p>
          <a:p>
            <a:r>
              <a:rPr lang="en-US" smtClean="0"/>
              <a:t>Consider executing simply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mtClean="0"/>
              <a:t> to begin reading the available info documentation.</a:t>
            </a:r>
          </a:p>
          <a:p>
            <a:r>
              <a:rPr lang="en-US" smtClean="0"/>
              <a:t>You may also want to try using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pinfo</a:t>
            </a:r>
            <a:r>
              <a:rPr lang="en-US" smtClean="0"/>
              <a:t>, a more colorful and easier to use version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Getting Additional Help</a:t>
            </a:r>
          </a:p>
        </p:txBody>
      </p:sp>
    </p:spTree>
    <p:extLst>
      <p:ext uri="{BB962C8B-B14F-4D97-AF65-F5344CB8AC3E}">
        <p14:creationId xmlns:p14="http://schemas.microsoft.com/office/powerpoint/2010/main" val="1484612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sources of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The standard GNU option for documentation is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--help</a:t>
            </a:r>
            <a:r>
              <a:rPr lang="en-US" smtClean="0"/>
              <a:t>.  Use this to display basic command usage, which is similar to a man page.</a:t>
            </a:r>
          </a:p>
          <a:p>
            <a:pPr>
              <a:lnSpc>
                <a:spcPct val="90000"/>
              </a:lnSpc>
            </a:pPr>
            <a:r>
              <a:rPr lang="en-US" smtClean="0"/>
              <a:t>Software often comes packaged with additional documentation that may be found under</a:t>
            </a:r>
            <a:r>
              <a:rPr lang="en-US" smtClean="0">
                <a:cs typeface="Courier New" pitchFamily="49" charset="0"/>
              </a:rPr>
              <a:t>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/usr/doc</a:t>
            </a:r>
            <a:r>
              <a:rPr lang="en-US" smtClean="0">
                <a:cs typeface="Courier New" pitchFamily="49" charset="0"/>
              </a:rPr>
              <a:t> </a:t>
            </a:r>
            <a:r>
              <a:rPr lang="en-US" smtClean="0"/>
              <a:t>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/usr/share/doc</a:t>
            </a:r>
            <a:r>
              <a:rPr lang="en-US" smtClean="0"/>
              <a:t> directory.  These sub-directories often contain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README</a:t>
            </a:r>
            <a:r>
              <a:rPr lang="en-US" smtClean="0"/>
              <a:t> files and other additional documentation.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Finding </a:t>
            </a:r>
            <a:r>
              <a:rPr lang="en-US" dirty="0"/>
              <a:t>commands and documentation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whereis</a:t>
            </a:r>
            <a:r>
              <a:rPr lang="en-US" smtClean="0"/>
              <a:t> command will display the location of a command executable, as well as its source and documentation, if available.</a:t>
            </a:r>
          </a:p>
        </p:txBody>
      </p:sp>
      <p:pic>
        <p:nvPicPr>
          <p:cNvPr id="33795" name="Picture 2" descr="C:\Users\keith\AppData\Local\Temp\SNAGHTML163866f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6362" y="3505200"/>
            <a:ext cx="63912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any file or directory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locate</a:t>
            </a:r>
            <a:r>
              <a:rPr lang="en-US" smtClean="0"/>
              <a:t> command is able to find any file as long as the user has permission to access the containing directory by searching a database of filenames on the system.</a:t>
            </a:r>
          </a:p>
          <a:p>
            <a:r>
              <a:rPr lang="en-US" smtClean="0"/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updatedb</a:t>
            </a:r>
            <a:r>
              <a:rPr lang="en-US" smtClean="0"/>
              <a:t> command is typically scheduled to update the locate database daily, but the root user can execute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updatedb</a:t>
            </a:r>
            <a:r>
              <a:rPr lang="en-US" smtClean="0"/>
              <a:t> to immediately update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locate</a:t>
            </a:r>
            <a:r>
              <a:rPr lang="en-US" smtClean="0"/>
              <a:t>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locate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locate</a:t>
            </a:r>
            <a:r>
              <a:rPr lang="en-US" smtClean="0"/>
              <a:t> command will match any part of  a filename, so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locate readme</a:t>
            </a:r>
            <a:r>
              <a:rPr lang="en-US" smtClean="0">
                <a:cs typeface="Courier New" pitchFamily="49" charset="0"/>
              </a:rPr>
              <a:t> could match a file named </a:t>
            </a:r>
            <a:r>
              <a:rPr lang="en-US" b="1" smtClean="0">
                <a:cs typeface="Courier New" pitchFamily="49" charset="0"/>
              </a:rPr>
              <a:t>abcreadme123</a:t>
            </a:r>
            <a:endParaRPr lang="en-US" b="1" smtClean="0"/>
          </a:p>
          <a:p>
            <a:pPr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-b </a:t>
            </a:r>
            <a:r>
              <a:rPr lang="en-US" smtClean="0"/>
              <a:t>option for locate allows for a </a:t>
            </a:r>
            <a:r>
              <a:rPr lang="en-US" i="1" smtClean="0"/>
              <a:t>basename</a:t>
            </a:r>
            <a:r>
              <a:rPr lang="en-US" smtClean="0"/>
              <a:t> search, e.g.: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locate -b readme</a:t>
            </a:r>
          </a:p>
          <a:p>
            <a:pPr>
              <a:lnSpc>
                <a:spcPct val="90000"/>
              </a:lnSpc>
            </a:pPr>
            <a:r>
              <a:rPr lang="en-US" smtClean="0"/>
              <a:t>The</a:t>
            </a:r>
            <a:r>
              <a:rPr lang="en-US" smtClean="0">
                <a:cs typeface="Courier New" pitchFamily="49" charset="0"/>
              </a:rPr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-c</a:t>
            </a:r>
            <a:r>
              <a:rPr lang="en-US" smtClean="0">
                <a:cs typeface="Courier New" pitchFamily="49" charset="0"/>
              </a:rPr>
              <a:t> </a:t>
            </a:r>
            <a:r>
              <a:rPr lang="en-US" smtClean="0"/>
              <a:t>option provides a count of the number of matching files: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locate -c readme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 to the man command</a:t>
            </a:r>
          </a:p>
        </p:txBody>
      </p:sp>
    </p:spTree>
    <p:extLst>
      <p:ext uri="{BB962C8B-B14F-4D97-AF65-F5344CB8AC3E}">
        <p14:creationId xmlns:p14="http://schemas.microsoft.com/office/powerpoint/2010/main" val="97846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 pages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smtClean="0"/>
              <a:t>Man pages are usually available for commands, functions or files</a:t>
            </a:r>
          </a:p>
          <a:p>
            <a:r>
              <a:rPr lang="en-US" smtClean="0"/>
              <a:t>Man pages are  available on the local system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0600" y="1600200"/>
            <a:ext cx="4114800" cy="1600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2000" b="1">
                <a:solidFill>
                  <a:schemeClr val="tx1"/>
                </a:solidFill>
                <a:cs typeface="Arial" charset="0"/>
              </a:rPr>
              <a:t>Practice makes perfect!</a:t>
            </a: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00000"/>
                </a:solidFill>
                <a:cs typeface="Arial" charset="0"/>
              </a:rPr>
              <a:t>Just as you practice executing Linux commands, you should practice reading man pages to become a more capable user</a:t>
            </a:r>
            <a:endParaRPr lang="en-US">
              <a:solidFill>
                <a:schemeClr val="tx1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man pages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1905000"/>
          </a:xfrm>
        </p:spPr>
        <p:txBody>
          <a:bodyPr/>
          <a:lstStyle/>
          <a:p>
            <a:r>
              <a:rPr lang="en-US" smtClean="0"/>
              <a:t>To vew a man page, first access a terminal or console and type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man command</a:t>
            </a:r>
            <a:r>
              <a:rPr lang="en-US" smtClean="0"/>
              <a:t> 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man file</a:t>
            </a:r>
            <a:r>
              <a:rPr lang="en-US" smtClean="0"/>
              <a:t>.</a:t>
            </a:r>
          </a:p>
          <a:p>
            <a:endParaRPr lang="en-US" smtClean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200400"/>
            <a:ext cx="4267200" cy="30156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man page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smtClean="0"/>
              <a:t>The man page will be displayed by a </a:t>
            </a:r>
            <a:r>
              <a:rPr lang="en-US" sz="3000" i="1" smtClean="0"/>
              <a:t>pager</a:t>
            </a:r>
            <a:r>
              <a:rPr lang="en-US" sz="3000" smtClean="0"/>
              <a:t> program, either 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less</a:t>
            </a:r>
            <a:r>
              <a:rPr lang="en-US" sz="3000" smtClean="0"/>
              <a:t> or 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more</a:t>
            </a:r>
            <a:r>
              <a:rPr lang="en-US" sz="3000" smtClean="0">
                <a:cs typeface="Courier New" pitchFamily="49" charset="0"/>
              </a:rPr>
              <a:t> 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(less</a:t>
            </a:r>
            <a:r>
              <a:rPr lang="en-US" sz="3000" smtClean="0">
                <a:cs typeface="Courier New" pitchFamily="49" charset="0"/>
              </a:rPr>
              <a:t> is usually used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00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Both pagers use </a:t>
            </a:r>
            <a:r>
              <a:rPr lang="en-US" sz="3000" b="1" smtClean="0"/>
              <a:t>h</a:t>
            </a:r>
            <a:r>
              <a:rPr lang="en-US" sz="3000" smtClean="0"/>
              <a:t> to view help, </a:t>
            </a:r>
            <a:r>
              <a:rPr lang="en-US" sz="3000" b="1" smtClean="0"/>
              <a:t>spacebar</a:t>
            </a:r>
            <a:r>
              <a:rPr lang="en-US" sz="3000" smtClean="0"/>
              <a:t> to move forward, </a:t>
            </a:r>
            <a:r>
              <a:rPr lang="en-US" sz="3000" b="1" smtClean="0"/>
              <a:t>/</a:t>
            </a:r>
            <a:r>
              <a:rPr lang="en-US" sz="3000" smtClean="0"/>
              <a:t> to start a search and </a:t>
            </a:r>
            <a:r>
              <a:rPr lang="en-US" sz="3000" b="1" smtClean="0"/>
              <a:t>q</a:t>
            </a:r>
            <a:r>
              <a:rPr lang="en-US" sz="3000" smtClean="0"/>
              <a:t> to quit.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Less movement commands: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95425" y="4705350"/>
          <a:ext cx="6351588" cy="1295402"/>
        </p:xfrm>
        <a:graphic>
          <a:graphicData uri="http://schemas.openxmlformats.org/drawingml/2006/table">
            <a:tbl>
              <a:tblPr/>
              <a:tblGrid>
                <a:gridCol w="1371600"/>
                <a:gridCol w="1762125"/>
                <a:gridCol w="182563"/>
                <a:gridCol w="1370012"/>
                <a:gridCol w="1665288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Command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Function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Command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Function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Return (or Enter)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Go down one line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1G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Go to beginning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Space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Go down one page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Go to end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/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term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Search for 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term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h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Display help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Find next search item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q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Quit man page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page sections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word </a:t>
            </a:r>
            <a:r>
              <a:rPr lang="en-US" i="1" smtClean="0"/>
              <a:t>sections</a:t>
            </a:r>
            <a:r>
              <a:rPr lang="en-US" smtClean="0"/>
              <a:t> has two important meanings for man pages.</a:t>
            </a:r>
          </a:p>
          <a:p>
            <a:r>
              <a:rPr lang="en-US" smtClean="0"/>
              <a:t>Each man page is broken down under different section headings like NAME, SYNOPSIS and DESCRIPTION.</a:t>
            </a:r>
          </a:p>
          <a:p>
            <a:r>
              <a:rPr lang="en-US" smtClean="0"/>
              <a:t>Every man page is categorized into a particular section like user commands, file formats, or system administration.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sections of a man page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750723"/>
              </p:ext>
            </p:extLst>
          </p:nvPr>
        </p:nvGraphicFramePr>
        <p:xfrm>
          <a:off x="990600" y="1295400"/>
          <a:ext cx="7162800" cy="3581400"/>
        </p:xfrm>
        <a:graphic>
          <a:graphicData uri="http://schemas.openxmlformats.org/drawingml/2006/table">
            <a:tbl>
              <a:tblPr/>
              <a:tblGrid>
                <a:gridCol w="2416830"/>
                <a:gridCol w="4745970"/>
              </a:tblGrid>
              <a:tr h="243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Section name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6459" marR="6645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Purpose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6459" marR="6645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14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6459" marR="6645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Provides the name of the command and a very brief description.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6459" marR="6645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SYNOPSIS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6459" marR="6645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Provides examples of how the command is executed.  See below for more information.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6459" marR="6645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DESCRIPTION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6459" marR="6645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Provides a more detailed description of the command.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6459" marR="6645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OPTIONS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6459" marR="6645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Lists the options for the command as well as a description of how they are used.  Often this information will be found in the DESCRIPTION section and not in a separate OPTIONS section.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6459" marR="6645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FILES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6459" marR="6645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Lists the file that are associated with the command as well as a description of how they are used.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6459" marR="6645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AUTHOR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6459" marR="6645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The name of the person who created the man page and (sometimes) how to contact the person.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6459" marR="6645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REPORTING BUGS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6459" marR="6645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Provides details on how to report problems with the command.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6459" marR="6645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COPYRIGHT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6459" marR="6645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Provides basic copyright information.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6459" marR="6645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SEE ALSO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6459" marR="6645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Mincho" pitchFamily="49" charset="-128"/>
                          <a:cs typeface="Times New Roman" pitchFamily="18" charset="0"/>
                        </a:rPr>
                        <a:t>Provides you with an idea of where you can find additional information.  This also will often include other commands that are related to this command.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Arial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6459" marR="6645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pages SYNOPSIS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One of the most important sections on a man page is the SYNOPSIS.</a:t>
            </a:r>
          </a:p>
          <a:p>
            <a:r>
              <a:rPr lang="en-US" smtClean="0"/>
              <a:t>The SYNOPSIS provides a concise description of the way the command can be used.</a:t>
            </a:r>
          </a:p>
          <a:p>
            <a:r>
              <a:rPr lang="en-US" smtClean="0"/>
              <a:t>The square brackets, </a:t>
            </a:r>
            <a:r>
              <a:rPr lang="en-US" b="1" smtClean="0"/>
              <a:t>[</a:t>
            </a:r>
            <a:r>
              <a:rPr lang="en-US" smtClean="0"/>
              <a:t> and </a:t>
            </a:r>
            <a:r>
              <a:rPr lang="en-US" b="1" smtClean="0"/>
              <a:t>]</a:t>
            </a:r>
            <a:r>
              <a:rPr lang="en-US" smtClean="0"/>
              <a:t>, are used to indicate optional items.</a:t>
            </a:r>
          </a:p>
          <a:p>
            <a:r>
              <a:rPr lang="en-US" smtClean="0"/>
              <a:t>The vertical bar (</a:t>
            </a:r>
            <a:r>
              <a:rPr lang="en-US" b="1" smtClean="0"/>
              <a:t>|</a:t>
            </a:r>
            <a:r>
              <a:rPr lang="en-US" smtClean="0"/>
              <a:t>) indicates an exclusive </a:t>
            </a:r>
            <a:r>
              <a:rPr lang="en-US" i="1" smtClean="0"/>
              <a:t>or</a:t>
            </a:r>
            <a:r>
              <a:rPr lang="en-US" smtClean="0"/>
              <a:t>.</a:t>
            </a:r>
          </a:p>
          <a:p>
            <a:r>
              <a:rPr lang="en-US" smtClean="0"/>
              <a:t>The ellipses (</a:t>
            </a:r>
            <a:r>
              <a:rPr lang="en-US" b="1" smtClean="0"/>
              <a:t>…</a:t>
            </a:r>
            <a:r>
              <a:rPr lang="en-US" smtClean="0"/>
              <a:t>) indicates one or more.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1228</Words>
  <Application>Microsoft Office PowerPoint</Application>
  <PresentationFormat>On-screen Show (4:3)</PresentationFormat>
  <Paragraphs>155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MS Mincho</vt:lpstr>
      <vt:lpstr>Arial</vt:lpstr>
      <vt:lpstr>Calibri</vt:lpstr>
      <vt:lpstr>Courier New</vt:lpstr>
      <vt:lpstr>Times New Roman</vt:lpstr>
      <vt:lpstr>Office Theme</vt:lpstr>
      <vt:lpstr>Module 5 Getting Help</vt:lpstr>
      <vt:lpstr>Exam Objective 2.2 Using the Command Line to Get Help</vt:lpstr>
      <vt:lpstr>Introduction to the man command</vt:lpstr>
      <vt:lpstr>man pages</vt:lpstr>
      <vt:lpstr>Viewing man pages</vt:lpstr>
      <vt:lpstr>Controlling the man page display</vt:lpstr>
      <vt:lpstr>Man page sections</vt:lpstr>
      <vt:lpstr>Common sections of a man page</vt:lpstr>
      <vt:lpstr>Man pages SYNOPSIS</vt:lpstr>
      <vt:lpstr>Searching within a man page</vt:lpstr>
      <vt:lpstr>Sections and Sections</vt:lpstr>
      <vt:lpstr>Man page sections</vt:lpstr>
      <vt:lpstr>Determining which section</vt:lpstr>
      <vt:lpstr>Searching the sections</vt:lpstr>
      <vt:lpstr>Searching man pages by keyword </vt:lpstr>
      <vt:lpstr>Specifying a section</vt:lpstr>
      <vt:lpstr>Using the info command</vt:lpstr>
      <vt:lpstr>The info command</vt:lpstr>
      <vt:lpstr>Displaying info documentation for a command</vt:lpstr>
      <vt:lpstr>Moving around while viewing an info document</vt:lpstr>
      <vt:lpstr>Exploring info documentation</vt:lpstr>
      <vt:lpstr>Getting Additional Help</vt:lpstr>
      <vt:lpstr>Additional sources of help</vt:lpstr>
      <vt:lpstr>Finding commands and documentation</vt:lpstr>
      <vt:lpstr>Find any file or directory</vt:lpstr>
      <vt:lpstr>The locate command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Help</dc:title>
  <dc:creator>Keith Wright</dc:creator>
  <cp:lastModifiedBy>Jason</cp:lastModifiedBy>
  <cp:revision>76</cp:revision>
  <dcterms:created xsi:type="dcterms:W3CDTF">2013-09-03T16:42:48Z</dcterms:created>
  <dcterms:modified xsi:type="dcterms:W3CDTF">2014-02-10T18:37:44Z</dcterms:modified>
</cp:coreProperties>
</file>