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3" r:id="rId2"/>
    <p:sldId id="352" r:id="rId3"/>
    <p:sldId id="344" r:id="rId4"/>
    <p:sldId id="259" r:id="rId5"/>
    <p:sldId id="325" r:id="rId6"/>
    <p:sldId id="326" r:id="rId7"/>
    <p:sldId id="327" r:id="rId8"/>
    <p:sldId id="328" r:id="rId9"/>
    <p:sldId id="346" r:id="rId10"/>
    <p:sldId id="329" r:id="rId11"/>
    <p:sldId id="330" r:id="rId12"/>
    <p:sldId id="347" r:id="rId13"/>
    <p:sldId id="331" r:id="rId14"/>
    <p:sldId id="348" r:id="rId15"/>
    <p:sldId id="332" r:id="rId16"/>
    <p:sldId id="333" r:id="rId17"/>
    <p:sldId id="334" r:id="rId18"/>
    <p:sldId id="335" r:id="rId19"/>
    <p:sldId id="349" r:id="rId20"/>
    <p:sldId id="336" r:id="rId21"/>
    <p:sldId id="337" r:id="rId22"/>
    <p:sldId id="350" r:id="rId23"/>
    <p:sldId id="338" r:id="rId24"/>
    <p:sldId id="339" r:id="rId25"/>
    <p:sldId id="351" r:id="rId26"/>
    <p:sldId id="340" r:id="rId27"/>
    <p:sldId id="341" r:id="rId28"/>
    <p:sldId id="34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8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F39161-08A3-471D-96EE-A6A1B9CB14D5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9CDD1A-07EA-4FEB-B53A-704FBA5CF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555A5-3676-4232-BE8A-ABCE22373949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15D1E-7416-4C5D-9901-D97FBE1AC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F12BA-4D6B-4E5A-8F0A-6C74079B98C6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670B-FE5F-405F-80C2-4DBD5230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347A1-2F0A-4A8F-B997-4A86486AD7E7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FD38-0434-4E9B-AAA3-B50CF066A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215A-BC65-4574-B1D2-D2FC38DFC854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43E10-3959-4C81-9FCA-68D80DFD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D6990-B011-409E-92C8-7F1C7450F627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B8811-2391-46B6-AD26-BD1A6B1E2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FDD1-556B-4C8B-8D20-3F04B94F5ED0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779-A17B-4898-A96D-7751530B9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5B355-395D-4744-BC18-A0A158449477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A40C9-B62C-46F3-9749-EC72C27ED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EEA5-721B-4982-ABA8-15611ABAD178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CD6A-64C5-4AE4-BED8-F362426B7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A1B30-605C-4604-B494-14204FD782F6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3769C-FC83-4D51-98E2-D225C43C8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DEFBC-3FD9-45AD-BF41-2C091EF4EC6F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61D3-3116-4887-A269-8CC67FD5A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This slide deck  is  for LPI Academy  instructors to use for lectures for LPI Academy courses.  </a:t>
            </a:r>
          </a:p>
          <a:p>
            <a:pPr algn="ctr"/>
            <a:r>
              <a:rPr lang="en-US" sz="1000" dirty="0" smtClean="0"/>
              <a:t>©Copyright Network Development Group 2013.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Module 13</a:t>
            </a:r>
            <a:br>
              <a:rPr lang="en-US" dirty="0" smtClean="0"/>
            </a:br>
            <a:r>
              <a:rPr lang="en-US" dirty="0" smtClean="0"/>
              <a:t>System and User Security</a:t>
            </a:r>
          </a:p>
        </p:txBody>
      </p:sp>
    </p:spTree>
    <p:extLst>
      <p:ext uri="{BB962C8B-B14F-4D97-AF65-F5344CB8AC3E}">
        <p14:creationId xmlns:p14="http://schemas.microsoft.com/office/powerpoint/2010/main" val="354944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Viewing account information </a:t>
            </a:r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To see the account information for the user name named "sysadmin", use the </a:t>
            </a:r>
            <a:r>
              <a:rPr lang="en-US" altLang="zh-CN" sz="2800" smtClean="0">
                <a:latin typeface="Courier New" pitchFamily="49" charset="0"/>
              </a:rPr>
              <a:t>grep sysadmin /etc/passwd</a:t>
            </a:r>
            <a:r>
              <a:rPr lang="en-US" altLang="zh-CN" sz="2800" smtClean="0"/>
              <a:t> command: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Another technique is the </a:t>
            </a:r>
            <a:r>
              <a:rPr lang="en-US" altLang="zh-CN" sz="2800" smtClean="0">
                <a:latin typeface="Courier New" pitchFamily="49" charset="0"/>
              </a:rPr>
              <a:t>getent</a:t>
            </a:r>
            <a:r>
              <a:rPr lang="en-US" altLang="zh-CN" sz="2800" smtClean="0"/>
              <a:t> command:</a:t>
            </a:r>
            <a:endParaRPr lang="en-US" altLang="ja-JP" sz="2800" smtClean="0"/>
          </a:p>
          <a:p>
            <a:pPr>
              <a:buFont typeface="Arial" charset="0"/>
              <a:buNone/>
            </a:pPr>
            <a:endParaRPr lang="en-US" sz="2800" smtClean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472" y="2778730"/>
            <a:ext cx="7929349" cy="125119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648200"/>
            <a:ext cx="7924800" cy="128105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Viewing login information </a:t>
            </a:r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To verify your identity you can execute the </a:t>
            </a:r>
            <a:r>
              <a:rPr lang="en-US" altLang="zh-CN" sz="2800" smtClean="0">
                <a:latin typeface="Courier New" pitchFamily="49" charset="0"/>
              </a:rPr>
              <a:t>id</a:t>
            </a:r>
            <a:r>
              <a:rPr lang="en-US" altLang="zh-CN" sz="2800" smtClean="0"/>
              <a:t> command: 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8229600" cy="23479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System Accounts</a:t>
            </a:r>
          </a:p>
        </p:txBody>
      </p:sp>
    </p:spTree>
    <p:extLst>
      <p:ext uri="{BB962C8B-B14F-4D97-AF65-F5344CB8AC3E}">
        <p14:creationId xmlns:p14="http://schemas.microsoft.com/office/powerpoint/2010/main" val="361418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System accounts </a:t>
            </a:r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System accounts are designed to provide accounts for services that are running on the system.</a:t>
            </a:r>
          </a:p>
          <a:p>
            <a:pPr eaLnBrk="1" hangingPunct="1"/>
            <a:r>
              <a:rPr lang="en-US" altLang="zh-CN" sz="2800" smtClean="0"/>
              <a:t>Have UIDs between 1-499</a:t>
            </a:r>
          </a:p>
          <a:p>
            <a:pPr eaLnBrk="1" hangingPunct="1"/>
            <a:r>
              <a:rPr lang="en-US" altLang="zh-CN" sz="2800" smtClean="0"/>
              <a:t>Have non-login shells in </a:t>
            </a:r>
            <a:r>
              <a:rPr lang="en-US" altLang="zh-CN" sz="2800" smtClean="0">
                <a:latin typeface="Courier New" pitchFamily="49" charset="0"/>
              </a:rPr>
              <a:t>/etc/passwd</a:t>
            </a:r>
          </a:p>
          <a:p>
            <a:pPr eaLnBrk="1" hangingPunct="1"/>
            <a:r>
              <a:rPr lang="en-US" altLang="zh-CN" sz="2800" smtClean="0"/>
              <a:t>Have * in password field of </a:t>
            </a:r>
            <a:r>
              <a:rPr lang="en-US" altLang="zh-CN" sz="2800" smtClean="0">
                <a:latin typeface="Courier New" pitchFamily="49" charset="0"/>
              </a:rPr>
              <a:t>/etc/shadow</a:t>
            </a:r>
          </a:p>
          <a:p>
            <a:pPr eaLnBrk="1" hangingPunct="1"/>
            <a:r>
              <a:rPr lang="en-US" altLang="zh-CN" sz="2800" smtClean="0"/>
              <a:t>Most are critical for system operation.</a:t>
            </a:r>
          </a:p>
          <a:p>
            <a:pPr eaLnBrk="1" hangingPunct="1"/>
            <a:r>
              <a:rPr lang="en-US" altLang="zh-CN" sz="2800" smtClean="0"/>
              <a:t>Only delete a system account when 100% certain it is  not needed.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System Groups</a:t>
            </a:r>
          </a:p>
        </p:txBody>
      </p:sp>
    </p:spTree>
    <p:extLst>
      <p:ext uri="{BB962C8B-B14F-4D97-AF65-F5344CB8AC3E}">
        <p14:creationId xmlns:p14="http://schemas.microsoft.com/office/powerpoint/2010/main" val="361418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Group accounts 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Each user can be a member of one or more groups.</a:t>
            </a:r>
          </a:p>
          <a:p>
            <a:pPr eaLnBrk="1" hangingPunct="1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/etc/passwd</a:t>
            </a:r>
            <a:r>
              <a:rPr lang="en-US" altLang="zh-CN" sz="2800" smtClean="0"/>
              <a:t> file defines the primary group membership for a user.</a:t>
            </a:r>
          </a:p>
          <a:p>
            <a:pPr eaLnBrk="1" hangingPunct="1"/>
            <a:r>
              <a:rPr lang="en-US" altLang="zh-CN" sz="2800" smtClean="0"/>
              <a:t>Supplemental group membership is defined in the </a:t>
            </a:r>
            <a:r>
              <a:rPr lang="en-US" altLang="zh-CN" sz="2800" smtClean="0">
                <a:latin typeface="Courier New" pitchFamily="49" charset="0"/>
              </a:rPr>
              <a:t>/etc/group</a:t>
            </a:r>
            <a:r>
              <a:rPr lang="en-US" altLang="zh-CN" sz="2800" smtClean="0"/>
              <a:t> file. </a:t>
            </a:r>
          </a:p>
          <a:p>
            <a:pPr eaLnBrk="1" hangingPunct="1"/>
            <a:r>
              <a:rPr lang="en-US" altLang="zh-CN" sz="2800" smtClean="0"/>
              <a:t>Either the </a:t>
            </a:r>
            <a:r>
              <a:rPr lang="en-US" altLang="zh-CN" sz="2800" smtClean="0">
                <a:latin typeface="Courier New" pitchFamily="49" charset="0"/>
              </a:rPr>
              <a:t>grep</a:t>
            </a:r>
            <a:r>
              <a:rPr lang="en-US" altLang="zh-CN" sz="2800" smtClean="0"/>
              <a:t> or </a:t>
            </a:r>
            <a:r>
              <a:rPr lang="en-US" altLang="zh-CN" sz="2800" smtClean="0">
                <a:latin typeface="Courier New" pitchFamily="49" charset="0"/>
              </a:rPr>
              <a:t>getent</a:t>
            </a:r>
            <a:r>
              <a:rPr lang="en-US" altLang="zh-CN" sz="2800" smtClean="0"/>
              <a:t> commands can be used to display group information.</a:t>
            </a:r>
            <a:endParaRPr lang="en-US" sz="2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/etc/group file </a:t>
            </a: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Each group is defined by this file.</a:t>
            </a:r>
          </a:p>
          <a:p>
            <a:r>
              <a:rPr lang="en-US" altLang="ja-JP" sz="2800" smtClean="0"/>
              <a:t>A colon delimited file with the following fields: </a:t>
            </a:r>
          </a:p>
          <a:p>
            <a:pPr>
              <a:buFont typeface="Arial" charset="0"/>
              <a:buNone/>
            </a:pPr>
            <a:r>
              <a:rPr lang="en-US" altLang="ja-JP" sz="2400" smtClean="0"/>
              <a:t>	group_name:password_placeholder:GID:user_list</a:t>
            </a:r>
            <a:endParaRPr lang="en-US" sz="2400" smtClean="0"/>
          </a:p>
        </p:txBody>
      </p:sp>
      <p:graphicFrame>
        <p:nvGraphicFramePr>
          <p:cNvPr id="43109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4012"/>
              </p:ext>
            </p:extLst>
          </p:nvPr>
        </p:nvGraphicFramePr>
        <p:xfrm>
          <a:off x="1219200" y="3048000"/>
          <a:ext cx="6781800" cy="3040047"/>
        </p:xfrm>
        <a:graphic>
          <a:graphicData uri="http://schemas.openxmlformats.org/drawingml/2006/table">
            <a:tbl>
              <a:tblPr/>
              <a:tblGrid>
                <a:gridCol w="1889374"/>
                <a:gridCol w="1169085"/>
                <a:gridCol w="3723341"/>
              </a:tblGrid>
              <a:tr h="41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Field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18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group_name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mail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field contains the group name.  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7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password_placeholder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x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"x" in this field is used to indicate that the password is stored in the 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/etc/gshadow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file.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GID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12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Each group is associated with a unique Group ID (GID) which is placed in this field.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user_list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mail,postfix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last field is used to indicate who is a member of the group.  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786" marR="79786" marT="39893" marB="398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Changing groups </a:t>
            </a:r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Create a file that owned by one of your secondary groups by using: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smtClean="0"/>
              <a:t>		newgrp group_name</a:t>
            </a:r>
          </a:p>
          <a:p>
            <a:pPr eaLnBrk="1" hangingPunct="1"/>
            <a:r>
              <a:rPr lang="en-US" altLang="zh-CN" sz="2800" smtClean="0"/>
              <a:t>Opens a new shell with new primary group.</a:t>
            </a:r>
          </a:p>
          <a:p>
            <a:pPr eaLnBrk="1" hangingPunct="1"/>
            <a:r>
              <a:rPr lang="en-US" altLang="zh-CN" sz="2800" smtClean="0"/>
              <a:t>Use </a:t>
            </a:r>
            <a:r>
              <a:rPr lang="en-US" altLang="zh-CN" sz="2800" smtClean="0">
                <a:latin typeface="Courier New" pitchFamily="49" charset="0"/>
              </a:rPr>
              <a:t>id</a:t>
            </a:r>
            <a:r>
              <a:rPr lang="en-US" altLang="zh-CN" sz="2800" smtClean="0"/>
              <a:t> command to verify new primary group.</a:t>
            </a:r>
          </a:p>
          <a:p>
            <a:pPr eaLnBrk="1" hangingPunct="1"/>
            <a:r>
              <a:rPr lang="en-US" altLang="zh-CN" sz="2800" smtClean="0"/>
              <a:t>Use </a:t>
            </a:r>
            <a:r>
              <a:rPr lang="en-US" altLang="zh-CN" sz="2800" smtClean="0">
                <a:latin typeface="Courier New" pitchFamily="49" charset="0"/>
              </a:rPr>
              <a:t>exit</a:t>
            </a:r>
            <a:r>
              <a:rPr lang="en-US" altLang="zh-CN" sz="2800" smtClean="0"/>
              <a:t> command to return to previous shell.</a:t>
            </a:r>
          </a:p>
          <a:p>
            <a:pPr eaLnBrk="1" hangingPunct="1"/>
            <a:r>
              <a:rPr lang="en-US" altLang="zh-CN" sz="2800" smtClean="0"/>
              <a:t>May be disabled due to group passwords.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Changing the group ownership of an existing file </a:t>
            </a:r>
            <a:endParaRPr lang="en-US" sz="400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Change group ownership of existing file by using: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smtClean="0"/>
              <a:t>		chgrp group_name file_name</a:t>
            </a:r>
          </a:p>
          <a:p>
            <a:pPr eaLnBrk="1" hangingPunct="1"/>
            <a:r>
              <a:rPr lang="en-US" altLang="zh-CN" sz="2800" smtClean="0"/>
              <a:t>Only allowed to change group ownership of files you own.</a:t>
            </a:r>
          </a:p>
          <a:p>
            <a:pPr eaLnBrk="1" hangingPunct="1"/>
            <a:r>
              <a:rPr lang="en-US" altLang="zh-CN" sz="2800" smtClean="0"/>
              <a:t>Must also be a member of the new group.</a:t>
            </a:r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343400"/>
            <a:ext cx="6248400" cy="1672351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Working with root</a:t>
            </a:r>
          </a:p>
        </p:txBody>
      </p:sp>
    </p:spTree>
    <p:extLst>
      <p:ext uri="{BB962C8B-B14F-4D97-AF65-F5344CB8AC3E}">
        <p14:creationId xmlns:p14="http://schemas.microsoft.com/office/powerpoint/2010/main" val="36141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Objective</a:t>
            </a:r>
            <a:br>
              <a:rPr lang="en-US" dirty="0" smtClean="0"/>
            </a:br>
            <a:r>
              <a:rPr lang="en-US" dirty="0" smtClean="0"/>
              <a:t>5.1 Basic Security and Identifying User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Summary</a:t>
            </a:r>
          </a:p>
          <a:p>
            <a:pPr lvl="1"/>
            <a:r>
              <a:rPr lang="en-US" dirty="0" smtClean="0"/>
              <a:t>Working with Root and Standard Users</a:t>
            </a:r>
          </a:p>
          <a:p>
            <a:pPr lvl="1"/>
            <a:r>
              <a:rPr lang="en-US" dirty="0" smtClean="0"/>
              <a:t>System Users</a:t>
            </a:r>
          </a:p>
        </p:txBody>
      </p:sp>
    </p:spTree>
    <p:extLst>
      <p:ext uri="{BB962C8B-B14F-4D97-AF65-F5344CB8AC3E}">
        <p14:creationId xmlns:p14="http://schemas.microsoft.com/office/powerpoint/2010/main" val="39795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Logging in as root </a:t>
            </a:r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Logging in directly to root account poses a security risk.</a:t>
            </a:r>
          </a:p>
          <a:p>
            <a:pPr eaLnBrk="1" hangingPunct="1"/>
            <a:r>
              <a:rPr lang="en-US" altLang="zh-CN" sz="2800" smtClean="0"/>
              <a:t>Instead, use the </a:t>
            </a:r>
            <a:r>
              <a:rPr lang="en-US" altLang="zh-CN" sz="2800" smtClean="0">
                <a:latin typeface="Courier New" pitchFamily="49" charset="0"/>
              </a:rPr>
              <a:t>su</a:t>
            </a:r>
            <a:r>
              <a:rPr lang="en-US" altLang="zh-CN" sz="2800" smtClean="0"/>
              <a:t> or </a:t>
            </a:r>
            <a:r>
              <a:rPr lang="en-US" altLang="zh-CN" sz="2800" smtClean="0">
                <a:latin typeface="Courier New" pitchFamily="49" charset="0"/>
              </a:rPr>
              <a:t>sudo</a:t>
            </a:r>
            <a:r>
              <a:rPr lang="en-US" altLang="zh-CN" sz="2800" smtClean="0"/>
              <a:t> command.</a:t>
            </a:r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su command </a:t>
            </a:r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</a:t>
            </a:r>
            <a:r>
              <a:rPr lang="en-US" altLang="zh-CN" sz="2800" dirty="0" err="1" smtClean="0">
                <a:latin typeface="Courier New" pitchFamily="49" charset="0"/>
              </a:rPr>
              <a:t>su</a:t>
            </a:r>
            <a:r>
              <a:rPr lang="en-US" altLang="zh-CN" sz="2800" dirty="0" smtClean="0"/>
              <a:t> command opens a new shell as a different user.  (UID changes, but doesn’t assume all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.)</a:t>
            </a:r>
          </a:p>
          <a:p>
            <a:pPr lvl="1" eaLnBrk="1" hangingPunct="1"/>
            <a:r>
              <a:rPr lang="en-US" altLang="zh-CN" sz="2400" dirty="0" smtClean="0"/>
              <a:t>Example:  </a:t>
            </a:r>
            <a:r>
              <a:rPr lang="en-US" altLang="zh-CN" sz="2400" dirty="0" err="1" smtClean="0"/>
              <a:t>su</a:t>
            </a:r>
            <a:r>
              <a:rPr lang="en-US" altLang="zh-CN" sz="2400" dirty="0" smtClean="0"/>
              <a:t> user1</a:t>
            </a:r>
          </a:p>
          <a:p>
            <a:pPr eaLnBrk="1" hangingPunct="1"/>
            <a:r>
              <a:rPr lang="en-US" altLang="zh-CN" sz="2800" dirty="0" smtClean="0"/>
              <a:t>To sign in as if the user had executed a login session</a:t>
            </a:r>
          </a:p>
          <a:p>
            <a:pPr lvl="1" eaLnBrk="1" hangingPunct="1"/>
            <a:r>
              <a:rPr lang="en-US" altLang="zh-CN" sz="2400" dirty="0" smtClean="0"/>
              <a:t>Example:  </a:t>
            </a:r>
            <a:r>
              <a:rPr lang="en-US" altLang="zh-CN" sz="2400" dirty="0" err="1" smtClean="0"/>
              <a:t>su</a:t>
            </a:r>
            <a:r>
              <a:rPr lang="en-US" altLang="zh-CN" sz="2400" dirty="0" smtClean="0"/>
              <a:t> - user1</a:t>
            </a:r>
          </a:p>
          <a:p>
            <a:pPr eaLnBrk="1" hangingPunct="1"/>
            <a:r>
              <a:rPr lang="en-US" altLang="zh-CN" sz="2800" dirty="0" smtClean="0"/>
              <a:t>Often used to run commands as the root user.</a:t>
            </a:r>
          </a:p>
          <a:p>
            <a:pPr eaLnBrk="1" hangingPunct="1"/>
            <a:r>
              <a:rPr lang="en-US" altLang="zh-CN" sz="2800" dirty="0" smtClean="0"/>
              <a:t>Use the </a:t>
            </a:r>
            <a:r>
              <a:rPr lang="en-US" altLang="zh-CN" sz="2800" dirty="0" smtClean="0">
                <a:latin typeface="Courier New" pitchFamily="49" charset="0"/>
              </a:rPr>
              <a:t>–l</a:t>
            </a:r>
            <a:r>
              <a:rPr lang="en-US" altLang="zh-CN" sz="2800" dirty="0" smtClean="0"/>
              <a:t> option for a full login shell.</a:t>
            </a:r>
          </a:p>
          <a:p>
            <a:pPr eaLnBrk="1" hangingPunct="1"/>
            <a:r>
              <a:rPr lang="en-US" altLang="zh-CN" sz="2800" dirty="0" smtClean="0"/>
              <a:t>The root user is the default user.</a:t>
            </a:r>
          </a:p>
          <a:p>
            <a:pPr eaLnBrk="1" hangingPunct="1"/>
            <a:r>
              <a:rPr lang="en-US" altLang="zh-CN" sz="2800" dirty="0" smtClean="0"/>
              <a:t>Use </a:t>
            </a:r>
            <a:r>
              <a:rPr lang="en-US" altLang="zh-CN" sz="2800" dirty="0" smtClean="0">
                <a:latin typeface="Courier New" pitchFamily="49" charset="0"/>
              </a:rPr>
              <a:t>exit</a:t>
            </a:r>
            <a:r>
              <a:rPr lang="en-US" altLang="zh-CN" sz="2800" dirty="0" smtClean="0"/>
              <a:t> command to return to original shell.</a:t>
            </a:r>
          </a:p>
          <a:p>
            <a:pPr eaLnBrk="1" hangingPunct="1"/>
            <a:endParaRPr lang="en-US" altLang="zh-CN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sudo</a:t>
            </a:r>
            <a:r>
              <a:rPr lang="en-US" dirty="0" smtClean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61418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sudo command 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sudo</a:t>
            </a:r>
            <a:r>
              <a:rPr lang="en-US" altLang="zh-CN" sz="2800" smtClean="0"/>
              <a:t> command allows you to execute a single command as a different user.</a:t>
            </a:r>
          </a:p>
          <a:p>
            <a:pPr eaLnBrk="1" hangingPunct="1"/>
            <a:r>
              <a:rPr lang="en-US" altLang="zh-CN" sz="2800" smtClean="0"/>
              <a:t>Must be set up by installation program or manually after install.</a:t>
            </a:r>
          </a:p>
          <a:p>
            <a:pPr eaLnBrk="1" hangingPunct="1"/>
            <a:r>
              <a:rPr lang="en-US" altLang="zh-CN" sz="2800" smtClean="0"/>
              <a:t>Prompts user for their own password.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57600"/>
            <a:ext cx="4953000" cy="24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Setting up the sudo command </a:t>
            </a:r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Configuration is in the </a:t>
            </a:r>
            <a:r>
              <a:rPr lang="en-US" altLang="zh-CN" sz="2800" smtClean="0">
                <a:latin typeface="Courier New" pitchFamily="49" charset="0"/>
              </a:rPr>
              <a:t>/etc/sudoers</a:t>
            </a:r>
            <a:r>
              <a:rPr lang="en-US" altLang="zh-CN" sz="2800" smtClean="0"/>
              <a:t> file.</a:t>
            </a:r>
          </a:p>
          <a:p>
            <a:pPr eaLnBrk="1" hangingPunct="1"/>
            <a:r>
              <a:rPr lang="en-US" altLang="zh-CN" sz="2800" smtClean="0"/>
              <a:t>Modify this file with the </a:t>
            </a:r>
            <a:r>
              <a:rPr lang="en-US" altLang="zh-CN" sz="2800" smtClean="0">
                <a:latin typeface="Courier New" pitchFamily="49" charset="0"/>
              </a:rPr>
              <a:t>visudo</a:t>
            </a:r>
            <a:r>
              <a:rPr lang="en-US" altLang="zh-CN" sz="2800" smtClean="0"/>
              <a:t> command.</a:t>
            </a:r>
          </a:p>
          <a:p>
            <a:pPr eaLnBrk="1" hangingPunct="1"/>
            <a:r>
              <a:rPr lang="en-US" altLang="zh-CN" sz="2800" smtClean="0"/>
              <a:t>Uses </a:t>
            </a:r>
            <a:r>
              <a:rPr lang="en-US" altLang="zh-CN" sz="2800" smtClean="0">
                <a:latin typeface="Courier New" pitchFamily="49" charset="0"/>
              </a:rPr>
              <a:t>vi</a:t>
            </a:r>
            <a:r>
              <a:rPr lang="en-US" altLang="zh-CN" sz="2800" smtClean="0"/>
              <a:t>/</a:t>
            </a:r>
            <a:r>
              <a:rPr lang="en-US" altLang="zh-CN" sz="2800" smtClean="0">
                <a:latin typeface="Courier New" pitchFamily="49" charset="0"/>
              </a:rPr>
              <a:t>vim</a:t>
            </a:r>
            <a:r>
              <a:rPr lang="en-US" altLang="zh-CN" sz="2800" smtClean="0"/>
              <a:t> editors by default.</a:t>
            </a:r>
          </a:p>
          <a:p>
            <a:pPr eaLnBrk="1" hangingPunct="1"/>
            <a:r>
              <a:rPr lang="en-US" altLang="zh-CN" sz="2800" smtClean="0"/>
              <a:t>Use the following to modify default editor: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400" smtClean="0">
                <a:latin typeface="Courier New" pitchFamily="49" charset="0"/>
              </a:rPr>
              <a:t>	export EDITOR=gedit</a:t>
            </a:r>
          </a:p>
          <a:p>
            <a:pPr eaLnBrk="1" hangingPunct="1"/>
            <a:r>
              <a:rPr lang="en-US" altLang="zh-CN" sz="2800" smtClean="0"/>
              <a:t>Entry to provide user bob rights to run commands as root user: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400" b="1" smtClean="0"/>
              <a:t>	Bob ALL=(ALL)		ALL</a:t>
            </a:r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who and w Command</a:t>
            </a:r>
          </a:p>
        </p:txBody>
      </p:sp>
    </p:spTree>
    <p:extLst>
      <p:ext uri="{BB962C8B-B14F-4D97-AF65-F5344CB8AC3E}">
        <p14:creationId xmlns:p14="http://schemas.microsoft.com/office/powerpoint/2010/main" val="361418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who command </a:t>
            </a:r>
            <a:endParaRPr 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Displays a list of users who are currently logged in:</a:t>
            </a:r>
          </a:p>
          <a:p>
            <a:pPr lvl="1">
              <a:buFont typeface="Arial" charset="0"/>
              <a:buNone/>
            </a:pPr>
            <a:r>
              <a:rPr lang="en-US" altLang="ja-JP" sz="1800" smtClean="0"/>
              <a:t>[sysadmin@localhost ~]$ who</a:t>
            </a:r>
          </a:p>
          <a:p>
            <a:pPr lvl="1">
              <a:buFont typeface="Arial" charset="0"/>
              <a:buNone/>
            </a:pPr>
            <a:r>
              <a:rPr lang="en-US" altLang="ja-JP" sz="1800" smtClean="0"/>
              <a:t>root     	tty2         2013-10-11 10:00</a:t>
            </a:r>
          </a:p>
          <a:p>
            <a:pPr lvl="1">
              <a:buFont typeface="Arial" charset="0"/>
              <a:buNone/>
            </a:pPr>
            <a:r>
              <a:rPr lang="en-US" altLang="ja-JP" sz="1800" smtClean="0"/>
              <a:t>sysadmin	tty1         2013-10-11 09:58 (:0)</a:t>
            </a:r>
          </a:p>
          <a:p>
            <a:pPr lvl="1">
              <a:buFont typeface="Arial" charset="0"/>
              <a:buNone/>
            </a:pPr>
            <a:r>
              <a:rPr lang="en-US" altLang="ja-JP" sz="1800" smtClean="0"/>
              <a:t>sysadmin 	pts/0       2013-10-11 09:59 (:0.0)</a:t>
            </a:r>
          </a:p>
          <a:p>
            <a:pPr lvl="1">
              <a:buFont typeface="Arial" charset="0"/>
              <a:buNone/>
            </a:pPr>
            <a:r>
              <a:rPr lang="en-US" altLang="ja-JP" sz="1800" smtClean="0"/>
              <a:t>sysadmin 	pts/1       2013-10-11 10:00 (example.com)</a:t>
            </a:r>
            <a:endParaRPr lang="en-US" altLang="zh-CN" sz="1800" smtClean="0"/>
          </a:p>
          <a:p>
            <a:pPr eaLnBrk="1" hangingPunct="1">
              <a:buFont typeface="Arial" charset="0"/>
              <a:buNone/>
            </a:pPr>
            <a:endParaRPr lang="en-US" sz="2000" smtClean="0"/>
          </a:p>
        </p:txBody>
      </p:sp>
      <p:graphicFrame>
        <p:nvGraphicFramePr>
          <p:cNvPr id="5025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37143"/>
              </p:ext>
            </p:extLst>
          </p:nvPr>
        </p:nvGraphicFramePr>
        <p:xfrm>
          <a:off x="1219200" y="3581400"/>
          <a:ext cx="6629400" cy="2381436"/>
        </p:xfrm>
        <a:graphic>
          <a:graphicData uri="http://schemas.openxmlformats.org/drawingml/2006/table">
            <a:tbl>
              <a:tblPr/>
              <a:tblGrid>
                <a:gridCol w="1036515"/>
                <a:gridCol w="2728727"/>
                <a:gridCol w="2864158"/>
              </a:tblGrid>
              <a:tr h="358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Column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8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username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root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Name of the user who is logged in.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terminal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tty2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column indicates which terminal window the user is working in.  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date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2013-10-11 10:00 (example.com)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indicates when the user logged in.  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7236" marR="77236" marT="38618" marB="38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w command </a:t>
            </a:r>
            <a:endParaRPr 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defTabSz="977900" eaLnBrk="1" hangingPunct="1"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zh-CN" sz="2800" smtClean="0"/>
              <a:t>Displays detailed user and system information:</a:t>
            </a:r>
          </a:p>
          <a:p>
            <a:pPr defTabSz="977900" eaLnBrk="1" hangingPunct="1"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endParaRPr lang="en-US" altLang="zh-CN" sz="2800" smtClean="0"/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[sysadmin@localhost ~]$ w</a:t>
            </a:r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 10:44:03 up 50 min,  4 users,  load average: 0.78, 0.44, 0.19</a:t>
            </a:r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USER     	TTY     FROM	LOGIN@   IDLE   	JCPU   	PCPU 	WHAT</a:t>
            </a:r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root     	tty2     -              	10:00   	43:44 	0.01s  	0.01s 	-bash</a:t>
            </a:r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sysadmin 	tty1     :0               	09:58   	50:02	5.68s 	0.16s 	id</a:t>
            </a:r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sysadmin	pts/0   :0.0             	09:59    	0.00s  	0.14s  	0.13s 	who</a:t>
            </a:r>
          </a:p>
          <a:p>
            <a:pPr lvl="1" defTabSz="977900">
              <a:buFont typeface="Arial" charset="0"/>
              <a:buNone/>
              <a:tabLst>
                <a:tab pos="1549400" algn="l"/>
                <a:tab pos="2171700" algn="l"/>
                <a:tab pos="3886200" algn="l"/>
                <a:tab pos="4864100" algn="l"/>
                <a:tab pos="5664200" algn="l"/>
                <a:tab pos="6400800" algn="l"/>
                <a:tab pos="7086600" algn="l"/>
              </a:tabLst>
            </a:pPr>
            <a:r>
              <a:rPr lang="en-US" altLang="ja-JP" sz="1800" smtClean="0"/>
              <a:t>sysadmin 	pts/1   example.com   	10:00	0.00s  	0.03s  	0.01s	w</a:t>
            </a:r>
            <a:endParaRPr lang="en-US" sz="1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w command </a:t>
            </a:r>
            <a:endParaRPr lang="en-US" smtClean="0"/>
          </a:p>
        </p:txBody>
      </p:sp>
      <p:graphicFrame>
        <p:nvGraphicFramePr>
          <p:cNvPr id="52402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61693"/>
              </p:ext>
            </p:extLst>
          </p:nvPr>
        </p:nvGraphicFramePr>
        <p:xfrm>
          <a:off x="1066800" y="1295400"/>
          <a:ext cx="7020983" cy="4724400"/>
        </p:xfrm>
        <a:graphic>
          <a:graphicData uri="http://schemas.openxmlformats.org/drawingml/2006/table">
            <a:tbl>
              <a:tblPr/>
              <a:tblGrid>
                <a:gridCol w="1161962"/>
                <a:gridCol w="2825618"/>
                <a:gridCol w="3033403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Column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USER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root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column indicates the name of the user who is logged in.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TTY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tty2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column indicates which terminal window the user is working in.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FROM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example.com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Where the user logged in from.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LOGIN@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10:00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When the user logged in.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IDLE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43:44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How long the user has been idle since the last command they ran.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JCPU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0.01s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total cpu time (s=seconds) used by all processes (programs) run since login.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PCPU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0.01s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total cpu time for the current process.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WHAT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-bash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current process that the user is running.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740" marR="78740" marT="39370" marB="393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User accounts and passwords</a:t>
            </a:r>
          </a:p>
        </p:txBody>
      </p:sp>
    </p:spTree>
    <p:extLst>
      <p:ext uri="{BB962C8B-B14F-4D97-AF65-F5344CB8AC3E}">
        <p14:creationId xmlns:p14="http://schemas.microsoft.com/office/powerpoint/2010/main" val="78683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User accounts </a:t>
            </a:r>
            <a:endParaRPr lang="en-US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Files in the </a:t>
            </a:r>
            <a:r>
              <a:rPr lang="en-US" altLang="zh-CN" sz="2800" smtClean="0">
                <a:latin typeface="Courier New" pitchFamily="49" charset="0"/>
              </a:rPr>
              <a:t>/etc</a:t>
            </a:r>
            <a:r>
              <a:rPr lang="en-US" altLang="zh-CN" sz="2800" smtClean="0"/>
              <a:t> directory contain account data.</a:t>
            </a:r>
          </a:p>
          <a:p>
            <a:pPr eaLnBrk="1" hangingPunct="1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/etc/passwd</a:t>
            </a:r>
            <a:r>
              <a:rPr lang="en-US" altLang="zh-CN" sz="2800" smtClean="0"/>
              <a:t> file defines some of the account information for user accounts.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/etc/passwd file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Each line of the </a:t>
            </a:r>
            <a:r>
              <a:rPr lang="en-US" altLang="zh-CN" sz="2800" smtClean="0">
                <a:latin typeface="Courier New" pitchFamily="49" charset="0"/>
              </a:rPr>
              <a:t>/etc/passwd</a:t>
            </a:r>
            <a:r>
              <a:rPr lang="en-US" altLang="zh-CN" sz="2800" smtClean="0"/>
              <a:t> file relates to a user account.</a:t>
            </a:r>
          </a:p>
          <a:p>
            <a:r>
              <a:rPr lang="en-US" altLang="ja-JP" sz="2800" smtClean="0"/>
              <a:t>Each line is separated into fields by colon characters.  The fields from left to right are as follows:</a:t>
            </a:r>
          </a:p>
          <a:p>
            <a:pPr marL="463550" lvl="1" indent="-6350">
              <a:buFont typeface="Arial" charset="0"/>
              <a:buNone/>
            </a:pPr>
            <a:r>
              <a:rPr lang="en-US" altLang="ja-JP" sz="2000" smtClean="0"/>
              <a:t>name:password placeholder:user id:primary group id:comment:home directory:shell</a:t>
            </a:r>
            <a:endParaRPr lang="en-US" sz="200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86200"/>
            <a:ext cx="5791200" cy="231071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/etc/passwd file</a:t>
            </a:r>
            <a:endParaRPr lang="en-US" smtClean="0"/>
          </a:p>
        </p:txBody>
      </p:sp>
      <p:graphicFrame>
        <p:nvGraphicFramePr>
          <p:cNvPr id="35997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96861"/>
              </p:ext>
            </p:extLst>
          </p:nvPr>
        </p:nvGraphicFramePr>
        <p:xfrm>
          <a:off x="914400" y="1417638"/>
          <a:ext cx="7232770" cy="4495801"/>
        </p:xfrm>
        <a:graphic>
          <a:graphicData uri="http://schemas.openxmlformats.org/drawingml/2006/table">
            <a:tbl>
              <a:tblPr/>
              <a:tblGrid>
                <a:gridCol w="2023454"/>
                <a:gridCol w="1116487"/>
                <a:gridCol w="4092829"/>
              </a:tblGrid>
              <a:tr h="35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Field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name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root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is the name of the account.  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password placeholder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x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in the password placeholder field indicates to the system that the password is not stored here, but rather in the 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/etc/shadow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file.  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user id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0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Each account is assigned a user ID (UID).  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primary group id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0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When a user creates a file, the file is owned by a group id (GID), the user's primary GID.  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comment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root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field can contain any information about the user, including their real (full) name and other useful information.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.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home directory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/root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field defines the location of the user's home directory.  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shell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/bin/bash</a:t>
                      </a:r>
                      <a:endParaRPr kumimoji="0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is the location of the user's login shell.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2660" marR="82660" marT="41330" marB="413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/etc/shadow file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Contains account information related to the user's password.</a:t>
            </a:r>
          </a:p>
          <a:p>
            <a:r>
              <a:rPr lang="en-US" altLang="ja-JP" sz="2800" smtClean="0"/>
              <a:t>The fields of the </a:t>
            </a:r>
            <a:r>
              <a:rPr lang="en-US" altLang="ja-JP" sz="2800" smtClean="0">
                <a:latin typeface="Courier New" pitchFamily="49" charset="0"/>
              </a:rPr>
              <a:t>/etc/shadow</a:t>
            </a:r>
            <a:r>
              <a:rPr lang="en-US" altLang="ja-JP" sz="2800" smtClean="0"/>
              <a:t> file are:</a:t>
            </a:r>
          </a:p>
          <a:p>
            <a:pPr>
              <a:buFont typeface="Arial" charset="0"/>
              <a:buNone/>
            </a:pPr>
            <a:r>
              <a:rPr lang="en-US" altLang="ja-JP" sz="2000" smtClean="0"/>
              <a:t>	</a:t>
            </a:r>
            <a:r>
              <a:rPr lang="en-US" altLang="ja-JP" sz="2200" smtClean="0"/>
              <a:t>name:password:lastchange:min:max:warn:inactive:expire:reserved</a:t>
            </a:r>
          </a:p>
          <a:p>
            <a:pPr>
              <a:buFont typeface="Arial" charset="0"/>
              <a:buNone/>
            </a:pPr>
            <a:endParaRPr lang="en-US" sz="220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6274466" cy="262096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The /etc/shadow file</a:t>
            </a:r>
            <a:endParaRPr lang="en-US" smtClean="0"/>
          </a:p>
        </p:txBody>
      </p:sp>
      <p:graphicFrame>
        <p:nvGraphicFramePr>
          <p:cNvPr id="3808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68043"/>
              </p:ext>
            </p:extLst>
          </p:nvPr>
        </p:nvGraphicFramePr>
        <p:xfrm>
          <a:off x="1143000" y="990600"/>
          <a:ext cx="7010199" cy="4952997"/>
        </p:xfrm>
        <a:graphic>
          <a:graphicData uri="http://schemas.openxmlformats.org/drawingml/2006/table">
            <a:tbl>
              <a:tblPr/>
              <a:tblGrid>
                <a:gridCol w="1113770"/>
                <a:gridCol w="1113770"/>
                <a:gridCol w="4782659"/>
              </a:tblGrid>
              <a:tr h="314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Field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name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sysadmin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is the name of the account, which matches the account name in the 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/etc/passwd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file.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password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$6$.........rl1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password field contains the encrypted password for the account.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last change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15020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field contains a number that represents the last time the password was changed.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min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password can't be changed again for the specified number of days.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max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30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field is used to force users to change their passwords on a regular basis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warn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7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If the </a:t>
                      </a: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field is set, the </a:t>
                      </a: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warn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field indicates that the user would be "warned" when the </a:t>
                      </a: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max 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timeframe is approaching.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inactive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60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inactive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field provides the user with a "grace" period in which their password can be changed.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expire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15050 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This field represents the number of days from January 1, 1970 and the day the account will "expire".</a:t>
                      </a: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altLang="ja-JP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8619" marR="78619" marT="39310" marB="393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Viewing Account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418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1104</Words>
  <Application>Microsoft Office PowerPoint</Application>
  <PresentationFormat>On-screen Show (4:3)</PresentationFormat>
  <Paragraphs>210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Mincho</vt:lpstr>
      <vt:lpstr>ＭＳ Ｐゴシック</vt:lpstr>
      <vt:lpstr>宋体</vt:lpstr>
      <vt:lpstr>Arial</vt:lpstr>
      <vt:lpstr>Calibri</vt:lpstr>
      <vt:lpstr>Courier New</vt:lpstr>
      <vt:lpstr>Times New Roman</vt:lpstr>
      <vt:lpstr>Office Theme</vt:lpstr>
      <vt:lpstr>Module 13 System and User Security</vt:lpstr>
      <vt:lpstr>Exam Objective 5.1 Basic Security and Identifying User Types</vt:lpstr>
      <vt:lpstr>User accounts and passwords</vt:lpstr>
      <vt:lpstr>User accounts </vt:lpstr>
      <vt:lpstr>The /etc/passwd file</vt:lpstr>
      <vt:lpstr>The /etc/passwd file</vt:lpstr>
      <vt:lpstr>The /etc/shadow file</vt:lpstr>
      <vt:lpstr>The /etc/shadow file</vt:lpstr>
      <vt:lpstr>Viewing Account Information</vt:lpstr>
      <vt:lpstr>Viewing account information </vt:lpstr>
      <vt:lpstr>Viewing login information </vt:lpstr>
      <vt:lpstr>System Accounts</vt:lpstr>
      <vt:lpstr>System accounts </vt:lpstr>
      <vt:lpstr>System Groups</vt:lpstr>
      <vt:lpstr>Group accounts </vt:lpstr>
      <vt:lpstr>The /etc/group file </vt:lpstr>
      <vt:lpstr>Changing groups </vt:lpstr>
      <vt:lpstr>Changing the group ownership of an existing file </vt:lpstr>
      <vt:lpstr>Working with root</vt:lpstr>
      <vt:lpstr>Logging in as root </vt:lpstr>
      <vt:lpstr>Using the su command </vt:lpstr>
      <vt:lpstr>sudo Command</vt:lpstr>
      <vt:lpstr>Using the sudo command </vt:lpstr>
      <vt:lpstr>Setting up the sudo command </vt:lpstr>
      <vt:lpstr>who and w Command</vt:lpstr>
      <vt:lpstr>Using the who command </vt:lpstr>
      <vt:lpstr>Using the w command </vt:lpstr>
      <vt:lpstr>Using the w command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Basics</dc:title>
  <dc:creator>Keith Wright</dc:creator>
  <cp:lastModifiedBy>Jason</cp:lastModifiedBy>
  <cp:revision>161</cp:revision>
  <dcterms:created xsi:type="dcterms:W3CDTF">2013-10-02T20:13:21Z</dcterms:created>
  <dcterms:modified xsi:type="dcterms:W3CDTF">2014-02-10T18:51:24Z</dcterms:modified>
</cp:coreProperties>
</file>