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290" r:id="rId3"/>
    <p:sldId id="282" r:id="rId4"/>
    <p:sldId id="260" r:id="rId5"/>
    <p:sldId id="261" r:id="rId6"/>
    <p:sldId id="262" r:id="rId7"/>
    <p:sldId id="263" r:id="rId8"/>
    <p:sldId id="264" r:id="rId9"/>
    <p:sldId id="265" r:id="rId10"/>
    <p:sldId id="284" r:id="rId11"/>
    <p:sldId id="266" r:id="rId12"/>
    <p:sldId id="267" r:id="rId13"/>
    <p:sldId id="268" r:id="rId14"/>
    <p:sldId id="270" r:id="rId15"/>
    <p:sldId id="285" r:id="rId16"/>
    <p:sldId id="271" r:id="rId17"/>
    <p:sldId id="272" r:id="rId18"/>
    <p:sldId id="273" r:id="rId19"/>
    <p:sldId id="286" r:id="rId20"/>
    <p:sldId id="275" r:id="rId21"/>
    <p:sldId id="276" r:id="rId22"/>
    <p:sldId id="287" r:id="rId23"/>
    <p:sldId id="277" r:id="rId24"/>
    <p:sldId id="288" r:id="rId25"/>
    <p:sldId id="278" r:id="rId26"/>
    <p:sldId id="279" r:id="rId27"/>
    <p:sldId id="289" r:id="rId28"/>
    <p:sldId id="28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9853D5-0672-4E51-9ED9-8B971CD56B28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EFE3B8-D0FD-413D-B2E7-F5AC73474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1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805D-95DE-4A42-9011-6062F1FCFD21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06E4-507B-4030-81E2-CD4DEDB95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EF049-D272-4D35-BDE0-021F2CE375C4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78212-652B-4A2D-8A6B-C403F3BE4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8FEBA-153C-4D53-8AF8-A272B5339545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DCC24-B05B-40CC-823A-D908EF72D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53A4A-A006-41C8-B1C5-B5E64585A359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A8565-4210-4CFB-A590-82BA2D0AF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911EC-01FC-4740-A16F-24334EA72A20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FD4D9-FB5D-4B0C-AB78-168AF8D5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90130-231C-4675-9250-132C53819D9D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A85C7-2698-4179-8205-BFE14B354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304E2-1ECE-4085-845C-B9947C25C2DC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C04C-D42E-44E7-838C-FC1777F0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43737-739C-41B9-A236-335F01BD27CD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89EF-2994-4FDB-98F2-E9DD05F8A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E57A4-886F-49AE-B00C-8C55880C0EEA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E8726-CFF1-42D0-B5C3-53CA5FD70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F1C48-D562-4BC7-AC89-B735EFBEFF31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DC88D-7F83-44A3-97FA-B3102CC5E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E443E-5352-484E-940D-3AD91569FBE7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B3BD1-8D35-492C-9FF4-04F7E1316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This slide deck  is  for LPI Academy  instructors to use for lectures for LPI Academy courses.  </a:t>
            </a:r>
          </a:p>
          <a:p>
            <a:pPr algn="ctr"/>
            <a:r>
              <a:rPr lang="en-US" sz="1000" dirty="0" smtClean="0"/>
              <a:t>©Copyright Network Development Group 2013.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Module 14</a:t>
            </a:r>
            <a:br>
              <a:rPr lang="en-US" dirty="0" smtClean="0"/>
            </a:br>
            <a:r>
              <a:rPr lang="en-US" dirty="0" smtClean="0"/>
              <a:t>Managing 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38484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Users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/etc/default/useradd File </a:t>
            </a:r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/etc/default/useradd</a:t>
            </a:r>
            <a:r>
              <a:rPr lang="en-US" altLang="zh-CN" sz="2800" smtClean="0"/>
              <a:t> file is used to define default settings when creating user accounts.</a:t>
            </a:r>
          </a:p>
          <a:p>
            <a:pPr marL="609600" indent="-609600"/>
            <a:r>
              <a:rPr lang="en-US" altLang="zh-CN" sz="2800" smtClean="0"/>
              <a:t>Default settings can be viewed of modified with the </a:t>
            </a:r>
            <a:r>
              <a:rPr lang="en-US" altLang="zh-CN" sz="2800" smtClean="0">
                <a:latin typeface="Courier New" pitchFamily="49" charset="0"/>
              </a:rPr>
              <a:t>useradd -D</a:t>
            </a:r>
            <a:r>
              <a:rPr lang="en-US" altLang="zh-CN" sz="2800" smtClean="0"/>
              <a:t> command.</a:t>
            </a:r>
          </a:p>
          <a:p>
            <a:pPr marL="609600" indent="-609600"/>
            <a:r>
              <a:rPr lang="en-US" altLang="zh-CN" sz="2800" smtClean="0"/>
              <a:t>Editing this file required root access.</a:t>
            </a:r>
          </a:p>
          <a:p>
            <a:pPr marL="609600" indent="-609600">
              <a:buFont typeface="Arial" charset="0"/>
              <a:buNone/>
            </a:pPr>
            <a:endParaRPr lang="en-US" altLang="zh-CN" sz="2800" smtClean="0"/>
          </a:p>
          <a:p>
            <a:pPr marL="609600" indent="-609600"/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/etc/default/useradd File </a:t>
            </a:r>
            <a:endParaRPr lang="en-US" smtClean="0"/>
          </a:p>
        </p:txBody>
      </p:sp>
      <p:graphicFrame>
        <p:nvGraphicFramePr>
          <p:cNvPr id="46239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509"/>
              </p:ext>
            </p:extLst>
          </p:nvPr>
        </p:nvGraphicFramePr>
        <p:xfrm>
          <a:off x="990600" y="1197640"/>
          <a:ext cx="7239000" cy="479393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  <a:gridCol w="4267200"/>
              </a:tblGrid>
              <a:tr h="49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Field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00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GROUP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100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default primary group  for a new user.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HOME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/home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altLang="ja-JP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Courier New" pitchFamily="49" charset="0"/>
                        </a:rPr>
                        <a:t>default base directory</a:t>
                      </a: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 under which the user's new home directory will be created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INACTIVE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-1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value represents the number of days after the password expires that the account is disabled.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EXPIRE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Account expiration date.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SHELL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/bin/bash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SHELL setting indicates the default shell for user's when they login to the system. 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3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SKEL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/etc/skel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contents of this directory are copies into the new user's home directory and the new user is given ownership of these files 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CREATE_MAIL_SPOOL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yes</a:t>
                      </a:r>
                      <a:endParaRPr kumimoji="0" lang="en-US" altLang="ja-JP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A "mail spool" is a file where incoming email is placed. ".</a:t>
                      </a:r>
                      <a:endParaRPr kumimoji="0" lang="en-US" altLang="ja-JP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6262" marR="76262" marT="38131" marB="381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/etc/login.defs File </a:t>
            </a:r>
            <a:endParaRPr lang="en-US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/etc/login.defs</a:t>
            </a:r>
            <a:r>
              <a:rPr lang="en-US" altLang="zh-CN" sz="2800" smtClean="0"/>
              <a:t> file is used to define default settings when creating user accounts.</a:t>
            </a:r>
          </a:p>
          <a:p>
            <a:pPr marL="609600" indent="-609600"/>
            <a:r>
              <a:rPr lang="en-US" altLang="zh-CN" sz="2800" smtClean="0"/>
              <a:t>These default settings can be viewed only by viewing the contents of this file.</a:t>
            </a:r>
          </a:p>
          <a:p>
            <a:pPr marL="609600" indent="-609600"/>
            <a:r>
              <a:rPr lang="en-US" altLang="zh-CN" sz="2800" smtClean="0"/>
              <a:t>These settings can also only be modified by editing the file directly.</a:t>
            </a:r>
          </a:p>
          <a:p>
            <a:pPr marL="609600" indent="-609600"/>
            <a:r>
              <a:rPr lang="en-US" altLang="zh-CN" sz="2800" smtClean="0"/>
              <a:t>Editing this file required root access.</a:t>
            </a:r>
          </a:p>
          <a:p>
            <a:pPr marL="609600" indent="-609600"/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/etc/login.defs File </a:t>
            </a:r>
            <a:endParaRPr lang="en-US" smtClean="0"/>
          </a:p>
        </p:txBody>
      </p:sp>
      <p:graphicFrame>
        <p:nvGraphicFramePr>
          <p:cNvPr id="49393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7394"/>
              </p:ext>
            </p:extLst>
          </p:nvPr>
        </p:nvGraphicFramePr>
        <p:xfrm>
          <a:off x="381000" y="1066801"/>
          <a:ext cx="8381999" cy="4924704"/>
        </p:xfrm>
        <a:graphic>
          <a:graphicData uri="http://schemas.openxmlformats.org/drawingml/2006/table">
            <a:tbl>
              <a:tblPr/>
              <a:tblGrid>
                <a:gridCol w="2074920"/>
                <a:gridCol w="1542574"/>
                <a:gridCol w="4764505"/>
              </a:tblGrid>
              <a:tr h="26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Field</a:t>
                      </a:r>
                      <a:endParaRPr kumimoji="0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Example</a:t>
                      </a:r>
                      <a:endParaRPr kumimoji="0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MAIL_DIR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/var/mail/spool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directory in which the user's mail spool file will be created.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PASS_MAX_DAYS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99999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maximum number of days that a user can continue to use the same password.  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PASS_MIN_DAYS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shortest time that a user are required to keep a password.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PASS_MIN_LEN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indicates the minimum number of characters that a password must contain.  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PASS_WARN_AGE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This is the default for the warning field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UID_MIN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500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UID_MIN determines the first UID that will be assigned to an ordinary user.  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UID_MAX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60000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UID_MAX determines the highest possible UID that will be assigned to an ordinary user.  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GID _MIN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500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GID _MIN determines the first GID that will be assigned to an ordinary group.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GID _MAX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60000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GID_MAX determines the highest possible GID that will be assigned to a regular group.  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CREATE_HOME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yes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value of this determines whether or not a new directory will be created for the user, when their account is created.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UMASK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077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Determines what the default permissions will be for the user's home directory.  </a:t>
                      </a:r>
                      <a:endParaRPr kumimoji="0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80192" marR="80192" marT="40096" marB="400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8" name="Rectangle 233"/>
          <p:cNvSpPr>
            <a:spLocks noChangeArrowheads="1"/>
          </p:cNvSpPr>
          <p:nvPr/>
        </p:nvSpPr>
        <p:spPr bwMode="auto">
          <a:xfrm>
            <a:off x="0" y="6254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Account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Advantages to Individuals </a:t>
            </a:r>
            <a:br>
              <a:rPr lang="en-US" altLang="zh-CN" smtClean="0"/>
            </a:br>
            <a:r>
              <a:rPr lang="en-US" altLang="zh-CN" smtClean="0"/>
              <a:t>having Separate Accounts</a:t>
            </a:r>
            <a:r>
              <a:rPr lang="en-US" altLang="zh-CN" sz="4000" smtClean="0"/>
              <a:t> </a:t>
            </a:r>
            <a:endParaRPr lang="en-US" sz="400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144963"/>
          </a:xfrm>
        </p:spPr>
        <p:txBody>
          <a:bodyPr/>
          <a:lstStyle/>
          <a:p>
            <a:pPr marL="609600" indent="-609600"/>
            <a:r>
              <a:rPr lang="en-US" altLang="ja-JP" sz="2800" smtClean="0"/>
              <a:t>Accounts can be used to grant selective access to files or services. </a:t>
            </a:r>
          </a:p>
          <a:p>
            <a:pPr marL="609600" indent="-609600"/>
            <a:r>
              <a:rPr lang="en-US" altLang="ja-JP" sz="2800" smtClean="0"/>
              <a:t>The </a:t>
            </a:r>
            <a:r>
              <a:rPr lang="en-US" altLang="ja-JP" sz="2800" smtClean="0">
                <a:latin typeface="Courier New" pitchFamily="49" charset="0"/>
              </a:rPr>
              <a:t>sudo</a:t>
            </a:r>
            <a:r>
              <a:rPr lang="en-US" altLang="ja-JP" sz="2800" smtClean="0"/>
              <a:t> command can be configured to grant the ability to specify individuals to permit execution of select administrative commands. </a:t>
            </a:r>
          </a:p>
          <a:p>
            <a:pPr marL="609600" indent="-609600"/>
            <a:r>
              <a:rPr lang="en-US" altLang="ja-JP" sz="2800" smtClean="0"/>
              <a:t>Each account can have group memberships and rights associated with it allowing for greater management flexibility. </a:t>
            </a:r>
            <a:endParaRPr lang="en-US" altLang="zh-CN" sz="2800" smtClean="0"/>
          </a:p>
          <a:p>
            <a:pPr marL="609600" indent="-609600"/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Account Considerations </a:t>
            </a:r>
            <a:endParaRPr lang="en-US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zh-CN" sz="2800" smtClean="0"/>
              <a:t>Before creating a user account, consider what values you want to set for the following:</a:t>
            </a:r>
          </a:p>
          <a:p>
            <a:pPr marL="990600" lvl="1" indent="-533400"/>
            <a:r>
              <a:rPr lang="en-US" altLang="zh-CN" sz="2400" smtClean="0"/>
              <a:t>User name</a:t>
            </a:r>
          </a:p>
          <a:p>
            <a:pPr marL="990600" lvl="1" indent="-533400"/>
            <a:r>
              <a:rPr lang="en-US" altLang="zh-CN" sz="2400" smtClean="0"/>
              <a:t>UID</a:t>
            </a:r>
          </a:p>
          <a:p>
            <a:pPr marL="990600" lvl="1" indent="-533400"/>
            <a:r>
              <a:rPr lang="en-US" altLang="zh-CN" sz="2400" smtClean="0"/>
              <a:t>Primary Group</a:t>
            </a:r>
          </a:p>
          <a:p>
            <a:pPr marL="990600" lvl="1" indent="-533400"/>
            <a:r>
              <a:rPr lang="en-US" altLang="zh-CN" sz="2400" smtClean="0"/>
              <a:t>Supplementary group(s)</a:t>
            </a:r>
          </a:p>
          <a:p>
            <a:pPr marL="990600" lvl="1" indent="-533400"/>
            <a:r>
              <a:rPr lang="en-US" sz="2400" smtClean="0"/>
              <a:t>Home Directory</a:t>
            </a:r>
          </a:p>
          <a:p>
            <a:pPr marL="990600" lvl="1" indent="-533400"/>
            <a:r>
              <a:rPr lang="en-US" sz="2400" smtClean="0"/>
              <a:t>Skeleton Directory</a:t>
            </a:r>
          </a:p>
          <a:p>
            <a:pPr marL="990600" lvl="1" indent="-533400"/>
            <a:r>
              <a:rPr lang="en-US" sz="2400" smtClean="0"/>
              <a:t>Shell</a:t>
            </a:r>
          </a:p>
          <a:p>
            <a:pPr marL="990600" lvl="1" indent="-533400"/>
            <a:r>
              <a:rPr lang="en-US" sz="2400" smtClean="0"/>
              <a:t>Comment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useradd Command 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useradd</a:t>
            </a:r>
            <a:r>
              <a:rPr lang="en-US" sz="2800" smtClean="0"/>
              <a:t> command will allow you to create new users.  Example:</a:t>
            </a:r>
          </a:p>
          <a:p>
            <a:pPr marL="990600" lvl="1" indent="-533400">
              <a:buFont typeface="Arial" charset="0"/>
              <a:buNone/>
            </a:pPr>
            <a:r>
              <a:rPr lang="en-US" altLang="zh-CN" sz="2400" smtClean="0">
                <a:latin typeface="Courier New" pitchFamily="49" charset="0"/>
              </a:rPr>
              <a:t>	useradd -u 1000 -c 'Jane Doe' jane</a:t>
            </a:r>
            <a:r>
              <a:rPr lang="en-US" altLang="zh-CN" sz="2400" smtClean="0"/>
              <a:t> </a:t>
            </a:r>
          </a:p>
          <a:p>
            <a:pPr marL="609600" indent="-609600"/>
            <a:r>
              <a:rPr lang="en-US" altLang="zh-CN" sz="2800" smtClean="0"/>
              <a:t>Modifies the following files:</a:t>
            </a:r>
          </a:p>
          <a:p>
            <a:pPr marL="990600" lvl="1" indent="-533400"/>
            <a:r>
              <a:rPr lang="en-US" sz="2400" smtClean="0">
                <a:latin typeface="Courier New" pitchFamily="49" charset="0"/>
              </a:rPr>
              <a:t>/etc/passwd</a:t>
            </a:r>
          </a:p>
          <a:p>
            <a:pPr marL="990600" lvl="1" indent="-533400"/>
            <a:r>
              <a:rPr lang="en-US" sz="2400" smtClean="0">
                <a:latin typeface="Courier New" pitchFamily="49" charset="0"/>
              </a:rPr>
              <a:t>/etc/shadow</a:t>
            </a:r>
          </a:p>
          <a:p>
            <a:pPr marL="990600" lvl="1" indent="-533400"/>
            <a:r>
              <a:rPr lang="en-US" sz="2400" smtClean="0">
                <a:latin typeface="Courier New" pitchFamily="49" charset="0"/>
              </a:rPr>
              <a:t>/etc/group</a:t>
            </a:r>
          </a:p>
          <a:p>
            <a:pPr marL="990600" lvl="1" indent="-533400"/>
            <a:r>
              <a:rPr lang="en-US" sz="2400" smtClean="0">
                <a:latin typeface="Courier New" pitchFamily="49" charset="0"/>
              </a:rPr>
              <a:t>/etc/gshadow</a:t>
            </a:r>
          </a:p>
          <a:p>
            <a:pPr marL="609600" indent="-609600"/>
            <a:r>
              <a:rPr lang="en-US" altLang="zh-CN" sz="2800" smtClean="0"/>
              <a:t>Creates mail spool (</a:t>
            </a:r>
            <a:r>
              <a:rPr lang="en-US" altLang="zh-CN" sz="2800" smtClean="0">
                <a:latin typeface="Courier New" pitchFamily="49" charset="0"/>
              </a:rPr>
              <a:t>/var/spool/mail/jane</a:t>
            </a:r>
            <a:r>
              <a:rPr lang="en-US" altLang="zh-CN" sz="2800" smtClean="0"/>
              <a:t>) and user’s home directory </a:t>
            </a:r>
            <a:r>
              <a:rPr lang="en-US" altLang="zh-CN" sz="2800" smtClean="0">
                <a:latin typeface="Courier New" pitchFamily="49" charset="0"/>
              </a:rPr>
              <a:t>(/home/jane</a:t>
            </a:r>
            <a:r>
              <a:rPr lang="en-US" altLang="zh-CN" sz="2800" smtClean="0"/>
              <a:t>).</a:t>
            </a:r>
            <a:r>
              <a:rPr lang="en-US" altLang="zh-CN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Password Security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Objective</a:t>
            </a:r>
            <a:br>
              <a:rPr lang="en-US" dirty="0" smtClean="0"/>
            </a:br>
            <a:r>
              <a:rPr lang="en-US" dirty="0" smtClean="0"/>
              <a:t>5.2 Creating Users and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Summary</a:t>
            </a:r>
          </a:p>
          <a:p>
            <a:pPr lvl="1"/>
            <a:r>
              <a:rPr lang="en-US" dirty="0" smtClean="0"/>
              <a:t>Understanding user and group commands</a:t>
            </a:r>
          </a:p>
          <a:p>
            <a:pPr lvl="1"/>
            <a:r>
              <a:rPr lang="en-US" dirty="0" smtClean="0"/>
              <a:t>Creating User IDs</a:t>
            </a:r>
          </a:p>
        </p:txBody>
      </p:sp>
    </p:spTree>
    <p:extLst>
      <p:ext uri="{BB962C8B-B14F-4D97-AF65-F5344CB8AC3E}">
        <p14:creationId xmlns:p14="http://schemas.microsoft.com/office/powerpoint/2010/main" val="41131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Picking a Password 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Avoid using personal information in passwords.</a:t>
            </a:r>
          </a:p>
          <a:p>
            <a:pPr marL="609600" indent="-609600"/>
            <a:r>
              <a:rPr lang="en-US" sz="2800" smtClean="0"/>
              <a:t>Encourage complex passwords.</a:t>
            </a:r>
          </a:p>
          <a:p>
            <a:pPr marL="609600" indent="-609600"/>
            <a:r>
              <a:rPr lang="en-US" sz="2800" smtClean="0"/>
              <a:t>Encourage longer passwords, but not too long as to make them hard to remember.</a:t>
            </a:r>
          </a:p>
          <a:p>
            <a:pPr marL="609600" indent="-609600"/>
            <a:r>
              <a:rPr lang="en-US" sz="2800" smtClean="0"/>
              <a:t>Consider how often users will be required to reset their passwords.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Setting a Password 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passwd</a:t>
            </a:r>
            <a:r>
              <a:rPr lang="en-US" sz="2400" dirty="0" smtClean="0"/>
              <a:t> command will allow you to change a password.</a:t>
            </a:r>
          </a:p>
          <a:p>
            <a:pPr marL="609600" indent="-609600"/>
            <a:r>
              <a:rPr lang="en-US" altLang="zh-CN" sz="2400" dirty="0" smtClean="0"/>
              <a:t>The root user can change any user password: </a:t>
            </a:r>
          </a:p>
          <a:p>
            <a:pPr marL="990600" lvl="1" indent="-533400">
              <a:buFont typeface="Arial" charset="0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latin typeface="Courier New" pitchFamily="49" charset="0"/>
              </a:rPr>
              <a:t>passwd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user_name</a:t>
            </a:r>
            <a:endParaRPr lang="en-US" altLang="zh-CN" sz="2400" dirty="0" smtClean="0">
              <a:latin typeface="Courier New" pitchFamily="49" charset="0"/>
            </a:endParaRPr>
          </a:p>
          <a:p>
            <a:pPr marL="609600" indent="-609600"/>
            <a:r>
              <a:rPr lang="en-US" sz="2400" dirty="0" smtClean="0"/>
              <a:t>The root user can break password rules besides “no empty passwords”.</a:t>
            </a:r>
          </a:p>
          <a:p>
            <a:pPr marL="609600" indent="-609600"/>
            <a:r>
              <a:rPr lang="en-US" sz="2400" dirty="0" smtClean="0"/>
              <a:t>A user can change their own password by running the </a:t>
            </a:r>
            <a:r>
              <a:rPr lang="en-US" sz="2400" dirty="0" err="1" smtClean="0">
                <a:latin typeface="Courier New" pitchFamily="49" charset="0"/>
              </a:rPr>
              <a:t>passwd</a:t>
            </a:r>
            <a:r>
              <a:rPr lang="en-US" sz="2400" dirty="0" smtClean="0"/>
              <a:t> command with no argument.</a:t>
            </a:r>
          </a:p>
          <a:p>
            <a:pPr marL="609600" indent="-609600"/>
            <a:r>
              <a:rPr lang="en-US" sz="2400" dirty="0" smtClean="0"/>
              <a:t>Regular users can not break password rules.</a:t>
            </a:r>
          </a:p>
          <a:p>
            <a:pPr marL="609600" indent="-609600"/>
            <a:r>
              <a:rPr lang="en-US" sz="2400" dirty="0" smtClean="0"/>
              <a:t>Password rules vary from one distribution to another.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chage</a:t>
            </a:r>
            <a:r>
              <a:rPr lang="en-US" dirty="0" smtClean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chage Command 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Used to change password aging settings for a user.</a:t>
            </a:r>
          </a:p>
        </p:txBody>
      </p:sp>
      <p:graphicFrame>
        <p:nvGraphicFramePr>
          <p:cNvPr id="3601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21511"/>
              </p:ext>
            </p:extLst>
          </p:nvPr>
        </p:nvGraphicFramePr>
        <p:xfrm>
          <a:off x="1066800" y="2102516"/>
          <a:ext cx="7010400" cy="3871247"/>
        </p:xfrm>
        <a:graphic>
          <a:graphicData uri="http://schemas.openxmlformats.org/drawingml/2006/table">
            <a:tbl>
              <a:tblPr/>
              <a:tblGrid>
                <a:gridCol w="1326292"/>
                <a:gridCol w="2021016"/>
                <a:gridCol w="3663092"/>
              </a:tblGrid>
              <a:tr h="277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Short option</a:t>
                      </a:r>
                      <a:endParaRPr kumimoji="0" lang="en-US" altLang="ja-JP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Long option</a:t>
                      </a:r>
                      <a:endParaRPr kumimoji="0" lang="en-US" altLang="ja-JP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77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-l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--list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List the account aging information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-d LAST_DAY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--lastday LAST_DAY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the date of the last password change to LAST_DAY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-E EXPIRE_DATE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--expiredate EXPIRE_DATE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account to expire on EXPIRE_DATE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-h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--help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Show the help for </a:t>
                      </a: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chage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-I INACTIVE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--inactive INACTIVE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account to permit login for INACTIVE days after password expires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-m MIN_DAYS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--mindays MIN_DAYS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the minimum number of days before password can be changed to MIN_DAYS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-M MAX_DAYS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--maxdays MAX_DAYS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the maximum number of days before a password should be changed to MAX_DAYS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-W WARN_DAYS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--warndays WARN_DAYS</a:t>
                      </a:r>
                      <a:endParaRPr kumimoji="0" lang="en-US" altLang="ja-JP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the number of days before a password expires to start displaying a warning to WARN_DAYS </a:t>
                      </a:r>
                      <a:endParaRPr kumimoji="0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5788" marR="75788" marT="37894" marB="378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Modifying a User Account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Modify a User 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The user may need to be logged off to modify the account.</a:t>
            </a:r>
          </a:p>
          <a:p>
            <a:pPr marL="609600" indent="-609600"/>
            <a:r>
              <a:rPr lang="en-US" sz="2800" smtClean="0"/>
              <a:t>Use the </a:t>
            </a:r>
            <a:r>
              <a:rPr lang="en-US" sz="2800" smtClean="0">
                <a:latin typeface="Courier New" pitchFamily="49" charset="0"/>
              </a:rPr>
              <a:t>who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</a:rPr>
              <a:t>w</a:t>
            </a:r>
            <a:r>
              <a:rPr lang="en-US" sz="2800" smtClean="0"/>
              <a:t> or </a:t>
            </a:r>
            <a:r>
              <a:rPr lang="en-US" sz="2800" smtClean="0">
                <a:latin typeface="Courier New" pitchFamily="49" charset="0"/>
              </a:rPr>
              <a:t>last</a:t>
            </a:r>
            <a:r>
              <a:rPr lang="en-US" sz="2800" smtClean="0"/>
              <a:t> commands to determine if a user is currently logged in to the system.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usermod Command 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Used to modify a user account.</a:t>
            </a:r>
          </a:p>
        </p:txBody>
      </p:sp>
      <p:graphicFrame>
        <p:nvGraphicFramePr>
          <p:cNvPr id="38169" name="Group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034"/>
              </p:ext>
            </p:extLst>
          </p:nvPr>
        </p:nvGraphicFramePr>
        <p:xfrm>
          <a:off x="914400" y="1752600"/>
          <a:ext cx="7315200" cy="4118677"/>
        </p:xfrm>
        <a:graphic>
          <a:graphicData uri="http://schemas.openxmlformats.org/drawingml/2006/table">
            <a:tbl>
              <a:tblPr/>
              <a:tblGrid>
                <a:gridCol w="1529542"/>
                <a:gridCol w="5785658"/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Option</a:t>
                      </a:r>
                      <a:endParaRPr kumimoji="0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-c COMMENT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Sets the value of the GECOS or comment field to COMMENT.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-d HOME_DIR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Sets a new home directory for the user.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-e EXPIRE_DATE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account expiration date to EXPIRE_DATE.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-f INACTIVE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account to permit login for INACTIVE days after password expires.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-g GROUP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GROUP as primary group.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-G GROUPS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Set supplementary groups to a list specified in GROUP 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-a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Append the user's supplemental groups with those specified by 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Mincho" pitchFamily="49" charset="-128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-h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Show the help for usermod.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-l NEW_LOGIN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Change the user's login name.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-L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Lock the user account.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-s SHELL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Specify the login shell for the account.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-u NEW_UID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Specify the user's UID to be NEW_UID .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-U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Unlock the user account.</a:t>
                      </a:r>
                      <a:endParaRPr kumimoji="0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Mincho" pitchFamily="49" charset="-128"/>
                        <a:cs typeface="Arial" charset="0"/>
                      </a:endParaRPr>
                    </a:p>
                  </a:txBody>
                  <a:tcPr marL="79802" marR="79802" marT="39901" marB="399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Removing a User</a:t>
            </a:r>
          </a:p>
        </p:txBody>
      </p:sp>
    </p:spTree>
    <p:extLst>
      <p:ext uri="{BB962C8B-B14F-4D97-AF65-F5344CB8AC3E}">
        <p14:creationId xmlns:p14="http://schemas.microsoft.com/office/powerpoint/2010/main" val="238443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Delete a User </a:t>
            </a: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sz="2800" smtClean="0"/>
              <a:t>Use the </a:t>
            </a:r>
            <a:r>
              <a:rPr lang="en-US" sz="2800" smtClean="0">
                <a:latin typeface="Courier New" pitchFamily="49" charset="0"/>
              </a:rPr>
              <a:t>userdel</a:t>
            </a:r>
            <a:r>
              <a:rPr lang="en-US" sz="2800" smtClean="0"/>
              <a:t> command to delete a user account.</a:t>
            </a:r>
          </a:p>
          <a:p>
            <a:pPr marL="609600" indent="-609600"/>
            <a:r>
              <a:rPr lang="en-US" sz="2800" smtClean="0"/>
              <a:t>By default, only the account is deleted, not any of the files owned by the user.</a:t>
            </a:r>
          </a:p>
          <a:p>
            <a:pPr marL="609600" indent="-609600"/>
            <a:r>
              <a:rPr lang="en-US" sz="2800" smtClean="0"/>
              <a:t>By using the </a:t>
            </a:r>
            <a:r>
              <a:rPr lang="en-US" sz="2800" smtClean="0">
                <a:latin typeface="Courier New" pitchFamily="49" charset="0"/>
              </a:rPr>
              <a:t>–r</a:t>
            </a:r>
            <a:r>
              <a:rPr lang="en-US" sz="2800" smtClean="0"/>
              <a:t> option, files in the user’s home directory and the user’s mail spool are deleted.</a:t>
            </a:r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Working with Groups</a:t>
            </a:r>
          </a:p>
        </p:txBody>
      </p:sp>
    </p:spTree>
    <p:extLst>
      <p:ext uri="{BB962C8B-B14F-4D97-AF65-F5344CB8AC3E}">
        <p14:creationId xmlns:p14="http://schemas.microsoft.com/office/powerpoint/2010/main" val="15951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Creating a Group </a:t>
            </a:r>
            <a:endParaRPr lang="en-US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The most common reason to create a group is to provide a way for users to share files.</a:t>
            </a:r>
            <a:r>
              <a:rPr lang="en-US" altLang="zh-CN" smtClean="0"/>
              <a:t> </a:t>
            </a:r>
            <a:r>
              <a:rPr lang="en-US" altLang="zh-CN" sz="2800" smtClean="0"/>
              <a:t>After creating or modifying a group, you can verify the changes by viewing the </a:t>
            </a:r>
            <a:r>
              <a:rPr lang="en-US" altLang="zh-CN" sz="2800" smtClean="0">
                <a:latin typeface="Courier New" pitchFamily="49" charset="0"/>
              </a:rPr>
              <a:t>/etc/group</a:t>
            </a:r>
            <a:r>
              <a:rPr lang="en-US" altLang="zh-CN" sz="2800" smtClean="0"/>
              <a:t> file or running the </a:t>
            </a:r>
            <a:r>
              <a:rPr lang="en-US" altLang="zh-CN" sz="2800" smtClean="0">
                <a:latin typeface="Courier New" pitchFamily="49" charset="0"/>
              </a:rPr>
              <a:t>getent</a:t>
            </a:r>
            <a:r>
              <a:rPr lang="en-US" altLang="zh-CN" sz="2800" smtClean="0"/>
              <a:t> command.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groupadd Command </a:t>
            </a:r>
            <a:endParaRPr lang="en-US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groupadd</a:t>
            </a:r>
            <a:r>
              <a:rPr lang="en-US" altLang="zh-CN" sz="2800" smtClean="0"/>
              <a:t> command creates a new group.</a:t>
            </a:r>
          </a:p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-g</a:t>
            </a:r>
            <a:r>
              <a:rPr lang="en-US" altLang="zh-CN" sz="2800" smtClean="0"/>
              <a:t> option can be used to specify a group id</a:t>
            </a:r>
            <a:r>
              <a:rPr lang="en-US" altLang="zh-CN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 		</a:t>
            </a:r>
            <a:r>
              <a:rPr lang="en-US" altLang="zh-CN" sz="2800" smtClean="0">
                <a:latin typeface="Courier New" pitchFamily="49" charset="0"/>
              </a:rPr>
              <a:t>groupadd -g 506 research</a:t>
            </a:r>
            <a:r>
              <a:rPr lang="en-US" altLang="zh-CN" sz="2800" smtClean="0"/>
              <a:t> </a:t>
            </a:r>
          </a:p>
          <a:p>
            <a:pPr eaLnBrk="1" hangingPunct="1"/>
            <a:r>
              <a:rPr lang="en-US" altLang="zh-CN" sz="2800" smtClean="0"/>
              <a:t>If the </a:t>
            </a:r>
            <a:r>
              <a:rPr lang="en-US" altLang="zh-CN" sz="2800" smtClean="0">
                <a:latin typeface="Courier New" pitchFamily="49" charset="0"/>
              </a:rPr>
              <a:t>-g</a:t>
            </a:r>
            <a:r>
              <a:rPr lang="en-US" altLang="zh-CN" sz="2800" smtClean="0"/>
              <a:t> option is not provided, the </a:t>
            </a:r>
            <a:r>
              <a:rPr lang="en-US" altLang="zh-CN" sz="2800" smtClean="0">
                <a:latin typeface="Courier New" pitchFamily="49" charset="0"/>
              </a:rPr>
              <a:t>groupadd</a:t>
            </a:r>
            <a:r>
              <a:rPr lang="en-US" altLang="zh-CN" sz="2800" smtClean="0"/>
              <a:t> command will automatically provide a GID for the new group.</a:t>
            </a:r>
            <a:endParaRPr lang="en-US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Group ID Considerations </a:t>
            </a:r>
            <a:endParaRPr lang="en-US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Avoid creating GIDs in the same numeric ranges where you expect to create user IDs if your system uses UPG.</a:t>
            </a:r>
          </a:p>
          <a:p>
            <a:pPr eaLnBrk="1" hangingPunct="1"/>
            <a:r>
              <a:rPr lang="en-US" altLang="zh-CN" sz="2800" smtClean="0"/>
              <a:t>Recall that GIDs of under 500 are reserved for system use.</a:t>
            </a:r>
          </a:p>
          <a:p>
            <a:pPr eaLnBrk="1" hangingPunct="1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-r</a:t>
            </a:r>
            <a:r>
              <a:rPr lang="en-US" altLang="zh-CN" sz="2800" smtClean="0"/>
              <a:t> option will assign the new group a GID that will be less than the lowest standard UID.</a:t>
            </a:r>
            <a:r>
              <a:rPr lang="en-US" altLang="zh-CN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Group Naming Considerations </a:t>
            </a:r>
            <a:endParaRPr lang="en-US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ja-JP" sz="2800" smtClean="0"/>
              <a:t>The first character of the name should be either an underscore (_) or a lower-case alphabetic character (a-z).</a:t>
            </a:r>
          </a:p>
          <a:p>
            <a:pPr marL="609600" indent="-609600"/>
            <a:r>
              <a:rPr lang="en-US" altLang="ja-JP" sz="2800" smtClean="0"/>
              <a:t>Up to 32 characters are allowed on most Linux distributions, but using more than 16 can be problematic as some distributions may not accept more than 16.</a:t>
            </a:r>
          </a:p>
          <a:p>
            <a:pPr marL="609600" indent="-609600"/>
            <a:r>
              <a:rPr lang="en-US" altLang="ja-JP" sz="2800" smtClean="0"/>
              <a:t>After the first character, the remaining characters can be alphanumeric, dash (-) and underscore(_).</a:t>
            </a:r>
          </a:p>
          <a:p>
            <a:pPr marL="609600" indent="-609600"/>
            <a:r>
              <a:rPr lang="en-US" altLang="ja-JP" sz="2800" smtClean="0"/>
              <a:t>The last character should not be a hyphen (-).</a:t>
            </a:r>
            <a:endParaRPr 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Modifying a Group</a:t>
            </a:r>
            <a:endParaRPr lang="en-US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groupmod –n</a:t>
            </a:r>
            <a:r>
              <a:rPr lang="en-US" altLang="zh-CN" sz="2800" smtClean="0"/>
              <a:t> command changes a group’s name.</a:t>
            </a:r>
          </a:p>
          <a:p>
            <a:pPr marL="609600" indent="-609600"/>
            <a:r>
              <a:rPr lang="en-US" altLang="zh-CN" sz="2800" smtClean="0"/>
              <a:t>The </a:t>
            </a:r>
            <a:r>
              <a:rPr lang="en-US" altLang="zh-CN" sz="2800" smtClean="0">
                <a:latin typeface="Courier New" pitchFamily="49" charset="0"/>
              </a:rPr>
              <a:t>groupmod –g</a:t>
            </a:r>
            <a:r>
              <a:rPr lang="en-US" altLang="zh-CN" sz="2800" smtClean="0"/>
              <a:t> command changes a group’s ID.</a:t>
            </a:r>
          </a:p>
          <a:p>
            <a:pPr marL="609600" indent="-609600"/>
            <a:r>
              <a:rPr lang="en-US" altLang="zh-CN" sz="2800" smtClean="0"/>
              <a:t>If you change the GID for a group, then all files that were associated with that group will no longer be associated with that group.</a:t>
            </a:r>
          </a:p>
          <a:p>
            <a:pPr marL="609600" indent="-609600"/>
            <a:r>
              <a:rPr lang="en-US" altLang="zh-CN" sz="2800" smtClean="0"/>
              <a:t>These are called “orphaned” files.</a:t>
            </a:r>
          </a:p>
          <a:p>
            <a:pPr marL="609600" indent="-609600"/>
            <a:r>
              <a:rPr lang="en-US" altLang="zh-CN" sz="2800" smtClean="0"/>
              <a:t>To find “orphaned” files: </a:t>
            </a:r>
            <a:r>
              <a:rPr lang="en-US" altLang="zh-CN" sz="2800" smtClean="0">
                <a:latin typeface="Courier New" pitchFamily="49" charset="0"/>
              </a:rPr>
              <a:t>find / -nogroup</a:t>
            </a:r>
            <a:r>
              <a:rPr lang="en-US" altLang="zh-CN" smtClean="0"/>
              <a:t> </a:t>
            </a:r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Deleting a Group </a:t>
            </a:r>
            <a:endParaRPr lang="en-US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/>
            <a:r>
              <a:rPr lang="en-US" altLang="zh-CN" sz="2800" smtClean="0"/>
              <a:t>Delete a group with the </a:t>
            </a:r>
            <a:r>
              <a:rPr lang="en-US" altLang="zh-CN" sz="2800" smtClean="0">
                <a:latin typeface="Courier New" pitchFamily="49" charset="0"/>
              </a:rPr>
              <a:t>groupdel</a:t>
            </a:r>
            <a:r>
              <a:rPr lang="en-US" altLang="zh-CN" sz="2800" smtClean="0"/>
              <a:t> command.</a:t>
            </a:r>
          </a:p>
          <a:p>
            <a:pPr marL="609600" indent="-609600"/>
            <a:r>
              <a:rPr lang="en-US" altLang="zh-CN" sz="2800" smtClean="0"/>
              <a:t>This may result in “orphaned” files.</a:t>
            </a:r>
          </a:p>
          <a:p>
            <a:pPr marL="609600" indent="-609600"/>
            <a:r>
              <a:rPr lang="en-US" altLang="zh-CN" sz="2800" smtClean="0"/>
              <a:t>Only supplemental groups can be deleted.</a:t>
            </a:r>
          </a:p>
          <a:p>
            <a:pPr marL="609600" indent="-609600"/>
            <a:endParaRPr lang="en-US" sz="2800" smtClean="0"/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1305</Words>
  <Application>Microsoft Office PowerPoint</Application>
  <PresentationFormat>On-screen Show (4:3)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Mincho</vt:lpstr>
      <vt:lpstr>ＭＳ Ｐゴシック</vt:lpstr>
      <vt:lpstr>宋体</vt:lpstr>
      <vt:lpstr>Arial</vt:lpstr>
      <vt:lpstr>Calibri</vt:lpstr>
      <vt:lpstr>Courier New</vt:lpstr>
      <vt:lpstr>Times New Roman</vt:lpstr>
      <vt:lpstr>Office Theme</vt:lpstr>
      <vt:lpstr>Module 14 Managing Users and Groups</vt:lpstr>
      <vt:lpstr>Exam Objective 5.2 Creating Users and Groups</vt:lpstr>
      <vt:lpstr>Working with Groups</vt:lpstr>
      <vt:lpstr>Creating a Group </vt:lpstr>
      <vt:lpstr>The groupadd Command </vt:lpstr>
      <vt:lpstr>Group ID Considerations </vt:lpstr>
      <vt:lpstr>Group Naming Considerations </vt:lpstr>
      <vt:lpstr>Modifying a Group</vt:lpstr>
      <vt:lpstr>Deleting a Group </vt:lpstr>
      <vt:lpstr>Working with Users</vt:lpstr>
      <vt:lpstr>The /etc/default/useradd File </vt:lpstr>
      <vt:lpstr>The /etc/default/useradd File </vt:lpstr>
      <vt:lpstr>The /etc/login.defs File </vt:lpstr>
      <vt:lpstr>The /etc/login.defs File </vt:lpstr>
      <vt:lpstr>Working with Account Information</vt:lpstr>
      <vt:lpstr>Advantages to Individuals  having Separate Accounts </vt:lpstr>
      <vt:lpstr>Account Considerations </vt:lpstr>
      <vt:lpstr>The useradd Command </vt:lpstr>
      <vt:lpstr>Password Security</vt:lpstr>
      <vt:lpstr>Picking a Password </vt:lpstr>
      <vt:lpstr>Setting a Password </vt:lpstr>
      <vt:lpstr>chage Command</vt:lpstr>
      <vt:lpstr>Using the chage Command </vt:lpstr>
      <vt:lpstr>Modifying a User Account</vt:lpstr>
      <vt:lpstr>Modify a User </vt:lpstr>
      <vt:lpstr>The usermod Command </vt:lpstr>
      <vt:lpstr>Removing a User</vt:lpstr>
      <vt:lpstr>Delete a User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Basics</dc:title>
  <dc:creator>Keith Wright</dc:creator>
  <cp:lastModifiedBy>Jason</cp:lastModifiedBy>
  <cp:revision>177</cp:revision>
  <dcterms:created xsi:type="dcterms:W3CDTF">2013-10-02T20:13:21Z</dcterms:created>
  <dcterms:modified xsi:type="dcterms:W3CDTF">2014-02-10T18:22:33Z</dcterms:modified>
</cp:coreProperties>
</file>