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9" r:id="rId2"/>
    <p:sldId id="307" r:id="rId3"/>
    <p:sldId id="300" r:id="rId4"/>
    <p:sldId id="260" r:id="rId5"/>
    <p:sldId id="282" r:id="rId6"/>
    <p:sldId id="281" r:id="rId7"/>
    <p:sldId id="261" r:id="rId8"/>
    <p:sldId id="262" r:id="rId9"/>
    <p:sldId id="302" r:id="rId10"/>
    <p:sldId id="263" r:id="rId11"/>
    <p:sldId id="264" r:id="rId12"/>
    <p:sldId id="303" r:id="rId13"/>
    <p:sldId id="265" r:id="rId14"/>
    <p:sldId id="266" r:id="rId15"/>
    <p:sldId id="268" r:id="rId16"/>
    <p:sldId id="304" r:id="rId17"/>
    <p:sldId id="271" r:id="rId18"/>
    <p:sldId id="272" r:id="rId19"/>
    <p:sldId id="273" r:id="rId20"/>
    <p:sldId id="275" r:id="rId21"/>
    <p:sldId id="276" r:id="rId22"/>
    <p:sldId id="278" r:id="rId23"/>
    <p:sldId id="305" r:id="rId24"/>
    <p:sldId id="288" r:id="rId25"/>
    <p:sldId id="289" r:id="rId26"/>
    <p:sldId id="293" r:id="rId27"/>
    <p:sldId id="291" r:id="rId28"/>
    <p:sldId id="292" r:id="rId29"/>
    <p:sldId id="290" r:id="rId30"/>
    <p:sldId id="306" r:id="rId31"/>
    <p:sldId id="294" r:id="rId32"/>
    <p:sldId id="295" r:id="rId33"/>
    <p:sldId id="296" r:id="rId34"/>
    <p:sldId id="297" r:id="rId35"/>
    <p:sldId id="298"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8" autoAdjust="0"/>
    <p:restoredTop sz="94660"/>
  </p:normalViewPr>
  <p:slideViewPr>
    <p:cSldViewPr>
      <p:cViewPr varScale="1">
        <p:scale>
          <a:sx n="70" d="100"/>
          <a:sy n="70" d="100"/>
        </p:scale>
        <p:origin x="1506" y="72"/>
      </p:cViewPr>
      <p:guideLst>
        <p:guide orient="horz" pos="2160"/>
        <p:guide pos="2880"/>
      </p:guideLst>
    </p:cSldViewPr>
  </p:slideViewPr>
  <p:notesTextViewPr>
    <p:cViewPr>
      <p:scale>
        <a:sx n="100" d="100"/>
        <a:sy n="100" d="100"/>
      </p:scale>
      <p:origin x="0" y="0"/>
    </p:cViewPr>
  </p:notesTextViewPr>
  <p:sorterViewPr>
    <p:cViewPr>
      <p:scale>
        <a:sx n="98" d="100"/>
        <a:sy n="9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609B0DF-BDB9-4F91-9E5C-690FBB16FE63}" type="datetimeFigureOut">
              <a:rPr lang="en-US"/>
              <a:pPr>
                <a:defRPr/>
              </a:pPr>
              <a:t>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36CEA58-CF9A-434E-AAA7-AD3C59BA25C2}" type="slidenum">
              <a:rPr lang="en-US"/>
              <a:pPr>
                <a:defRPr/>
              </a:pPr>
              <a:t>‹#›</a:t>
            </a:fld>
            <a:endParaRPr lang="en-US"/>
          </a:p>
        </p:txBody>
      </p:sp>
    </p:spTree>
    <p:extLst>
      <p:ext uri="{BB962C8B-B14F-4D97-AF65-F5344CB8AC3E}">
        <p14:creationId xmlns:p14="http://schemas.microsoft.com/office/powerpoint/2010/main" val="31479288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5C4C146-EF85-4A83-84C4-F9A793A3925B}"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50E856A-16D5-4614-B52E-CAE2B047DD7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8B63E14-0D82-48CA-8160-AC46569E7885}"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8263381-F14D-4800-BDE2-083EACC847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EAEAB17-7537-4D53-854C-8BFF6451AA95}"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EB1E7AC-F5DB-4D3E-A01C-7BA54168251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D0B8424-0A36-4DBD-9447-BA5584265DE7}"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51890D7-9367-4BE5-A445-4A4ADE85996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737E1A7-C952-4C85-8DE2-2D2E8DE7B711}" type="datetimeFigureOut">
              <a:rPr lang="en-US"/>
              <a:pPr>
                <a:defRPr/>
              </a:pPr>
              <a:t>2/10/2014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FEF75C1-3618-4B92-A7C2-07B4E74DBC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A46FC1F-4E52-4294-B51C-F4F6103B2530}" type="datetimeFigureOut">
              <a:rPr lang="en-US"/>
              <a:pPr>
                <a:defRPr/>
              </a:pPr>
              <a:t>2/10/2014</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68E5D8E-2A69-4900-A1DA-D7956DD2E2E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E0AA933-DD8F-4F79-A3C3-3BF3C4ED8498}" type="datetimeFigureOut">
              <a:rPr lang="en-US"/>
              <a:pPr>
                <a:defRPr/>
              </a:pPr>
              <a:t>2/10/2014</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E382EB9-0FA7-4FC0-9F0E-BB25DD34C2D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4CEEAF7-92CB-4F2C-B976-120D08AB9C3C}" type="datetimeFigureOut">
              <a:rPr lang="en-US"/>
              <a:pPr>
                <a:defRPr/>
              </a:pPr>
              <a:t>2/10/2014</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53968FC-4F4F-4FF1-9190-6327B82CE7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6BF89CE-59BE-4A2F-BE77-97C0E35BE9DA}" type="datetimeFigureOut">
              <a:rPr lang="en-US"/>
              <a:pPr>
                <a:defRPr/>
              </a:pPr>
              <a:t>2/10/2014</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248DB8B9-B4BA-4527-81BA-4D305C0AF12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80F10D4-A83C-4D23-A5A5-F1D251E3890F}" type="datetimeFigureOut">
              <a:rPr lang="en-US"/>
              <a:pPr>
                <a:defRPr/>
              </a:pPr>
              <a:t>2/10/2014</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205BE5F-DC9B-43C6-9961-25D9F80C9F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757DD59-057B-46AA-925B-781781092C22}" type="datetimeFigureOut">
              <a:rPr lang="en-US"/>
              <a:pPr>
                <a:defRPr/>
              </a:pPr>
              <a:t>2/10/2014</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611D8CE-1E13-46CE-9921-D1DFD103DB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 name="Picture 9" descr="LPIAcademyLogo_Final_trimmed.png"/>
          <p:cNvPicPr>
            <a:picLocks noChangeAspect="1"/>
          </p:cNvPicPr>
          <p:nvPr userDrawn="1"/>
        </p:nvPicPr>
        <p:blipFill>
          <a:blip r:embed="rId13"/>
          <a:stretch>
            <a:fillRect/>
          </a:stretch>
        </p:blipFill>
        <p:spPr>
          <a:xfrm>
            <a:off x="457200" y="5943600"/>
            <a:ext cx="938256" cy="914400"/>
          </a:xfrm>
          <a:prstGeom prst="rect">
            <a:avLst/>
          </a:prstGeom>
        </p:spPr>
      </p:pic>
      <p:pic>
        <p:nvPicPr>
          <p:cNvPr id="11" name="Picture 10" descr="ndg_logo.png"/>
          <p:cNvPicPr>
            <a:picLocks noChangeAspect="1"/>
          </p:cNvPicPr>
          <p:nvPr userDrawn="1"/>
        </p:nvPicPr>
        <p:blipFill>
          <a:blip r:embed="rId14"/>
          <a:stretch>
            <a:fillRect/>
          </a:stretch>
        </p:blipFill>
        <p:spPr>
          <a:xfrm>
            <a:off x="7253693" y="6309360"/>
            <a:ext cx="1433107" cy="457200"/>
          </a:xfrm>
          <a:prstGeom prst="rect">
            <a:avLst/>
          </a:prstGeom>
        </p:spPr>
      </p:pic>
      <p:sp>
        <p:nvSpPr>
          <p:cNvPr id="12" name="TextBox 11"/>
          <p:cNvSpPr txBox="1"/>
          <p:nvPr userDrawn="1"/>
        </p:nvSpPr>
        <p:spPr>
          <a:xfrm>
            <a:off x="0" y="6334780"/>
            <a:ext cx="9144000" cy="523220"/>
          </a:xfrm>
          <a:prstGeom prst="rect">
            <a:avLst/>
          </a:prstGeom>
          <a:noFill/>
        </p:spPr>
        <p:txBody>
          <a:bodyPr wrap="square" rtlCol="0">
            <a:spAutoFit/>
          </a:bodyPr>
          <a:lstStyle/>
          <a:p>
            <a:pPr algn="ctr"/>
            <a:r>
              <a:rPr lang="en-US" sz="1000" dirty="0" smtClean="0"/>
              <a:t>This slide deck  is  for LPI Academy  instructors to use for lectures for LPI Academy courses.  </a:t>
            </a:r>
          </a:p>
          <a:p>
            <a:pPr algn="ctr"/>
            <a:r>
              <a:rPr lang="en-US" sz="1000" dirty="0" smtClean="0"/>
              <a:t>©Copyright Network Development Group 2013. </a:t>
            </a:r>
            <a:r>
              <a:rPr lang="en-US" dirty="0" smtClean="0"/>
              <a:t>  </a:t>
            </a:r>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Module 15</a:t>
            </a:r>
            <a:br>
              <a:rPr lang="en-US" dirty="0" smtClean="0"/>
            </a:br>
            <a:r>
              <a:rPr lang="en-US" dirty="0" smtClean="0"/>
              <a:t>Ownership and Permissions</a:t>
            </a:r>
          </a:p>
        </p:txBody>
      </p:sp>
    </p:spTree>
    <p:extLst>
      <p:ext uri="{BB962C8B-B14F-4D97-AF65-F5344CB8AC3E}">
        <p14:creationId xmlns:p14="http://schemas.microsoft.com/office/powerpoint/2010/main" val="384845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3553" name="Title 1"/>
          <p:cNvSpPr>
            <a:spLocks noGrp="1"/>
          </p:cNvSpPr>
          <p:nvPr>
            <p:ph type="title" idx="4294967295"/>
          </p:nvPr>
        </p:nvSpPr>
        <p:spPr/>
        <p:txBody>
          <a:bodyPr/>
          <a:lstStyle/>
          <a:p>
            <a:pPr eaLnBrk="1" hangingPunct="1"/>
            <a:r>
              <a:rPr lang="en-US" altLang="zh-CN" smtClean="0"/>
              <a:t>Finding Your Identity</a:t>
            </a:r>
            <a:endParaRPr lang="en-US" smtClean="0"/>
          </a:p>
        </p:txBody>
      </p:sp>
      <p:sp>
        <p:nvSpPr>
          <p:cNvPr id="21506" name="Content Placeholder 2"/>
          <p:cNvSpPr>
            <a:spLocks noGrp="1"/>
          </p:cNvSpPr>
          <p:nvPr>
            <p:ph idx="4294967295"/>
          </p:nvPr>
        </p:nvSpPr>
        <p:spPr>
          <a:xfrm>
            <a:off x="457200" y="1447800"/>
            <a:ext cx="8229600" cy="4525963"/>
          </a:xfrm>
        </p:spPr>
        <p:txBody>
          <a:bodyPr/>
          <a:lstStyle/>
          <a:p>
            <a:pPr marL="228600" indent="-228600"/>
            <a:r>
              <a:rPr lang="en-US" sz="2800" dirty="0" smtClean="0"/>
              <a:t>To see the identity of your current account, and the your group memberships, execute the </a:t>
            </a:r>
            <a:r>
              <a:rPr lang="en-US" sz="2800" dirty="0" smtClean="0">
                <a:latin typeface="Courier New" pitchFamily="49" charset="0"/>
                <a:cs typeface="Courier New" pitchFamily="49" charset="0"/>
              </a:rPr>
              <a:t>id</a:t>
            </a:r>
            <a:r>
              <a:rPr lang="en-US" sz="2800" dirty="0" smtClean="0"/>
              <a:t> command:</a:t>
            </a:r>
          </a:p>
          <a:p>
            <a:pPr marL="228600" indent="-228600">
              <a:buFont typeface="Arial" charset="0"/>
              <a:buNone/>
            </a:pPr>
            <a:r>
              <a:rPr lang="en-US" sz="2800" dirty="0" smtClean="0"/>
              <a:t>[</a:t>
            </a:r>
            <a:r>
              <a:rPr lang="en-US" sz="2800" dirty="0" err="1" smtClean="0"/>
              <a:t>sysadmin@localhost</a:t>
            </a:r>
            <a:r>
              <a:rPr lang="en-US" sz="2800" dirty="0" smtClean="0"/>
              <a:t> ~]$ </a:t>
            </a:r>
            <a:r>
              <a:rPr lang="en-US" sz="2800" b="1" dirty="0" smtClean="0"/>
              <a:t>id</a:t>
            </a:r>
          </a:p>
          <a:p>
            <a:pPr marL="228600" indent="-228600">
              <a:buFont typeface="Arial" charset="0"/>
              <a:buNone/>
            </a:pPr>
            <a:r>
              <a:rPr lang="en-US" sz="2800" i="1" dirty="0" err="1" smtClean="0"/>
              <a:t>uid</a:t>
            </a:r>
            <a:r>
              <a:rPr lang="en-US" sz="2800" i="1" dirty="0" smtClean="0"/>
              <a:t>=500(</a:t>
            </a:r>
            <a:r>
              <a:rPr lang="en-US" sz="2800" i="1" dirty="0" err="1" smtClean="0"/>
              <a:t>sysadmin</a:t>
            </a:r>
            <a:r>
              <a:rPr lang="en-US" sz="2800" i="1" dirty="0" smtClean="0"/>
              <a:t>) </a:t>
            </a:r>
            <a:r>
              <a:rPr lang="en-US" sz="2800" i="1" dirty="0" err="1" smtClean="0"/>
              <a:t>gid</a:t>
            </a:r>
            <a:r>
              <a:rPr lang="en-US" sz="2800" i="1" dirty="0" smtClean="0"/>
              <a:t>=500(</a:t>
            </a:r>
            <a:r>
              <a:rPr lang="en-US" sz="2800" i="1" dirty="0" err="1" smtClean="0"/>
              <a:t>sysadmin</a:t>
            </a:r>
            <a:r>
              <a:rPr lang="en-US" sz="2800" i="1" dirty="0" smtClean="0"/>
              <a:t>) groups=500(</a:t>
            </a:r>
            <a:r>
              <a:rPr lang="en-US" sz="2800" i="1" dirty="0" err="1" smtClean="0"/>
              <a:t>sysadmin</a:t>
            </a:r>
            <a:r>
              <a:rPr lang="en-US" sz="2800" i="1" dirty="0" smtClean="0"/>
              <a:t>),10001(research),10002(development) context=unconfined_u:unconfined_r:unconfined_t:s0-s0:c0.c1023</a:t>
            </a:r>
          </a:p>
          <a:p>
            <a:pPr marL="228600" indent="-228600"/>
            <a:r>
              <a:rPr lang="en-US" sz="2800" dirty="0" smtClean="0"/>
              <a:t>Also try the </a:t>
            </a:r>
            <a:r>
              <a:rPr lang="en-US" sz="2800" dirty="0" err="1">
                <a:latin typeface="Courier New" pitchFamily="49" charset="0"/>
                <a:cs typeface="Courier New" pitchFamily="49" charset="0"/>
              </a:rPr>
              <a:t>whoami</a:t>
            </a:r>
            <a:r>
              <a:rPr lang="en-US" sz="2800" dirty="0" smtClean="0"/>
              <a:t> command.</a:t>
            </a:r>
            <a:endParaRPr lang="en-US" sz="2800" dirty="0"/>
          </a:p>
          <a:p>
            <a:pPr marL="228600" indent="-228600"/>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4577" name="Title 1"/>
          <p:cNvSpPr>
            <a:spLocks noGrp="1"/>
          </p:cNvSpPr>
          <p:nvPr>
            <p:ph type="title" idx="4294967295"/>
          </p:nvPr>
        </p:nvSpPr>
        <p:spPr/>
        <p:txBody>
          <a:bodyPr/>
          <a:lstStyle/>
          <a:p>
            <a:pPr eaLnBrk="1" hangingPunct="1"/>
            <a:r>
              <a:rPr lang="en-US" altLang="zh-CN" smtClean="0"/>
              <a:t>Viewing Group Membership</a:t>
            </a:r>
            <a:endParaRPr lang="en-US" smtClean="0"/>
          </a:p>
        </p:txBody>
      </p:sp>
      <p:sp>
        <p:nvSpPr>
          <p:cNvPr id="24578" name="Content Placeholder 2"/>
          <p:cNvSpPr>
            <a:spLocks noGrp="1"/>
          </p:cNvSpPr>
          <p:nvPr>
            <p:ph idx="4294967295"/>
          </p:nvPr>
        </p:nvSpPr>
        <p:spPr>
          <a:xfrm>
            <a:off x="457200" y="1447800"/>
            <a:ext cx="8229600" cy="4525963"/>
          </a:xfrm>
        </p:spPr>
        <p:txBody>
          <a:bodyPr/>
          <a:lstStyle/>
          <a:p>
            <a:pPr marL="228600" indent="-228600"/>
            <a:r>
              <a:rPr lang="en-US" sz="2800" smtClean="0"/>
              <a:t>To list the names of the </a:t>
            </a:r>
            <a:r>
              <a:rPr lang="en-US" sz="2800" smtClean="0">
                <a:cs typeface="Courier New" pitchFamily="49" charset="0"/>
              </a:rPr>
              <a:t>groups</a:t>
            </a:r>
            <a:r>
              <a:rPr lang="en-US" sz="2800" smtClean="0"/>
              <a:t> that you have memberships, run the </a:t>
            </a:r>
            <a:r>
              <a:rPr lang="en-US" sz="2800" smtClean="0">
                <a:latin typeface="Courier New" pitchFamily="49" charset="0"/>
              </a:rPr>
              <a:t>groups</a:t>
            </a:r>
            <a:r>
              <a:rPr lang="en-US" sz="2800" smtClean="0"/>
              <a:t> command:</a:t>
            </a:r>
          </a:p>
          <a:p>
            <a:pPr marL="228600" indent="-228600">
              <a:buFont typeface="Arial" charset="0"/>
              <a:buNone/>
            </a:pPr>
            <a:r>
              <a:rPr lang="en-US" sz="2800" smtClean="0"/>
              <a:t>[sysadmin@localhost ~]$ </a:t>
            </a:r>
            <a:r>
              <a:rPr lang="en-US" sz="2800" b="1" smtClean="0"/>
              <a:t>groups</a:t>
            </a:r>
          </a:p>
          <a:p>
            <a:pPr marL="228600" indent="-228600">
              <a:buFont typeface="Arial" charset="0"/>
              <a:buNone/>
            </a:pPr>
            <a:r>
              <a:rPr lang="en-US" sz="2800" i="1" smtClean="0"/>
              <a:t>sysadmin research development</a:t>
            </a:r>
          </a:p>
          <a:p>
            <a:pPr marL="228600" indent="-228600">
              <a:buFont typeface="Arial" charset="0"/>
              <a:buNone/>
            </a:pPr>
            <a:endParaRPr lang="en-US" sz="2800" smtClean="0"/>
          </a:p>
          <a:p>
            <a:pPr marL="228600" indent="-228600"/>
            <a:r>
              <a:rPr lang="en-US" sz="2800" smtClean="0"/>
              <a:t>If you are added to a group while logged in, you will have to logout and back in again in order to see your new group membership</a:t>
            </a:r>
          </a:p>
          <a:p>
            <a:pPr marL="228600" indent="-228600"/>
            <a:endParaRPr lang="en-US"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Changing File and Group </a:t>
            </a:r>
            <a:r>
              <a:rPr lang="en-US" dirty="0"/>
              <a:t>O</a:t>
            </a:r>
            <a:r>
              <a:rPr lang="en-US" dirty="0" smtClean="0"/>
              <a:t>wnership</a:t>
            </a:r>
          </a:p>
        </p:txBody>
      </p:sp>
    </p:spTree>
    <p:extLst>
      <p:ext uri="{BB962C8B-B14F-4D97-AF65-F5344CB8AC3E}">
        <p14:creationId xmlns:p14="http://schemas.microsoft.com/office/powerpoint/2010/main" val="129192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5601" name="Title 1"/>
          <p:cNvSpPr>
            <a:spLocks noGrp="1"/>
          </p:cNvSpPr>
          <p:nvPr>
            <p:ph type="title" idx="4294967295"/>
          </p:nvPr>
        </p:nvSpPr>
        <p:spPr/>
        <p:txBody>
          <a:bodyPr/>
          <a:lstStyle/>
          <a:p>
            <a:pPr eaLnBrk="1" hangingPunct="1"/>
            <a:r>
              <a:rPr lang="en-US" altLang="zh-CN" smtClean="0"/>
              <a:t>The newgrp Command</a:t>
            </a:r>
            <a:endParaRPr lang="en-US" smtClean="0"/>
          </a:p>
        </p:txBody>
      </p:sp>
      <p:sp>
        <p:nvSpPr>
          <p:cNvPr id="25602" name="Content Placeholder 2"/>
          <p:cNvSpPr>
            <a:spLocks noGrp="1"/>
          </p:cNvSpPr>
          <p:nvPr>
            <p:ph idx="4294967295"/>
          </p:nvPr>
        </p:nvSpPr>
        <p:spPr>
          <a:xfrm>
            <a:off x="457200" y="1447800"/>
            <a:ext cx="8229600" cy="4525963"/>
          </a:xfrm>
        </p:spPr>
        <p:txBody>
          <a:bodyPr/>
          <a:lstStyle/>
          <a:p>
            <a:pPr marL="609600" indent="-609600"/>
            <a:r>
              <a:rPr lang="en-US" altLang="zh-CN" sz="2400" dirty="0" smtClean="0"/>
              <a:t>The </a:t>
            </a:r>
            <a:r>
              <a:rPr lang="en-US" altLang="zh-CN" sz="2400" dirty="0" err="1" smtClean="0">
                <a:latin typeface="Courier New" pitchFamily="49" charset="0"/>
                <a:cs typeface="Courier New" pitchFamily="49" charset="0"/>
              </a:rPr>
              <a:t>newgrp</a:t>
            </a:r>
            <a:r>
              <a:rPr lang="en-US" altLang="zh-CN" sz="2400" dirty="0" smtClean="0"/>
              <a:t> command changes your effective primary group by opening a new shell with a different primary group.</a:t>
            </a:r>
          </a:p>
          <a:p>
            <a:pPr marL="609600" indent="-609600"/>
            <a:r>
              <a:rPr lang="en-US" altLang="zh-CN" sz="2400" dirty="0" smtClean="0"/>
              <a:t>Users can use the </a:t>
            </a:r>
            <a:r>
              <a:rPr lang="en-US" altLang="zh-CN" sz="2400" dirty="0" err="1" smtClean="0">
                <a:latin typeface="Courier New" pitchFamily="49" charset="0"/>
              </a:rPr>
              <a:t>newgrp</a:t>
            </a:r>
            <a:r>
              <a:rPr lang="en-US" altLang="zh-CN" sz="2400" dirty="0" smtClean="0"/>
              <a:t> command to set the primary group to a group they belong </a:t>
            </a:r>
            <a:r>
              <a:rPr lang="en-US" altLang="zh-CN" sz="2400" i="1" dirty="0" smtClean="0"/>
              <a:t>before</a:t>
            </a:r>
            <a:r>
              <a:rPr lang="en-US" altLang="zh-CN" sz="2400" dirty="0" smtClean="0"/>
              <a:t> they create a file </a:t>
            </a:r>
          </a:p>
          <a:p>
            <a:pPr marL="609600" indent="-609600"/>
            <a:r>
              <a:rPr lang="en-US" altLang="zh-CN" sz="2400" dirty="0" smtClean="0"/>
              <a:t>The user can return to their original primary group by using the </a:t>
            </a:r>
            <a:r>
              <a:rPr lang="en-US" altLang="zh-CN" sz="2400" dirty="0" smtClean="0">
                <a:latin typeface="Courier New" pitchFamily="49" charset="0"/>
              </a:rPr>
              <a:t>exit</a:t>
            </a:r>
            <a:r>
              <a:rPr lang="en-US" altLang="zh-CN" sz="2400" dirty="0" smtClean="0"/>
              <a:t> command</a:t>
            </a:r>
          </a:p>
          <a:p>
            <a:pPr marL="609600" indent="-609600"/>
            <a:r>
              <a:rPr lang="en-US" sz="2400" dirty="0" smtClean="0"/>
              <a:t>To permanently change the primary group of the user requires root execute the following command: </a:t>
            </a:r>
            <a:r>
              <a:rPr lang="en-US" sz="2400" dirty="0" err="1" smtClean="0">
                <a:latin typeface="Courier New" pitchFamily="49" charset="0"/>
                <a:cs typeface="Courier New" pitchFamily="49" charset="0"/>
              </a:rPr>
              <a:t>usermod</a:t>
            </a:r>
            <a:r>
              <a:rPr lang="en-US" sz="2400" dirty="0" smtClean="0">
                <a:latin typeface="Courier New" pitchFamily="49" charset="0"/>
                <a:cs typeface="Courier New" pitchFamily="49" charset="0"/>
              </a:rPr>
              <a:t> -g </a:t>
            </a:r>
            <a:r>
              <a:rPr lang="en-US" sz="2400" dirty="0" err="1" smtClean="0">
                <a:latin typeface="Courier New" pitchFamily="49" charset="0"/>
                <a:cs typeface="Courier New" pitchFamily="49" charset="0"/>
              </a:rPr>
              <a:t>groupname</a:t>
            </a:r>
            <a:r>
              <a:rPr lang="en-US" sz="2400" dirty="0" smtClean="0">
                <a:latin typeface="Courier New" pitchFamily="49" charset="0"/>
                <a:cs typeface="Courier New" pitchFamily="49" charset="0"/>
              </a:rPr>
              <a:t> username</a:t>
            </a:r>
            <a:endParaRPr lang="en-US" sz="2400" b="1" dirty="0" smtClean="0">
              <a:latin typeface="Courier New" pitchFamily="49" charset="0"/>
              <a:cs typeface="Courier New" pitchFamily="49" charset="0"/>
            </a:endParaRPr>
          </a:p>
          <a:p>
            <a:pPr marL="609600" indent="-609600"/>
            <a:endParaRPr lang="en-US" sz="2400" dirty="0" smtClean="0"/>
          </a:p>
          <a:p>
            <a:pPr marL="609600" indent="-609600"/>
            <a:endParaRPr lang="en-US"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6625" name="Title 1"/>
          <p:cNvSpPr>
            <a:spLocks noGrp="1"/>
          </p:cNvSpPr>
          <p:nvPr>
            <p:ph type="title" idx="4294967295"/>
          </p:nvPr>
        </p:nvSpPr>
        <p:spPr/>
        <p:txBody>
          <a:bodyPr/>
          <a:lstStyle/>
          <a:p>
            <a:pPr eaLnBrk="1" hangingPunct="1"/>
            <a:r>
              <a:rPr lang="en-US" altLang="zh-CN" smtClean="0"/>
              <a:t>chgrp</a:t>
            </a:r>
            <a:endParaRPr lang="en-US" smtClean="0"/>
          </a:p>
        </p:txBody>
      </p:sp>
      <p:sp>
        <p:nvSpPr>
          <p:cNvPr id="26626" name="Content Placeholder 2"/>
          <p:cNvSpPr>
            <a:spLocks noGrp="1"/>
          </p:cNvSpPr>
          <p:nvPr>
            <p:ph idx="4294967295"/>
          </p:nvPr>
        </p:nvSpPr>
        <p:spPr>
          <a:xfrm>
            <a:off x="457200" y="1447800"/>
            <a:ext cx="8229600" cy="4525963"/>
          </a:xfrm>
        </p:spPr>
        <p:txBody>
          <a:bodyPr/>
          <a:lstStyle/>
          <a:p>
            <a:pPr marL="609600" indent="-609600"/>
            <a:r>
              <a:rPr lang="en-US" altLang="zh-CN" sz="2800" smtClean="0"/>
              <a:t>A user can change the group that owns the user's files to a group that they belong by using the </a:t>
            </a:r>
            <a:r>
              <a:rPr lang="en-US" altLang="zh-CN" sz="2800" smtClean="0">
                <a:latin typeface="Courier New" pitchFamily="49" charset="0"/>
                <a:cs typeface="Courier New" pitchFamily="49" charset="0"/>
              </a:rPr>
              <a:t>chgrp</a:t>
            </a:r>
            <a:r>
              <a:rPr lang="en-US" altLang="zh-CN" sz="2800" smtClean="0"/>
              <a:t> command.</a:t>
            </a:r>
          </a:p>
          <a:p>
            <a:pPr marL="609600" indent="-609600"/>
            <a:r>
              <a:rPr lang="en-US" altLang="zh-CN" sz="2800" smtClean="0"/>
              <a:t>The root user can use the </a:t>
            </a:r>
            <a:r>
              <a:rPr lang="en-US" altLang="zh-CN" sz="2800" smtClean="0">
                <a:latin typeface="Courier New" pitchFamily="49" charset="0"/>
              </a:rPr>
              <a:t>chgrp</a:t>
            </a:r>
            <a:r>
              <a:rPr lang="en-US" altLang="zh-CN" sz="2800" smtClean="0"/>
              <a:t> command to change the group owner of any file to any group or GID.</a:t>
            </a:r>
          </a:p>
          <a:p>
            <a:pPr marL="609600" indent="-609600"/>
            <a:r>
              <a:rPr lang="en-US" altLang="zh-CN" sz="2800" smtClean="0"/>
              <a:t>If the </a:t>
            </a:r>
            <a:r>
              <a:rPr lang="en-US" altLang="zh-CN" sz="2800" smtClean="0">
                <a:latin typeface="Courier New" pitchFamily="49" charset="0"/>
              </a:rPr>
              <a:t>-R</a:t>
            </a:r>
            <a:r>
              <a:rPr lang="en-US" altLang="zh-CN" sz="2800" smtClean="0"/>
              <a:t> option is used with the </a:t>
            </a:r>
            <a:r>
              <a:rPr lang="en-US" altLang="zh-CN" sz="2800" smtClean="0">
                <a:latin typeface="Courier New" pitchFamily="49" charset="0"/>
              </a:rPr>
              <a:t>chgrp</a:t>
            </a:r>
            <a:r>
              <a:rPr lang="en-US" altLang="zh-CN" sz="2800" smtClean="0"/>
              <a:t> command, it will be recursive, acting upon subdirectories and their contents, as well.</a:t>
            </a:r>
          </a:p>
          <a:p>
            <a:pPr marL="609600" indent="-609600">
              <a:buFont typeface="Arial" charset="0"/>
              <a:buNone/>
            </a:pPr>
            <a:endParaRPr lang="en-US" altLang="zh-CN" sz="2800" smtClean="0"/>
          </a:p>
          <a:p>
            <a:pPr marL="609600" indent="-609600"/>
            <a:endParaRPr lang="en-US" sz="2800" smtClean="0"/>
          </a:p>
          <a:p>
            <a:pPr marL="609600" indent="-609600"/>
            <a:endParaRPr 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7649" name="Title 1"/>
          <p:cNvSpPr>
            <a:spLocks noGrp="1"/>
          </p:cNvSpPr>
          <p:nvPr>
            <p:ph type="title" idx="4294967295"/>
          </p:nvPr>
        </p:nvSpPr>
        <p:spPr/>
        <p:txBody>
          <a:bodyPr/>
          <a:lstStyle/>
          <a:p>
            <a:pPr eaLnBrk="1" hangingPunct="1"/>
            <a:r>
              <a:rPr lang="en-US" altLang="zh-CN" smtClean="0"/>
              <a:t>chown</a:t>
            </a:r>
            <a:endParaRPr lang="en-US" smtClean="0"/>
          </a:p>
        </p:txBody>
      </p:sp>
      <p:sp>
        <p:nvSpPr>
          <p:cNvPr id="27650" name="Content Placeholder 2"/>
          <p:cNvSpPr>
            <a:spLocks noGrp="1"/>
          </p:cNvSpPr>
          <p:nvPr>
            <p:ph idx="4294967295"/>
          </p:nvPr>
        </p:nvSpPr>
        <p:spPr>
          <a:xfrm>
            <a:off x="457200" y="1447800"/>
            <a:ext cx="8229600" cy="4525963"/>
          </a:xfrm>
        </p:spPr>
        <p:txBody>
          <a:bodyPr/>
          <a:lstStyle/>
          <a:p>
            <a:pPr marL="609600" indent="-609600"/>
            <a:r>
              <a:rPr lang="en-US" altLang="zh-CN" sz="2800" smtClean="0"/>
              <a:t>The </a:t>
            </a:r>
            <a:r>
              <a:rPr lang="en-US" altLang="zh-CN" sz="2800" smtClean="0">
                <a:latin typeface="Courier New" pitchFamily="49" charset="0"/>
                <a:cs typeface="Courier New" pitchFamily="49" charset="0"/>
              </a:rPr>
              <a:t>chown</a:t>
            </a:r>
            <a:r>
              <a:rPr lang="en-US" altLang="zh-CN" sz="2800" smtClean="0"/>
              <a:t> command can be used by the root user to change the user owner, the group owner, or both.</a:t>
            </a:r>
          </a:p>
          <a:p>
            <a:pPr marL="609600" indent="-609600"/>
            <a:r>
              <a:rPr lang="en-US" altLang="zh-CN" sz="2800" smtClean="0"/>
              <a:t>Ordinary users can use </a:t>
            </a:r>
            <a:r>
              <a:rPr lang="en-US" altLang="zh-CN" sz="2800" smtClean="0">
                <a:latin typeface="Courier New" pitchFamily="49" charset="0"/>
              </a:rPr>
              <a:t>chown</a:t>
            </a:r>
            <a:r>
              <a:rPr lang="en-US" altLang="zh-CN" sz="2800" smtClean="0"/>
              <a:t> to change the group owner of their files, but since there is </a:t>
            </a:r>
            <a:r>
              <a:rPr lang="en-US" altLang="zh-CN" sz="2800" smtClean="0">
                <a:latin typeface="Courier New" pitchFamily="49" charset="0"/>
              </a:rPr>
              <a:t>chgrp</a:t>
            </a:r>
            <a:r>
              <a:rPr lang="en-US" altLang="zh-CN" sz="2800" smtClean="0"/>
              <a:t>, there is no need for it.</a:t>
            </a:r>
          </a:p>
          <a:p>
            <a:pPr marL="609600" indent="-609600"/>
            <a:r>
              <a:rPr lang="en-US" altLang="zh-CN" sz="2800" smtClean="0"/>
              <a:t>Examples:</a:t>
            </a:r>
          </a:p>
          <a:p>
            <a:pPr marL="2051050" lvl="1" indent="-609600">
              <a:buFont typeface="Arial" charset="0"/>
              <a:buNone/>
            </a:pPr>
            <a:r>
              <a:rPr lang="en-US" altLang="zh-CN" b="1" smtClean="0"/>
              <a:t>chown user:group &lt;file|directory&gt;</a:t>
            </a:r>
          </a:p>
          <a:p>
            <a:pPr marL="2051050" lvl="1" indent="-609600">
              <a:buFont typeface="Arial" charset="0"/>
              <a:buNone/>
            </a:pPr>
            <a:r>
              <a:rPr lang="en-US" altLang="zh-CN" b="1" smtClean="0"/>
              <a:t>chown user &lt;file|directory&gt;</a:t>
            </a:r>
          </a:p>
          <a:p>
            <a:pPr marL="2051050" lvl="1" indent="-609600">
              <a:buFont typeface="Arial" charset="0"/>
              <a:buNone/>
            </a:pPr>
            <a:r>
              <a:rPr lang="en-US" altLang="zh-CN" b="1" smtClean="0"/>
              <a:t>chown :group &lt;file|directory&gt;</a:t>
            </a:r>
          </a:p>
          <a:p>
            <a:pPr marL="609600" indent="-609600"/>
            <a:endParaRPr lang="en-US" sz="2800" smtClean="0"/>
          </a:p>
          <a:p>
            <a:pPr marL="609600" indent="-609600"/>
            <a:endParaRPr lang="en-US" sz="28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Permissions</a:t>
            </a:r>
          </a:p>
        </p:txBody>
      </p:sp>
    </p:spTree>
    <p:extLst>
      <p:ext uri="{BB962C8B-B14F-4D97-AF65-F5344CB8AC3E}">
        <p14:creationId xmlns:p14="http://schemas.microsoft.com/office/powerpoint/2010/main" val="129192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8673" name="Title 1"/>
          <p:cNvSpPr>
            <a:spLocks noGrp="1"/>
          </p:cNvSpPr>
          <p:nvPr>
            <p:ph type="title" idx="4294967295"/>
          </p:nvPr>
        </p:nvSpPr>
        <p:spPr>
          <a:xfrm>
            <a:off x="457200" y="457200"/>
            <a:ext cx="8229600" cy="1143000"/>
          </a:xfrm>
        </p:spPr>
        <p:txBody>
          <a:bodyPr/>
          <a:lstStyle/>
          <a:p>
            <a:pPr eaLnBrk="1" hangingPunct="1"/>
            <a:r>
              <a:rPr lang="en-US" smtClean="0"/>
              <a:t>Permissions</a:t>
            </a:r>
            <a:endParaRPr lang="en-US" sz="4000" smtClean="0"/>
          </a:p>
        </p:txBody>
      </p:sp>
      <p:sp>
        <p:nvSpPr>
          <p:cNvPr id="29698" name="Content Placeholder 2"/>
          <p:cNvSpPr>
            <a:spLocks noGrp="1"/>
          </p:cNvSpPr>
          <p:nvPr>
            <p:ph idx="4294967295"/>
          </p:nvPr>
        </p:nvSpPr>
        <p:spPr>
          <a:xfrm>
            <a:off x="457200" y="1828800"/>
            <a:ext cx="8229600" cy="4144963"/>
          </a:xfrm>
        </p:spPr>
        <p:txBody>
          <a:bodyPr/>
          <a:lstStyle/>
          <a:p>
            <a:r>
              <a:rPr lang="en-US" sz="2800" smtClean="0"/>
              <a:t>When you execute the </a:t>
            </a:r>
            <a:r>
              <a:rPr lang="en-US" sz="2800" smtClean="0">
                <a:latin typeface="Courier New" pitchFamily="49" charset="0"/>
                <a:cs typeface="Courier New" pitchFamily="49" charset="0"/>
              </a:rPr>
              <a:t>ls -l</a:t>
            </a:r>
            <a:r>
              <a:rPr lang="en-US" sz="2800" smtClean="0">
                <a:cs typeface="Courier New" pitchFamily="49" charset="0"/>
              </a:rPr>
              <a:t> </a:t>
            </a:r>
            <a:r>
              <a:rPr lang="en-US" sz="2800" smtClean="0"/>
              <a:t>command, the first ten characters of each line are related to file type and permissions:</a:t>
            </a:r>
            <a:endParaRPr lang="en-US" sz="2800" b="1" smtClean="0"/>
          </a:p>
          <a:p>
            <a:pPr lvl="1"/>
            <a:r>
              <a:rPr lang="en-US" sz="2400" smtClean="0"/>
              <a:t>The first character indicates the file type.</a:t>
            </a:r>
            <a:endParaRPr lang="en-US" sz="2400" b="1" smtClean="0"/>
          </a:p>
          <a:p>
            <a:pPr lvl="1"/>
            <a:r>
              <a:rPr lang="en-US" sz="2400" smtClean="0"/>
              <a:t>Characters 2-4 are permissions for the user owner.</a:t>
            </a:r>
          </a:p>
          <a:p>
            <a:pPr lvl="1"/>
            <a:r>
              <a:rPr lang="en-US" sz="2400" smtClean="0"/>
              <a:t>Characters 5-7 are permissions for the group owner.</a:t>
            </a:r>
            <a:endParaRPr lang="en-US" sz="2400" b="1" smtClean="0"/>
          </a:p>
          <a:p>
            <a:pPr lvl="1"/>
            <a:r>
              <a:rPr lang="en-US" sz="2400" smtClean="0"/>
              <a:t>Characters 8-10 are permissions for "others" or what is sometimes referred to as the world's permissions.  This would be all users who are not the file owner or a member of the file's group.</a:t>
            </a:r>
            <a:endParaRPr lang="en-US" sz="2400" b="1" smtClean="0"/>
          </a:p>
          <a:p>
            <a:endParaRPr lang="en-US" sz="2800" smtClean="0"/>
          </a:p>
          <a:p>
            <a:endParaRPr lang="en-US" sz="2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9697" name="Title 1"/>
          <p:cNvSpPr>
            <a:spLocks noGrp="1"/>
          </p:cNvSpPr>
          <p:nvPr>
            <p:ph type="title" idx="4294967295"/>
          </p:nvPr>
        </p:nvSpPr>
        <p:spPr/>
        <p:txBody>
          <a:bodyPr/>
          <a:lstStyle/>
          <a:p>
            <a:pPr eaLnBrk="1" hangingPunct="1"/>
            <a:r>
              <a:rPr lang="en-US" altLang="zh-CN" smtClean="0"/>
              <a:t>Viewing Permissions</a:t>
            </a:r>
            <a:endParaRPr lang="en-US" smtClean="0"/>
          </a:p>
        </p:txBody>
      </p:sp>
      <p:sp>
        <p:nvSpPr>
          <p:cNvPr id="30722" name="Content Placeholder 2"/>
          <p:cNvSpPr>
            <a:spLocks noGrp="1"/>
          </p:cNvSpPr>
          <p:nvPr>
            <p:ph idx="4294967295"/>
          </p:nvPr>
        </p:nvSpPr>
        <p:spPr>
          <a:xfrm>
            <a:off x="457200" y="1447800"/>
            <a:ext cx="8229600" cy="4525963"/>
          </a:xfrm>
        </p:spPr>
        <p:txBody>
          <a:bodyPr/>
          <a:lstStyle/>
          <a:p>
            <a:pPr marL="228600" indent="-228600">
              <a:buFont typeface="Arial" charset="0"/>
              <a:buNone/>
            </a:pPr>
            <a:r>
              <a:rPr lang="en-US" sz="2400" smtClean="0"/>
              <a:t>[root@localhost ~]# ls -l /etc/passwd</a:t>
            </a:r>
            <a:endParaRPr lang="en-US" sz="2400" b="1" smtClean="0"/>
          </a:p>
          <a:p>
            <a:pPr marL="228600" indent="-228600">
              <a:buFont typeface="Arial" charset="0"/>
              <a:buNone/>
            </a:pPr>
            <a:r>
              <a:rPr lang="en-US" sz="2400" smtClean="0"/>
              <a:t>-rw-r--r--. 1 root root 4135 May 27 21:08 /etc/passwd</a:t>
            </a:r>
            <a:endParaRPr lang="en-US" sz="2400" b="1" smtClean="0"/>
          </a:p>
          <a:p>
            <a:pPr marL="228600" indent="-228600">
              <a:buFont typeface="Arial" charset="0"/>
              <a:buNone/>
            </a:pPr>
            <a:r>
              <a:rPr lang="en-US" sz="2400" smtClean="0"/>
              <a:t> </a:t>
            </a:r>
            <a:endParaRPr lang="en-US" sz="2400" b="1" smtClean="0"/>
          </a:p>
          <a:p>
            <a:pPr marL="228600" indent="-228600"/>
            <a:r>
              <a:rPr lang="en-US" sz="2400" smtClean="0"/>
              <a:t>Based on the above command output, the first ten characters could be described by the following table:</a:t>
            </a:r>
          </a:p>
          <a:p>
            <a:pPr marL="228600" indent="-228600"/>
            <a:endParaRPr lang="en-US" sz="2400" b="1" smtClean="0"/>
          </a:p>
        </p:txBody>
      </p:sp>
      <p:graphicFrame>
        <p:nvGraphicFramePr>
          <p:cNvPr id="29768" name="Group 72"/>
          <p:cNvGraphicFramePr>
            <a:graphicFrameLocks noGrp="1"/>
          </p:cNvGraphicFramePr>
          <p:nvPr/>
        </p:nvGraphicFramePr>
        <p:xfrm>
          <a:off x="1295400" y="3886200"/>
          <a:ext cx="6096000" cy="1114425"/>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charset="0"/>
                        </a:rPr>
                        <a:t>File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charset="0"/>
                        </a:rPr>
                        <a:t>User Owner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charset="0"/>
                        </a:rPr>
                        <a:t>Group Owner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cs typeface="Arial" charset="0"/>
                        </a:rPr>
                        <a:t>Others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charset="0"/>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D9D9"/>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0721" name="Title 1"/>
          <p:cNvSpPr>
            <a:spLocks noGrp="1"/>
          </p:cNvSpPr>
          <p:nvPr>
            <p:ph type="title" idx="4294967295"/>
          </p:nvPr>
        </p:nvSpPr>
        <p:spPr/>
        <p:txBody>
          <a:bodyPr/>
          <a:lstStyle/>
          <a:p>
            <a:pPr eaLnBrk="1" hangingPunct="1"/>
            <a:r>
              <a:rPr lang="en-US" altLang="zh-CN" smtClean="0"/>
              <a:t>Types of Files (Review)</a:t>
            </a:r>
            <a:endParaRPr lang="en-US" smtClean="0"/>
          </a:p>
        </p:txBody>
      </p:sp>
      <p:graphicFrame>
        <p:nvGraphicFramePr>
          <p:cNvPr id="4" name="Content Placeholder 3"/>
          <p:cNvGraphicFramePr>
            <a:graphicFrameLocks noGrp="1"/>
          </p:cNvGraphicFramePr>
          <p:nvPr>
            <p:ph idx="4294967295"/>
          </p:nvPr>
        </p:nvGraphicFramePr>
        <p:xfrm>
          <a:off x="457200" y="1447800"/>
          <a:ext cx="8229600" cy="3144520"/>
        </p:xfrm>
        <a:graphic>
          <a:graphicData uri="http://schemas.openxmlformats.org/drawingml/2006/table">
            <a:tbl>
              <a:tblPr firstRow="1" bandRow="1">
                <a:tableStyleId>{5C22544A-7EE6-4342-B048-85BDC9FD1C3A}</a:tableStyleId>
              </a:tblPr>
              <a:tblGrid>
                <a:gridCol w="1524000"/>
                <a:gridCol w="6705600"/>
              </a:tblGrid>
              <a:tr h="370840">
                <a:tc>
                  <a:txBody>
                    <a:bodyPr/>
                    <a:lstStyle/>
                    <a:p>
                      <a:pPr marL="0" marR="0" algn="ctr">
                        <a:spcBef>
                          <a:spcPts val="0"/>
                        </a:spcBef>
                        <a:spcAft>
                          <a:spcPts val="0"/>
                        </a:spcAft>
                      </a:pPr>
                      <a:r>
                        <a:rPr lang="en-US" sz="1200" b="1" dirty="0" smtClean="0">
                          <a:solidFill>
                            <a:schemeClr val="tx1"/>
                          </a:solidFill>
                          <a:latin typeface="Calibri"/>
                          <a:ea typeface="MS Mincho"/>
                          <a:cs typeface="Calibri"/>
                        </a:rPr>
                        <a:t>Character</a:t>
                      </a:r>
                      <a:endParaRPr lang="en-US" sz="1200" b="1" dirty="0">
                        <a:solidFill>
                          <a:schemeClr val="tx1"/>
                        </a:solidFill>
                        <a:latin typeface="Arial"/>
                        <a:ea typeface="MS Mincho"/>
                      </a:endParaRPr>
                    </a:p>
                  </a:txBody>
                  <a:tcPr marL="68580" marR="68580" marT="0" marB="0">
                    <a:solidFill>
                      <a:schemeClr val="bg1">
                        <a:lumMod val="85000"/>
                      </a:schemeClr>
                    </a:solidFill>
                  </a:tcPr>
                </a:tc>
                <a:tc>
                  <a:txBody>
                    <a:bodyPr/>
                    <a:lstStyle/>
                    <a:p>
                      <a:pPr marL="0" marR="0" algn="ctr">
                        <a:spcBef>
                          <a:spcPts val="0"/>
                        </a:spcBef>
                        <a:spcAft>
                          <a:spcPts val="0"/>
                        </a:spcAft>
                      </a:pPr>
                      <a:r>
                        <a:rPr lang="en-US" sz="1200" b="1" dirty="0">
                          <a:solidFill>
                            <a:schemeClr val="tx1"/>
                          </a:solidFill>
                          <a:latin typeface="Calibri"/>
                          <a:ea typeface="MS Mincho"/>
                          <a:cs typeface="Calibri"/>
                        </a:rPr>
                        <a:t>Type of the File</a:t>
                      </a:r>
                      <a:endParaRPr lang="en-US" sz="1200" b="1" dirty="0">
                        <a:solidFill>
                          <a:schemeClr val="tx1"/>
                        </a:solidFill>
                        <a:latin typeface="Arial"/>
                        <a:ea typeface="MS Mincho"/>
                      </a:endParaRPr>
                    </a:p>
                  </a:txBody>
                  <a:tcPr marL="68580" marR="68580" marT="0" marB="0">
                    <a:solidFill>
                      <a:schemeClr val="bg1">
                        <a:lumMod val="85000"/>
                      </a:schemeClr>
                    </a:solidFill>
                  </a:tcPr>
                </a:tc>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regular file which may be empty, contain text or binary data.</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d</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directory file which contains the names of other files and links to them.</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algn="ctr">
                        <a:spcBef>
                          <a:spcPts val="0"/>
                        </a:spcBef>
                        <a:spcAft>
                          <a:spcPts val="0"/>
                        </a:spcAft>
                      </a:pPr>
                      <a:r>
                        <a:rPr lang="en-US" sz="1200" b="0">
                          <a:solidFill>
                            <a:srgbClr val="1F497D"/>
                          </a:solidFill>
                          <a:latin typeface="Calibri"/>
                          <a:ea typeface="MS Mincho"/>
                          <a:cs typeface="Calibri"/>
                        </a:rPr>
                        <a:t>l</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symbolic link is a file name that refers (points) to another file.</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b</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block file is one that relates to a block hardware device where data is read in blocks of data.</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algn="ctr">
                        <a:spcBef>
                          <a:spcPts val="0"/>
                        </a:spcBef>
                        <a:spcAft>
                          <a:spcPts val="0"/>
                        </a:spcAft>
                      </a:pPr>
                      <a:r>
                        <a:rPr lang="en-US" sz="1200" b="0">
                          <a:solidFill>
                            <a:srgbClr val="1F497D"/>
                          </a:solidFill>
                          <a:latin typeface="Calibri"/>
                          <a:ea typeface="MS Mincho"/>
                          <a:cs typeface="Calibri"/>
                        </a:rPr>
                        <a:t>c</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character file is one that relates to a character hardware device where data is read one byte at a time.</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algn="ctr">
                        <a:spcBef>
                          <a:spcPts val="0"/>
                        </a:spcBef>
                        <a:spcAft>
                          <a:spcPts val="0"/>
                        </a:spcAft>
                      </a:pPr>
                      <a:r>
                        <a:rPr lang="en-US" sz="1200" b="0">
                          <a:solidFill>
                            <a:srgbClr val="1F497D"/>
                          </a:solidFill>
                          <a:latin typeface="Calibri"/>
                          <a:ea typeface="MS Mincho"/>
                          <a:cs typeface="Calibri"/>
                        </a:rPr>
                        <a:t>p</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pipe file works similar to the pipe symbol, allowing for the output of one process to communicate to another process through the pipe file, where the output of the one process is used as input for the other process.</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algn="ctr">
                        <a:spcBef>
                          <a:spcPts val="0"/>
                        </a:spcBef>
                        <a:spcAft>
                          <a:spcPts val="0"/>
                        </a:spcAft>
                      </a:pPr>
                      <a:r>
                        <a:rPr lang="en-US" sz="1200" b="0">
                          <a:solidFill>
                            <a:srgbClr val="1F497D"/>
                          </a:solidFill>
                          <a:latin typeface="Calibri"/>
                          <a:ea typeface="MS Mincho"/>
                          <a:cs typeface="Calibri"/>
                        </a:rPr>
                        <a:t>s</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a:spcBef>
                          <a:spcPts val="0"/>
                        </a:spcBef>
                        <a:spcAft>
                          <a:spcPts val="0"/>
                        </a:spcAft>
                      </a:pPr>
                      <a:r>
                        <a:rPr lang="en-US" sz="1200" b="0" dirty="0">
                          <a:solidFill>
                            <a:srgbClr val="1F497D"/>
                          </a:solidFill>
                          <a:latin typeface="Calibri"/>
                          <a:ea typeface="MS Mincho"/>
                          <a:cs typeface="Calibri"/>
                        </a:rPr>
                        <a:t>A socket file allows two processes to communicate, where both processes are allowed to either send or receive data.</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1143000"/>
          </a:xfrm>
        </p:spPr>
        <p:txBody>
          <a:bodyPr>
            <a:normAutofit fontScale="90000"/>
          </a:bodyPr>
          <a:lstStyle/>
          <a:p>
            <a:r>
              <a:rPr lang="en-US" dirty="0" smtClean="0"/>
              <a:t>Exam Objective</a:t>
            </a:r>
            <a:br>
              <a:rPr lang="en-US" dirty="0" smtClean="0"/>
            </a:br>
            <a:r>
              <a:rPr lang="en-US" dirty="0" smtClean="0"/>
              <a:t>5.3 Managing File Permissions and Ownership</a:t>
            </a:r>
            <a:endParaRPr lang="en-US" dirty="0"/>
          </a:p>
        </p:txBody>
      </p:sp>
      <p:sp>
        <p:nvSpPr>
          <p:cNvPr id="5" name="Content Placeholder 4"/>
          <p:cNvSpPr>
            <a:spLocks noGrp="1"/>
          </p:cNvSpPr>
          <p:nvPr>
            <p:ph idx="1"/>
          </p:nvPr>
        </p:nvSpPr>
        <p:spPr>
          <a:xfrm>
            <a:off x="457200" y="1905000"/>
            <a:ext cx="8229600" cy="4525963"/>
          </a:xfrm>
        </p:spPr>
        <p:txBody>
          <a:bodyPr/>
          <a:lstStyle/>
          <a:p>
            <a:pPr marL="0" indent="0">
              <a:buNone/>
            </a:pPr>
            <a:r>
              <a:rPr lang="en-US" dirty="0" smtClean="0"/>
              <a:t>Objective Summary</a:t>
            </a:r>
          </a:p>
          <a:p>
            <a:pPr lvl="1"/>
            <a:r>
              <a:rPr lang="en-US" dirty="0" smtClean="0"/>
              <a:t>File and directory permissions and owners</a:t>
            </a:r>
          </a:p>
        </p:txBody>
      </p:sp>
    </p:spTree>
    <p:extLst>
      <p:ext uri="{BB962C8B-B14F-4D97-AF65-F5344CB8AC3E}">
        <p14:creationId xmlns:p14="http://schemas.microsoft.com/office/powerpoint/2010/main" val="2964375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1745" name="Title 1"/>
          <p:cNvSpPr>
            <a:spLocks noGrp="1"/>
          </p:cNvSpPr>
          <p:nvPr>
            <p:ph type="title" idx="4294967295"/>
          </p:nvPr>
        </p:nvSpPr>
        <p:spPr/>
        <p:txBody>
          <a:bodyPr/>
          <a:lstStyle/>
          <a:p>
            <a:pPr eaLnBrk="1" hangingPunct="1"/>
            <a:r>
              <a:rPr lang="en-US" altLang="zh-CN" smtClean="0"/>
              <a:t>Meaning of Permissions</a:t>
            </a:r>
            <a:endParaRPr lang="en-US" smtClean="0"/>
          </a:p>
        </p:txBody>
      </p:sp>
      <p:graphicFrame>
        <p:nvGraphicFramePr>
          <p:cNvPr id="4" name="Content Placeholder 3"/>
          <p:cNvGraphicFramePr>
            <a:graphicFrameLocks noGrp="1"/>
          </p:cNvGraphicFramePr>
          <p:nvPr>
            <p:ph idx="4294967295"/>
          </p:nvPr>
        </p:nvGraphicFramePr>
        <p:xfrm>
          <a:off x="457200" y="1447800"/>
          <a:ext cx="8229600" cy="2199640"/>
        </p:xfrm>
        <a:graphic>
          <a:graphicData uri="http://schemas.openxmlformats.org/drawingml/2006/table">
            <a:tbl>
              <a:tblPr firstRow="1" bandRow="1">
                <a:tableStyleId>{5C22544A-7EE6-4342-B048-85BDC9FD1C3A}</a:tableStyleId>
              </a:tblPr>
              <a:tblGrid>
                <a:gridCol w="1295400"/>
                <a:gridCol w="3124200"/>
                <a:gridCol w="3810000"/>
              </a:tblGrid>
              <a:tr h="370840">
                <a:tc>
                  <a:txBody>
                    <a:bodyPr/>
                    <a:lstStyle/>
                    <a:p>
                      <a:pPr marL="0" marR="0">
                        <a:spcBef>
                          <a:spcPts val="0"/>
                        </a:spcBef>
                        <a:spcAft>
                          <a:spcPts val="0"/>
                        </a:spcAft>
                      </a:pPr>
                      <a:r>
                        <a:rPr lang="en-US" sz="1200" b="1" dirty="0">
                          <a:solidFill>
                            <a:srgbClr val="1F497D"/>
                          </a:solidFill>
                          <a:latin typeface="Calibri"/>
                          <a:ea typeface="MS Mincho"/>
                          <a:cs typeface="Calibri"/>
                        </a:rPr>
                        <a:t>Permission</a:t>
                      </a:r>
                      <a:endParaRPr lang="en-US" sz="1200" b="1" dirty="0">
                        <a:solidFill>
                          <a:srgbClr val="1F497D"/>
                        </a:solidFill>
                        <a:latin typeface="Arial"/>
                        <a:ea typeface="MS Mincho"/>
                      </a:endParaRPr>
                    </a:p>
                  </a:txBody>
                  <a:tcPr marL="68580" marR="68580" marT="0" marB="0">
                    <a:solidFill>
                      <a:schemeClr val="bg1">
                        <a:lumMod val="85000"/>
                      </a:schemeClr>
                    </a:solidFill>
                  </a:tcPr>
                </a:tc>
                <a:tc>
                  <a:txBody>
                    <a:bodyPr/>
                    <a:lstStyle/>
                    <a:p>
                      <a:pPr marL="0" marR="0">
                        <a:spcBef>
                          <a:spcPts val="0"/>
                        </a:spcBef>
                        <a:spcAft>
                          <a:spcPts val="0"/>
                        </a:spcAft>
                      </a:pPr>
                      <a:r>
                        <a:rPr lang="en-US" sz="1200" b="1">
                          <a:solidFill>
                            <a:srgbClr val="1F497D"/>
                          </a:solidFill>
                          <a:latin typeface="Calibri"/>
                          <a:ea typeface="MS Mincho"/>
                          <a:cs typeface="Calibri"/>
                        </a:rPr>
                        <a:t>Meaning on a file</a:t>
                      </a:r>
                      <a:endParaRPr lang="en-US" sz="1200" b="1">
                        <a:solidFill>
                          <a:srgbClr val="1F497D"/>
                        </a:solidFill>
                        <a:latin typeface="Arial"/>
                        <a:ea typeface="MS Mincho"/>
                      </a:endParaRPr>
                    </a:p>
                  </a:txBody>
                  <a:tcPr marL="68580" marR="68580" marT="0" marB="0">
                    <a:solidFill>
                      <a:schemeClr val="bg1">
                        <a:lumMod val="85000"/>
                      </a:schemeClr>
                    </a:solidFill>
                  </a:tcPr>
                </a:tc>
                <a:tc>
                  <a:txBody>
                    <a:bodyPr/>
                    <a:lstStyle/>
                    <a:p>
                      <a:pPr marL="0" marR="0">
                        <a:spcBef>
                          <a:spcPts val="0"/>
                        </a:spcBef>
                        <a:spcAft>
                          <a:spcPts val="0"/>
                        </a:spcAft>
                      </a:pPr>
                      <a:r>
                        <a:rPr lang="en-US" sz="1200" b="1">
                          <a:solidFill>
                            <a:srgbClr val="1F497D"/>
                          </a:solidFill>
                          <a:latin typeface="Calibri"/>
                          <a:ea typeface="MS Mincho"/>
                          <a:cs typeface="Calibri"/>
                        </a:rPr>
                        <a:t>Meaning on a directory</a:t>
                      </a:r>
                      <a:endParaRPr lang="en-US" sz="1200" b="1">
                        <a:solidFill>
                          <a:srgbClr val="1F497D"/>
                        </a:solidFill>
                        <a:latin typeface="Arial"/>
                        <a:ea typeface="MS Mincho"/>
                      </a:endParaRPr>
                    </a:p>
                  </a:txBody>
                  <a:tcPr marL="68580" marR="68580" marT="0" marB="0">
                    <a:solidFill>
                      <a:schemeClr val="bg1">
                        <a:lumMod val="85000"/>
                      </a:schemeClr>
                    </a:solidFill>
                  </a:tcPr>
                </a:tc>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r</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The process can read the contents of the file, meaning the contents can be viewed and copied.</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File names in directory can be listed, but other details are not be available.</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70840">
                <a:tc>
                  <a:txBody>
                    <a:bodyPr/>
                    <a:lstStyle/>
                    <a:p>
                      <a:pPr marL="0" marR="0" algn="ctr">
                        <a:spcBef>
                          <a:spcPts val="0"/>
                        </a:spcBef>
                        <a:spcAft>
                          <a:spcPts val="0"/>
                        </a:spcAft>
                      </a:pPr>
                      <a:r>
                        <a:rPr lang="en-US" sz="1200" b="0">
                          <a:solidFill>
                            <a:srgbClr val="1F497D"/>
                          </a:solidFill>
                          <a:latin typeface="Calibri"/>
                          <a:ea typeface="MS Mincho"/>
                          <a:cs typeface="Calibri"/>
                        </a:rPr>
                        <a:t>w</a:t>
                      </a:r>
                      <a:endParaRPr lang="en-US" sz="1200" b="1">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a:solidFill>
                            <a:srgbClr val="1F497D"/>
                          </a:solidFill>
                          <a:latin typeface="Calibri"/>
                          <a:ea typeface="MS Mincho"/>
                          <a:cs typeface="Calibri"/>
                        </a:rPr>
                        <a:t>The file can be written to by the process, so changes to a file can be saved.  Note that </a:t>
                      </a:r>
                      <a:r>
                        <a:rPr lang="en-US" sz="1200" b="1">
                          <a:solidFill>
                            <a:srgbClr val="1F497D"/>
                          </a:solidFill>
                          <a:latin typeface="Calibri"/>
                          <a:ea typeface="MS Mincho"/>
                          <a:cs typeface="Calibri"/>
                        </a:rPr>
                        <a:t>w</a:t>
                      </a:r>
                      <a:r>
                        <a:rPr lang="en-US" sz="1200" b="0">
                          <a:solidFill>
                            <a:srgbClr val="1F497D"/>
                          </a:solidFill>
                          <a:latin typeface="Calibri"/>
                          <a:ea typeface="MS Mincho"/>
                          <a:cs typeface="Calibri"/>
                        </a:rPr>
                        <a:t> permission really requires </a:t>
                      </a:r>
                      <a:r>
                        <a:rPr lang="en-US" sz="1200" b="1">
                          <a:solidFill>
                            <a:srgbClr val="1F497D"/>
                          </a:solidFill>
                          <a:latin typeface="Calibri"/>
                          <a:ea typeface="MS Mincho"/>
                          <a:cs typeface="Calibri"/>
                        </a:rPr>
                        <a:t>r</a:t>
                      </a:r>
                      <a:r>
                        <a:rPr lang="en-US" sz="1200" b="0">
                          <a:solidFill>
                            <a:srgbClr val="1F497D"/>
                          </a:solidFill>
                          <a:latin typeface="Calibri"/>
                          <a:ea typeface="MS Mincho"/>
                          <a:cs typeface="Calibri"/>
                        </a:rPr>
                        <a:t> permission on the file to work correctly.</a:t>
                      </a:r>
                      <a:endParaRPr lang="en-US" sz="1200" b="1">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200" b="0" dirty="0">
                          <a:solidFill>
                            <a:srgbClr val="1F497D"/>
                          </a:solidFill>
                          <a:latin typeface="Calibri"/>
                          <a:ea typeface="MS Mincho"/>
                          <a:cs typeface="Calibri"/>
                        </a:rPr>
                        <a:t>Files can be added to or removed from the directory.  Note that </a:t>
                      </a:r>
                      <a:r>
                        <a:rPr lang="en-US" sz="1200" b="1" dirty="0">
                          <a:solidFill>
                            <a:srgbClr val="1F497D"/>
                          </a:solidFill>
                          <a:latin typeface="Calibri"/>
                          <a:ea typeface="MS Mincho"/>
                          <a:cs typeface="Calibri"/>
                        </a:rPr>
                        <a:t>w</a:t>
                      </a:r>
                      <a:r>
                        <a:rPr lang="en-US" sz="1200" b="0" dirty="0">
                          <a:solidFill>
                            <a:srgbClr val="1F497D"/>
                          </a:solidFill>
                          <a:latin typeface="Calibri"/>
                          <a:ea typeface="MS Mincho"/>
                          <a:cs typeface="Calibri"/>
                        </a:rPr>
                        <a:t> permission requires </a:t>
                      </a:r>
                      <a:r>
                        <a:rPr lang="en-US" sz="1200" b="1" dirty="0">
                          <a:solidFill>
                            <a:srgbClr val="1F497D"/>
                          </a:solidFill>
                          <a:latin typeface="Calibri"/>
                          <a:ea typeface="MS Mincho"/>
                          <a:cs typeface="Calibri"/>
                        </a:rPr>
                        <a:t>x</a:t>
                      </a:r>
                      <a:r>
                        <a:rPr lang="en-US" sz="1200" b="0" dirty="0">
                          <a:solidFill>
                            <a:srgbClr val="1F497D"/>
                          </a:solidFill>
                          <a:latin typeface="Calibri"/>
                          <a:ea typeface="MS Mincho"/>
                          <a:cs typeface="Calibri"/>
                        </a:rPr>
                        <a:t> permission on the directory to work correctly.</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algn="ctr">
                        <a:spcBef>
                          <a:spcPts val="0"/>
                        </a:spcBef>
                        <a:spcAft>
                          <a:spcPts val="0"/>
                        </a:spcAft>
                      </a:pPr>
                      <a:r>
                        <a:rPr lang="en-US" sz="1200" b="0" dirty="0">
                          <a:solidFill>
                            <a:srgbClr val="1F497D"/>
                          </a:solidFill>
                          <a:latin typeface="Calibri"/>
                          <a:ea typeface="MS Mincho"/>
                          <a:cs typeface="Calibri"/>
                        </a:rPr>
                        <a:t>x</a:t>
                      </a:r>
                      <a:endParaRPr lang="en-US" sz="1200" b="1" dirty="0">
                        <a:solidFill>
                          <a:srgbClr val="1F497D"/>
                        </a:solidFill>
                        <a:latin typeface="Arial"/>
                        <a:ea typeface="MS Mincho"/>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a:spcBef>
                          <a:spcPts val="0"/>
                        </a:spcBef>
                        <a:spcAft>
                          <a:spcPts val="0"/>
                        </a:spcAft>
                      </a:pPr>
                      <a:r>
                        <a:rPr lang="en-US" sz="1200" b="0" dirty="0">
                          <a:solidFill>
                            <a:srgbClr val="1F497D"/>
                          </a:solidFill>
                          <a:latin typeface="Calibri"/>
                          <a:ea typeface="MS Mincho"/>
                          <a:cs typeface="Calibri"/>
                        </a:rPr>
                        <a:t>The file can be executed or run as a process. </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a:spcBef>
                          <a:spcPts val="0"/>
                        </a:spcBef>
                        <a:spcAft>
                          <a:spcPts val="0"/>
                        </a:spcAft>
                      </a:pPr>
                      <a:r>
                        <a:rPr lang="en-US" sz="1200" b="0" dirty="0">
                          <a:solidFill>
                            <a:srgbClr val="1F497D"/>
                          </a:solidFill>
                          <a:latin typeface="Calibri"/>
                          <a:ea typeface="MS Mincho"/>
                          <a:cs typeface="Calibri"/>
                        </a:rPr>
                        <a:t>The user can use the </a:t>
                      </a:r>
                      <a:r>
                        <a:rPr lang="en-US" sz="1200" b="0" dirty="0" err="1">
                          <a:solidFill>
                            <a:srgbClr val="1F497D"/>
                          </a:solidFill>
                          <a:latin typeface="Courier New"/>
                          <a:ea typeface="MS Mincho"/>
                        </a:rPr>
                        <a:t>cd</a:t>
                      </a:r>
                      <a:r>
                        <a:rPr lang="en-US" sz="1200" b="0" dirty="0">
                          <a:solidFill>
                            <a:srgbClr val="1F497D"/>
                          </a:solidFill>
                          <a:latin typeface="Calibri"/>
                          <a:ea typeface="MS Mincho"/>
                          <a:cs typeface="Calibri"/>
                        </a:rPr>
                        <a:t> command to "get into" the directory and use the directory in a pathname to access files and, potentially, subdirectories under this directory.</a:t>
                      </a:r>
                      <a:endParaRPr lang="en-US" sz="1200" b="1" dirty="0">
                        <a:solidFill>
                          <a:srgbClr val="1F497D"/>
                        </a:solidFill>
                        <a:latin typeface="Arial"/>
                        <a:ea typeface="MS Mincho"/>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2769" name="Title 1"/>
          <p:cNvSpPr>
            <a:spLocks noGrp="1"/>
          </p:cNvSpPr>
          <p:nvPr>
            <p:ph type="title" idx="4294967295"/>
          </p:nvPr>
        </p:nvSpPr>
        <p:spPr/>
        <p:txBody>
          <a:bodyPr/>
          <a:lstStyle/>
          <a:p>
            <a:pPr eaLnBrk="1" hangingPunct="1"/>
            <a:r>
              <a:rPr lang="en-US" altLang="zh-CN" smtClean="0"/>
              <a:t>Understanding Permissions</a:t>
            </a:r>
            <a:endParaRPr lang="en-US" smtClean="0"/>
          </a:p>
        </p:txBody>
      </p:sp>
      <p:sp>
        <p:nvSpPr>
          <p:cNvPr id="32770" name="Content Placeholder 2"/>
          <p:cNvSpPr>
            <a:spLocks noGrp="1"/>
          </p:cNvSpPr>
          <p:nvPr>
            <p:ph idx="4294967295"/>
          </p:nvPr>
        </p:nvSpPr>
        <p:spPr>
          <a:xfrm>
            <a:off x="457200" y="1447800"/>
            <a:ext cx="8229600" cy="4525963"/>
          </a:xfrm>
        </p:spPr>
        <p:txBody>
          <a:bodyPr/>
          <a:lstStyle/>
          <a:p>
            <a:pPr marL="285750" indent="-285750"/>
            <a:r>
              <a:rPr lang="en-US" sz="2800" dirty="0" smtClean="0"/>
              <a:t>Only one of the three sets of permissions will apply when a user attempts some kind of access on a file:</a:t>
            </a:r>
          </a:p>
          <a:p>
            <a:pPr marL="1028700" lvl="1"/>
            <a:r>
              <a:rPr lang="en-US" sz="2400" dirty="0" smtClean="0"/>
              <a:t>If you are the user that owns the file, then only the user owner (first 3) permissions apply.</a:t>
            </a:r>
          </a:p>
          <a:p>
            <a:pPr marL="1028700" lvl="1"/>
            <a:r>
              <a:rPr lang="en-US" sz="2400" dirty="0" smtClean="0"/>
              <a:t>If you are not the user owner, but are a member of the group that owns the file, the group owner (second 3) permissions apply.</a:t>
            </a:r>
          </a:p>
          <a:p>
            <a:pPr marL="1028700" lvl="1"/>
            <a:r>
              <a:rPr lang="en-US" sz="2400" dirty="0" smtClean="0"/>
              <a:t>If you are not the user owner and you are a not a member of the group that owns the file, then the permissions for the “others” (last 3) will apply.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3793" name="Title 1"/>
          <p:cNvSpPr>
            <a:spLocks noGrp="1"/>
          </p:cNvSpPr>
          <p:nvPr>
            <p:ph type="title" idx="4294967295"/>
          </p:nvPr>
        </p:nvSpPr>
        <p:spPr/>
        <p:txBody>
          <a:bodyPr/>
          <a:lstStyle/>
          <a:p>
            <a:pPr eaLnBrk="1" hangingPunct="1"/>
            <a:r>
              <a:rPr lang="en-US" altLang="zh-CN" smtClean="0"/>
              <a:t>Importance of Directory Access</a:t>
            </a:r>
            <a:endParaRPr lang="en-US" smtClean="0"/>
          </a:p>
        </p:txBody>
      </p:sp>
      <p:sp>
        <p:nvSpPr>
          <p:cNvPr id="33795" name="TextBox 4"/>
          <p:cNvSpPr txBox="1">
            <a:spLocks noChangeArrowheads="1"/>
          </p:cNvSpPr>
          <p:nvPr/>
        </p:nvSpPr>
        <p:spPr bwMode="auto">
          <a:xfrm>
            <a:off x="533400" y="1295400"/>
            <a:ext cx="6553200" cy="641350"/>
          </a:xfrm>
          <a:prstGeom prst="rect">
            <a:avLst/>
          </a:prstGeom>
          <a:noFill/>
          <a:ln w="9525">
            <a:noFill/>
            <a:miter lim="800000"/>
            <a:headEnd/>
            <a:tailEnd/>
          </a:ln>
        </p:spPr>
        <p:txBody>
          <a:bodyPr>
            <a:spAutoFit/>
          </a:bodyPr>
          <a:lstStyle/>
          <a:p>
            <a:r>
              <a:rPr lang="en-US"/>
              <a:t>Question: What level of access does bob have to </a:t>
            </a:r>
            <a:r>
              <a:rPr lang="en-US">
                <a:latin typeface="Courier New" pitchFamily="49" charset="0"/>
              </a:rPr>
              <a:t>/data/abc.txt</a:t>
            </a:r>
            <a:r>
              <a:rPr lang="en-US"/>
              <a:t>?</a:t>
            </a:r>
          </a:p>
        </p:txBody>
      </p:sp>
      <p:pic>
        <p:nvPicPr>
          <p:cNvPr id="33798" name="Picture 2"/>
          <p:cNvPicPr>
            <a:picLocks noChangeAspect="1" noChangeArrowheads="1"/>
          </p:cNvPicPr>
          <p:nvPr/>
        </p:nvPicPr>
        <p:blipFill>
          <a:blip r:embed="rId2"/>
          <a:srcRect/>
          <a:stretch>
            <a:fillRect/>
          </a:stretch>
        </p:blipFill>
        <p:spPr bwMode="auto">
          <a:xfrm>
            <a:off x="1066800" y="2057400"/>
            <a:ext cx="7008813" cy="3152775"/>
          </a:xfrm>
          <a:prstGeom prst="rect">
            <a:avLst/>
          </a:prstGeom>
          <a:noFill/>
          <a:ln w="9525">
            <a:noFill/>
            <a:miter lim="800000"/>
            <a:headEnd/>
            <a:tailEnd/>
          </a:ln>
        </p:spPr>
      </p:pic>
      <p:sp>
        <p:nvSpPr>
          <p:cNvPr id="33799" name="TextBox 5"/>
          <p:cNvSpPr txBox="1">
            <a:spLocks noChangeArrowheads="1"/>
          </p:cNvSpPr>
          <p:nvPr/>
        </p:nvSpPr>
        <p:spPr bwMode="auto">
          <a:xfrm>
            <a:off x="685800" y="5257800"/>
            <a:ext cx="7086600" cy="641350"/>
          </a:xfrm>
          <a:prstGeom prst="rect">
            <a:avLst/>
          </a:prstGeom>
          <a:noFill/>
          <a:ln w="9525">
            <a:noFill/>
            <a:miter lim="800000"/>
            <a:headEnd/>
            <a:tailEnd/>
          </a:ln>
        </p:spPr>
        <p:txBody>
          <a:bodyPr>
            <a:spAutoFit/>
          </a:bodyPr>
          <a:lstStyle/>
          <a:p>
            <a:r>
              <a:rPr lang="en-US"/>
              <a:t>None, because without execute permission on /data there is no way for bob to access the </a:t>
            </a:r>
            <a:r>
              <a:rPr lang="en-US">
                <a:latin typeface="Courier New" pitchFamily="49" charset="0"/>
              </a:rPr>
              <a:t>/data/abc.txt</a:t>
            </a:r>
            <a:r>
              <a:rPr lang="en-US"/>
              <a:t> file.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err="1" smtClean="0"/>
              <a:t>chmod</a:t>
            </a:r>
            <a:r>
              <a:rPr lang="en-US" dirty="0" smtClean="0"/>
              <a:t> Command</a:t>
            </a:r>
          </a:p>
        </p:txBody>
      </p:sp>
    </p:spTree>
    <p:extLst>
      <p:ext uri="{BB962C8B-B14F-4D97-AF65-F5344CB8AC3E}">
        <p14:creationId xmlns:p14="http://schemas.microsoft.com/office/powerpoint/2010/main" val="1291924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smtClean="0"/>
              <a:t>chmod</a:t>
            </a:r>
          </a:p>
        </p:txBody>
      </p:sp>
      <p:sp>
        <p:nvSpPr>
          <p:cNvPr id="39938" name="Content Placeholder 2"/>
          <p:cNvSpPr>
            <a:spLocks noGrp="1"/>
          </p:cNvSpPr>
          <p:nvPr>
            <p:ph idx="1"/>
          </p:nvPr>
        </p:nvSpPr>
        <p:spPr/>
        <p:txBody>
          <a:bodyPr/>
          <a:lstStyle/>
          <a:p>
            <a:r>
              <a:rPr lang="en-US" sz="2800" smtClean="0"/>
              <a:t>The </a:t>
            </a:r>
            <a:r>
              <a:rPr lang="en-US" sz="2800" smtClean="0">
                <a:latin typeface="Courier New" pitchFamily="49" charset="0"/>
              </a:rPr>
              <a:t>chmod</a:t>
            </a:r>
            <a:r>
              <a:rPr lang="en-US" sz="2800" smtClean="0"/>
              <a:t> (change mode) command is used to set or modify permissions.</a:t>
            </a:r>
          </a:p>
          <a:p>
            <a:r>
              <a:rPr lang="en-US" sz="2800" smtClean="0"/>
              <a:t>To change permissions on a file, you must either be the user owner or root.</a:t>
            </a:r>
          </a:p>
          <a:p>
            <a:r>
              <a:rPr lang="en-US" sz="2800" smtClean="0"/>
              <a:t>There are two distinct techniques for changing permissions with </a:t>
            </a:r>
            <a:r>
              <a:rPr lang="en-US" sz="2800" smtClean="0">
                <a:latin typeface="Courier New" pitchFamily="49" charset="0"/>
              </a:rPr>
              <a:t>chmod</a:t>
            </a:r>
            <a:r>
              <a:rPr lang="en-US" sz="2800" smtClean="0"/>
              <a:t>:</a:t>
            </a:r>
          </a:p>
          <a:p>
            <a:pPr lvl="1"/>
            <a:r>
              <a:rPr lang="en-US" smtClean="0"/>
              <a:t>symbolic</a:t>
            </a:r>
          </a:p>
          <a:p>
            <a:pPr lvl="1"/>
            <a:r>
              <a:rPr lang="en-US" smtClean="0"/>
              <a:t>numeric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smtClean="0"/>
              <a:t>Using chmod symbolically 	</a:t>
            </a:r>
          </a:p>
        </p:txBody>
      </p:sp>
      <p:sp>
        <p:nvSpPr>
          <p:cNvPr id="40962" name="Content Placeholder 2"/>
          <p:cNvSpPr>
            <a:spLocks noGrp="1"/>
          </p:cNvSpPr>
          <p:nvPr>
            <p:ph sz="half" idx="1"/>
          </p:nvPr>
        </p:nvSpPr>
        <p:spPr>
          <a:xfrm>
            <a:off x="457200" y="1600200"/>
            <a:ext cx="7543800" cy="1143000"/>
          </a:xfrm>
        </p:spPr>
        <p:txBody>
          <a:bodyPr/>
          <a:lstStyle/>
          <a:p>
            <a:r>
              <a:rPr lang="en-US" smtClean="0"/>
              <a:t>With this technique, you specify </a:t>
            </a:r>
            <a:r>
              <a:rPr lang="en-US" i="1" smtClean="0"/>
              <a:t>who</a:t>
            </a:r>
            <a:r>
              <a:rPr lang="en-US" smtClean="0"/>
              <a:t>, an </a:t>
            </a:r>
            <a:r>
              <a:rPr lang="en-US" i="1" smtClean="0"/>
              <a:t>operator</a:t>
            </a:r>
            <a:r>
              <a:rPr lang="en-US" smtClean="0"/>
              <a:t>, and </a:t>
            </a:r>
            <a:r>
              <a:rPr lang="en-US" i="1" smtClean="0"/>
              <a:t>what</a:t>
            </a:r>
            <a:r>
              <a:rPr lang="en-US" smtClean="0"/>
              <a:t>:</a:t>
            </a:r>
          </a:p>
          <a:p>
            <a:pPr>
              <a:buFont typeface="Arial" charset="0"/>
              <a:buNone/>
            </a:pPr>
            <a:endParaRPr lang="en-US" smtClean="0"/>
          </a:p>
        </p:txBody>
      </p:sp>
      <p:sp>
        <p:nvSpPr>
          <p:cNvPr id="40972" name="Content Placeholder 2"/>
          <p:cNvSpPr>
            <a:spLocks/>
          </p:cNvSpPr>
          <p:nvPr/>
        </p:nvSpPr>
        <p:spPr bwMode="auto">
          <a:xfrm>
            <a:off x="6019800" y="2819400"/>
            <a:ext cx="2668588" cy="2590800"/>
          </a:xfrm>
          <a:prstGeom prst="rect">
            <a:avLst/>
          </a:prstGeom>
          <a:noFill/>
          <a:ln w="9525">
            <a:solidFill>
              <a:schemeClr val="tx1"/>
            </a:solidFill>
            <a:miter lim="800000"/>
            <a:headEnd/>
            <a:tailEnd/>
          </a:ln>
        </p:spPr>
        <p:txBody>
          <a:bodyPr/>
          <a:lstStyle/>
          <a:p>
            <a:pPr eaLnBrk="0" hangingPunct="0">
              <a:spcBef>
                <a:spcPct val="20000"/>
              </a:spcBef>
              <a:buFont typeface="Arial" charset="0"/>
              <a:buNone/>
            </a:pPr>
            <a:r>
              <a:rPr lang="en-US" sz="2400" i="1">
                <a:latin typeface="Calibri" pitchFamily="34" charset="0"/>
              </a:rPr>
              <a:t>what</a:t>
            </a:r>
            <a:r>
              <a:rPr lang="en-US" sz="2400">
                <a:latin typeface="Calibri" pitchFamily="34" charset="0"/>
              </a:rPr>
              <a:t>: specifies the permission to set on the file:</a:t>
            </a:r>
          </a:p>
          <a:p>
            <a:pPr marL="742950" lvl="1" indent="-285750" eaLnBrk="0" hangingPunct="0">
              <a:spcBef>
                <a:spcPct val="20000"/>
              </a:spcBef>
              <a:buFont typeface="Arial" charset="0"/>
              <a:buNone/>
            </a:pPr>
            <a:r>
              <a:rPr lang="en-US" b="1">
                <a:latin typeface="Calibri" pitchFamily="34" charset="0"/>
              </a:rPr>
              <a:t>r </a:t>
            </a:r>
            <a:r>
              <a:rPr lang="en-US">
                <a:latin typeface="Calibri" pitchFamily="34" charset="0"/>
              </a:rPr>
              <a:t>for read</a:t>
            </a:r>
          </a:p>
          <a:p>
            <a:pPr marL="742950" lvl="1" indent="-285750" eaLnBrk="0" hangingPunct="0">
              <a:spcBef>
                <a:spcPct val="20000"/>
              </a:spcBef>
              <a:buFont typeface="Arial" charset="0"/>
              <a:buNone/>
            </a:pPr>
            <a:r>
              <a:rPr lang="en-US" b="1">
                <a:latin typeface="Calibri" pitchFamily="34" charset="0"/>
              </a:rPr>
              <a:t>w</a:t>
            </a:r>
            <a:r>
              <a:rPr lang="en-US">
                <a:latin typeface="Calibri" pitchFamily="34" charset="0"/>
              </a:rPr>
              <a:t> for write</a:t>
            </a:r>
          </a:p>
          <a:p>
            <a:pPr marL="742950" lvl="1" indent="-285750" eaLnBrk="0" hangingPunct="0">
              <a:spcBef>
                <a:spcPct val="20000"/>
              </a:spcBef>
              <a:buFont typeface="Arial" charset="0"/>
              <a:buNone/>
            </a:pPr>
            <a:r>
              <a:rPr lang="en-US" b="1">
                <a:latin typeface="Calibri" pitchFamily="34" charset="0"/>
              </a:rPr>
              <a:t>x </a:t>
            </a:r>
            <a:r>
              <a:rPr lang="en-US">
                <a:latin typeface="Calibri" pitchFamily="34" charset="0"/>
              </a:rPr>
              <a:t>for execute</a:t>
            </a:r>
          </a:p>
          <a:p>
            <a:pPr marL="742950" lvl="1" indent="-285750" eaLnBrk="0" hangingPunct="0">
              <a:spcBef>
                <a:spcPct val="20000"/>
              </a:spcBef>
              <a:buFont typeface="Arial" charset="0"/>
              <a:buNone/>
            </a:pPr>
            <a:r>
              <a:rPr lang="en-US" b="1">
                <a:latin typeface="Calibri" pitchFamily="34" charset="0"/>
              </a:rPr>
              <a:t>-</a:t>
            </a:r>
            <a:r>
              <a:rPr lang="en-US">
                <a:latin typeface="Calibri" pitchFamily="34" charset="0"/>
              </a:rPr>
              <a:t> for nothing</a:t>
            </a:r>
          </a:p>
        </p:txBody>
      </p:sp>
      <p:sp>
        <p:nvSpPr>
          <p:cNvPr id="40973" name="Content Placeholder 2"/>
          <p:cNvSpPr>
            <a:spLocks/>
          </p:cNvSpPr>
          <p:nvPr/>
        </p:nvSpPr>
        <p:spPr bwMode="auto">
          <a:xfrm>
            <a:off x="230188" y="2819400"/>
            <a:ext cx="2667000" cy="2590800"/>
          </a:xfrm>
          <a:prstGeom prst="rect">
            <a:avLst/>
          </a:prstGeom>
          <a:noFill/>
          <a:ln w="9525">
            <a:solidFill>
              <a:schemeClr val="tx1"/>
            </a:solidFill>
            <a:miter lim="800000"/>
            <a:headEnd/>
            <a:tailEnd/>
          </a:ln>
        </p:spPr>
        <p:txBody>
          <a:bodyPr/>
          <a:lstStyle/>
          <a:p>
            <a:pPr eaLnBrk="0" hangingPunct="0">
              <a:spcBef>
                <a:spcPct val="20000"/>
              </a:spcBef>
              <a:buFont typeface="Arial" charset="0"/>
              <a:buNone/>
            </a:pPr>
            <a:r>
              <a:rPr lang="en-US" sz="2400" i="1">
                <a:latin typeface="Calibri" pitchFamily="34" charset="0"/>
              </a:rPr>
              <a:t>who</a:t>
            </a:r>
            <a:r>
              <a:rPr lang="en-US" sz="2400">
                <a:latin typeface="Calibri" pitchFamily="34" charset="0"/>
              </a:rPr>
              <a:t>: specifies whose permissions to alter:</a:t>
            </a:r>
          </a:p>
          <a:p>
            <a:pPr marL="742950" lvl="1" indent="-285750" eaLnBrk="0" hangingPunct="0">
              <a:spcBef>
                <a:spcPct val="20000"/>
              </a:spcBef>
              <a:buFont typeface="Arial" charset="0"/>
              <a:buNone/>
            </a:pPr>
            <a:r>
              <a:rPr lang="en-US" b="1">
                <a:latin typeface="Calibri" pitchFamily="34" charset="0"/>
              </a:rPr>
              <a:t>u</a:t>
            </a:r>
            <a:r>
              <a:rPr lang="en-US">
                <a:latin typeface="Calibri" pitchFamily="34" charset="0"/>
              </a:rPr>
              <a:t> for user</a:t>
            </a:r>
          </a:p>
          <a:p>
            <a:pPr marL="742950" lvl="1" indent="-285750" eaLnBrk="0" hangingPunct="0">
              <a:spcBef>
                <a:spcPct val="20000"/>
              </a:spcBef>
              <a:buFont typeface="Arial" charset="0"/>
              <a:buNone/>
            </a:pPr>
            <a:r>
              <a:rPr lang="en-US" b="1">
                <a:latin typeface="Calibri" pitchFamily="34" charset="0"/>
              </a:rPr>
              <a:t>g</a:t>
            </a:r>
            <a:r>
              <a:rPr lang="en-US">
                <a:latin typeface="Calibri" pitchFamily="34" charset="0"/>
              </a:rPr>
              <a:t> for group</a:t>
            </a:r>
          </a:p>
          <a:p>
            <a:pPr marL="742950" lvl="1" indent="-285750" eaLnBrk="0" hangingPunct="0">
              <a:spcBef>
                <a:spcPct val="20000"/>
              </a:spcBef>
              <a:buFont typeface="Arial" charset="0"/>
              <a:buNone/>
            </a:pPr>
            <a:r>
              <a:rPr lang="en-US" b="1">
                <a:latin typeface="Calibri" pitchFamily="34" charset="0"/>
              </a:rPr>
              <a:t>o</a:t>
            </a:r>
            <a:r>
              <a:rPr lang="en-US">
                <a:latin typeface="Calibri" pitchFamily="34" charset="0"/>
              </a:rPr>
              <a:t> for others</a:t>
            </a:r>
          </a:p>
          <a:p>
            <a:pPr marL="742950" lvl="1" indent="-285750" eaLnBrk="0" hangingPunct="0">
              <a:spcBef>
                <a:spcPct val="20000"/>
              </a:spcBef>
              <a:buFont typeface="Arial" charset="0"/>
              <a:buNone/>
            </a:pPr>
            <a:r>
              <a:rPr lang="en-US" b="1">
                <a:latin typeface="Calibri" pitchFamily="34" charset="0"/>
              </a:rPr>
              <a:t>a</a:t>
            </a:r>
            <a:r>
              <a:rPr lang="en-US">
                <a:latin typeface="Calibri" pitchFamily="34" charset="0"/>
              </a:rPr>
              <a:t> for everyone</a:t>
            </a:r>
          </a:p>
        </p:txBody>
      </p:sp>
      <p:sp>
        <p:nvSpPr>
          <p:cNvPr id="40974" name="Content Placeholder 2"/>
          <p:cNvSpPr>
            <a:spLocks/>
          </p:cNvSpPr>
          <p:nvPr/>
        </p:nvSpPr>
        <p:spPr bwMode="auto">
          <a:xfrm>
            <a:off x="3125788" y="2819400"/>
            <a:ext cx="2668587" cy="2590800"/>
          </a:xfrm>
          <a:prstGeom prst="rect">
            <a:avLst/>
          </a:prstGeom>
          <a:noFill/>
          <a:ln w="9525">
            <a:solidFill>
              <a:schemeClr val="tx1"/>
            </a:solidFill>
            <a:miter lim="800000"/>
            <a:headEnd/>
            <a:tailEnd/>
          </a:ln>
        </p:spPr>
        <p:txBody>
          <a:bodyPr/>
          <a:lstStyle/>
          <a:p>
            <a:pPr eaLnBrk="0" hangingPunct="0">
              <a:spcBef>
                <a:spcPct val="20000"/>
              </a:spcBef>
              <a:buFont typeface="Arial" charset="0"/>
              <a:buNone/>
            </a:pPr>
            <a:r>
              <a:rPr lang="en-US" sz="2400" i="1">
                <a:latin typeface="Calibri" pitchFamily="34" charset="0"/>
              </a:rPr>
              <a:t>operator</a:t>
            </a:r>
            <a:r>
              <a:rPr lang="en-US" sz="2400">
                <a:latin typeface="Calibri" pitchFamily="34" charset="0"/>
              </a:rPr>
              <a:t>: specifies whether to add, remove or assign:</a:t>
            </a:r>
          </a:p>
          <a:p>
            <a:pPr marL="742950" lvl="1" indent="-285750" eaLnBrk="0" hangingPunct="0">
              <a:spcBef>
                <a:spcPct val="20000"/>
              </a:spcBef>
              <a:buFont typeface="Arial" charset="0"/>
              <a:buNone/>
            </a:pPr>
            <a:r>
              <a:rPr lang="en-US" b="1">
                <a:latin typeface="Calibri" pitchFamily="34" charset="0"/>
              </a:rPr>
              <a:t>+</a:t>
            </a:r>
            <a:r>
              <a:rPr lang="en-US">
                <a:latin typeface="Calibri" pitchFamily="34" charset="0"/>
              </a:rPr>
              <a:t> to add</a:t>
            </a:r>
          </a:p>
          <a:p>
            <a:pPr marL="742950" lvl="1" indent="-285750" eaLnBrk="0" hangingPunct="0">
              <a:spcBef>
                <a:spcPct val="20000"/>
              </a:spcBef>
              <a:buFont typeface="Arial" charset="0"/>
              <a:buNone/>
            </a:pPr>
            <a:r>
              <a:rPr lang="en-US" b="1">
                <a:latin typeface="Calibri" pitchFamily="34" charset="0"/>
              </a:rPr>
              <a:t>- </a:t>
            </a:r>
            <a:r>
              <a:rPr lang="en-US">
                <a:latin typeface="Calibri" pitchFamily="34" charset="0"/>
              </a:rPr>
              <a:t>to remove</a:t>
            </a:r>
          </a:p>
          <a:p>
            <a:pPr marL="742950" lvl="1" indent="-285750" eaLnBrk="0" hangingPunct="0">
              <a:spcBef>
                <a:spcPct val="20000"/>
              </a:spcBef>
              <a:buFont typeface="Arial" charset="0"/>
              <a:buNone/>
            </a:pPr>
            <a:r>
              <a:rPr lang="en-US" b="1">
                <a:latin typeface="Calibri" pitchFamily="34" charset="0"/>
              </a:rPr>
              <a:t>=</a:t>
            </a:r>
            <a:r>
              <a:rPr lang="en-US">
                <a:latin typeface="Calibri" pitchFamily="34" charset="0"/>
              </a:rPr>
              <a:t> to set exactly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err="1" smtClean="0"/>
              <a:t>chmod</a:t>
            </a:r>
            <a:r>
              <a:rPr lang="en-US" dirty="0" smtClean="0"/>
              <a:t> symbolic (alter) examples</a:t>
            </a:r>
          </a:p>
        </p:txBody>
      </p:sp>
      <p:sp>
        <p:nvSpPr>
          <p:cNvPr id="41986" name="Content Placeholder 2"/>
          <p:cNvSpPr>
            <a:spLocks noGrp="1"/>
          </p:cNvSpPr>
          <p:nvPr>
            <p:ph idx="1"/>
          </p:nvPr>
        </p:nvSpPr>
        <p:spPr/>
        <p:txBody>
          <a:bodyPr/>
          <a:lstStyle/>
          <a:p>
            <a:r>
              <a:rPr lang="en-US" sz="2800" dirty="0" err="1" smtClean="0">
                <a:latin typeface="Courier New" pitchFamily="49" charset="0"/>
                <a:cs typeface="Courier New" pitchFamily="49" charset="0"/>
              </a:rPr>
              <a:t>chmod</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u+x</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abc.txt</a:t>
            </a:r>
            <a:r>
              <a:rPr lang="en-US" sz="2800" dirty="0" smtClean="0">
                <a:latin typeface="Courier New" pitchFamily="49" charset="0"/>
                <a:cs typeface="Courier New" pitchFamily="49" charset="0"/>
              </a:rPr>
              <a:t> </a:t>
            </a:r>
            <a:r>
              <a:rPr lang="en-US" sz="2800" dirty="0"/>
              <a:t>will alter the execute </a:t>
            </a:r>
            <a:r>
              <a:rPr lang="en-US" sz="2800" dirty="0" smtClean="0"/>
              <a:t>permission for the user owner.</a:t>
            </a:r>
          </a:p>
          <a:p>
            <a:r>
              <a:rPr lang="en-US" sz="2800" dirty="0" err="1" smtClean="0">
                <a:latin typeface="Courier New" pitchFamily="49" charset="0"/>
                <a:cs typeface="Courier New" pitchFamily="49" charset="0"/>
              </a:rPr>
              <a:t>chmod</a:t>
            </a:r>
            <a:r>
              <a:rPr lang="en-US" sz="2800" dirty="0" smtClean="0">
                <a:latin typeface="Courier New" pitchFamily="49" charset="0"/>
                <a:cs typeface="Courier New" pitchFamily="49" charset="0"/>
              </a:rPr>
              <a:t> go-</a:t>
            </a:r>
            <a:r>
              <a:rPr lang="en-US" sz="2800" dirty="0" err="1" smtClean="0">
                <a:latin typeface="Courier New" pitchFamily="49" charset="0"/>
                <a:cs typeface="Courier New" pitchFamily="49" charset="0"/>
              </a:rPr>
              <a:t>rx</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abc.txt</a:t>
            </a:r>
            <a:r>
              <a:rPr lang="en-US" sz="2800" dirty="0" smtClean="0"/>
              <a:t> will alter/remove read and execute for </a:t>
            </a:r>
            <a:r>
              <a:rPr lang="en-US" sz="2800" dirty="0"/>
              <a:t>the group owner and </a:t>
            </a:r>
            <a:r>
              <a:rPr lang="en-US" sz="2800" dirty="0" smtClean="0"/>
              <a:t>others </a:t>
            </a:r>
            <a:r>
              <a:rPr lang="en-US" sz="2800" dirty="0"/>
              <a:t>owner. </a:t>
            </a:r>
          </a:p>
          <a:p>
            <a:r>
              <a:rPr lang="en-US" sz="2800" dirty="0" err="1" smtClean="0">
                <a:latin typeface="Courier New" pitchFamily="49" charset="0"/>
                <a:cs typeface="Courier New" pitchFamily="49" charset="0"/>
              </a:rPr>
              <a:t>chmod</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u+wx,g</a:t>
            </a:r>
            <a:r>
              <a:rPr lang="en-US" sz="2800" dirty="0" smtClean="0">
                <a:latin typeface="Courier New" pitchFamily="49" charset="0"/>
                <a:cs typeface="Courier New" pitchFamily="49" charset="0"/>
              </a:rPr>
              <a:t>=</a:t>
            </a:r>
            <a:r>
              <a:rPr lang="en-US" sz="2800" dirty="0" err="1" smtClean="0">
                <a:latin typeface="Courier New" pitchFamily="49" charset="0"/>
                <a:cs typeface="Courier New" pitchFamily="49" charset="0"/>
              </a:rPr>
              <a:t>rx,o</a:t>
            </a:r>
            <a:r>
              <a:rPr lang="en-US" sz="2800" dirty="0" smtClean="0">
                <a:latin typeface="Courier New" pitchFamily="49" charset="0"/>
                <a:cs typeface="Courier New" pitchFamily="49" charset="0"/>
              </a:rPr>
              <a:t>-r </a:t>
            </a:r>
            <a:r>
              <a:rPr lang="en-US" sz="2800" dirty="0" err="1" smtClean="0">
                <a:latin typeface="Courier New" pitchFamily="49" charset="0"/>
                <a:cs typeface="Courier New" pitchFamily="49" charset="0"/>
              </a:rPr>
              <a:t>abc.txt</a:t>
            </a:r>
            <a:r>
              <a:rPr lang="en-US" sz="2800" dirty="0" smtClean="0">
                <a:cs typeface="Courier New" pitchFamily="49" charset="0"/>
              </a:rPr>
              <a:t> will </a:t>
            </a:r>
            <a:r>
              <a:rPr lang="en-US" sz="2800" dirty="0">
                <a:cs typeface="Courier New" pitchFamily="49" charset="0"/>
              </a:rPr>
              <a:t>alter the write and execute </a:t>
            </a:r>
            <a:r>
              <a:rPr lang="en-US" sz="2800" dirty="0" smtClean="0">
                <a:cs typeface="Courier New" pitchFamily="49" charset="0"/>
              </a:rPr>
              <a:t>permissions for the user owner (no change to read), will </a:t>
            </a:r>
            <a:r>
              <a:rPr lang="en-US" sz="2800" b="1" dirty="0" smtClean="0">
                <a:cs typeface="Courier New" pitchFamily="49" charset="0"/>
              </a:rPr>
              <a:t>set</a:t>
            </a:r>
            <a:r>
              <a:rPr lang="en-US" sz="2800" dirty="0" smtClean="0">
                <a:cs typeface="Courier New" pitchFamily="49" charset="0"/>
              </a:rPr>
              <a:t> r-x for group owner and alters/removes read permission for “others”.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dirty="0" smtClean="0"/>
              <a:t>Using </a:t>
            </a:r>
            <a:r>
              <a:rPr lang="en-US" dirty="0" err="1" smtClean="0"/>
              <a:t>chmod</a:t>
            </a:r>
            <a:r>
              <a:rPr lang="en-US" dirty="0" smtClean="0"/>
              <a:t> (set) numerically	</a:t>
            </a:r>
          </a:p>
        </p:txBody>
      </p:sp>
      <p:sp>
        <p:nvSpPr>
          <p:cNvPr id="43010" name="Content Placeholder 2"/>
          <p:cNvSpPr>
            <a:spLocks noGrp="1"/>
          </p:cNvSpPr>
          <p:nvPr>
            <p:ph idx="1"/>
          </p:nvPr>
        </p:nvSpPr>
        <p:spPr/>
        <p:txBody>
          <a:bodyPr/>
          <a:lstStyle/>
          <a:p>
            <a:r>
              <a:rPr lang="en-US" sz="2800" smtClean="0">
                <a:cs typeface="Courier New" pitchFamily="49" charset="0"/>
              </a:rPr>
              <a:t>When using the numeric technique with </a:t>
            </a:r>
            <a:r>
              <a:rPr lang="en-US" sz="2800" smtClean="0">
                <a:latin typeface="Courier New" pitchFamily="49" charset="0"/>
                <a:cs typeface="Courier New" pitchFamily="49" charset="0"/>
              </a:rPr>
              <a:t>chmod</a:t>
            </a:r>
            <a:r>
              <a:rPr lang="en-US" sz="2800" smtClean="0">
                <a:cs typeface="Courier New" pitchFamily="49" charset="0"/>
              </a:rPr>
              <a:t>, a three digit number is used to represent the permissions of the user, group and others.</a:t>
            </a:r>
          </a:p>
          <a:p>
            <a:r>
              <a:rPr lang="en-US" sz="2800" smtClean="0">
                <a:cs typeface="Courier New" pitchFamily="49" charset="0"/>
              </a:rPr>
              <a:t>It is also called the octal method after the octal values that are used to calculate the permissions:</a:t>
            </a:r>
          </a:p>
          <a:p>
            <a:pPr lvl="1"/>
            <a:r>
              <a:rPr lang="en-US" sz="2400" smtClean="0">
                <a:cs typeface="Courier New" pitchFamily="49" charset="0"/>
              </a:rPr>
              <a:t>4 = read</a:t>
            </a:r>
          </a:p>
          <a:p>
            <a:pPr lvl="1"/>
            <a:r>
              <a:rPr lang="en-US" sz="2400" smtClean="0">
                <a:cs typeface="Courier New" pitchFamily="49" charset="0"/>
              </a:rPr>
              <a:t>2 = write</a:t>
            </a:r>
          </a:p>
          <a:p>
            <a:pPr lvl="1"/>
            <a:r>
              <a:rPr lang="en-US" sz="2400" smtClean="0">
                <a:cs typeface="Courier New" pitchFamily="49" charset="0"/>
              </a:rPr>
              <a:t>1 = execute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mtClean="0"/>
              <a:t>Using chmod numerically	</a:t>
            </a:r>
          </a:p>
        </p:txBody>
      </p:sp>
      <p:sp>
        <p:nvSpPr>
          <p:cNvPr id="44034" name="Content Placeholder 2"/>
          <p:cNvSpPr>
            <a:spLocks noGrp="1"/>
          </p:cNvSpPr>
          <p:nvPr>
            <p:ph sz="half" idx="1"/>
          </p:nvPr>
        </p:nvSpPr>
        <p:spPr>
          <a:xfrm>
            <a:off x="641445" y="1600199"/>
            <a:ext cx="4038600" cy="4525963"/>
          </a:xfrm>
        </p:spPr>
        <p:txBody>
          <a:bodyPr/>
          <a:lstStyle/>
          <a:p>
            <a:r>
              <a:rPr lang="en-US" sz="2400" dirty="0" smtClean="0">
                <a:cs typeface="Courier New" pitchFamily="49" charset="0"/>
              </a:rPr>
              <a:t>By combining the permissions the values range from 0 to 7:</a:t>
            </a:r>
          </a:p>
          <a:p>
            <a:pPr lvl="1"/>
            <a:r>
              <a:rPr lang="en-US" dirty="0" smtClean="0"/>
              <a:t>   7 = </a:t>
            </a:r>
            <a:r>
              <a:rPr lang="en-US" dirty="0" err="1" smtClean="0"/>
              <a:t>rwx</a:t>
            </a:r>
            <a:endParaRPr lang="en-US" dirty="0" smtClean="0"/>
          </a:p>
          <a:p>
            <a:pPr lvl="1"/>
            <a:r>
              <a:rPr lang="en-US" dirty="0" smtClean="0"/>
              <a:t>	6 = </a:t>
            </a:r>
            <a:r>
              <a:rPr lang="en-US" dirty="0" err="1" smtClean="0"/>
              <a:t>rw</a:t>
            </a:r>
            <a:r>
              <a:rPr lang="en-US" dirty="0" smtClean="0"/>
              <a:t>-</a:t>
            </a:r>
          </a:p>
          <a:p>
            <a:pPr lvl="1"/>
            <a:r>
              <a:rPr lang="en-US" dirty="0" smtClean="0"/>
              <a:t>	5 = r-x</a:t>
            </a:r>
          </a:p>
          <a:p>
            <a:pPr lvl="1"/>
            <a:r>
              <a:rPr lang="en-US" dirty="0" smtClean="0"/>
              <a:t>	4 = r--</a:t>
            </a:r>
          </a:p>
          <a:p>
            <a:pPr lvl="1"/>
            <a:r>
              <a:rPr lang="en-US" dirty="0" smtClean="0"/>
              <a:t>	3 = -</a:t>
            </a:r>
            <a:r>
              <a:rPr lang="en-US" dirty="0" err="1" smtClean="0"/>
              <a:t>wx</a:t>
            </a:r>
            <a:endParaRPr lang="en-US" dirty="0" smtClean="0"/>
          </a:p>
          <a:p>
            <a:pPr lvl="1"/>
            <a:r>
              <a:rPr lang="en-US" dirty="0" smtClean="0"/>
              <a:t>	2 = -w-</a:t>
            </a:r>
          </a:p>
          <a:p>
            <a:pPr lvl="1"/>
            <a:r>
              <a:rPr lang="en-US" dirty="0" smtClean="0"/>
              <a:t>	1 = --x</a:t>
            </a:r>
          </a:p>
          <a:p>
            <a:pPr lvl="1"/>
            <a:r>
              <a:rPr lang="en-US" dirty="0" smtClean="0"/>
              <a:t>	0 = ---</a:t>
            </a:r>
          </a:p>
          <a:p>
            <a:pPr>
              <a:buFont typeface="Arial" charset="0"/>
              <a:buNone/>
            </a:pPr>
            <a:r>
              <a:rPr lang="en-US" sz="2400" dirty="0" smtClean="0">
                <a:cs typeface="Courier New" pitchFamily="49" charset="0"/>
              </a:rPr>
              <a:t> </a:t>
            </a:r>
          </a:p>
        </p:txBody>
      </p:sp>
      <p:sp>
        <p:nvSpPr>
          <p:cNvPr id="44035" name="Content Placeholder 6"/>
          <p:cNvSpPr>
            <a:spLocks noGrp="1"/>
          </p:cNvSpPr>
          <p:nvPr>
            <p:ph sz="half" idx="2"/>
          </p:nvPr>
        </p:nvSpPr>
        <p:spPr/>
        <p:txBody>
          <a:bodyPr/>
          <a:lstStyle/>
          <a:p>
            <a:r>
              <a:rPr lang="en-US" sz="2400" dirty="0" smtClean="0"/>
              <a:t>All nine permissions must be specified when using the octal method:</a:t>
            </a:r>
          </a:p>
          <a:p>
            <a:r>
              <a:rPr lang="en-US" sz="2400" dirty="0" smtClean="0"/>
              <a:t>777 = </a:t>
            </a:r>
            <a:r>
              <a:rPr lang="en-US" sz="2400" dirty="0" err="1" smtClean="0"/>
              <a:t>rwxrwxrwx</a:t>
            </a:r>
            <a:endParaRPr lang="en-US" sz="2400" dirty="0" smtClean="0"/>
          </a:p>
          <a:p>
            <a:r>
              <a:rPr lang="en-US" sz="2400" dirty="0" smtClean="0"/>
              <a:t>775 = </a:t>
            </a:r>
            <a:r>
              <a:rPr lang="en-US" sz="2400" dirty="0" err="1" smtClean="0"/>
              <a:t>rwxrwxr</a:t>
            </a:r>
            <a:r>
              <a:rPr lang="en-US" sz="2400" dirty="0" smtClean="0"/>
              <a:t>-x </a:t>
            </a:r>
          </a:p>
          <a:p>
            <a:r>
              <a:rPr lang="en-US" sz="2400" dirty="0" smtClean="0"/>
              <a:t>755 = </a:t>
            </a:r>
            <a:r>
              <a:rPr lang="en-US" sz="2400" dirty="0" err="1" smtClean="0"/>
              <a:t>rwxr</a:t>
            </a:r>
            <a:r>
              <a:rPr lang="en-US" sz="2400" dirty="0" smtClean="0"/>
              <a:t>-</a:t>
            </a:r>
            <a:r>
              <a:rPr lang="en-US" sz="2400" dirty="0" err="1" smtClean="0"/>
              <a:t>xr</a:t>
            </a:r>
            <a:r>
              <a:rPr lang="en-US" sz="2400" dirty="0" smtClean="0"/>
              <a:t>-x</a:t>
            </a:r>
          </a:p>
          <a:p>
            <a:r>
              <a:rPr lang="en-US" sz="2400" dirty="0" smtClean="0"/>
              <a:t>700 = </a:t>
            </a:r>
            <a:r>
              <a:rPr lang="en-US" sz="2400" dirty="0" err="1" smtClean="0"/>
              <a:t>rwx</a:t>
            </a:r>
            <a:r>
              <a:rPr lang="en-US" sz="2400" dirty="0" smtClean="0"/>
              <a:t>------</a:t>
            </a:r>
          </a:p>
          <a:p>
            <a:r>
              <a:rPr lang="en-US" sz="2400" dirty="0" smtClean="0"/>
              <a:t>664 = </a:t>
            </a:r>
            <a:r>
              <a:rPr lang="en-US" sz="2400" dirty="0" err="1" smtClean="0"/>
              <a:t>rw</a:t>
            </a:r>
            <a:r>
              <a:rPr lang="en-US" sz="2400" dirty="0" smtClean="0"/>
              <a:t>-</a:t>
            </a:r>
            <a:r>
              <a:rPr lang="en-US" sz="2400" dirty="0" err="1" smtClean="0"/>
              <a:t>rw</a:t>
            </a:r>
            <a:r>
              <a:rPr lang="en-US" sz="2400" dirty="0" smtClean="0"/>
              <a:t>-r--</a:t>
            </a:r>
          </a:p>
          <a:p>
            <a:r>
              <a:rPr lang="en-US" sz="2400" dirty="0" smtClean="0"/>
              <a:t>640 = </a:t>
            </a:r>
            <a:r>
              <a:rPr lang="en-US" sz="2400" dirty="0" err="1" smtClean="0"/>
              <a:t>rw</a:t>
            </a:r>
            <a:r>
              <a:rPr lang="en-US" sz="2400" dirty="0" smtClean="0"/>
              <a:t>-r-----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chmod numeric examples	</a:t>
            </a:r>
          </a:p>
        </p:txBody>
      </p:sp>
      <p:sp>
        <p:nvSpPr>
          <p:cNvPr id="45058" name="Content Placeholder 2"/>
          <p:cNvSpPr>
            <a:spLocks noGrp="1"/>
          </p:cNvSpPr>
          <p:nvPr>
            <p:ph idx="1"/>
          </p:nvPr>
        </p:nvSpPr>
        <p:spPr/>
        <p:txBody>
          <a:bodyPr/>
          <a:lstStyle/>
          <a:p>
            <a:r>
              <a:rPr lang="en-US" sz="2800" smtClean="0">
                <a:latin typeface="Courier New" pitchFamily="49" charset="0"/>
                <a:cs typeface="Courier New" pitchFamily="49" charset="0"/>
              </a:rPr>
              <a:t>chmod 755 abc.sh </a:t>
            </a:r>
            <a:r>
              <a:rPr lang="en-US" sz="2800" smtClean="0"/>
              <a:t>- for rwxr-xr-x </a:t>
            </a:r>
          </a:p>
          <a:p>
            <a:r>
              <a:rPr lang="en-US" sz="2800" smtClean="0">
                <a:latin typeface="Courier New" pitchFamily="49" charset="0"/>
                <a:cs typeface="Courier New" pitchFamily="49" charset="0"/>
              </a:rPr>
              <a:t>chmod 660 abc.txt </a:t>
            </a:r>
            <a:r>
              <a:rPr lang="en-US" sz="2800" smtClean="0"/>
              <a:t>- for rw-rw---- </a:t>
            </a:r>
          </a:p>
          <a:p>
            <a:r>
              <a:rPr lang="en-US" sz="2800" smtClean="0">
                <a:latin typeface="Courier New" pitchFamily="49" charset="0"/>
                <a:cs typeface="Courier New" pitchFamily="49" charset="0"/>
              </a:rPr>
              <a:t>chmod 771 somedir </a:t>
            </a:r>
            <a:r>
              <a:rPr lang="en-US" sz="2800" smtClean="0">
                <a:cs typeface="Courier New" pitchFamily="49" charset="0"/>
              </a:rPr>
              <a:t>- for rwxrwx--x</a:t>
            </a:r>
          </a:p>
          <a:p>
            <a:r>
              <a:rPr lang="en-US" sz="2800" smtClean="0">
                <a:latin typeface="Courier New" pitchFamily="49" charset="0"/>
                <a:cs typeface="Courier New" pitchFamily="49" charset="0"/>
              </a:rPr>
              <a:t>chmod 400 my.txt </a:t>
            </a:r>
            <a:r>
              <a:rPr lang="en-US" sz="2800" smtClean="0">
                <a:cs typeface="Courier New" pitchFamily="49" charset="0"/>
              </a:rPr>
              <a:t>- for r--------</a:t>
            </a:r>
          </a:p>
          <a:p>
            <a:r>
              <a:rPr lang="en-US" sz="2800" smtClean="0">
                <a:latin typeface="Courier New" pitchFamily="49" charset="0"/>
                <a:cs typeface="Courier New" pitchFamily="49" charset="0"/>
              </a:rPr>
              <a:t>chmod 700 userdir </a:t>
            </a:r>
            <a:r>
              <a:rPr lang="en-US" sz="2800" smtClean="0">
                <a:cs typeface="Courier New" pitchFamily="49" charset="0"/>
              </a:rPr>
              <a:t>- for rwx------</a:t>
            </a:r>
            <a:endParaRPr lang="en-US" sz="2800" smtClean="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Ownership</a:t>
            </a:r>
          </a:p>
        </p:txBody>
      </p:sp>
    </p:spTree>
    <p:extLst>
      <p:ext uri="{BB962C8B-B14F-4D97-AF65-F5344CB8AC3E}">
        <p14:creationId xmlns:p14="http://schemas.microsoft.com/office/powerpoint/2010/main" val="53836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err="1" smtClean="0"/>
              <a:t>umask</a:t>
            </a:r>
            <a:r>
              <a:rPr lang="en-US" dirty="0" smtClean="0"/>
              <a:t> Command</a:t>
            </a:r>
          </a:p>
        </p:txBody>
      </p:sp>
    </p:spTree>
    <p:extLst>
      <p:ext uri="{BB962C8B-B14F-4D97-AF65-F5344CB8AC3E}">
        <p14:creationId xmlns:p14="http://schemas.microsoft.com/office/powerpoint/2010/main" val="1291924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smtClean="0"/>
              <a:t>Understanding umask</a:t>
            </a:r>
          </a:p>
        </p:txBody>
      </p:sp>
      <p:sp>
        <p:nvSpPr>
          <p:cNvPr id="46082" name="Content Placeholder 2"/>
          <p:cNvSpPr>
            <a:spLocks noGrp="1"/>
          </p:cNvSpPr>
          <p:nvPr>
            <p:ph idx="1"/>
          </p:nvPr>
        </p:nvSpPr>
        <p:spPr/>
        <p:txBody>
          <a:bodyPr/>
          <a:lstStyle/>
          <a:p>
            <a:r>
              <a:rPr lang="en-US" sz="2800" smtClean="0"/>
              <a:t>The umask value is used to determine the default permissions that are set when a new file or directory is created.</a:t>
            </a:r>
          </a:p>
          <a:p>
            <a:r>
              <a:rPr lang="en-US" sz="2800" smtClean="0"/>
              <a:t>Default permissions are determined by removing permissions in the umask from the maximum allowable permissions.</a:t>
            </a:r>
          </a:p>
          <a:p>
            <a:r>
              <a:rPr lang="en-US" sz="2800" smtClean="0"/>
              <a:t>The maximum allowable permissions for:</a:t>
            </a:r>
          </a:p>
          <a:p>
            <a:pPr lvl="1"/>
            <a:r>
              <a:rPr lang="en-US" sz="2400" smtClean="0"/>
              <a:t>a new file is rw-rw-rw- or 666</a:t>
            </a:r>
          </a:p>
          <a:p>
            <a:pPr lvl="1"/>
            <a:r>
              <a:rPr lang="en-US" sz="2400" smtClean="0"/>
              <a:t>a new directory is rwxrwxrwx or 777</a:t>
            </a:r>
          </a:p>
          <a:p>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mtClean="0"/>
              <a:t>User umask example</a:t>
            </a:r>
          </a:p>
        </p:txBody>
      </p:sp>
      <p:graphicFrame>
        <p:nvGraphicFramePr>
          <p:cNvPr id="4" name="Content Placeholder 3"/>
          <p:cNvGraphicFramePr>
            <a:graphicFrameLocks noGrp="1"/>
          </p:cNvGraphicFramePr>
          <p:nvPr>
            <p:ph idx="1"/>
          </p:nvPr>
        </p:nvGraphicFramePr>
        <p:xfrm>
          <a:off x="457200" y="1447800"/>
          <a:ext cx="8229600" cy="1854200"/>
        </p:xfrm>
        <a:graphic>
          <a:graphicData uri="http://schemas.openxmlformats.org/drawingml/2006/table">
            <a:tbl>
              <a:tblPr firstRow="1" bandRow="1">
                <a:tableStyleId>{5C22544A-7EE6-4342-B048-85BDC9FD1C3A}</a:tableStyleId>
              </a:tblPr>
              <a:tblGrid>
                <a:gridCol w="3048000"/>
                <a:gridCol w="1447800"/>
                <a:gridCol w="1219200"/>
                <a:gridCol w="1524000"/>
                <a:gridCol w="990600"/>
              </a:tblGrid>
              <a:tr h="370840">
                <a:tc gridSpan="5">
                  <a:txBody>
                    <a:bodyPr/>
                    <a:lstStyle/>
                    <a:p>
                      <a:pPr algn="ctr"/>
                      <a:r>
                        <a:rPr lang="en-US" dirty="0" smtClean="0">
                          <a:solidFill>
                            <a:schemeClr val="tx1"/>
                          </a:solidFill>
                        </a:rPr>
                        <a:t>Typical user </a:t>
                      </a:r>
                      <a:r>
                        <a:rPr lang="en-US" dirty="0" err="1" smtClean="0">
                          <a:solidFill>
                            <a:schemeClr val="tx1"/>
                          </a:solidFill>
                        </a:rPr>
                        <a:t>umask</a:t>
                      </a:r>
                      <a:endParaRPr 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r>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dirty="0" smtClean="0">
                          <a:solidFill>
                            <a:schemeClr val="tx1"/>
                          </a:solidFill>
                        </a:rPr>
                        <a:t>Directory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r>
                        <a:rPr lang="en-US" dirty="0" smtClean="0">
                          <a:solidFill>
                            <a:schemeClr val="tx1"/>
                          </a:solidFill>
                        </a:rPr>
                        <a:t>File</a:t>
                      </a:r>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r>
              <a:tr h="370840">
                <a:tc>
                  <a:txBody>
                    <a:bodyPr/>
                    <a:lstStyle/>
                    <a:p>
                      <a:r>
                        <a:rPr lang="en-US" dirty="0" err="1" smtClean="0"/>
                        <a:t>Maxium</a:t>
                      </a:r>
                      <a:r>
                        <a:rPr lang="en-US" dirty="0" smtClean="0"/>
                        <a:t> Allowable Permission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latin typeface="Courier New" pitchFamily="49" charset="0"/>
                          <a:cs typeface="Courier New" pitchFamily="49" charset="0"/>
                        </a:rPr>
                        <a:t>rwx</a:t>
                      </a:r>
                      <a:r>
                        <a:rPr lang="en-US" baseline="0" dirty="0" err="1" smtClean="0">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smtClean="0">
                          <a:solidFill>
                            <a:schemeClr val="dk1"/>
                          </a:solidFill>
                          <a:latin typeface="Courier New" pitchFamily="49" charset="0"/>
                          <a:ea typeface="+mn-ea"/>
                          <a:cs typeface="Courier New"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err="1" smtClean="0">
                          <a:solidFill>
                            <a:schemeClr val="dk1"/>
                          </a:solidFill>
                          <a:latin typeface="Courier New" pitchFamily="49" charset="0"/>
                          <a:ea typeface="+mn-ea"/>
                          <a:cs typeface="Courier New" pitchFamily="49" charset="0"/>
                        </a:rPr>
                        <a:t>rw-rw-rw</a:t>
                      </a:r>
                      <a:r>
                        <a:rPr lang="en-US" sz="1800" kern="1200" dirty="0" smtClean="0">
                          <a:solidFill>
                            <a:schemeClr val="dk1"/>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666</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err="1" smtClean="0"/>
                        <a:t>umask</a:t>
                      </a:r>
                      <a:r>
                        <a:rPr lang="en-US" dirty="0" smtClean="0"/>
                        <a:t> value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Courier New" pitchFamily="49" charset="0"/>
                          <a:cs typeface="Courier New" pitchFamily="49" charset="0"/>
                        </a:rPr>
                        <a:t>-------w-</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Courier New" pitchFamily="49" charset="0"/>
                          <a:cs typeface="Courier New" pitchFamily="49" charset="0"/>
                        </a:rPr>
                        <a:t>-------w-</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002</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Default permission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smtClean="0">
                          <a:latin typeface="Courier New" pitchFamily="49" charset="0"/>
                          <a:cs typeface="Courier New" pitchFamily="49" charset="0"/>
                        </a:rPr>
                        <a:t>rwxrwxr</a:t>
                      </a:r>
                      <a:r>
                        <a:rPr lang="en-US" dirty="0" smtClean="0">
                          <a:latin typeface="Courier New" pitchFamily="49" charset="0"/>
                          <a:cs typeface="Courier New" pitchFamily="49" charset="0"/>
                        </a:rPr>
                        <a:t>-x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smtClean="0"/>
                        <a:t>775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-r--</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smtClean="0"/>
                        <a:t>664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
        <p:nvSpPr>
          <p:cNvPr id="7" name="TextBox 6"/>
          <p:cNvSpPr txBox="1"/>
          <p:nvPr/>
        </p:nvSpPr>
        <p:spPr>
          <a:xfrm>
            <a:off x="533400" y="3733800"/>
            <a:ext cx="8153400" cy="954088"/>
          </a:xfrm>
          <a:prstGeom prst="rect">
            <a:avLst/>
          </a:prstGeom>
          <a:noFill/>
        </p:spPr>
        <p:txBody>
          <a:bodyPr>
            <a:spAutoFit/>
          </a:bodyPr>
          <a:lstStyle/>
          <a:p>
            <a:pPr>
              <a:defRPr/>
            </a:pPr>
            <a:r>
              <a:rPr lang="en-US" sz="2800" dirty="0">
                <a:latin typeface="+mn-lt"/>
              </a:rPr>
              <a:t>With a typical user </a:t>
            </a:r>
            <a:r>
              <a:rPr lang="en-US" sz="2800" dirty="0" err="1">
                <a:latin typeface="+mn-lt"/>
              </a:rPr>
              <a:t>umask</a:t>
            </a:r>
            <a:r>
              <a:rPr lang="en-US" sz="2800" dirty="0">
                <a:latin typeface="+mn-lt"/>
              </a:rPr>
              <a:t> value of 002, the others set of permissions has write permission removed.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Root umask example</a:t>
            </a:r>
          </a:p>
        </p:txBody>
      </p:sp>
      <p:graphicFrame>
        <p:nvGraphicFramePr>
          <p:cNvPr id="4" name="Content Placeholder 3"/>
          <p:cNvGraphicFramePr>
            <a:graphicFrameLocks noGrp="1"/>
          </p:cNvGraphicFramePr>
          <p:nvPr>
            <p:ph idx="1"/>
          </p:nvPr>
        </p:nvGraphicFramePr>
        <p:xfrm>
          <a:off x="457200" y="1447800"/>
          <a:ext cx="8229600" cy="1854200"/>
        </p:xfrm>
        <a:graphic>
          <a:graphicData uri="http://schemas.openxmlformats.org/drawingml/2006/table">
            <a:tbl>
              <a:tblPr firstRow="1" bandRow="1">
                <a:tableStyleId>{5C22544A-7EE6-4342-B048-85BDC9FD1C3A}</a:tableStyleId>
              </a:tblPr>
              <a:tblGrid>
                <a:gridCol w="3048000"/>
                <a:gridCol w="1447800"/>
                <a:gridCol w="1219200"/>
                <a:gridCol w="1524000"/>
                <a:gridCol w="990600"/>
              </a:tblGrid>
              <a:tr h="370840">
                <a:tc gridSpan="5">
                  <a:txBody>
                    <a:bodyPr/>
                    <a:lstStyle/>
                    <a:p>
                      <a:pPr algn="ctr"/>
                      <a:r>
                        <a:rPr lang="en-US" dirty="0" smtClean="0">
                          <a:solidFill>
                            <a:schemeClr val="tx1"/>
                          </a:solidFill>
                        </a:rPr>
                        <a:t>Root user </a:t>
                      </a:r>
                      <a:r>
                        <a:rPr lang="en-US" dirty="0" err="1" smtClean="0">
                          <a:solidFill>
                            <a:schemeClr val="tx1"/>
                          </a:solidFill>
                        </a:rPr>
                        <a:t>umask</a:t>
                      </a:r>
                      <a:endParaRPr 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r>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dirty="0" smtClean="0">
                          <a:solidFill>
                            <a:schemeClr val="tx1"/>
                          </a:solidFill>
                        </a:rPr>
                        <a:t>Directory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r>
                        <a:rPr lang="en-US" dirty="0" smtClean="0">
                          <a:solidFill>
                            <a:schemeClr val="tx1"/>
                          </a:solidFill>
                        </a:rPr>
                        <a:t>File</a:t>
                      </a:r>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r>
              <a:tr h="370840">
                <a:tc>
                  <a:txBody>
                    <a:bodyPr/>
                    <a:lstStyle/>
                    <a:p>
                      <a:r>
                        <a:rPr lang="en-US" dirty="0" err="1" smtClean="0"/>
                        <a:t>Maxium</a:t>
                      </a:r>
                      <a:r>
                        <a:rPr lang="en-US" dirty="0" smtClean="0"/>
                        <a:t> Allowable Permission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latin typeface="Courier New" pitchFamily="49" charset="0"/>
                          <a:cs typeface="Courier New" pitchFamily="49" charset="0"/>
                        </a:rPr>
                        <a:t>rwx</a:t>
                      </a:r>
                      <a:r>
                        <a:rPr lang="en-US" baseline="0" dirty="0" err="1" smtClean="0">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smtClean="0">
                          <a:solidFill>
                            <a:schemeClr val="dk1"/>
                          </a:solidFill>
                          <a:latin typeface="Courier New" pitchFamily="49" charset="0"/>
                          <a:ea typeface="+mn-ea"/>
                          <a:cs typeface="Courier New"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err="1" smtClean="0">
                          <a:solidFill>
                            <a:schemeClr val="dk1"/>
                          </a:solidFill>
                          <a:latin typeface="Courier New" pitchFamily="49" charset="0"/>
                          <a:ea typeface="+mn-ea"/>
                          <a:cs typeface="Courier New" pitchFamily="49" charset="0"/>
                        </a:rPr>
                        <a:t>rw-rw-rw</a:t>
                      </a:r>
                      <a:r>
                        <a:rPr lang="en-US" sz="1800" kern="1200" dirty="0" smtClean="0">
                          <a:solidFill>
                            <a:schemeClr val="dk1"/>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666</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err="1" smtClean="0"/>
                        <a:t>umask</a:t>
                      </a:r>
                      <a:r>
                        <a:rPr lang="en-US" dirty="0" smtClean="0"/>
                        <a:t> value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Courier New" pitchFamily="49" charset="0"/>
                          <a:cs typeface="Courier New" pitchFamily="49" charset="0"/>
                        </a:rPr>
                        <a:t>----w--w-</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Courier New" pitchFamily="49" charset="0"/>
                          <a:cs typeface="Courier New" pitchFamily="49" charset="0"/>
                        </a:rPr>
                        <a:t>----w--w-</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022</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Default permission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smtClean="0">
                          <a:latin typeface="Courier New" pitchFamily="49" charset="0"/>
                          <a:cs typeface="Courier New" pitchFamily="49" charset="0"/>
                        </a:rPr>
                        <a:t>rwxr</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xr</a:t>
                      </a:r>
                      <a:r>
                        <a:rPr lang="en-US" dirty="0" smtClean="0">
                          <a:latin typeface="Courier New" pitchFamily="49" charset="0"/>
                          <a:cs typeface="Courier New" pitchFamily="49" charset="0"/>
                        </a:rPr>
                        <a:t>-x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smtClean="0"/>
                        <a:t>755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-r--r--</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smtClean="0"/>
                        <a:t>644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
        <p:nvSpPr>
          <p:cNvPr id="7" name="TextBox 6"/>
          <p:cNvSpPr txBox="1"/>
          <p:nvPr/>
        </p:nvSpPr>
        <p:spPr>
          <a:xfrm>
            <a:off x="533400" y="3733800"/>
            <a:ext cx="8153400" cy="1384300"/>
          </a:xfrm>
          <a:prstGeom prst="rect">
            <a:avLst/>
          </a:prstGeom>
          <a:noFill/>
        </p:spPr>
        <p:txBody>
          <a:bodyPr>
            <a:spAutoFit/>
          </a:bodyPr>
          <a:lstStyle/>
          <a:p>
            <a:pPr>
              <a:defRPr/>
            </a:pPr>
            <a:r>
              <a:rPr lang="en-US" sz="2800" dirty="0">
                <a:latin typeface="+mn-lt"/>
              </a:rPr>
              <a:t>With a root user </a:t>
            </a:r>
            <a:r>
              <a:rPr lang="en-US" sz="2800" dirty="0" err="1">
                <a:latin typeface="+mn-lt"/>
              </a:rPr>
              <a:t>umask</a:t>
            </a:r>
            <a:r>
              <a:rPr lang="en-US" sz="2800" dirty="0">
                <a:latin typeface="+mn-lt"/>
              </a:rPr>
              <a:t> value of 022, the group and others sets of permissions have write permission removed.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smtClean="0"/>
              <a:t>Private umask example</a:t>
            </a:r>
          </a:p>
        </p:txBody>
      </p:sp>
      <p:graphicFrame>
        <p:nvGraphicFramePr>
          <p:cNvPr id="4" name="Content Placeholder 3"/>
          <p:cNvGraphicFramePr>
            <a:graphicFrameLocks noGrp="1"/>
          </p:cNvGraphicFramePr>
          <p:nvPr>
            <p:ph idx="1"/>
          </p:nvPr>
        </p:nvGraphicFramePr>
        <p:xfrm>
          <a:off x="457200" y="1447800"/>
          <a:ext cx="8229600" cy="1854200"/>
        </p:xfrm>
        <a:graphic>
          <a:graphicData uri="http://schemas.openxmlformats.org/drawingml/2006/table">
            <a:tbl>
              <a:tblPr firstRow="1" bandRow="1">
                <a:tableStyleId>{5C22544A-7EE6-4342-B048-85BDC9FD1C3A}</a:tableStyleId>
              </a:tblPr>
              <a:tblGrid>
                <a:gridCol w="3048000"/>
                <a:gridCol w="1447800"/>
                <a:gridCol w="1219200"/>
                <a:gridCol w="1524000"/>
                <a:gridCol w="990600"/>
              </a:tblGrid>
              <a:tr h="370840">
                <a:tc gridSpan="5">
                  <a:txBody>
                    <a:bodyPr/>
                    <a:lstStyle/>
                    <a:p>
                      <a:pPr algn="ctr"/>
                      <a:r>
                        <a:rPr lang="en-US" dirty="0" err="1" smtClean="0">
                          <a:solidFill>
                            <a:schemeClr val="tx1"/>
                          </a:solidFill>
                        </a:rPr>
                        <a:t>umask</a:t>
                      </a:r>
                      <a:r>
                        <a:rPr lang="en-US" dirty="0" smtClean="0">
                          <a:solidFill>
                            <a:schemeClr val="tx1"/>
                          </a:solidFill>
                        </a:rPr>
                        <a:t> for privacy</a:t>
                      </a:r>
                      <a:endParaRPr lang="en-US" dirty="0">
                        <a:solidFill>
                          <a:schemeClr val="tx1"/>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r>
              <a:tr h="37084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dirty="0" smtClean="0">
                          <a:solidFill>
                            <a:schemeClr val="tx1"/>
                          </a:solidFill>
                        </a:rPr>
                        <a:t>Directory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r>
                        <a:rPr lang="en-US" dirty="0" smtClean="0">
                          <a:solidFill>
                            <a:schemeClr val="tx1"/>
                          </a:solidFill>
                        </a:rPr>
                        <a:t>File</a:t>
                      </a:r>
                      <a:endParaRPr 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r>
              <a:tr h="370840">
                <a:tc>
                  <a:txBody>
                    <a:bodyPr/>
                    <a:lstStyle/>
                    <a:p>
                      <a:r>
                        <a:rPr lang="en-US" dirty="0" err="1" smtClean="0"/>
                        <a:t>Maxium</a:t>
                      </a:r>
                      <a:r>
                        <a:rPr lang="en-US" dirty="0" smtClean="0"/>
                        <a:t> Allowable Permission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latin typeface="Courier New" pitchFamily="49" charset="0"/>
                          <a:cs typeface="Courier New" pitchFamily="49" charset="0"/>
                        </a:rPr>
                        <a:t>rwx</a:t>
                      </a:r>
                      <a:r>
                        <a:rPr lang="en-US" baseline="0" dirty="0" err="1" smtClean="0">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smtClean="0">
                          <a:solidFill>
                            <a:schemeClr val="dk1"/>
                          </a:solidFill>
                          <a:latin typeface="Courier New" pitchFamily="49" charset="0"/>
                          <a:ea typeface="+mn-ea"/>
                          <a:cs typeface="Courier New"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800" kern="1200" dirty="0" err="1" smtClean="0">
                          <a:solidFill>
                            <a:schemeClr val="dk1"/>
                          </a:solidFill>
                          <a:latin typeface="Courier New" pitchFamily="49" charset="0"/>
                          <a:ea typeface="+mn-ea"/>
                          <a:cs typeface="Courier New" pitchFamily="49" charset="0"/>
                        </a:rPr>
                        <a:t>rw-rw-rw</a:t>
                      </a:r>
                      <a:r>
                        <a:rPr lang="en-US" sz="1800" kern="1200" dirty="0" smtClean="0">
                          <a:solidFill>
                            <a:schemeClr val="dk1"/>
                          </a:solidFill>
                          <a:latin typeface="Courier New" pitchFamily="49" charset="0"/>
                          <a:ea typeface="+mn-ea"/>
                          <a:cs typeface="Courier New"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Courier New" pitchFamily="49" charset="0"/>
                          <a:cs typeface="Courier New" pitchFamily="49" charset="0"/>
                        </a:rPr>
                        <a:t>666</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err="1" smtClean="0"/>
                        <a:t>umask</a:t>
                      </a:r>
                      <a:r>
                        <a:rPr lang="en-US" dirty="0" smtClean="0"/>
                        <a:t> value</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Courier New" pitchFamily="49" charset="0"/>
                          <a:cs typeface="Courier New" pitchFamily="49" charset="0"/>
                        </a:rPr>
                        <a:t>077</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rwxrwx</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Courier New" pitchFamily="49" charset="0"/>
                          <a:cs typeface="Courier New" pitchFamily="49" charset="0"/>
                        </a:rPr>
                        <a:t>077</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t>Default permission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smtClean="0">
                          <a:latin typeface="Courier New" pitchFamily="49" charset="0"/>
                          <a:cs typeface="Courier New" pitchFamily="49" charset="0"/>
                        </a:rPr>
                        <a:t>rwx</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smtClean="0">
                          <a:latin typeface="Courier New" pitchFamily="49" charset="0"/>
                          <a:cs typeface="Courier New" pitchFamily="49" charset="0"/>
                        </a:rPr>
                        <a:t>700</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dirty="0" smtClean="0">
                          <a:latin typeface="Courier New" pitchFamily="49" charset="0"/>
                          <a:cs typeface="Courier New" pitchFamily="49" charset="0"/>
                        </a:rPr>
                        <a:t>600</a:t>
                      </a:r>
                      <a:endParaRPr lang="en-US"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
        <p:nvSpPr>
          <p:cNvPr id="7" name="TextBox 6"/>
          <p:cNvSpPr txBox="1"/>
          <p:nvPr/>
        </p:nvSpPr>
        <p:spPr>
          <a:xfrm>
            <a:off x="533400" y="3733800"/>
            <a:ext cx="8153400" cy="954088"/>
          </a:xfrm>
          <a:prstGeom prst="rect">
            <a:avLst/>
          </a:prstGeom>
          <a:noFill/>
        </p:spPr>
        <p:txBody>
          <a:bodyPr>
            <a:spAutoFit/>
          </a:bodyPr>
          <a:lstStyle/>
          <a:p>
            <a:pPr>
              <a:defRPr/>
            </a:pPr>
            <a:r>
              <a:rPr lang="en-US" sz="2800" dirty="0">
                <a:latin typeface="+mn-lt"/>
              </a:rPr>
              <a:t>With </a:t>
            </a:r>
            <a:r>
              <a:rPr lang="en-US" sz="2800" dirty="0" err="1">
                <a:latin typeface="+mn-lt"/>
              </a:rPr>
              <a:t>umask</a:t>
            </a:r>
            <a:r>
              <a:rPr lang="en-US" sz="2800" dirty="0">
                <a:latin typeface="+mn-lt"/>
              </a:rPr>
              <a:t> value of 077, the group and others sets of permissions have </a:t>
            </a:r>
            <a:r>
              <a:rPr lang="en-US" sz="2800" i="1" dirty="0">
                <a:latin typeface="+mn-lt"/>
              </a:rPr>
              <a:t>all</a:t>
            </a:r>
            <a:r>
              <a:rPr lang="en-US" sz="2800" dirty="0">
                <a:latin typeface="+mn-lt"/>
              </a:rPr>
              <a:t> permissions removed.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t>Using umask</a:t>
            </a:r>
          </a:p>
        </p:txBody>
      </p:sp>
      <p:sp>
        <p:nvSpPr>
          <p:cNvPr id="50178" name="Content Placeholder 2"/>
          <p:cNvSpPr>
            <a:spLocks noGrp="1"/>
          </p:cNvSpPr>
          <p:nvPr>
            <p:ph idx="1"/>
          </p:nvPr>
        </p:nvSpPr>
        <p:spPr/>
        <p:txBody>
          <a:bodyPr/>
          <a:lstStyle/>
          <a:p>
            <a:r>
              <a:rPr lang="en-US" sz="2400" dirty="0" smtClean="0"/>
              <a:t>To display the current </a:t>
            </a:r>
            <a:r>
              <a:rPr lang="en-US" sz="2400" dirty="0" err="1" smtClean="0"/>
              <a:t>umask</a:t>
            </a:r>
            <a:r>
              <a:rPr lang="en-US" sz="2400" dirty="0" smtClean="0"/>
              <a:t> value, execute </a:t>
            </a:r>
            <a:r>
              <a:rPr lang="en-US" sz="2400" dirty="0" err="1" smtClean="0">
                <a:latin typeface="Courier New" pitchFamily="49" charset="0"/>
                <a:cs typeface="Courier New" pitchFamily="49" charset="0"/>
              </a:rPr>
              <a:t>umask</a:t>
            </a:r>
            <a:r>
              <a:rPr lang="en-US" sz="2400" dirty="0" smtClean="0">
                <a:latin typeface="Courier New" pitchFamily="49" charset="0"/>
                <a:cs typeface="Courier New" pitchFamily="49" charset="0"/>
              </a:rPr>
              <a:t> </a:t>
            </a:r>
            <a:r>
              <a:rPr lang="en-US" sz="2400" dirty="0" smtClean="0">
                <a:cs typeface="Courier New" pitchFamily="49" charset="0"/>
              </a:rPr>
              <a:t>with no arguments.</a:t>
            </a:r>
          </a:p>
          <a:p>
            <a:r>
              <a:rPr lang="en-US" sz="2400" dirty="0" smtClean="0"/>
              <a:t>To set </a:t>
            </a:r>
            <a:r>
              <a:rPr lang="en-US" sz="2400" dirty="0" err="1" smtClean="0"/>
              <a:t>umask</a:t>
            </a:r>
            <a:r>
              <a:rPr lang="en-US" sz="2400" dirty="0" smtClean="0"/>
              <a:t> to a value of 027, type </a:t>
            </a:r>
            <a:r>
              <a:rPr lang="en-US" sz="2400" dirty="0" err="1" smtClean="0">
                <a:latin typeface="Courier New" pitchFamily="49" charset="0"/>
                <a:cs typeface="Courier New" pitchFamily="49" charset="0"/>
              </a:rPr>
              <a:t>umask</a:t>
            </a:r>
            <a:r>
              <a:rPr lang="en-US" sz="2400" dirty="0" smtClean="0">
                <a:latin typeface="Courier New" pitchFamily="49" charset="0"/>
                <a:cs typeface="Courier New" pitchFamily="49" charset="0"/>
              </a:rPr>
              <a:t> 027</a:t>
            </a:r>
          </a:p>
          <a:p>
            <a:r>
              <a:rPr lang="en-US" sz="2400" dirty="0" smtClean="0">
                <a:cs typeface="Courier New" pitchFamily="49" charset="0"/>
              </a:rPr>
              <a:t>The new </a:t>
            </a:r>
            <a:r>
              <a:rPr lang="en-US" sz="2400" dirty="0" err="1" smtClean="0">
                <a:cs typeface="Courier New" pitchFamily="49" charset="0"/>
              </a:rPr>
              <a:t>umask</a:t>
            </a:r>
            <a:r>
              <a:rPr lang="en-US" sz="2400" dirty="0" smtClean="0">
                <a:cs typeface="Courier New" pitchFamily="49" charset="0"/>
              </a:rPr>
              <a:t> value will only apply during a login session.</a:t>
            </a:r>
          </a:p>
          <a:p>
            <a:r>
              <a:rPr lang="en-US" sz="2400" dirty="0" smtClean="0">
                <a:cs typeface="Courier New" pitchFamily="49" charset="0"/>
              </a:rPr>
              <a:t>When a new shell is started, your default </a:t>
            </a:r>
            <a:r>
              <a:rPr lang="en-US" sz="2400" dirty="0" err="1" smtClean="0">
                <a:cs typeface="Courier New" pitchFamily="49" charset="0"/>
              </a:rPr>
              <a:t>umask</a:t>
            </a:r>
            <a:r>
              <a:rPr lang="en-US" sz="2400" dirty="0" smtClean="0">
                <a:cs typeface="Courier New" pitchFamily="49" charset="0"/>
              </a:rPr>
              <a:t> will be in effect again.</a:t>
            </a:r>
          </a:p>
          <a:p>
            <a:r>
              <a:rPr lang="en-US" sz="2400" dirty="0" smtClean="0">
                <a:cs typeface="Courier New" pitchFamily="49" charset="0"/>
              </a:rPr>
              <a:t>To set a new default </a:t>
            </a:r>
            <a:r>
              <a:rPr lang="en-US" sz="2400" dirty="0" err="1" smtClean="0">
                <a:cs typeface="Courier New" pitchFamily="49" charset="0"/>
              </a:rPr>
              <a:t>umask</a:t>
            </a:r>
            <a:r>
              <a:rPr lang="en-US" sz="2400" dirty="0" smtClean="0">
                <a:cs typeface="Courier New" pitchFamily="49" charset="0"/>
              </a:rPr>
              <a:t>, modify </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bashrc</a:t>
            </a:r>
            <a:endParaRPr lang="en-US" sz="2400" dirty="0" smtClean="0">
              <a:latin typeface="Courier New" pitchFamily="49" charset="0"/>
              <a:cs typeface="Courier New" pitchFamily="49" charset="0"/>
            </a:endParaRPr>
          </a:p>
          <a:p>
            <a:r>
              <a:rPr lang="en-US" sz="2400" dirty="0" smtClean="0">
                <a:cs typeface="Courier New" pitchFamily="49" charset="0"/>
              </a:rPr>
              <a:t>The </a:t>
            </a:r>
            <a:r>
              <a:rPr lang="en-US" sz="2400" dirty="0" err="1" smtClean="0">
                <a:cs typeface="Courier New" pitchFamily="49" charset="0"/>
              </a:rPr>
              <a:t>umask</a:t>
            </a:r>
            <a:r>
              <a:rPr lang="en-US" sz="2400" dirty="0" smtClean="0">
                <a:cs typeface="Courier New" pitchFamily="49" charset="0"/>
              </a:rPr>
              <a:t> value has no effect on existing files or directories, but applies to new files or directories.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8433" name="Title 1"/>
          <p:cNvSpPr>
            <a:spLocks noGrp="1"/>
          </p:cNvSpPr>
          <p:nvPr>
            <p:ph type="title" idx="4294967295"/>
          </p:nvPr>
        </p:nvSpPr>
        <p:spPr/>
        <p:txBody>
          <a:bodyPr/>
          <a:lstStyle/>
          <a:p>
            <a:pPr eaLnBrk="1" hangingPunct="1"/>
            <a:r>
              <a:rPr lang="en-US" altLang="zh-CN" smtClean="0"/>
              <a:t>Viewing Ownership (ls -l)</a:t>
            </a:r>
            <a:endParaRPr lang="en-US" smtClean="0"/>
          </a:p>
        </p:txBody>
      </p:sp>
      <p:sp>
        <p:nvSpPr>
          <p:cNvPr id="18434" name="Content Placeholder 2"/>
          <p:cNvSpPr>
            <a:spLocks noGrp="1"/>
          </p:cNvSpPr>
          <p:nvPr>
            <p:ph idx="4294967295"/>
          </p:nvPr>
        </p:nvSpPr>
        <p:spPr/>
        <p:txBody>
          <a:bodyPr/>
          <a:lstStyle/>
          <a:p>
            <a:pPr eaLnBrk="1" hangingPunct="1"/>
            <a:r>
              <a:rPr lang="en-US" altLang="zh-CN" sz="2800" smtClean="0"/>
              <a:t>To view the ownerships of a regular file, you can use the </a:t>
            </a:r>
            <a:r>
              <a:rPr lang="en-US" altLang="zh-CN" sz="2800" smtClean="0">
                <a:latin typeface="Courier New" pitchFamily="49" charset="0"/>
                <a:cs typeface="Courier New" pitchFamily="49" charset="0"/>
              </a:rPr>
              <a:t>ls –l</a:t>
            </a:r>
            <a:r>
              <a:rPr lang="en-US" altLang="zh-CN" sz="2800" smtClean="0">
                <a:cs typeface="Courier New" pitchFamily="49" charset="0"/>
              </a:rPr>
              <a:t> command</a:t>
            </a:r>
            <a:r>
              <a:rPr lang="en-US" altLang="zh-CN" sz="2800" smtClean="0"/>
              <a:t>:</a:t>
            </a:r>
          </a:p>
          <a:p>
            <a:pPr eaLnBrk="1" hangingPunct="1">
              <a:buFont typeface="Arial" charset="0"/>
              <a:buNone/>
            </a:pPr>
            <a:r>
              <a:rPr lang="en-US" altLang="zh-CN" sz="2400" smtClean="0"/>
              <a:t>[sysadmin@localhost ~]$ ls -l /etc/named.conf</a:t>
            </a:r>
          </a:p>
          <a:p>
            <a:pPr eaLnBrk="1" hangingPunct="1">
              <a:buFont typeface="Arial" charset="0"/>
              <a:buNone/>
            </a:pPr>
            <a:r>
              <a:rPr lang="en-US" altLang="zh-CN" sz="2400" smtClean="0"/>
              <a:t>-rw-r-----. 1 root named 1163 May 13 10:27 /etc/named.conf</a:t>
            </a:r>
          </a:p>
          <a:p>
            <a:pPr eaLnBrk="1" hangingPunct="1"/>
            <a:endParaRPr lang="en-US" altLang="zh-CN" sz="2800" smtClean="0"/>
          </a:p>
          <a:p>
            <a:pPr eaLnBrk="1" hangingPunct="1"/>
            <a:r>
              <a:rPr lang="en-US" altLang="zh-CN" sz="2800" smtClean="0"/>
              <a:t>To view the ownerships of a directory file, you can use the </a:t>
            </a:r>
            <a:r>
              <a:rPr lang="en-US" altLang="zh-CN" sz="2800" smtClean="0">
                <a:latin typeface="Courier New" pitchFamily="49" charset="0"/>
              </a:rPr>
              <a:t>ls -ld</a:t>
            </a:r>
            <a:r>
              <a:rPr lang="en-US" altLang="zh-CN" sz="2800" smtClean="0"/>
              <a:t> command:</a:t>
            </a:r>
          </a:p>
          <a:p>
            <a:pPr eaLnBrk="1" hangingPunct="1">
              <a:buFont typeface="Arial" charset="0"/>
              <a:buNone/>
            </a:pPr>
            <a:r>
              <a:rPr lang="en-US" sz="2400" smtClean="0"/>
              <a:t>[sysadmin@localhost ~]$ ls -ld /etc/named</a:t>
            </a:r>
          </a:p>
          <a:p>
            <a:pPr eaLnBrk="1" hangingPunct="1">
              <a:buFont typeface="Arial" charset="0"/>
              <a:buNone/>
            </a:pPr>
            <a:r>
              <a:rPr lang="en-US" sz="2400" smtClean="0"/>
              <a:t>drwxr-x---. 2 root named 4096 Mar 28  2013 /etc/named</a:t>
            </a:r>
          </a:p>
          <a:p>
            <a:pPr eaLnBrk="1" hangingPunct="1">
              <a:buFont typeface="Arial" charset="0"/>
              <a:buNone/>
            </a:pPr>
            <a:endParaRPr lang="en-US" sz="2400" smtClean="0"/>
          </a:p>
        </p:txBody>
      </p:sp>
      <p:sp>
        <p:nvSpPr>
          <p:cNvPr id="18435" name="TextBox 3"/>
          <p:cNvSpPr txBox="1">
            <a:spLocks noChangeArrowheads="1"/>
          </p:cNvSpPr>
          <p:nvPr/>
        </p:nvSpPr>
        <p:spPr bwMode="auto">
          <a:xfrm>
            <a:off x="1295400" y="3505200"/>
            <a:ext cx="1371600" cy="369888"/>
          </a:xfrm>
          <a:prstGeom prst="rect">
            <a:avLst/>
          </a:prstGeom>
          <a:noFill/>
          <a:ln w="9525">
            <a:noFill/>
            <a:miter lim="800000"/>
            <a:headEnd/>
            <a:tailEnd/>
          </a:ln>
        </p:spPr>
        <p:txBody>
          <a:bodyPr>
            <a:spAutoFit/>
          </a:bodyPr>
          <a:lstStyle/>
          <a:p>
            <a:r>
              <a:rPr lang="en-US"/>
              <a:t>user owner</a:t>
            </a:r>
          </a:p>
        </p:txBody>
      </p:sp>
      <p:cxnSp>
        <p:nvCxnSpPr>
          <p:cNvPr id="6" name="Straight Arrow Connector 5"/>
          <p:cNvCxnSpPr/>
          <p:nvPr/>
        </p:nvCxnSpPr>
        <p:spPr>
          <a:xfrm flipV="1">
            <a:off x="1828800" y="33528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7" name="TextBox 6"/>
          <p:cNvSpPr txBox="1">
            <a:spLocks noChangeArrowheads="1"/>
          </p:cNvSpPr>
          <p:nvPr/>
        </p:nvSpPr>
        <p:spPr bwMode="auto">
          <a:xfrm>
            <a:off x="2743200" y="3505200"/>
            <a:ext cx="1905000" cy="369888"/>
          </a:xfrm>
          <a:prstGeom prst="rect">
            <a:avLst/>
          </a:prstGeom>
          <a:noFill/>
          <a:ln w="9525">
            <a:noFill/>
            <a:miter lim="800000"/>
            <a:headEnd/>
            <a:tailEnd/>
          </a:ln>
        </p:spPr>
        <p:txBody>
          <a:bodyPr>
            <a:spAutoFit/>
          </a:bodyPr>
          <a:lstStyle/>
          <a:p>
            <a:r>
              <a:rPr lang="en-US"/>
              <a:t>group owner</a:t>
            </a:r>
          </a:p>
        </p:txBody>
      </p:sp>
      <p:cxnSp>
        <p:nvCxnSpPr>
          <p:cNvPr id="9" name="Straight Arrow Connector 8"/>
          <p:cNvCxnSpPr/>
          <p:nvPr/>
        </p:nvCxnSpPr>
        <p:spPr>
          <a:xfrm flipH="1" flipV="1">
            <a:off x="3124200" y="33528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39" name="TextBox 10"/>
          <p:cNvSpPr txBox="1">
            <a:spLocks noChangeArrowheads="1"/>
          </p:cNvSpPr>
          <p:nvPr/>
        </p:nvSpPr>
        <p:spPr bwMode="auto">
          <a:xfrm>
            <a:off x="1447800" y="5867400"/>
            <a:ext cx="1371600" cy="369888"/>
          </a:xfrm>
          <a:prstGeom prst="rect">
            <a:avLst/>
          </a:prstGeom>
          <a:noFill/>
          <a:ln w="9525">
            <a:noFill/>
            <a:miter lim="800000"/>
            <a:headEnd/>
            <a:tailEnd/>
          </a:ln>
        </p:spPr>
        <p:txBody>
          <a:bodyPr>
            <a:spAutoFit/>
          </a:bodyPr>
          <a:lstStyle/>
          <a:p>
            <a:r>
              <a:rPr lang="en-US"/>
              <a:t>user owner</a:t>
            </a:r>
          </a:p>
        </p:txBody>
      </p:sp>
      <p:cxnSp>
        <p:nvCxnSpPr>
          <p:cNvPr id="12" name="Straight Arrow Connector 11"/>
          <p:cNvCxnSpPr/>
          <p:nvPr/>
        </p:nvCxnSpPr>
        <p:spPr>
          <a:xfrm flipV="1">
            <a:off x="1981200" y="57150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1" name="TextBox 12"/>
          <p:cNvSpPr txBox="1">
            <a:spLocks noChangeArrowheads="1"/>
          </p:cNvSpPr>
          <p:nvPr/>
        </p:nvSpPr>
        <p:spPr bwMode="auto">
          <a:xfrm>
            <a:off x="2895600" y="5867400"/>
            <a:ext cx="1905000" cy="369888"/>
          </a:xfrm>
          <a:prstGeom prst="rect">
            <a:avLst/>
          </a:prstGeom>
          <a:noFill/>
          <a:ln w="9525">
            <a:noFill/>
            <a:miter lim="800000"/>
            <a:headEnd/>
            <a:tailEnd/>
          </a:ln>
        </p:spPr>
        <p:txBody>
          <a:bodyPr>
            <a:spAutoFit/>
          </a:bodyPr>
          <a:lstStyle/>
          <a:p>
            <a:r>
              <a:rPr lang="en-US"/>
              <a:t>group owner</a:t>
            </a:r>
          </a:p>
        </p:txBody>
      </p:sp>
      <p:cxnSp>
        <p:nvCxnSpPr>
          <p:cNvPr id="14" name="Straight Arrow Connector 13"/>
          <p:cNvCxnSpPr/>
          <p:nvPr/>
        </p:nvCxnSpPr>
        <p:spPr>
          <a:xfrm flipH="1" flipV="1">
            <a:off x="3276600" y="57150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9457" name="Title 1"/>
          <p:cNvSpPr>
            <a:spLocks noGrp="1"/>
          </p:cNvSpPr>
          <p:nvPr>
            <p:ph type="title" idx="4294967295"/>
          </p:nvPr>
        </p:nvSpPr>
        <p:spPr/>
        <p:txBody>
          <a:bodyPr/>
          <a:lstStyle/>
          <a:p>
            <a:pPr eaLnBrk="1" hangingPunct="1"/>
            <a:r>
              <a:rPr lang="en-US" altLang="zh-CN" smtClean="0"/>
              <a:t>Viewing Ownership (stat)</a:t>
            </a:r>
            <a:endParaRPr lang="en-US" smtClean="0"/>
          </a:p>
        </p:txBody>
      </p:sp>
      <p:sp>
        <p:nvSpPr>
          <p:cNvPr id="19458" name="Content Placeholder 2"/>
          <p:cNvSpPr>
            <a:spLocks noGrp="1"/>
          </p:cNvSpPr>
          <p:nvPr>
            <p:ph idx="4294967295"/>
          </p:nvPr>
        </p:nvSpPr>
        <p:spPr/>
        <p:txBody>
          <a:bodyPr/>
          <a:lstStyle/>
          <a:p>
            <a:pPr marL="228600" indent="-228600" eaLnBrk="1" hangingPunct="1"/>
            <a:r>
              <a:rPr lang="en-US" sz="2400" dirty="0" smtClean="0"/>
              <a:t>Another command that allows you to view ownership information in a more detailed way is the </a:t>
            </a:r>
            <a:r>
              <a:rPr lang="en-US" sz="2400" dirty="0" smtClean="0">
                <a:latin typeface="Courier New" pitchFamily="49" charset="0"/>
                <a:cs typeface="Courier New" pitchFamily="49" charset="0"/>
              </a:rPr>
              <a:t>stat</a:t>
            </a:r>
            <a:r>
              <a:rPr lang="en-US" sz="2400" dirty="0" smtClean="0"/>
              <a:t> command:</a:t>
            </a:r>
          </a:p>
          <a:p>
            <a:pPr marL="228600" indent="-228600" eaLnBrk="1" hangingPunct="1">
              <a:buFont typeface="Arial" charset="0"/>
              <a:buNone/>
            </a:pPr>
            <a:r>
              <a:rPr lang="en-US" sz="2400" dirty="0" smtClean="0"/>
              <a:t>[</a:t>
            </a:r>
            <a:r>
              <a:rPr lang="en-US" sz="2400" dirty="0" err="1" smtClean="0"/>
              <a:t>sysadmin@localhost</a:t>
            </a:r>
            <a:r>
              <a:rPr lang="en-US" sz="2400" dirty="0" smtClean="0"/>
              <a:t> ~]$ </a:t>
            </a:r>
            <a:r>
              <a:rPr lang="en-US" sz="2400" b="1" dirty="0" smtClean="0"/>
              <a:t>stat /</a:t>
            </a:r>
            <a:r>
              <a:rPr lang="en-US" sz="2400" b="1" dirty="0" err="1" smtClean="0"/>
              <a:t>etc</a:t>
            </a:r>
            <a:r>
              <a:rPr lang="en-US" sz="2400" b="1" dirty="0" smtClean="0"/>
              <a:t>/named</a:t>
            </a:r>
          </a:p>
          <a:p>
            <a:pPr marL="228600" indent="-228600" eaLnBrk="1" hangingPunct="1">
              <a:buFont typeface="Arial" charset="0"/>
              <a:buNone/>
            </a:pPr>
            <a:r>
              <a:rPr lang="en-US" sz="2400" i="1" dirty="0" smtClean="0"/>
              <a:t>  File: `/</a:t>
            </a:r>
            <a:r>
              <a:rPr lang="en-US" sz="2400" i="1" dirty="0" err="1" smtClean="0"/>
              <a:t>etc</a:t>
            </a:r>
            <a:r>
              <a:rPr lang="en-US" sz="2400" i="1" dirty="0" smtClean="0"/>
              <a:t>/named'</a:t>
            </a:r>
          </a:p>
          <a:p>
            <a:pPr marL="228600" indent="-228600" eaLnBrk="1" hangingPunct="1">
              <a:buFont typeface="Arial" charset="0"/>
              <a:buNone/>
            </a:pPr>
            <a:r>
              <a:rPr lang="en-US" sz="2400" i="1" dirty="0" smtClean="0"/>
              <a:t>  Size: 4096      	Blocks: 8          IO Block: 4096   directory</a:t>
            </a:r>
          </a:p>
          <a:p>
            <a:pPr marL="228600" indent="-228600" eaLnBrk="1" hangingPunct="1">
              <a:buFont typeface="Arial" charset="0"/>
              <a:buNone/>
            </a:pPr>
            <a:r>
              <a:rPr lang="en-US" sz="2400" i="1" dirty="0" smtClean="0"/>
              <a:t>Device: fd00h/64768d	</a:t>
            </a:r>
            <a:r>
              <a:rPr lang="en-US" sz="2400" i="1" dirty="0" err="1" smtClean="0"/>
              <a:t>Inode</a:t>
            </a:r>
            <a:r>
              <a:rPr lang="en-US" sz="2400" i="1" dirty="0" smtClean="0"/>
              <a:t>: 153995      Links: 2</a:t>
            </a:r>
          </a:p>
          <a:p>
            <a:pPr marL="228600" indent="-228600" eaLnBrk="1" hangingPunct="1">
              <a:buFont typeface="Arial" charset="0"/>
              <a:buNone/>
            </a:pPr>
            <a:r>
              <a:rPr lang="en-US" sz="2400" i="1" dirty="0" smtClean="0"/>
              <a:t>Access: (0750/</a:t>
            </a:r>
            <a:r>
              <a:rPr lang="en-US" sz="2400" i="1" dirty="0" err="1" smtClean="0"/>
              <a:t>drwxr</a:t>
            </a:r>
            <a:r>
              <a:rPr lang="en-US" sz="2400" i="1" dirty="0" smtClean="0"/>
              <a:t>-x---)  </a:t>
            </a:r>
            <a:r>
              <a:rPr lang="en-US" sz="2400" i="1" dirty="0" err="1" smtClean="0"/>
              <a:t>Uid</a:t>
            </a:r>
            <a:r>
              <a:rPr lang="en-US" sz="2400" i="1" dirty="0" smtClean="0"/>
              <a:t>: (    0/    root)   </a:t>
            </a:r>
            <a:r>
              <a:rPr lang="en-US" sz="2400" i="1" dirty="0" err="1" smtClean="0"/>
              <a:t>Gid</a:t>
            </a:r>
            <a:r>
              <a:rPr lang="en-US" sz="2400" i="1" dirty="0" smtClean="0"/>
              <a:t>: (   25/   named)</a:t>
            </a:r>
          </a:p>
          <a:p>
            <a:pPr marL="228600" indent="-228600" eaLnBrk="1" hangingPunct="1">
              <a:buFont typeface="Arial" charset="0"/>
              <a:buNone/>
            </a:pPr>
            <a:r>
              <a:rPr lang="en-US" sz="2400" i="1" dirty="0" smtClean="0"/>
              <a:t>Access: 2013-10-28 16:21:34.949997291 -0700</a:t>
            </a:r>
          </a:p>
          <a:p>
            <a:pPr marL="228600" indent="-228600" eaLnBrk="1" hangingPunct="1">
              <a:buFont typeface="Arial" charset="0"/>
              <a:buNone/>
            </a:pPr>
            <a:r>
              <a:rPr lang="en-US" sz="2400" i="1" dirty="0" smtClean="0"/>
              <a:t>Modify: 2013-03-28 15:18:54.000000000 -0700</a:t>
            </a:r>
          </a:p>
          <a:p>
            <a:pPr marL="228600" indent="-228600" eaLnBrk="1" hangingPunct="1">
              <a:buFont typeface="Arial" charset="0"/>
              <a:buNone/>
            </a:pPr>
            <a:r>
              <a:rPr lang="en-US" sz="2400" i="1" dirty="0" smtClean="0"/>
              <a:t>Change: 2013-05-13 09:56:53.831158705 -0700</a:t>
            </a:r>
          </a:p>
          <a:p>
            <a:pPr marL="228600" indent="-228600" eaLnBrk="1" hangingPunct="1">
              <a:buFont typeface="Arial" charset="0"/>
              <a:buNone/>
            </a:pPr>
            <a:endParaRPr lang="en-US" sz="2400" dirty="0" smtClean="0"/>
          </a:p>
        </p:txBody>
      </p:sp>
      <p:sp>
        <p:nvSpPr>
          <p:cNvPr id="19459" name="TextBox 10"/>
          <p:cNvSpPr txBox="1">
            <a:spLocks noChangeArrowheads="1"/>
          </p:cNvSpPr>
          <p:nvPr/>
        </p:nvSpPr>
        <p:spPr bwMode="auto">
          <a:xfrm>
            <a:off x="2495550" y="4453719"/>
            <a:ext cx="1371600" cy="369888"/>
          </a:xfrm>
          <a:prstGeom prst="rect">
            <a:avLst/>
          </a:prstGeom>
          <a:noFill/>
          <a:ln w="9525">
            <a:noFill/>
            <a:miter lim="800000"/>
            <a:headEnd/>
            <a:tailEnd/>
          </a:ln>
        </p:spPr>
        <p:txBody>
          <a:bodyPr>
            <a:spAutoFit/>
          </a:bodyPr>
          <a:lstStyle/>
          <a:p>
            <a:r>
              <a:rPr lang="en-US" dirty="0">
                <a:solidFill>
                  <a:srgbClr val="FF0000"/>
                </a:solidFill>
              </a:rPr>
              <a:t>user owner</a:t>
            </a:r>
          </a:p>
        </p:txBody>
      </p:sp>
      <p:cxnSp>
        <p:nvCxnSpPr>
          <p:cNvPr id="12" name="Straight Arrow Connector 11"/>
          <p:cNvCxnSpPr/>
          <p:nvPr/>
        </p:nvCxnSpPr>
        <p:spPr>
          <a:xfrm flipV="1">
            <a:off x="3733800" y="4610100"/>
            <a:ext cx="17145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61" name="TextBox 12"/>
          <p:cNvSpPr txBox="1">
            <a:spLocks noChangeArrowheads="1"/>
          </p:cNvSpPr>
          <p:nvPr/>
        </p:nvSpPr>
        <p:spPr bwMode="auto">
          <a:xfrm>
            <a:off x="4572000" y="4453719"/>
            <a:ext cx="1905000" cy="369888"/>
          </a:xfrm>
          <a:prstGeom prst="rect">
            <a:avLst/>
          </a:prstGeom>
          <a:noFill/>
          <a:ln w="9525">
            <a:noFill/>
            <a:miter lim="800000"/>
            <a:headEnd/>
            <a:tailEnd/>
          </a:ln>
        </p:spPr>
        <p:txBody>
          <a:bodyPr>
            <a:spAutoFit/>
          </a:bodyPr>
          <a:lstStyle/>
          <a:p>
            <a:r>
              <a:rPr lang="en-US" dirty="0">
                <a:solidFill>
                  <a:srgbClr val="FF0000"/>
                </a:solidFill>
              </a:rPr>
              <a:t>group owner</a:t>
            </a:r>
          </a:p>
        </p:txBody>
      </p:sp>
      <p:cxnSp>
        <p:nvCxnSpPr>
          <p:cNvPr id="15" name="Straight Arrow Connector 14"/>
          <p:cNvCxnSpPr/>
          <p:nvPr/>
        </p:nvCxnSpPr>
        <p:spPr>
          <a:xfrm flipV="1">
            <a:off x="5981700" y="4610100"/>
            <a:ext cx="1143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altLang="zh-CN" smtClean="0"/>
              <a:t>File Ownership</a:t>
            </a:r>
            <a:endParaRPr lang="en-US" smtClean="0"/>
          </a:p>
        </p:txBody>
      </p:sp>
      <p:sp>
        <p:nvSpPr>
          <p:cNvPr id="20482" name="Content Placeholder 2"/>
          <p:cNvSpPr>
            <a:spLocks noGrp="1"/>
          </p:cNvSpPr>
          <p:nvPr>
            <p:ph idx="4294967295"/>
          </p:nvPr>
        </p:nvSpPr>
        <p:spPr/>
        <p:txBody>
          <a:bodyPr/>
          <a:lstStyle/>
          <a:p>
            <a:pPr eaLnBrk="1" hangingPunct="1"/>
            <a:r>
              <a:rPr lang="en-US" altLang="zh-CN" sz="2800" smtClean="0"/>
              <a:t>Every file is owned by a user and a group.</a:t>
            </a:r>
          </a:p>
          <a:p>
            <a:pPr eaLnBrk="1" hangingPunct="1"/>
            <a:r>
              <a:rPr lang="en-US" altLang="zh-CN" sz="2800" smtClean="0"/>
              <a:t>If a user creates a file, they will be the user owner of that file.</a:t>
            </a:r>
          </a:p>
          <a:p>
            <a:pPr eaLnBrk="1" hangingPunct="1"/>
            <a:r>
              <a:rPr lang="en-US" altLang="zh-CN" sz="2800" smtClean="0"/>
              <a:t>The </a:t>
            </a:r>
            <a:r>
              <a:rPr lang="en-US" altLang="zh-CN" sz="2800" smtClean="0">
                <a:latin typeface="Courier New" pitchFamily="49" charset="0"/>
              </a:rPr>
              <a:t>chown</a:t>
            </a:r>
            <a:r>
              <a:rPr lang="en-US" altLang="zh-CN" sz="2800" smtClean="0"/>
              <a:t> command can change user ownership of a file, but it can only be used by the root user.</a:t>
            </a:r>
          </a:p>
          <a:p>
            <a:pPr eaLnBrk="1" hangingPunct="1"/>
            <a:r>
              <a:rPr lang="en-US" altLang="zh-CN" sz="2800" smtClean="0"/>
              <a:t>Although most commands will show the user's account name as the owner, the operating system is actually associating that user’s UID as the file owner.</a:t>
            </a:r>
          </a:p>
          <a:p>
            <a:pPr eaLnBrk="1" hangingPunct="1"/>
            <a:endParaRPr lang="en-US" sz="2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1505" name="Title 1"/>
          <p:cNvSpPr>
            <a:spLocks noGrp="1"/>
          </p:cNvSpPr>
          <p:nvPr>
            <p:ph type="title" idx="4294967295"/>
          </p:nvPr>
        </p:nvSpPr>
        <p:spPr/>
        <p:txBody>
          <a:bodyPr/>
          <a:lstStyle/>
          <a:p>
            <a:pPr eaLnBrk="1" hangingPunct="1"/>
            <a:r>
              <a:rPr lang="en-US" altLang="zh-CN" smtClean="0"/>
              <a:t>Group Ownership</a:t>
            </a:r>
            <a:endParaRPr lang="en-US" smtClean="0"/>
          </a:p>
        </p:txBody>
      </p:sp>
      <p:sp>
        <p:nvSpPr>
          <p:cNvPr id="21506" name="Content Placeholder 2"/>
          <p:cNvSpPr>
            <a:spLocks noGrp="1"/>
          </p:cNvSpPr>
          <p:nvPr>
            <p:ph idx="4294967295"/>
          </p:nvPr>
        </p:nvSpPr>
        <p:spPr/>
        <p:txBody>
          <a:bodyPr/>
          <a:lstStyle/>
          <a:p>
            <a:pPr eaLnBrk="1" hangingPunct="1"/>
            <a:r>
              <a:rPr lang="en-US" altLang="zh-CN" sz="2400" dirty="0" smtClean="0"/>
              <a:t>When a file is created, the user's primary group is the group owner of the file.</a:t>
            </a:r>
          </a:p>
          <a:p>
            <a:pPr eaLnBrk="1" hangingPunct="1"/>
            <a:r>
              <a:rPr lang="en-US" sz="2400" dirty="0" smtClean="0"/>
              <a:t>The user can use the </a:t>
            </a:r>
            <a:r>
              <a:rPr lang="en-US" sz="2400" dirty="0" err="1" smtClean="0">
                <a:latin typeface="Courier New" pitchFamily="49" charset="0"/>
              </a:rPr>
              <a:t>chgrp</a:t>
            </a:r>
            <a:r>
              <a:rPr lang="en-US" sz="2400" dirty="0" smtClean="0"/>
              <a:t> command to change the group owner of a file the user owns, to a group that the user is a member.</a:t>
            </a:r>
          </a:p>
          <a:p>
            <a:pPr eaLnBrk="1" hangingPunct="1"/>
            <a:r>
              <a:rPr lang="en-US" sz="2400" dirty="0" smtClean="0"/>
              <a:t>The root user can use the </a:t>
            </a:r>
            <a:r>
              <a:rPr lang="en-US" sz="2400" dirty="0" err="1" smtClean="0">
                <a:latin typeface="Courier New" pitchFamily="49" charset="0"/>
              </a:rPr>
              <a:t>chgrp</a:t>
            </a:r>
            <a:r>
              <a:rPr lang="en-US" sz="2400" dirty="0" smtClean="0"/>
              <a:t> command to change the group owner of any file to any group.</a:t>
            </a:r>
          </a:p>
          <a:p>
            <a:pPr eaLnBrk="1" hangingPunct="1"/>
            <a:r>
              <a:rPr lang="en-US" sz="2400" dirty="0" smtClean="0"/>
              <a:t>While most commands will show a group name as the group owner, the system actually tracks group ownership by the GID of the group.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altLang="zh-CN" smtClean="0"/>
              <a:t>Orphaned Files</a:t>
            </a:r>
            <a:endParaRPr lang="en-US" smtClean="0"/>
          </a:p>
        </p:txBody>
      </p:sp>
      <p:sp>
        <p:nvSpPr>
          <p:cNvPr id="22530" name="Content Placeholder 2"/>
          <p:cNvSpPr>
            <a:spLocks noGrp="1"/>
          </p:cNvSpPr>
          <p:nvPr>
            <p:ph idx="4294967295"/>
          </p:nvPr>
        </p:nvSpPr>
        <p:spPr/>
        <p:txBody>
          <a:bodyPr/>
          <a:lstStyle/>
          <a:p>
            <a:pPr eaLnBrk="1" hangingPunct="1"/>
            <a:r>
              <a:rPr lang="en-US" smtClean="0"/>
              <a:t>If a user is deleted, or has their UID changed, their former UID will show as the owner of their files.</a:t>
            </a:r>
          </a:p>
          <a:p>
            <a:pPr eaLnBrk="1" hangingPunct="1"/>
            <a:r>
              <a:rPr lang="en-US" smtClean="0"/>
              <a:t>If a group is deleted, or has its GID changed, the former GID will shown as the group owner of that group's files.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EB4E3">
            <a:alpha val="50000"/>
          </a:srgbClr>
        </a:solidFill>
        <a:effectLst/>
      </p:bgPr>
    </p:bg>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2133600"/>
            <a:ext cx="7772400" cy="1470025"/>
          </a:xfrm>
        </p:spPr>
        <p:txBody>
          <a:bodyPr/>
          <a:lstStyle/>
          <a:p>
            <a:pPr eaLnBrk="1" hangingPunct="1"/>
            <a:r>
              <a:rPr lang="en-US" dirty="0" smtClean="0"/>
              <a:t>Identity Information</a:t>
            </a:r>
          </a:p>
        </p:txBody>
      </p:sp>
    </p:spTree>
    <p:extLst>
      <p:ext uri="{BB962C8B-B14F-4D97-AF65-F5344CB8AC3E}">
        <p14:creationId xmlns:p14="http://schemas.microsoft.com/office/powerpoint/2010/main" val="129192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3833</TotalTime>
  <Words>1964</Words>
  <Application>Microsoft Office PowerPoint</Application>
  <PresentationFormat>On-screen Show (4:3)</PresentationFormat>
  <Paragraphs>277</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MS Mincho</vt:lpstr>
      <vt:lpstr>宋体</vt:lpstr>
      <vt:lpstr>Arial</vt:lpstr>
      <vt:lpstr>Calibri</vt:lpstr>
      <vt:lpstr>Courier New</vt:lpstr>
      <vt:lpstr>Office Theme</vt:lpstr>
      <vt:lpstr>Module 15 Ownership and Permissions</vt:lpstr>
      <vt:lpstr>Exam Objective 5.3 Managing File Permissions and Ownership</vt:lpstr>
      <vt:lpstr>Ownership</vt:lpstr>
      <vt:lpstr>Viewing Ownership (ls -l)</vt:lpstr>
      <vt:lpstr>Viewing Ownership (stat)</vt:lpstr>
      <vt:lpstr>File Ownership</vt:lpstr>
      <vt:lpstr>Group Ownership</vt:lpstr>
      <vt:lpstr>Orphaned Files</vt:lpstr>
      <vt:lpstr>Identity Information</vt:lpstr>
      <vt:lpstr>Finding Your Identity</vt:lpstr>
      <vt:lpstr>Viewing Group Membership</vt:lpstr>
      <vt:lpstr>Changing File and Group Ownership</vt:lpstr>
      <vt:lpstr>The newgrp Command</vt:lpstr>
      <vt:lpstr>chgrp</vt:lpstr>
      <vt:lpstr>chown</vt:lpstr>
      <vt:lpstr>Permissions</vt:lpstr>
      <vt:lpstr>Permissions</vt:lpstr>
      <vt:lpstr>Viewing Permissions</vt:lpstr>
      <vt:lpstr>Types of Files (Review)</vt:lpstr>
      <vt:lpstr>Meaning of Permissions</vt:lpstr>
      <vt:lpstr>Understanding Permissions</vt:lpstr>
      <vt:lpstr>Importance of Directory Access</vt:lpstr>
      <vt:lpstr>chmod Command</vt:lpstr>
      <vt:lpstr>chmod</vt:lpstr>
      <vt:lpstr>Using chmod symbolically  </vt:lpstr>
      <vt:lpstr>chmod symbolic (alter) examples</vt:lpstr>
      <vt:lpstr>Using chmod (set) numerically </vt:lpstr>
      <vt:lpstr>Using chmod numerically </vt:lpstr>
      <vt:lpstr>chmod numeric examples </vt:lpstr>
      <vt:lpstr>umask Command</vt:lpstr>
      <vt:lpstr>Understanding umask</vt:lpstr>
      <vt:lpstr>User umask example</vt:lpstr>
      <vt:lpstr>Root umask example</vt:lpstr>
      <vt:lpstr>Private umask example</vt:lpstr>
      <vt:lpstr>Using umask</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Basics</dc:title>
  <dc:creator>Keith Wright</dc:creator>
  <cp:lastModifiedBy>Jason</cp:lastModifiedBy>
  <cp:revision>242</cp:revision>
  <dcterms:created xsi:type="dcterms:W3CDTF">2013-10-02T20:13:21Z</dcterms:created>
  <dcterms:modified xsi:type="dcterms:W3CDTF">2014-02-10T18:30:19Z</dcterms:modified>
</cp:coreProperties>
</file>