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32" r:id="rId2"/>
    <p:sldId id="339" r:id="rId3"/>
    <p:sldId id="333" r:id="rId4"/>
    <p:sldId id="260" r:id="rId5"/>
    <p:sldId id="282" r:id="rId6"/>
    <p:sldId id="281" r:id="rId7"/>
    <p:sldId id="335" r:id="rId8"/>
    <p:sldId id="261" r:id="rId9"/>
    <p:sldId id="262" r:id="rId10"/>
    <p:sldId id="300" r:id="rId11"/>
    <p:sldId id="299" r:id="rId12"/>
    <p:sldId id="336" r:id="rId13"/>
    <p:sldId id="263" r:id="rId14"/>
    <p:sldId id="301" r:id="rId15"/>
    <p:sldId id="302" r:id="rId16"/>
    <p:sldId id="337" r:id="rId17"/>
    <p:sldId id="264" r:id="rId18"/>
    <p:sldId id="331" r:id="rId19"/>
    <p:sldId id="303" r:id="rId20"/>
    <p:sldId id="304" r:id="rId21"/>
    <p:sldId id="265" r:id="rId22"/>
    <p:sldId id="305" r:id="rId23"/>
    <p:sldId id="266" r:id="rId24"/>
    <p:sldId id="268" r:id="rId25"/>
    <p:sldId id="271" r:id="rId26"/>
    <p:sldId id="272" r:id="rId27"/>
    <p:sldId id="306" r:id="rId28"/>
    <p:sldId id="307" r:id="rId29"/>
    <p:sldId id="308" r:id="rId30"/>
    <p:sldId id="338" r:id="rId31"/>
    <p:sldId id="276" r:id="rId32"/>
    <p:sldId id="309" r:id="rId33"/>
    <p:sldId id="340" r:id="rId34"/>
    <p:sldId id="310" r:id="rId35"/>
    <p:sldId id="311" r:id="rId36"/>
    <p:sldId id="312" r:id="rId37"/>
    <p:sldId id="313" r:id="rId38"/>
    <p:sldId id="341" r:id="rId39"/>
    <p:sldId id="314" r:id="rId40"/>
    <p:sldId id="315" r:id="rId41"/>
    <p:sldId id="316" r:id="rId42"/>
    <p:sldId id="317" r:id="rId43"/>
    <p:sldId id="342" r:id="rId44"/>
    <p:sldId id="318" r:id="rId45"/>
    <p:sldId id="320" r:id="rId46"/>
    <p:sldId id="321" r:id="rId47"/>
    <p:sldId id="343" r:id="rId48"/>
    <p:sldId id="319" r:id="rId49"/>
    <p:sldId id="322" r:id="rId50"/>
    <p:sldId id="323" r:id="rId51"/>
    <p:sldId id="344" r:id="rId52"/>
    <p:sldId id="324" r:id="rId53"/>
    <p:sldId id="325" r:id="rId54"/>
    <p:sldId id="345" r:id="rId55"/>
    <p:sldId id="326" r:id="rId56"/>
    <p:sldId id="327" r:id="rId57"/>
    <p:sldId id="346" r:id="rId58"/>
    <p:sldId id="328" r:id="rId59"/>
    <p:sldId id="329"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482"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8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3B5C1D0-B5E3-442E-960C-B7BB08BECECE}" type="datetimeFigureOut">
              <a:rPr lang="en-US"/>
              <a:pPr>
                <a:defRPr/>
              </a:pPr>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4B90F9-42D3-4C31-B699-4ACCB6FEAAE6}" type="slidenum">
              <a:rPr lang="en-US"/>
              <a:pPr>
                <a:defRPr/>
              </a:pPr>
              <a:t>‹#›</a:t>
            </a:fld>
            <a:endParaRPr lang="en-US"/>
          </a:p>
        </p:txBody>
      </p:sp>
    </p:spTree>
    <p:extLst>
      <p:ext uri="{BB962C8B-B14F-4D97-AF65-F5344CB8AC3E}">
        <p14:creationId xmlns:p14="http://schemas.microsoft.com/office/powerpoint/2010/main" val="439293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902826C-384D-4C79-86B9-C1ED038A044E}" type="slidenum">
              <a:rPr lang="en-US" smtClean="0"/>
              <a:pPr>
                <a:defRPr/>
              </a:pPr>
              <a:t>37</a:t>
            </a:fld>
            <a:endParaRPr lang="en-US"/>
          </a:p>
        </p:txBody>
      </p:sp>
    </p:spTree>
    <p:extLst>
      <p:ext uri="{BB962C8B-B14F-4D97-AF65-F5344CB8AC3E}">
        <p14:creationId xmlns:p14="http://schemas.microsoft.com/office/powerpoint/2010/main" val="310951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04E1203-98C0-4C3F-AE2C-367B451264CF}" type="slidenum">
              <a:rPr lang="en-US" smtClean="0"/>
              <a:pPr>
                <a:defRPr/>
              </a:pPr>
              <a:t>39</a:t>
            </a:fld>
            <a:endParaRPr lang="en-US"/>
          </a:p>
        </p:txBody>
      </p:sp>
    </p:spTree>
    <p:extLst>
      <p:ext uri="{BB962C8B-B14F-4D97-AF65-F5344CB8AC3E}">
        <p14:creationId xmlns:p14="http://schemas.microsoft.com/office/powerpoint/2010/main" val="383953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EDC8062-50D1-46CD-9E95-8FCBCECE00E7}" type="slidenum">
              <a:rPr lang="en-US" smtClean="0"/>
              <a:pPr>
                <a:defRPr/>
              </a:pPr>
              <a:t>40</a:t>
            </a:fld>
            <a:endParaRPr lang="en-US"/>
          </a:p>
        </p:txBody>
      </p:sp>
    </p:spTree>
    <p:extLst>
      <p:ext uri="{BB962C8B-B14F-4D97-AF65-F5344CB8AC3E}">
        <p14:creationId xmlns:p14="http://schemas.microsoft.com/office/powerpoint/2010/main" val="422209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E950DB7-B90E-4C58-9A74-6D46FA42F879}" type="slidenum">
              <a:rPr lang="en-US" smtClean="0"/>
              <a:pPr>
                <a:defRPr/>
              </a:pPr>
              <a:t>41</a:t>
            </a:fld>
            <a:endParaRPr lang="en-US"/>
          </a:p>
        </p:txBody>
      </p:sp>
    </p:spTree>
    <p:extLst>
      <p:ext uri="{BB962C8B-B14F-4D97-AF65-F5344CB8AC3E}">
        <p14:creationId xmlns:p14="http://schemas.microsoft.com/office/powerpoint/2010/main" val="171063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7F835CF-2187-4F87-8024-4930B9E89FA8}" type="slidenum">
              <a:rPr lang="en-US" smtClean="0"/>
              <a:pPr>
                <a:defRPr/>
              </a:pPr>
              <a:t>42</a:t>
            </a:fld>
            <a:endParaRPr lang="en-US"/>
          </a:p>
        </p:txBody>
      </p:sp>
    </p:spTree>
    <p:extLst>
      <p:ext uri="{BB962C8B-B14F-4D97-AF65-F5344CB8AC3E}">
        <p14:creationId xmlns:p14="http://schemas.microsoft.com/office/powerpoint/2010/main" val="392212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4FC3648-A648-412B-88EE-C51238A57AD2}" type="slidenum">
              <a:rPr lang="en-US" smtClean="0"/>
              <a:pPr>
                <a:defRPr/>
              </a:pPr>
              <a:t>44</a:t>
            </a:fld>
            <a:endParaRPr lang="en-US"/>
          </a:p>
        </p:txBody>
      </p:sp>
    </p:spTree>
    <p:extLst>
      <p:ext uri="{BB962C8B-B14F-4D97-AF65-F5344CB8AC3E}">
        <p14:creationId xmlns:p14="http://schemas.microsoft.com/office/powerpoint/2010/main" val="419973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BE20C84-3F20-4AFD-804B-FEAE750804C5}"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2F37E88-451A-4AF7-9BF0-A07F6353AF1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DC7803A-8B20-420B-8D15-E971E321A1BA}"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13DC870-C935-4265-ACEA-1BB5289AFE9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D87094D-B84D-446B-A718-A2243FF161F2}"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7AE509D-ED95-4106-A7DF-B9FEE5248EC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AD35007-A10C-4CC9-848E-8B7B7A92CB05}"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CA54A0A-C641-426F-A980-F72125EB64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CA32249-F46D-46EA-BEFB-7A3983D92DD1}"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07C20CC-B8B8-48CE-BEAD-143D1B9EAC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1C57663-A4AC-4098-BF85-F55C71731961}" type="datetimeFigureOut">
              <a:rPr lang="en-US"/>
              <a:pPr>
                <a:defRPr/>
              </a:pPr>
              <a:t>2/10/2014</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9499653-EEA8-4E32-9CE2-ED7E71A4F8E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77AFD95-E8E9-4670-BABA-986368871308}" type="datetimeFigureOut">
              <a:rPr lang="en-US"/>
              <a:pPr>
                <a:defRPr/>
              </a:pPr>
              <a:t>2/10/2014</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C453D7A-948B-48AB-ACAF-CAB03B8190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808603B-8B29-40FE-B773-D54077738339}" type="datetimeFigureOut">
              <a:rPr lang="en-US"/>
              <a:pPr>
                <a:defRPr/>
              </a:pPr>
              <a:t>2/10/2014</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5C3E347-610E-4F72-B0C2-503BCFE968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A854D23-0A85-4A2D-9DDE-F0D824EB1DB1}" type="datetimeFigureOut">
              <a:rPr lang="en-US"/>
              <a:pPr>
                <a:defRPr/>
              </a:pPr>
              <a:t>2/10/2014</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982C017-1ABD-4AE1-BAA4-1B1FAE0A65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7B0FFD7-546E-4B84-831A-D5AA89AA54C3}" type="datetimeFigureOut">
              <a:rPr lang="en-US"/>
              <a:pPr>
                <a:defRPr/>
              </a:pPr>
              <a:t>2/10/2014</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F92A45D-A076-461D-A591-DA20020B1D0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6BFA252-FA10-40D1-A31A-0DF9520692CC}" type="datetimeFigureOut">
              <a:rPr lang="en-US"/>
              <a:pPr>
                <a:defRPr/>
              </a:pPr>
              <a:t>2/10/2014</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1CBB66D-F9FC-40C1-8AE6-39666D5CAC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 name="Picture 6" descr="LPIAcademyLogo_Final_trimmed.png"/>
          <p:cNvPicPr>
            <a:picLocks noChangeAspect="1"/>
          </p:cNvPicPr>
          <p:nvPr userDrawn="1"/>
        </p:nvPicPr>
        <p:blipFill>
          <a:blip r:embed="rId13"/>
          <a:stretch>
            <a:fillRect/>
          </a:stretch>
        </p:blipFill>
        <p:spPr>
          <a:xfrm>
            <a:off x="457200" y="5943600"/>
            <a:ext cx="938256" cy="914400"/>
          </a:xfrm>
          <a:prstGeom prst="rect">
            <a:avLst/>
          </a:prstGeom>
        </p:spPr>
      </p:pic>
      <p:pic>
        <p:nvPicPr>
          <p:cNvPr id="8" name="Picture 7" descr="ndg_logo.png"/>
          <p:cNvPicPr>
            <a:picLocks noChangeAspect="1"/>
          </p:cNvPicPr>
          <p:nvPr userDrawn="1"/>
        </p:nvPicPr>
        <p:blipFill>
          <a:blip r:embed="rId14"/>
          <a:stretch>
            <a:fillRect/>
          </a:stretch>
        </p:blipFill>
        <p:spPr>
          <a:xfrm>
            <a:off x="7253693" y="6309360"/>
            <a:ext cx="1433107" cy="457200"/>
          </a:xfrm>
          <a:prstGeom prst="rect">
            <a:avLst/>
          </a:prstGeom>
        </p:spPr>
      </p:pic>
      <p:sp>
        <p:nvSpPr>
          <p:cNvPr id="9" name="TextBox 8"/>
          <p:cNvSpPr txBox="1"/>
          <p:nvPr userDrawn="1"/>
        </p:nvSpPr>
        <p:spPr>
          <a:xfrm>
            <a:off x="0" y="6334780"/>
            <a:ext cx="9144000" cy="523220"/>
          </a:xfrm>
          <a:prstGeom prst="rect">
            <a:avLst/>
          </a:prstGeom>
          <a:noFill/>
        </p:spPr>
        <p:txBody>
          <a:bodyPr wrap="square" rtlCol="0">
            <a:spAutoFit/>
          </a:bodyPr>
          <a:lstStyle/>
          <a:p>
            <a:pPr algn="ctr"/>
            <a:r>
              <a:rPr lang="en-US" sz="1000" dirty="0" smtClean="0"/>
              <a:t>This slide deck  is  for LPI Academy  instructors to use for lectures for LPI Academy courses.  </a:t>
            </a:r>
          </a:p>
          <a:p>
            <a:pPr algn="ctr"/>
            <a:r>
              <a:rPr lang="en-US" sz="1000" dirty="0" smtClean="0"/>
              <a:t>©Copyright Network Development Group 2013. </a:t>
            </a:r>
            <a:r>
              <a:rPr lang="en-US" dirty="0" smtClean="0"/>
              <a:t>  </a:t>
            </a:r>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Module 16</a:t>
            </a:r>
            <a:br>
              <a:rPr lang="en-US" dirty="0" smtClean="0"/>
            </a:br>
            <a:r>
              <a:rPr lang="en-US" dirty="0" smtClean="0"/>
              <a:t>Special Permissions, Links and File Locations</a:t>
            </a:r>
          </a:p>
        </p:txBody>
      </p:sp>
    </p:spTree>
    <p:extLst>
      <p:ext uri="{BB962C8B-B14F-4D97-AF65-F5344CB8AC3E}">
        <p14:creationId xmlns:p14="http://schemas.microsoft.com/office/powerpoint/2010/main" val="384845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altLang="zh-CN" smtClean="0"/>
              <a:t>Files with setgid</a:t>
            </a:r>
            <a:endParaRPr lang="en-US" smtClean="0"/>
          </a:p>
        </p:txBody>
      </p:sp>
      <p:sp>
        <p:nvSpPr>
          <p:cNvPr id="23554" name="Content Placeholder 2"/>
          <p:cNvSpPr>
            <a:spLocks noGrp="1"/>
          </p:cNvSpPr>
          <p:nvPr>
            <p:ph idx="4294967295"/>
          </p:nvPr>
        </p:nvSpPr>
        <p:spPr/>
        <p:txBody>
          <a:bodyPr/>
          <a:lstStyle/>
          <a:p>
            <a:pPr marL="233363" indent="-233363" eaLnBrk="1" hangingPunct="1"/>
            <a:r>
              <a:rPr lang="en-US" sz="2400" smtClean="0"/>
              <a:t>A file that has setuid permission properly set will have a lowercase "s" in the group owner execute column, indicating both setgid and execute permission for the user owner is set:</a:t>
            </a:r>
          </a:p>
          <a:p>
            <a:pPr marL="233363" indent="-233363" eaLnBrk="1" hangingPunct="1">
              <a:buFont typeface="Arial" charset="0"/>
              <a:buNone/>
            </a:pPr>
            <a:r>
              <a:rPr lang="en-US" sz="2800" smtClean="0"/>
              <a:t>	</a:t>
            </a:r>
            <a:r>
              <a:rPr lang="en-US" sz="2400" smtClean="0"/>
              <a:t>-r-xr-</a:t>
            </a:r>
            <a:r>
              <a:rPr lang="en-US" sz="2400" smtClean="0">
                <a:solidFill>
                  <a:srgbClr val="FF0000"/>
                </a:solidFill>
              </a:rPr>
              <a:t>s</a:t>
            </a:r>
            <a:r>
              <a:rPr lang="en-US" sz="2400" smtClean="0"/>
              <a:t>r-x</a:t>
            </a:r>
          </a:p>
          <a:p>
            <a:pPr marL="233363" indent="-233363" eaLnBrk="1" hangingPunct="1">
              <a:buFont typeface="Arial" charset="0"/>
              <a:buNone/>
            </a:pPr>
            <a:endParaRPr lang="en-US" sz="2800" smtClean="0"/>
          </a:p>
          <a:p>
            <a:pPr marL="233363" indent="-233363" eaLnBrk="1" hangingPunct="1"/>
            <a:r>
              <a:rPr lang="en-US" sz="2400" smtClean="0"/>
              <a:t>A file which has setgid permission, but lacks execute permission for the group owner will show as an uppercase "S" to highlight that the permission is not effective:</a:t>
            </a:r>
          </a:p>
          <a:p>
            <a:pPr marL="233363" indent="-233363" eaLnBrk="1" hangingPunct="1">
              <a:buFont typeface="Arial" charset="0"/>
              <a:buNone/>
            </a:pPr>
            <a:r>
              <a:rPr lang="en-US" sz="2800" i="1" smtClean="0"/>
              <a:t>	</a:t>
            </a:r>
            <a:r>
              <a:rPr lang="en-US" sz="2400" smtClean="0"/>
              <a:t> -r-xr-</a:t>
            </a:r>
            <a:r>
              <a:rPr lang="en-US" sz="2400" smtClean="0">
                <a:solidFill>
                  <a:srgbClr val="FF0000"/>
                </a:solidFill>
              </a:rPr>
              <a:t>S</a:t>
            </a:r>
            <a:r>
              <a:rPr lang="en-US" sz="2400" smtClean="0"/>
              <a:t>r-x</a:t>
            </a:r>
            <a:endParaRPr lang="en-US" sz="2400" i="1" smtClean="0"/>
          </a:p>
          <a:p>
            <a:pPr marL="233363" indent="-233363" eaLnBrk="1" hangingPunct="1">
              <a:buFont typeface="Arial" charset="0"/>
              <a:buNone/>
            </a:pPr>
            <a:endParaRPr lang="en-US"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smtClean="0"/>
              <a:t>Using chmod with setgid</a:t>
            </a:r>
          </a:p>
        </p:txBody>
      </p:sp>
      <p:sp>
        <p:nvSpPr>
          <p:cNvPr id="24578" name="Content Placeholder 2"/>
          <p:cNvSpPr>
            <a:spLocks noGrp="1"/>
          </p:cNvSpPr>
          <p:nvPr>
            <p:ph idx="4294967295"/>
          </p:nvPr>
        </p:nvSpPr>
        <p:spPr/>
        <p:txBody>
          <a:bodyPr/>
          <a:lstStyle/>
          <a:p>
            <a:pPr eaLnBrk="1" hangingPunct="1"/>
            <a:r>
              <a:rPr lang="en-US" altLang="zh-CN" sz="2400" smtClean="0"/>
              <a:t>The </a:t>
            </a:r>
            <a:r>
              <a:rPr lang="en-US" altLang="zh-CN" sz="2400" smtClean="0">
                <a:latin typeface="Courier New" pitchFamily="49" charset="0"/>
                <a:cs typeface="Courier New" pitchFamily="49" charset="0"/>
              </a:rPr>
              <a:t>chmod</a:t>
            </a:r>
            <a:r>
              <a:rPr lang="en-US" altLang="zh-CN" sz="2400" smtClean="0"/>
              <a:t> command can be used to set or remove the setgid permission using either a symbolic or numeric method</a:t>
            </a:r>
          </a:p>
          <a:p>
            <a:pPr eaLnBrk="1" hangingPunct="1"/>
            <a:r>
              <a:rPr lang="en-US" altLang="zh-CN" sz="2400" smtClean="0"/>
              <a:t>Setting setgid where </a:t>
            </a:r>
            <a:r>
              <a:rPr lang="en-US" altLang="zh-CN" sz="2400" i="1" smtClean="0"/>
              <a:t>nnn</a:t>
            </a:r>
            <a:r>
              <a:rPr lang="en-US" altLang="zh-CN" sz="2400" smtClean="0"/>
              <a:t> is original permission mode:</a:t>
            </a:r>
          </a:p>
          <a:p>
            <a:pPr lvl="1" eaLnBrk="1" hangingPunct="1"/>
            <a:r>
              <a:rPr lang="en-US" altLang="zh-CN" sz="2000" smtClean="0">
                <a:latin typeface="Courier New" pitchFamily="49" charset="0"/>
              </a:rPr>
              <a:t>chmod g+s file</a:t>
            </a:r>
            <a:r>
              <a:rPr lang="en-US" altLang="zh-CN" sz="2000" smtClean="0"/>
              <a:t> or </a:t>
            </a:r>
            <a:r>
              <a:rPr lang="en-US" altLang="zh-CN" sz="2000" smtClean="0">
                <a:latin typeface="Courier New" pitchFamily="49" charset="0"/>
              </a:rPr>
              <a:t>chmod 2nnn file</a:t>
            </a:r>
          </a:p>
          <a:p>
            <a:pPr eaLnBrk="1" hangingPunct="1"/>
            <a:r>
              <a:rPr lang="en-US" altLang="zh-CN" sz="2400" smtClean="0"/>
              <a:t>Removing setgid where original mode is </a:t>
            </a:r>
            <a:r>
              <a:rPr lang="en-US" altLang="zh-CN" sz="2400" i="1" smtClean="0"/>
              <a:t>2nnn</a:t>
            </a:r>
            <a:r>
              <a:rPr lang="en-US" altLang="zh-CN" sz="2400" smtClean="0"/>
              <a:t>:</a:t>
            </a:r>
          </a:p>
          <a:p>
            <a:pPr lvl="1" eaLnBrk="1" hangingPunct="1"/>
            <a:r>
              <a:rPr lang="en-US" sz="2000" smtClean="0">
                <a:latin typeface="Courier New" pitchFamily="49" charset="0"/>
                <a:cs typeface="Courier New" pitchFamily="49" charset="0"/>
              </a:rPr>
              <a:t>chmod g-s file</a:t>
            </a:r>
            <a:r>
              <a:rPr lang="en-US" sz="2000" smtClean="0"/>
              <a:t> or </a:t>
            </a:r>
            <a:r>
              <a:rPr lang="en-US" sz="2000" smtClean="0">
                <a:latin typeface="Courier New" pitchFamily="49" charset="0"/>
                <a:cs typeface="Courier New" pitchFamily="49" charset="0"/>
              </a:rPr>
              <a:t>chmod 0nnn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Working with Sticky Bit</a:t>
            </a:r>
          </a:p>
        </p:txBody>
      </p:sp>
    </p:spTree>
    <p:extLst>
      <p:ext uri="{BB962C8B-B14F-4D97-AF65-F5344CB8AC3E}">
        <p14:creationId xmlns:p14="http://schemas.microsoft.com/office/powerpoint/2010/main" val="164303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altLang="zh-CN" smtClean="0"/>
              <a:t>The sticky bit Permission</a:t>
            </a:r>
            <a:endParaRPr lang="en-US" smtClean="0"/>
          </a:p>
        </p:txBody>
      </p:sp>
      <p:sp>
        <p:nvSpPr>
          <p:cNvPr id="25602" name="Content Placeholder 2"/>
          <p:cNvSpPr>
            <a:spLocks noGrp="1"/>
          </p:cNvSpPr>
          <p:nvPr>
            <p:ph idx="4294967295"/>
          </p:nvPr>
        </p:nvSpPr>
        <p:spPr>
          <a:xfrm>
            <a:off x="457200" y="1447800"/>
            <a:ext cx="8229600" cy="4525963"/>
          </a:xfrm>
        </p:spPr>
        <p:txBody>
          <a:bodyPr/>
          <a:lstStyle/>
          <a:p>
            <a:pPr marL="609600" indent="-609600"/>
            <a:r>
              <a:rPr lang="en-US" sz="2400" smtClean="0"/>
              <a:t>The sticky bit permission is used to prevent others from deleting files that they do not own in a directory that is shared with others.</a:t>
            </a:r>
          </a:p>
          <a:p>
            <a:pPr marL="609600" indent="-609600"/>
            <a:r>
              <a:rPr lang="en-US" sz="2400" smtClean="0"/>
              <a:t>Normally, if a user has write permission on a directory, then that user can delete </a:t>
            </a:r>
            <a:r>
              <a:rPr lang="en-US" sz="2400" i="1" smtClean="0"/>
              <a:t>any</a:t>
            </a:r>
            <a:r>
              <a:rPr lang="en-US" sz="2400" smtClean="0"/>
              <a:t> file in that directory, including files that user does not own, regardless of the permissions of the file.</a:t>
            </a:r>
          </a:p>
          <a:p>
            <a:pPr marL="609600" indent="-609600"/>
            <a:r>
              <a:rPr lang="en-US" sz="2400" smtClean="0"/>
              <a:t>The classic example of a directory that normally has the sticky bit permission is the </a:t>
            </a:r>
            <a:r>
              <a:rPr lang="en-US" sz="2400" smtClean="0">
                <a:latin typeface="Courier New" pitchFamily="49" charset="0"/>
                <a:cs typeface="Courier New" pitchFamily="49" charset="0"/>
              </a:rPr>
              <a:t>/tmp</a:t>
            </a:r>
            <a:r>
              <a:rPr lang="en-US" sz="2400" smtClean="0"/>
              <a:t> directory.  This directory is standard on all Linux systems and provides a place were all users can store files.  With sticky bit set, one user can't delete another user's </a:t>
            </a:r>
            <a:r>
              <a:rPr lang="en-US" sz="2400" smtClean="0">
                <a:latin typeface="Courier New" pitchFamily="49" charset="0"/>
                <a:cs typeface="Courier New" pitchFamily="49" charset="0"/>
              </a:rPr>
              <a:t>/tmp</a:t>
            </a:r>
            <a:r>
              <a:rPr lang="en-US" sz="2400" smtClean="0"/>
              <a:t> files.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pPr eaLnBrk="1" hangingPunct="1"/>
            <a:r>
              <a:rPr lang="en-US" altLang="zh-CN" smtClean="0"/>
              <a:t>Directories with the sticky bit set</a:t>
            </a:r>
            <a:endParaRPr lang="en-US" smtClean="0"/>
          </a:p>
        </p:txBody>
      </p:sp>
      <p:sp>
        <p:nvSpPr>
          <p:cNvPr id="26626" name="Content Placeholder 2"/>
          <p:cNvSpPr>
            <a:spLocks noGrp="1"/>
          </p:cNvSpPr>
          <p:nvPr>
            <p:ph idx="4294967295"/>
          </p:nvPr>
        </p:nvSpPr>
        <p:spPr/>
        <p:txBody>
          <a:bodyPr/>
          <a:lstStyle/>
          <a:p>
            <a:pPr marL="228600" indent="-228600" eaLnBrk="1" hangingPunct="1"/>
            <a:r>
              <a:rPr lang="en-US" sz="2400" smtClean="0"/>
              <a:t>When the sticky bit permission is set, the letter "t" will appear in the execute column for the others:  drwxrwxrw</a:t>
            </a:r>
            <a:r>
              <a:rPr lang="en-US" sz="2400" smtClean="0">
                <a:solidFill>
                  <a:srgbClr val="FF0000"/>
                </a:solidFill>
              </a:rPr>
              <a:t>t</a:t>
            </a:r>
            <a:r>
              <a:rPr lang="en-US" sz="2400" smtClean="0"/>
              <a:t>  </a:t>
            </a:r>
          </a:p>
          <a:p>
            <a:pPr marL="228600" indent="-228600" eaLnBrk="1" hangingPunct="1"/>
            <a:r>
              <a:rPr lang="en-US" sz="2400" smtClean="0"/>
              <a:t>Unlike setuid and setgid, where a capital letter indicated a problem that would prevent those permissions from working, the presence of an uppercase letter  "T" does not always mean that the sticky bit permission is not set correctly: drwxrwx--</a:t>
            </a:r>
            <a:r>
              <a:rPr lang="en-US" sz="2400" smtClean="0">
                <a:solidFill>
                  <a:srgbClr val="FF0000"/>
                </a:solidFill>
              </a:rPr>
              <a:t>T</a:t>
            </a:r>
          </a:p>
          <a:p>
            <a:pPr marL="228600" indent="-228600" eaLnBrk="1" hangingPunct="1"/>
            <a:r>
              <a:rPr lang="en-US" sz="2400" smtClean="0"/>
              <a:t>If either the group owner or others have execute permission, then it is possible for the sticky bit permission to work for those accounts.</a:t>
            </a:r>
          </a:p>
          <a:p>
            <a:pPr marL="228600" indent="-228600" eaLnBrk="1" hangingPunct="1"/>
            <a:r>
              <a:rPr lang="en-US" sz="2400" smtClean="0"/>
              <a:t>If only the user owner has execute permission, then it is not possible for the sticky bit permission to work: drwx------</a:t>
            </a:r>
            <a:r>
              <a:rPr lang="en-US" sz="2400" smtClean="0">
                <a:solidFill>
                  <a:srgbClr val="FF0000"/>
                </a:solidFill>
              </a:rPr>
              <a:t>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smtClean="0"/>
              <a:t>Using chmod with sticky bit</a:t>
            </a:r>
          </a:p>
        </p:txBody>
      </p:sp>
      <p:sp>
        <p:nvSpPr>
          <p:cNvPr id="27650" name="Content Placeholder 2"/>
          <p:cNvSpPr>
            <a:spLocks noGrp="1"/>
          </p:cNvSpPr>
          <p:nvPr>
            <p:ph idx="4294967295"/>
          </p:nvPr>
        </p:nvSpPr>
        <p:spPr/>
        <p:txBody>
          <a:bodyPr/>
          <a:lstStyle/>
          <a:p>
            <a:pPr eaLnBrk="1" hangingPunct="1"/>
            <a:r>
              <a:rPr lang="en-US" altLang="zh-CN" sz="2400" smtClean="0"/>
              <a:t>The </a:t>
            </a:r>
            <a:r>
              <a:rPr lang="en-US" altLang="zh-CN" sz="2400" smtClean="0">
                <a:latin typeface="Courier New" pitchFamily="49" charset="0"/>
                <a:cs typeface="Courier New" pitchFamily="49" charset="0"/>
              </a:rPr>
              <a:t>chmod</a:t>
            </a:r>
            <a:r>
              <a:rPr lang="en-US" altLang="zh-CN" sz="2400" smtClean="0"/>
              <a:t> command can be used to set or remove the sticky bit permission using either a symbolic or numeric method.</a:t>
            </a:r>
          </a:p>
          <a:p>
            <a:pPr eaLnBrk="1" hangingPunct="1"/>
            <a:r>
              <a:rPr lang="en-US" altLang="zh-CN" sz="2400" smtClean="0"/>
              <a:t>Setting sticky bit where </a:t>
            </a:r>
            <a:r>
              <a:rPr lang="en-US" altLang="zh-CN" sz="2400" i="1" smtClean="0"/>
              <a:t>nnn</a:t>
            </a:r>
            <a:r>
              <a:rPr lang="en-US" altLang="zh-CN" sz="2400" smtClean="0"/>
              <a:t> is original permission mode:</a:t>
            </a:r>
          </a:p>
          <a:p>
            <a:pPr lvl="1" eaLnBrk="1" hangingPunct="1"/>
            <a:r>
              <a:rPr lang="en-US" altLang="zh-CN" sz="2000" smtClean="0">
                <a:latin typeface="Courier New" pitchFamily="49" charset="0"/>
              </a:rPr>
              <a:t>chmod o+t dir</a:t>
            </a:r>
            <a:r>
              <a:rPr lang="en-US" altLang="zh-CN" sz="2000" smtClean="0"/>
              <a:t> or </a:t>
            </a:r>
            <a:r>
              <a:rPr lang="en-US" altLang="zh-CN" sz="2000" smtClean="0">
                <a:latin typeface="Courier New" pitchFamily="49" charset="0"/>
              </a:rPr>
              <a:t>chmod 1nnn dir</a:t>
            </a:r>
          </a:p>
          <a:p>
            <a:pPr eaLnBrk="1" hangingPunct="1"/>
            <a:r>
              <a:rPr lang="en-US" altLang="zh-CN" sz="2400" smtClean="0"/>
              <a:t>Removing sticky bit where original mode is </a:t>
            </a:r>
            <a:r>
              <a:rPr lang="en-US" altLang="zh-CN" sz="2400" i="1" smtClean="0"/>
              <a:t>1nnn</a:t>
            </a:r>
            <a:r>
              <a:rPr lang="en-US" altLang="zh-CN" sz="2400" smtClean="0"/>
              <a:t>:</a:t>
            </a:r>
          </a:p>
          <a:p>
            <a:pPr lvl="1" eaLnBrk="1" hangingPunct="1"/>
            <a:r>
              <a:rPr lang="en-US" sz="2000" smtClean="0">
                <a:latin typeface="Courier New" pitchFamily="49" charset="0"/>
                <a:cs typeface="Courier New" pitchFamily="49" charset="0"/>
              </a:rPr>
              <a:t>chmod o-t dir</a:t>
            </a:r>
            <a:r>
              <a:rPr lang="en-US" sz="2000" smtClean="0">
                <a:ea typeface="宋体" pitchFamily="2" charset="-122"/>
              </a:rPr>
              <a:t> </a:t>
            </a:r>
            <a:r>
              <a:rPr lang="en-US" sz="2000" smtClean="0"/>
              <a:t>or </a:t>
            </a:r>
            <a:r>
              <a:rPr lang="en-US" sz="2000" smtClean="0">
                <a:latin typeface="Courier New" pitchFamily="49" charset="0"/>
                <a:cs typeface="Courier New" pitchFamily="49" charset="0"/>
              </a:rPr>
              <a:t>chmod 0nnn dir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Hard and Symbolic Links</a:t>
            </a:r>
          </a:p>
        </p:txBody>
      </p:sp>
    </p:spTree>
    <p:extLst>
      <p:ext uri="{BB962C8B-B14F-4D97-AF65-F5344CB8AC3E}">
        <p14:creationId xmlns:p14="http://schemas.microsoft.com/office/powerpoint/2010/main" val="164303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8673" name="Title 1"/>
          <p:cNvSpPr>
            <a:spLocks noGrp="1"/>
          </p:cNvSpPr>
          <p:nvPr>
            <p:ph type="title" idx="4294967295"/>
          </p:nvPr>
        </p:nvSpPr>
        <p:spPr/>
        <p:txBody>
          <a:bodyPr/>
          <a:lstStyle/>
          <a:p>
            <a:pPr eaLnBrk="1" hangingPunct="1"/>
            <a:r>
              <a:rPr lang="en-US" altLang="zh-CN" dirty="0" smtClean="0"/>
              <a:t>Hard Links and Symbolic Links</a:t>
            </a:r>
            <a:endParaRPr lang="en-US" dirty="0" smtClean="0"/>
          </a:p>
        </p:txBody>
      </p:sp>
      <p:sp>
        <p:nvSpPr>
          <p:cNvPr id="22530" name="Content Placeholder 2"/>
          <p:cNvSpPr>
            <a:spLocks noGrp="1"/>
          </p:cNvSpPr>
          <p:nvPr>
            <p:ph idx="4294967295"/>
          </p:nvPr>
        </p:nvSpPr>
        <p:spPr>
          <a:xfrm>
            <a:off x="457200" y="1447800"/>
            <a:ext cx="8229600" cy="4525963"/>
          </a:xfrm>
        </p:spPr>
        <p:txBody>
          <a:bodyPr/>
          <a:lstStyle/>
          <a:p>
            <a:pPr marL="609600" indent="-609600"/>
            <a:r>
              <a:rPr lang="en-US" sz="2400" smtClean="0"/>
              <a:t>Both hard and soft (also called symbolic) links are useful for providing alternative names for files and directories.</a:t>
            </a:r>
          </a:p>
          <a:p>
            <a:pPr marL="609600" indent="-609600"/>
            <a:r>
              <a:rPr lang="en-US" sz="2400" smtClean="0"/>
              <a:t>Instead of having to type a long and difficult path to a file like:</a:t>
            </a:r>
            <a:r>
              <a:rPr lang="en-US" sz="2800" smtClean="0"/>
              <a:t> </a:t>
            </a:r>
            <a:r>
              <a:rPr lang="en-US" sz="2000" smtClean="0">
                <a:latin typeface="Courier New" pitchFamily="49" charset="0"/>
                <a:cs typeface="Courier New" pitchFamily="49" charset="0"/>
              </a:rPr>
              <a:t>/usr/share/doc/package/data/2013/october/10/valuable-information.txt</a:t>
            </a:r>
          </a:p>
          <a:p>
            <a:pPr marL="609600" indent="-609600"/>
            <a:r>
              <a:rPr lang="en-US" sz="2400" smtClean="0">
                <a:cs typeface="Courier New" pitchFamily="49" charset="0"/>
              </a:rPr>
              <a:t>…a link name for the same file may be simply:</a:t>
            </a:r>
          </a:p>
          <a:p>
            <a:pPr marL="609600" indent="-609600">
              <a:buFont typeface="Arial" charset="0"/>
              <a:buNone/>
            </a:pPr>
            <a:r>
              <a:rPr lang="en-US" sz="2800" smtClean="0">
                <a:latin typeface="Courier New" pitchFamily="49" charset="0"/>
                <a:cs typeface="Courier New" pitchFamily="49" charset="0"/>
              </a:rPr>
              <a:t>	</a:t>
            </a:r>
            <a:r>
              <a:rPr lang="en-US" sz="2000" smtClean="0">
                <a:latin typeface="Courier New" pitchFamily="49" charset="0"/>
                <a:cs typeface="Courier New" pitchFamily="49" charset="0"/>
              </a:rPr>
              <a:t>~/valuable.txt</a:t>
            </a:r>
          </a:p>
          <a:p>
            <a:pPr marL="609600" indent="-609600"/>
            <a:r>
              <a:rPr lang="en-US" sz="2400" smtClean="0"/>
              <a:t>Each technique of linking (hard and soft) has advantages and disadvantages</a:t>
            </a:r>
          </a:p>
          <a:p>
            <a:pPr marL="609600" indent="-609600">
              <a:buFont typeface="Arial" charset="0"/>
              <a:buNone/>
            </a:pPr>
            <a:endParaRPr lang="en-US" sz="2400" smtClean="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 name="TextBox 1"/>
          <p:cNvSpPr txBox="1"/>
          <p:nvPr/>
        </p:nvSpPr>
        <p:spPr>
          <a:xfrm>
            <a:off x="4267200" y="2121932"/>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Originalfile</a:t>
            </a:r>
            <a:endParaRPr lang="en-US" dirty="0"/>
          </a:p>
        </p:txBody>
      </p:sp>
      <p:sp>
        <p:nvSpPr>
          <p:cNvPr id="16" name="Title 1"/>
          <p:cNvSpPr txBox="1">
            <a:spLocks/>
          </p:cNvSpPr>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zh-CN" dirty="0" smtClean="0"/>
              <a:t>Hard Links vs. Symbolic Links</a:t>
            </a:r>
            <a:endParaRPr lang="en-US" dirty="0" smtClean="0"/>
          </a:p>
        </p:txBody>
      </p:sp>
      <p:sp>
        <p:nvSpPr>
          <p:cNvPr id="18" name="TextBox 17"/>
          <p:cNvSpPr txBox="1"/>
          <p:nvPr/>
        </p:nvSpPr>
        <p:spPr>
          <a:xfrm>
            <a:off x="4267200" y="3505200"/>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inode</a:t>
            </a:r>
            <a:endParaRPr lang="en-US" dirty="0"/>
          </a:p>
        </p:txBody>
      </p:sp>
      <p:sp>
        <p:nvSpPr>
          <p:cNvPr id="20" name="TextBox 19"/>
          <p:cNvSpPr txBox="1"/>
          <p:nvPr/>
        </p:nvSpPr>
        <p:spPr>
          <a:xfrm>
            <a:off x="4267200" y="4941332"/>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Data Blocks</a:t>
            </a:r>
            <a:endParaRPr lang="en-US" dirty="0"/>
          </a:p>
        </p:txBody>
      </p:sp>
      <p:cxnSp>
        <p:nvCxnSpPr>
          <p:cNvPr id="6" name="Straight Arrow Connector 5"/>
          <p:cNvCxnSpPr>
            <a:stCxn id="2" idx="2"/>
            <a:endCxn id="18" idx="0"/>
          </p:cNvCxnSpPr>
          <p:nvPr/>
        </p:nvCxnSpPr>
        <p:spPr>
          <a:xfrm>
            <a:off x="4991100" y="2491264"/>
            <a:ext cx="0" cy="1013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8" idx="2"/>
            <a:endCxn id="20" idx="0"/>
          </p:cNvCxnSpPr>
          <p:nvPr/>
        </p:nvCxnSpPr>
        <p:spPr>
          <a:xfrm>
            <a:off x="4991100" y="3874532"/>
            <a:ext cx="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629400" y="2121932"/>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HardLink1</a:t>
            </a:r>
            <a:endParaRPr lang="en-US" dirty="0"/>
          </a:p>
        </p:txBody>
      </p:sp>
      <p:cxnSp>
        <p:nvCxnSpPr>
          <p:cNvPr id="24" name="Straight Arrow Connector 23"/>
          <p:cNvCxnSpPr>
            <a:stCxn id="23" idx="2"/>
            <a:endCxn id="18" idx="3"/>
          </p:cNvCxnSpPr>
          <p:nvPr/>
        </p:nvCxnSpPr>
        <p:spPr>
          <a:xfrm flipH="1">
            <a:off x="5715000" y="2491264"/>
            <a:ext cx="1638300" cy="1198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371600" y="2133600"/>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SymLink1</a:t>
            </a:r>
            <a:endParaRPr lang="en-US" dirty="0"/>
          </a:p>
        </p:txBody>
      </p:sp>
      <p:sp>
        <p:nvSpPr>
          <p:cNvPr id="29" name="TextBox 28"/>
          <p:cNvSpPr txBox="1"/>
          <p:nvPr/>
        </p:nvSpPr>
        <p:spPr>
          <a:xfrm>
            <a:off x="1371600" y="3516868"/>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inode</a:t>
            </a:r>
            <a:endParaRPr lang="en-US" dirty="0"/>
          </a:p>
        </p:txBody>
      </p:sp>
      <p:sp>
        <p:nvSpPr>
          <p:cNvPr id="30" name="TextBox 29"/>
          <p:cNvSpPr txBox="1"/>
          <p:nvPr/>
        </p:nvSpPr>
        <p:spPr>
          <a:xfrm>
            <a:off x="1371600" y="4953000"/>
            <a:ext cx="1447800" cy="369332"/>
          </a:xfrm>
          <a:prstGeom prst="rect">
            <a:avLst/>
          </a:prstGeom>
          <a:solidFill>
            <a:schemeClr val="bg2"/>
          </a:solidFill>
          <a:ln>
            <a:solidFill>
              <a:schemeClr val="tx1"/>
            </a:solidFill>
          </a:ln>
          <a:effectLst>
            <a:outerShdw blurRad="50800" dist="38100" dir="2700000" algn="tl" rotWithShape="0">
              <a:srgbClr val="000000">
                <a:alpha val="43000"/>
              </a:srgbClr>
            </a:outerShdw>
            <a:softEdge rad="38100"/>
          </a:effectLst>
        </p:spPr>
        <p:txBody>
          <a:bodyPr wrap="square" rtlCol="0">
            <a:spAutoFit/>
          </a:bodyPr>
          <a:lstStyle/>
          <a:p>
            <a:pPr algn="ctr"/>
            <a:r>
              <a:rPr lang="en-US" dirty="0" smtClean="0"/>
              <a:t>Data Blocks</a:t>
            </a:r>
            <a:endParaRPr lang="en-US" dirty="0"/>
          </a:p>
        </p:txBody>
      </p:sp>
      <p:cxnSp>
        <p:nvCxnSpPr>
          <p:cNvPr id="31" name="Straight Arrow Connector 30"/>
          <p:cNvCxnSpPr>
            <a:stCxn id="28" idx="2"/>
            <a:endCxn id="29" idx="0"/>
          </p:cNvCxnSpPr>
          <p:nvPr/>
        </p:nvCxnSpPr>
        <p:spPr>
          <a:xfrm>
            <a:off x="2095500" y="2502932"/>
            <a:ext cx="0" cy="1013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9" idx="2"/>
            <a:endCxn id="30" idx="0"/>
          </p:cNvCxnSpPr>
          <p:nvPr/>
        </p:nvCxnSpPr>
        <p:spPr>
          <a:xfrm>
            <a:off x="2095500" y="3886200"/>
            <a:ext cx="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8" idx="3"/>
            <a:endCxn id="2" idx="1"/>
          </p:cNvCxnSpPr>
          <p:nvPr/>
        </p:nvCxnSpPr>
        <p:spPr>
          <a:xfrm flipV="1">
            <a:off x="2819400" y="2306598"/>
            <a:ext cx="1447800" cy="11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24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pPr eaLnBrk="1" hangingPunct="1"/>
            <a:r>
              <a:rPr lang="en-US" altLang="zh-CN" smtClean="0"/>
              <a:t>Understanding the Filesystem</a:t>
            </a:r>
            <a:endParaRPr lang="en-US" smtClean="0"/>
          </a:p>
        </p:txBody>
      </p:sp>
      <p:sp>
        <p:nvSpPr>
          <p:cNvPr id="29698" name="Content Placeholder 2"/>
          <p:cNvSpPr>
            <a:spLocks noGrp="1"/>
          </p:cNvSpPr>
          <p:nvPr>
            <p:ph idx="4294967295"/>
          </p:nvPr>
        </p:nvSpPr>
        <p:spPr>
          <a:xfrm>
            <a:off x="457200" y="1447800"/>
            <a:ext cx="8229600" cy="4525963"/>
          </a:xfrm>
        </p:spPr>
        <p:txBody>
          <a:bodyPr/>
          <a:lstStyle/>
          <a:p>
            <a:pPr marL="609600" indent="-609600"/>
            <a:r>
              <a:rPr lang="en-US" sz="2400" dirty="0" smtClean="0"/>
              <a:t>To understand how links work, it is helpful to understand how the </a:t>
            </a:r>
            <a:r>
              <a:rPr lang="en-US" sz="2400" dirty="0" err="1" smtClean="0"/>
              <a:t>filesystem</a:t>
            </a:r>
            <a:r>
              <a:rPr lang="en-US" sz="2400" dirty="0" smtClean="0"/>
              <a:t> keeps track of files.</a:t>
            </a:r>
          </a:p>
          <a:p>
            <a:pPr marL="609600" indent="-609600"/>
            <a:r>
              <a:rPr lang="en-US" sz="2400" dirty="0" smtClean="0"/>
              <a:t>For every file that is created, there is one block of data called an </a:t>
            </a:r>
            <a:r>
              <a:rPr lang="en-US" sz="2400" i="1" dirty="0" smtClean="0"/>
              <a:t>inode table</a:t>
            </a:r>
            <a:r>
              <a:rPr lang="en-US" sz="2400" dirty="0" smtClean="0"/>
              <a:t> that stores the meta-information of the file, such as permissions, ownerships, timestamps and pointers to where the file’s contents are stored.</a:t>
            </a:r>
          </a:p>
          <a:p>
            <a:pPr marL="609600" indent="-609600"/>
            <a:r>
              <a:rPr lang="en-US" sz="2400" dirty="0" smtClean="0"/>
              <a:t> The inode table includes almost all information about a file except the file name.</a:t>
            </a:r>
          </a:p>
          <a:p>
            <a:pPr marL="609600" indent="-609600"/>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txBody>
          <a:bodyPr>
            <a:normAutofit fontScale="90000"/>
          </a:bodyPr>
          <a:lstStyle/>
          <a:p>
            <a:r>
              <a:rPr lang="en-US" dirty="0" smtClean="0"/>
              <a:t>Exam Objective</a:t>
            </a:r>
            <a:br>
              <a:rPr lang="en-US" dirty="0" smtClean="0"/>
            </a:br>
            <a:r>
              <a:rPr lang="en-US" dirty="0" smtClean="0"/>
              <a:t>5.4 Special Directories and Files</a:t>
            </a:r>
            <a:endParaRPr lang="en-US" dirty="0"/>
          </a:p>
        </p:txBody>
      </p:sp>
      <p:sp>
        <p:nvSpPr>
          <p:cNvPr id="5" name="Content Placeholder 4"/>
          <p:cNvSpPr>
            <a:spLocks noGrp="1"/>
          </p:cNvSpPr>
          <p:nvPr>
            <p:ph idx="1"/>
          </p:nvPr>
        </p:nvSpPr>
        <p:spPr>
          <a:xfrm>
            <a:off x="457200" y="1905000"/>
            <a:ext cx="8229600" cy="4525963"/>
          </a:xfrm>
        </p:spPr>
        <p:txBody>
          <a:bodyPr/>
          <a:lstStyle/>
          <a:p>
            <a:pPr marL="0" indent="0">
              <a:buNone/>
            </a:pPr>
            <a:r>
              <a:rPr lang="en-US" dirty="0" smtClean="0"/>
              <a:t>Objective Summary</a:t>
            </a:r>
          </a:p>
          <a:p>
            <a:pPr lvl="1"/>
            <a:r>
              <a:rPr lang="en-US" dirty="0" smtClean="0"/>
              <a:t>Working with system files and libraries</a:t>
            </a:r>
          </a:p>
          <a:p>
            <a:pPr lvl="1"/>
            <a:r>
              <a:rPr lang="en-US" dirty="0" smtClean="0"/>
              <a:t>Understanding symbolic links</a:t>
            </a:r>
          </a:p>
        </p:txBody>
      </p:sp>
    </p:spTree>
    <p:extLst>
      <p:ext uri="{BB962C8B-B14F-4D97-AF65-F5344CB8AC3E}">
        <p14:creationId xmlns:p14="http://schemas.microsoft.com/office/powerpoint/2010/main" val="2512418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0721" name="Title 1"/>
          <p:cNvSpPr>
            <a:spLocks noGrp="1"/>
          </p:cNvSpPr>
          <p:nvPr>
            <p:ph type="title" idx="4294967295"/>
          </p:nvPr>
        </p:nvSpPr>
        <p:spPr/>
        <p:txBody>
          <a:bodyPr/>
          <a:lstStyle/>
          <a:p>
            <a:pPr eaLnBrk="1" hangingPunct="1"/>
            <a:r>
              <a:rPr lang="en-US" altLang="zh-CN" smtClean="0"/>
              <a:t>Understanding the Filesystem(cont)</a:t>
            </a:r>
            <a:endParaRPr lang="en-US" smtClean="0"/>
          </a:p>
        </p:txBody>
      </p:sp>
      <p:sp>
        <p:nvSpPr>
          <p:cNvPr id="30722" name="Content Placeholder 2"/>
          <p:cNvSpPr>
            <a:spLocks noGrp="1"/>
          </p:cNvSpPr>
          <p:nvPr>
            <p:ph idx="4294967295"/>
          </p:nvPr>
        </p:nvSpPr>
        <p:spPr>
          <a:xfrm>
            <a:off x="457200" y="1447800"/>
            <a:ext cx="8229600" cy="4525963"/>
          </a:xfrm>
        </p:spPr>
        <p:txBody>
          <a:bodyPr/>
          <a:lstStyle/>
          <a:p>
            <a:pPr marL="609600" indent="-609600"/>
            <a:r>
              <a:rPr lang="en-US" sz="2400" dirty="0" smtClean="0"/>
              <a:t>Each inode table is associated with a unique </a:t>
            </a:r>
            <a:r>
              <a:rPr lang="en-US" sz="2400" i="1" dirty="0" smtClean="0"/>
              <a:t>inode number.</a:t>
            </a:r>
          </a:p>
          <a:p>
            <a:pPr marL="609600" indent="-609600"/>
            <a:r>
              <a:rPr lang="en-US" sz="2400" dirty="0" smtClean="0"/>
              <a:t>The </a:t>
            </a:r>
            <a:r>
              <a:rPr lang="en-US" sz="2400" dirty="0" err="1" smtClean="0">
                <a:latin typeface="Courier New" pitchFamily="49" charset="0"/>
                <a:cs typeface="Courier New" pitchFamily="49" charset="0"/>
              </a:rPr>
              <a:t>ls</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t> command will display the inode number for each file.</a:t>
            </a:r>
          </a:p>
          <a:p>
            <a:pPr marL="609600" indent="-609600"/>
            <a:r>
              <a:rPr lang="en-US" sz="2400" dirty="0" smtClean="0"/>
              <a:t>The directory stores the names of all the files within the directory and their associated inode number.</a:t>
            </a:r>
          </a:p>
          <a:p>
            <a:pPr marL="609600" indent="-609600"/>
            <a:r>
              <a:rPr lang="en-US" sz="2400" dirty="0" smtClean="0"/>
              <a:t>When access is attempted on a file, the system reads the directory data to find the file name and then retrieves its data by looking up the data blocks referenced in its inode.</a:t>
            </a:r>
          </a:p>
          <a:p>
            <a:pPr marL="609600" indent="-609600"/>
            <a:endParaRPr lang="en-US" sz="24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1745" name="Title 1"/>
          <p:cNvSpPr>
            <a:spLocks noGrp="1"/>
          </p:cNvSpPr>
          <p:nvPr>
            <p:ph type="title" idx="4294967295"/>
          </p:nvPr>
        </p:nvSpPr>
        <p:spPr/>
        <p:txBody>
          <a:bodyPr/>
          <a:lstStyle/>
          <a:p>
            <a:pPr eaLnBrk="1" hangingPunct="1"/>
            <a:r>
              <a:rPr lang="en-US" smtClean="0"/>
              <a:t>Hard Link Example</a:t>
            </a:r>
          </a:p>
        </p:txBody>
      </p:sp>
      <p:sp>
        <p:nvSpPr>
          <p:cNvPr id="23554" name="Content Placeholder 2"/>
          <p:cNvSpPr>
            <a:spLocks noGrp="1"/>
          </p:cNvSpPr>
          <p:nvPr>
            <p:ph idx="4294967295"/>
          </p:nvPr>
        </p:nvSpPr>
        <p:spPr>
          <a:xfrm>
            <a:off x="457200" y="1447800"/>
            <a:ext cx="8229600" cy="4525963"/>
          </a:xfrm>
        </p:spPr>
        <p:txBody>
          <a:bodyPr/>
          <a:lstStyle/>
          <a:p>
            <a:pPr marL="609600" indent="-609600"/>
            <a:r>
              <a:rPr lang="en-US" altLang="zh-CN" sz="2400" dirty="0" smtClean="0"/>
              <a:t>Suppose that the </a:t>
            </a:r>
            <a:r>
              <a:rPr lang="en-US" altLang="zh-CN" sz="2400" dirty="0" smtClean="0">
                <a:latin typeface="Courier New" pitchFamily="49" charset="0"/>
                <a:cs typeface="Courier New" pitchFamily="49" charset="0"/>
              </a:rPr>
              <a:t>/</a:t>
            </a:r>
            <a:r>
              <a:rPr lang="en-US" altLang="zh-CN" sz="2400" dirty="0" err="1" smtClean="0">
                <a:latin typeface="Courier New" pitchFamily="49" charset="0"/>
                <a:cs typeface="Courier New" pitchFamily="49" charset="0"/>
              </a:rPr>
              <a:t>etc</a:t>
            </a:r>
            <a:r>
              <a:rPr lang="en-US" altLang="zh-CN" sz="2400" dirty="0" smtClean="0">
                <a:latin typeface="Courier New" pitchFamily="49" charset="0"/>
                <a:cs typeface="Courier New" pitchFamily="49" charset="0"/>
              </a:rPr>
              <a:t>/</a:t>
            </a:r>
            <a:r>
              <a:rPr lang="en-US" altLang="zh-CN" sz="2400" dirty="0" err="1" smtClean="0">
                <a:latin typeface="Courier New" pitchFamily="49" charset="0"/>
                <a:cs typeface="Courier New" pitchFamily="49" charset="0"/>
              </a:rPr>
              <a:t>passwd</a:t>
            </a:r>
            <a:r>
              <a:rPr lang="en-US" altLang="zh-CN" sz="2400" dirty="0" smtClean="0">
                <a:latin typeface="Courier New" pitchFamily="49" charset="0"/>
                <a:cs typeface="Courier New" pitchFamily="49" charset="0"/>
              </a:rPr>
              <a:t> </a:t>
            </a:r>
            <a:r>
              <a:rPr lang="en-US" altLang="zh-CN" sz="2400" dirty="0" smtClean="0"/>
              <a:t>file has an inode number of 123</a:t>
            </a:r>
          </a:p>
          <a:p>
            <a:pPr marL="609600" indent="-609600"/>
            <a:r>
              <a:rPr lang="en-US" sz="2400" dirty="0" smtClean="0">
                <a:cs typeface="Courier New" pitchFamily="49" charset="0"/>
              </a:rPr>
              <a:t>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etc</a:t>
            </a:r>
            <a:r>
              <a:rPr lang="en-US" sz="2400" dirty="0" smtClean="0">
                <a:cs typeface="Courier New" pitchFamily="49" charset="0"/>
              </a:rPr>
              <a:t> directory would store a table with file names and inode numbers like:</a:t>
            </a:r>
          </a:p>
          <a:p>
            <a:pPr marL="609600" indent="-609600">
              <a:buFont typeface="Arial" charset="0"/>
              <a:buNone/>
            </a:pPr>
            <a:r>
              <a:rPr lang="en-US" dirty="0" smtClean="0">
                <a:cs typeface="Courier New" pitchFamily="49" charset="0"/>
              </a:rPr>
              <a:t>		</a:t>
            </a:r>
            <a:r>
              <a:rPr lang="en-US" sz="2000" dirty="0" err="1" smtClean="0">
                <a:cs typeface="Courier New" pitchFamily="49" charset="0"/>
              </a:rPr>
              <a:t>passwd</a:t>
            </a:r>
            <a:r>
              <a:rPr lang="en-US" sz="2000" dirty="0" smtClean="0">
                <a:cs typeface="Courier New" pitchFamily="49" charset="0"/>
              </a:rPr>
              <a:t>		123</a:t>
            </a:r>
          </a:p>
          <a:p>
            <a:pPr marL="609600" indent="-609600">
              <a:buFont typeface="Arial" charset="0"/>
              <a:buNone/>
            </a:pPr>
            <a:r>
              <a:rPr lang="en-US" sz="2000" dirty="0" smtClean="0">
                <a:cs typeface="Courier New" pitchFamily="49" charset="0"/>
              </a:rPr>
              <a:t>		shadow		175</a:t>
            </a:r>
          </a:p>
          <a:p>
            <a:pPr marL="609600" indent="-609600">
              <a:buFont typeface="Arial" charset="0"/>
              <a:buNone/>
            </a:pPr>
            <a:r>
              <a:rPr lang="en-US" sz="2000" dirty="0" smtClean="0">
                <a:cs typeface="Courier New" pitchFamily="49" charset="0"/>
              </a:rPr>
              <a:t>		group		144</a:t>
            </a:r>
          </a:p>
          <a:p>
            <a:pPr marL="609600" indent="-609600">
              <a:buFont typeface="Arial" charset="0"/>
              <a:buNone/>
            </a:pPr>
            <a:r>
              <a:rPr lang="en-US" sz="2000" dirty="0" smtClean="0">
                <a:cs typeface="Courier New" pitchFamily="49" charset="0"/>
              </a:rPr>
              <a:t>		</a:t>
            </a:r>
            <a:r>
              <a:rPr lang="en-US" sz="2000" dirty="0" err="1" smtClean="0">
                <a:cs typeface="Courier New" pitchFamily="49" charset="0"/>
              </a:rPr>
              <a:t>gshadow</a:t>
            </a:r>
            <a:r>
              <a:rPr lang="en-US" sz="2000" dirty="0" smtClean="0">
                <a:cs typeface="Courier New" pitchFamily="49" charset="0"/>
              </a:rPr>
              <a:t>	897</a:t>
            </a:r>
          </a:p>
          <a:p>
            <a:pPr marL="609600" indent="-609600"/>
            <a:endParaRPr lang="en-US" sz="2000" dirty="0" smtClean="0"/>
          </a:p>
          <a:p>
            <a:pPr marL="609600" indent="-609600"/>
            <a:endParaRPr lang="en-US"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r>
              <a:rPr lang="en-US" smtClean="0"/>
              <a:t>Hard Link Example(cont)</a:t>
            </a:r>
          </a:p>
        </p:txBody>
      </p:sp>
      <p:sp>
        <p:nvSpPr>
          <p:cNvPr id="23554" name="Content Placeholder 2"/>
          <p:cNvSpPr>
            <a:spLocks noGrp="1"/>
          </p:cNvSpPr>
          <p:nvPr>
            <p:ph idx="4294967295"/>
          </p:nvPr>
        </p:nvSpPr>
        <p:spPr>
          <a:xfrm>
            <a:off x="457200" y="1447800"/>
            <a:ext cx="8229600" cy="4525963"/>
          </a:xfrm>
        </p:spPr>
        <p:txBody>
          <a:bodyPr/>
          <a:lstStyle/>
          <a:p>
            <a:pPr marL="609600" indent="-609600"/>
            <a:r>
              <a:rPr lang="en-US" altLang="zh-CN" sz="2400" dirty="0" smtClean="0"/>
              <a:t>A file called </a:t>
            </a:r>
            <a:r>
              <a:rPr lang="en-US" altLang="zh-CN" sz="2400" dirty="0" smtClean="0">
                <a:latin typeface="Courier New" pitchFamily="49" charset="0"/>
                <a:cs typeface="Courier New" pitchFamily="49" charset="0"/>
              </a:rPr>
              <a:t>/</a:t>
            </a:r>
            <a:r>
              <a:rPr lang="en-US" altLang="zh-CN" sz="2400" dirty="0" err="1" smtClean="0">
                <a:latin typeface="Courier New" pitchFamily="49" charset="0"/>
                <a:cs typeface="Courier New" pitchFamily="49" charset="0"/>
              </a:rPr>
              <a:t>etc</a:t>
            </a:r>
            <a:r>
              <a:rPr lang="en-US" altLang="zh-CN" sz="2400" dirty="0" smtClean="0">
                <a:latin typeface="Courier New" pitchFamily="49" charset="0"/>
                <a:cs typeface="Courier New" pitchFamily="49" charset="0"/>
              </a:rPr>
              <a:t>/</a:t>
            </a:r>
            <a:r>
              <a:rPr lang="en-US" altLang="zh-CN" sz="2400" dirty="0" err="1" smtClean="0">
                <a:latin typeface="Courier New" pitchFamily="49" charset="0"/>
                <a:cs typeface="Courier New" pitchFamily="49" charset="0"/>
              </a:rPr>
              <a:t>mypasswd</a:t>
            </a:r>
            <a:r>
              <a:rPr lang="en-US" altLang="zh-CN" sz="2400" dirty="0" smtClean="0"/>
              <a:t> that is hard linked to </a:t>
            </a:r>
            <a:r>
              <a:rPr lang="en-US" altLang="zh-CN" sz="2400" dirty="0" smtClean="0">
                <a:latin typeface="Courier New" pitchFamily="49" charset="0"/>
              </a:rPr>
              <a:t>/</a:t>
            </a:r>
            <a:r>
              <a:rPr lang="en-US" altLang="zh-CN" sz="2400" dirty="0" err="1" smtClean="0">
                <a:latin typeface="Courier New" pitchFamily="49" charset="0"/>
              </a:rPr>
              <a:t>etc</a:t>
            </a:r>
            <a:r>
              <a:rPr lang="en-US" altLang="zh-CN" sz="2400" dirty="0" smtClean="0">
                <a:latin typeface="Courier New" pitchFamily="49" charset="0"/>
              </a:rPr>
              <a:t>/</a:t>
            </a:r>
            <a:r>
              <a:rPr lang="en-US" altLang="zh-CN" sz="2400" dirty="0" err="1" smtClean="0">
                <a:latin typeface="Courier New" pitchFamily="49" charset="0"/>
              </a:rPr>
              <a:t>passwd</a:t>
            </a:r>
            <a:r>
              <a:rPr lang="en-US" altLang="zh-CN" sz="2400" dirty="0" smtClean="0"/>
              <a:t> would also reference inode 123:</a:t>
            </a:r>
          </a:p>
          <a:p>
            <a:pPr marL="609600" indent="-609600">
              <a:buFont typeface="Arial" charset="0"/>
              <a:buNone/>
            </a:pPr>
            <a:r>
              <a:rPr lang="en-US" dirty="0" smtClean="0">
                <a:cs typeface="Courier New" pitchFamily="49" charset="0"/>
              </a:rPr>
              <a:t>		</a:t>
            </a:r>
            <a:r>
              <a:rPr lang="en-US" sz="2000" dirty="0" err="1" smtClean="0">
                <a:cs typeface="Courier New" pitchFamily="49" charset="0"/>
              </a:rPr>
              <a:t>passwd</a:t>
            </a:r>
            <a:r>
              <a:rPr lang="en-US" sz="2000" dirty="0" smtClean="0">
                <a:cs typeface="Courier New" pitchFamily="49" charset="0"/>
              </a:rPr>
              <a:t>		123</a:t>
            </a:r>
          </a:p>
          <a:p>
            <a:pPr marL="609600" indent="-609600">
              <a:buFont typeface="Arial" charset="0"/>
              <a:buNone/>
            </a:pPr>
            <a:r>
              <a:rPr lang="en-US" sz="2000" dirty="0" smtClean="0">
                <a:cs typeface="Courier New" pitchFamily="49" charset="0"/>
              </a:rPr>
              <a:t>		</a:t>
            </a:r>
            <a:r>
              <a:rPr lang="en-US" sz="2000" dirty="0" err="1" smtClean="0">
                <a:cs typeface="Courier New" pitchFamily="49" charset="0"/>
              </a:rPr>
              <a:t>mypasswd</a:t>
            </a:r>
            <a:r>
              <a:rPr lang="en-US" sz="2000" dirty="0" smtClean="0">
                <a:cs typeface="Courier New" pitchFamily="49" charset="0"/>
              </a:rPr>
              <a:t>	123</a:t>
            </a:r>
          </a:p>
          <a:p>
            <a:pPr marL="609600" indent="-609600">
              <a:buFont typeface="Arial" charset="0"/>
              <a:buNone/>
            </a:pPr>
            <a:r>
              <a:rPr lang="en-US" sz="2000" dirty="0" smtClean="0">
                <a:cs typeface="Courier New" pitchFamily="49" charset="0"/>
              </a:rPr>
              <a:t>		shadow		175</a:t>
            </a:r>
          </a:p>
          <a:p>
            <a:pPr marL="609600" indent="-609600">
              <a:buFont typeface="Arial" charset="0"/>
              <a:buNone/>
            </a:pPr>
            <a:r>
              <a:rPr lang="en-US" sz="2000" dirty="0" smtClean="0">
                <a:cs typeface="Courier New" pitchFamily="49" charset="0"/>
              </a:rPr>
              <a:t>		group		144</a:t>
            </a:r>
          </a:p>
          <a:p>
            <a:pPr marL="609600" indent="-609600">
              <a:buFont typeface="Arial" charset="0"/>
              <a:buNone/>
            </a:pPr>
            <a:r>
              <a:rPr lang="en-US" sz="2000" dirty="0" smtClean="0">
                <a:cs typeface="Courier New" pitchFamily="49" charset="0"/>
              </a:rPr>
              <a:t>		</a:t>
            </a:r>
            <a:r>
              <a:rPr lang="en-US" sz="2000" dirty="0" err="1" smtClean="0">
                <a:cs typeface="Courier New" pitchFamily="49" charset="0"/>
              </a:rPr>
              <a:t>gshadow</a:t>
            </a:r>
            <a:r>
              <a:rPr lang="en-US" sz="2000" dirty="0" smtClean="0">
                <a:cs typeface="Courier New" pitchFamily="49" charset="0"/>
              </a:rPr>
              <a:t>	897</a:t>
            </a:r>
          </a:p>
          <a:p>
            <a:pPr marL="609600" indent="-609600"/>
            <a:endParaRPr lang="en-US" sz="2000" dirty="0" smtClean="0"/>
          </a:p>
          <a:p>
            <a:pPr marL="609600" indent="-609600"/>
            <a:endParaRPr lang="en-US" sz="2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pPr eaLnBrk="1" hangingPunct="1"/>
            <a:r>
              <a:rPr lang="en-US" altLang="zh-CN" smtClean="0"/>
              <a:t>Hard Links</a:t>
            </a:r>
            <a:endParaRPr lang="en-US" smtClean="0"/>
          </a:p>
        </p:txBody>
      </p:sp>
      <p:sp>
        <p:nvSpPr>
          <p:cNvPr id="24578" name="Content Placeholder 2"/>
          <p:cNvSpPr>
            <a:spLocks noGrp="1"/>
          </p:cNvSpPr>
          <p:nvPr>
            <p:ph idx="4294967295"/>
          </p:nvPr>
        </p:nvSpPr>
        <p:spPr>
          <a:xfrm>
            <a:off x="457200" y="1447800"/>
            <a:ext cx="8229600" cy="4525963"/>
          </a:xfrm>
        </p:spPr>
        <p:txBody>
          <a:bodyPr/>
          <a:lstStyle/>
          <a:p>
            <a:r>
              <a:rPr lang="en-US" sz="2400" smtClean="0"/>
              <a:t>Every file has at least one hard link to it (for the original file name).</a:t>
            </a:r>
          </a:p>
          <a:p>
            <a:r>
              <a:rPr lang="en-US" sz="2400" smtClean="0"/>
              <a:t>The link count number appears between the permissions and the user owner in a detailed listing:</a:t>
            </a:r>
          </a:p>
          <a:p>
            <a:pPr>
              <a:buFont typeface="Arial" charset="0"/>
              <a:buNone/>
            </a:pPr>
            <a:r>
              <a:rPr lang="en-US" sz="2000" smtClean="0"/>
              <a:t>		</a:t>
            </a:r>
            <a:r>
              <a:rPr lang="en-US" sz="2000" b="1" smtClean="0"/>
              <a:t>$ echo data &gt; file.original </a:t>
            </a:r>
          </a:p>
          <a:p>
            <a:pPr>
              <a:buFont typeface="Arial" charset="0"/>
              <a:buNone/>
            </a:pPr>
            <a:r>
              <a:rPr lang="en-US" sz="2000" b="1" smtClean="0"/>
              <a:t>		$ ls -li file.* </a:t>
            </a:r>
          </a:p>
          <a:p>
            <a:pPr>
              <a:buFont typeface="Arial" charset="0"/>
              <a:buNone/>
            </a:pPr>
            <a:r>
              <a:rPr lang="en-US" sz="2000" smtClean="0"/>
              <a:t>		278772 -rw-rw-r--. </a:t>
            </a:r>
            <a:r>
              <a:rPr lang="en-US" sz="2000" smtClean="0">
                <a:solidFill>
                  <a:srgbClr val="FF0000"/>
                </a:solidFill>
              </a:rPr>
              <a:t>1</a:t>
            </a:r>
            <a:r>
              <a:rPr lang="en-US" sz="2000" smtClean="0"/>
              <a:t> sysadmin sysadmin 5 Oct 25 15:42 file.original</a:t>
            </a:r>
          </a:p>
          <a:p>
            <a:r>
              <a:rPr lang="en-US" altLang="zh-CN" sz="2400" smtClean="0"/>
              <a:t>The link count will increase by one for each hard link that is added and decrease by one for each hard link that is removed.</a:t>
            </a:r>
          </a:p>
          <a:p>
            <a:pPr>
              <a:buFont typeface="Arial" charset="0"/>
              <a:buNone/>
            </a:pPr>
            <a:endParaRPr lang="en-US" altLang="zh-CN" sz="2400" smtClean="0"/>
          </a:p>
          <a:p>
            <a:endParaRPr lang="en-US" sz="2800" smtClean="0"/>
          </a:p>
          <a:p>
            <a:endParaRPr lang="en-U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4817" name="Title 1"/>
          <p:cNvSpPr>
            <a:spLocks noGrp="1"/>
          </p:cNvSpPr>
          <p:nvPr>
            <p:ph type="title" idx="4294967295"/>
          </p:nvPr>
        </p:nvSpPr>
        <p:spPr/>
        <p:txBody>
          <a:bodyPr/>
          <a:lstStyle/>
          <a:p>
            <a:pPr eaLnBrk="1" hangingPunct="1"/>
            <a:r>
              <a:rPr lang="en-US" altLang="zh-CN" smtClean="0"/>
              <a:t>Creating Hard Links</a:t>
            </a:r>
            <a:endParaRPr lang="en-US" smtClean="0"/>
          </a:p>
        </p:txBody>
      </p:sp>
      <p:sp>
        <p:nvSpPr>
          <p:cNvPr id="26626" name="Content Placeholder 2"/>
          <p:cNvSpPr>
            <a:spLocks noGrp="1"/>
          </p:cNvSpPr>
          <p:nvPr>
            <p:ph idx="4294967295"/>
          </p:nvPr>
        </p:nvSpPr>
        <p:spPr>
          <a:xfrm>
            <a:off x="457200" y="1447800"/>
            <a:ext cx="8229600" cy="4525963"/>
          </a:xfrm>
        </p:spPr>
        <p:txBody>
          <a:bodyPr/>
          <a:lstStyle/>
          <a:p>
            <a:r>
              <a:rPr lang="en-US" sz="2400" dirty="0" smtClean="0"/>
              <a:t>To create hard links, the </a:t>
            </a:r>
            <a:r>
              <a:rPr lang="en-US" sz="2400" dirty="0" err="1" smtClean="0">
                <a:latin typeface="Courier New" pitchFamily="49" charset="0"/>
                <a:cs typeface="Courier New" pitchFamily="49" charset="0"/>
              </a:rPr>
              <a:t>ln</a:t>
            </a:r>
            <a:r>
              <a:rPr lang="en-US" sz="2400" dirty="0" smtClean="0"/>
              <a:t> command is used with the first argument being an existing file name and the second argument being the new file name to link to it:</a:t>
            </a:r>
          </a:p>
          <a:p>
            <a:pPr>
              <a:buFont typeface="Arial" charset="0"/>
              <a:buNone/>
            </a:pPr>
            <a:r>
              <a:rPr lang="en-US" sz="2000" dirty="0" smtClean="0"/>
              <a:t>		</a:t>
            </a:r>
            <a:r>
              <a:rPr lang="en-US" sz="2000" b="1" dirty="0" smtClean="0"/>
              <a:t>$ </a:t>
            </a:r>
            <a:r>
              <a:rPr lang="en-US" sz="2000" b="1" dirty="0" err="1" smtClean="0"/>
              <a:t>ln</a:t>
            </a:r>
            <a:r>
              <a:rPr lang="en-US" sz="2000" b="1" dirty="0" smtClean="0"/>
              <a:t> </a:t>
            </a:r>
            <a:r>
              <a:rPr lang="en-US" sz="2000" b="1" dirty="0" err="1" smtClean="0"/>
              <a:t>file.original</a:t>
            </a:r>
            <a:r>
              <a:rPr lang="en-US" sz="2000" b="1" dirty="0" smtClean="0"/>
              <a:t> file.hard.1</a:t>
            </a:r>
          </a:p>
          <a:p>
            <a:pPr>
              <a:buFont typeface="Arial" charset="0"/>
              <a:buNone/>
            </a:pPr>
            <a:r>
              <a:rPr lang="en-US" sz="2000" b="1" dirty="0" smtClean="0"/>
              <a:t>		$ </a:t>
            </a:r>
            <a:r>
              <a:rPr lang="en-US" sz="2000" b="1" dirty="0" err="1" smtClean="0"/>
              <a:t>ls</a:t>
            </a:r>
            <a:r>
              <a:rPr lang="en-US" sz="2000" b="1" dirty="0" smtClean="0"/>
              <a:t> -li file.*</a:t>
            </a:r>
          </a:p>
          <a:p>
            <a:pPr>
              <a:buFont typeface="Arial" charset="0"/>
              <a:buNone/>
            </a:pPr>
            <a:r>
              <a:rPr lang="en-US" sz="2000" dirty="0" smtClean="0">
                <a:solidFill>
                  <a:srgbClr val="FF0000"/>
                </a:solidFill>
              </a:rPr>
              <a:t>		278772</a:t>
            </a:r>
            <a:r>
              <a:rPr lang="en-US" sz="2000" dirty="0" smtClean="0"/>
              <a:t> -</a:t>
            </a:r>
            <a:r>
              <a:rPr lang="en-US" sz="2000" dirty="0" err="1" smtClean="0"/>
              <a:t>rw</a:t>
            </a:r>
            <a:r>
              <a:rPr lang="en-US" sz="2000" dirty="0" smtClean="0"/>
              <a:t>-</a:t>
            </a:r>
            <a:r>
              <a:rPr lang="en-US" sz="2000" dirty="0" err="1" smtClean="0"/>
              <a:t>rw</a:t>
            </a:r>
            <a:r>
              <a:rPr lang="en-US" sz="2000" dirty="0" smtClean="0"/>
              <a:t>-r--. </a:t>
            </a:r>
            <a:r>
              <a:rPr lang="en-US" sz="2000" dirty="0" smtClean="0">
                <a:solidFill>
                  <a:srgbClr val="FF0000"/>
                </a:solidFill>
              </a:rPr>
              <a:t>2</a:t>
            </a:r>
            <a:r>
              <a:rPr lang="en-US" sz="2000" dirty="0" smtClean="0"/>
              <a:t> </a:t>
            </a:r>
            <a:r>
              <a:rPr lang="en-US" sz="2000" dirty="0" err="1" smtClean="0"/>
              <a:t>sysadmin</a:t>
            </a:r>
            <a:r>
              <a:rPr lang="en-US" sz="2000" dirty="0" smtClean="0"/>
              <a:t> </a:t>
            </a:r>
            <a:r>
              <a:rPr lang="en-US" sz="2000" dirty="0" err="1" smtClean="0"/>
              <a:t>sysadmin</a:t>
            </a:r>
            <a:r>
              <a:rPr lang="en-US" sz="2000" dirty="0" smtClean="0"/>
              <a:t> 5 Oct 25 15:53 file.hard.1</a:t>
            </a:r>
          </a:p>
          <a:p>
            <a:pPr>
              <a:buFont typeface="Arial" charset="0"/>
              <a:buNone/>
            </a:pPr>
            <a:r>
              <a:rPr lang="en-US" sz="2000" dirty="0" smtClean="0">
                <a:solidFill>
                  <a:srgbClr val="FF0000"/>
                </a:solidFill>
              </a:rPr>
              <a:t>		278772</a:t>
            </a:r>
            <a:r>
              <a:rPr lang="en-US" sz="2000" dirty="0" smtClean="0"/>
              <a:t> -</a:t>
            </a:r>
            <a:r>
              <a:rPr lang="en-US" sz="2000" dirty="0" err="1" smtClean="0"/>
              <a:t>rw</a:t>
            </a:r>
            <a:r>
              <a:rPr lang="en-US" sz="2000" dirty="0" smtClean="0"/>
              <a:t>-</a:t>
            </a:r>
            <a:r>
              <a:rPr lang="en-US" sz="2000" dirty="0" err="1" smtClean="0"/>
              <a:t>rw</a:t>
            </a:r>
            <a:r>
              <a:rPr lang="en-US" sz="2000" dirty="0" smtClean="0"/>
              <a:t>-r--. </a:t>
            </a:r>
            <a:r>
              <a:rPr lang="en-US" sz="2000" dirty="0" smtClean="0">
                <a:solidFill>
                  <a:srgbClr val="FF0000"/>
                </a:solidFill>
              </a:rPr>
              <a:t>2</a:t>
            </a:r>
            <a:r>
              <a:rPr lang="en-US" sz="2000" dirty="0" smtClean="0"/>
              <a:t> </a:t>
            </a:r>
            <a:r>
              <a:rPr lang="en-US" sz="2000" dirty="0" err="1" smtClean="0"/>
              <a:t>sysadmin</a:t>
            </a:r>
            <a:r>
              <a:rPr lang="en-US" sz="2000" dirty="0" smtClean="0"/>
              <a:t> </a:t>
            </a:r>
            <a:r>
              <a:rPr lang="en-US" sz="2000" dirty="0" err="1" smtClean="0"/>
              <a:t>sysadmin</a:t>
            </a:r>
            <a:r>
              <a:rPr lang="en-US" sz="2000" dirty="0" smtClean="0"/>
              <a:t> 5 Oct 25 15:53 </a:t>
            </a:r>
            <a:r>
              <a:rPr lang="en-US" sz="2000" dirty="0" err="1" smtClean="0"/>
              <a:t>file.original</a:t>
            </a:r>
            <a:endParaRPr lang="en-US" sz="2000" dirty="0" smtClean="0"/>
          </a:p>
          <a:p>
            <a:r>
              <a:rPr lang="en-US" sz="2400" dirty="0" smtClean="0"/>
              <a:t>Notice that the inode is the same for both files and they both have a link count of 2.</a:t>
            </a:r>
          </a:p>
          <a:p>
            <a:endParaRPr lang="en-US"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5841" name="Title 1"/>
          <p:cNvSpPr>
            <a:spLocks noGrp="1"/>
          </p:cNvSpPr>
          <p:nvPr>
            <p:ph type="title" idx="4294967295"/>
          </p:nvPr>
        </p:nvSpPr>
        <p:spPr>
          <a:xfrm>
            <a:off x="457200" y="457200"/>
            <a:ext cx="8229600" cy="1143000"/>
          </a:xfrm>
        </p:spPr>
        <p:txBody>
          <a:bodyPr/>
          <a:lstStyle/>
          <a:p>
            <a:pPr eaLnBrk="1" hangingPunct="1"/>
            <a:r>
              <a:rPr lang="en-US" smtClean="0"/>
              <a:t>Soft Links</a:t>
            </a:r>
            <a:endParaRPr lang="en-US" sz="4000" smtClean="0"/>
          </a:p>
        </p:txBody>
      </p:sp>
      <p:sp>
        <p:nvSpPr>
          <p:cNvPr id="29698" name="Content Placeholder 2"/>
          <p:cNvSpPr>
            <a:spLocks noGrp="1"/>
          </p:cNvSpPr>
          <p:nvPr>
            <p:ph idx="4294967295"/>
          </p:nvPr>
        </p:nvSpPr>
        <p:spPr>
          <a:xfrm>
            <a:off x="457200" y="1828800"/>
            <a:ext cx="8229600" cy="4144963"/>
          </a:xfrm>
        </p:spPr>
        <p:txBody>
          <a:bodyPr/>
          <a:lstStyle/>
          <a:p>
            <a:r>
              <a:rPr lang="en-US" sz="2400" smtClean="0"/>
              <a:t>A soft (symbolic) link is a file that points to another file name.</a:t>
            </a:r>
          </a:p>
          <a:p>
            <a:r>
              <a:rPr lang="en-US" sz="2400" smtClean="0"/>
              <a:t>Soft links have a file type of "l“.</a:t>
            </a:r>
          </a:p>
          <a:p>
            <a:r>
              <a:rPr lang="en-US" sz="2400" smtClean="0"/>
              <a:t>Soft links are similar to shortcuts in Windows.</a:t>
            </a:r>
          </a:p>
          <a:p>
            <a:r>
              <a:rPr lang="en-US" sz="2400" smtClean="0"/>
              <a:t>Several soft links already exist on the system including </a:t>
            </a:r>
            <a:r>
              <a:rPr lang="en-US" sz="2400" smtClean="0">
                <a:latin typeface="Courier New" pitchFamily="49" charset="0"/>
                <a:cs typeface="Courier New" pitchFamily="49" charset="0"/>
              </a:rPr>
              <a:t>/etc/grub.conf:</a:t>
            </a:r>
          </a:p>
          <a:p>
            <a:pPr>
              <a:buFont typeface="Arial" charset="0"/>
              <a:buNone/>
            </a:pPr>
            <a:r>
              <a:rPr lang="en-US" sz="2000" smtClean="0"/>
              <a:t>		</a:t>
            </a:r>
            <a:r>
              <a:rPr lang="en-US" sz="2000" b="1" smtClean="0"/>
              <a:t>$ ls -l /etc/grub.conf</a:t>
            </a:r>
          </a:p>
          <a:p>
            <a:pPr>
              <a:buFont typeface="Arial" charset="0"/>
              <a:buNone/>
            </a:pPr>
            <a:r>
              <a:rPr lang="en-US" sz="2000" smtClean="0">
                <a:solidFill>
                  <a:srgbClr val="FF0000"/>
                </a:solidFill>
              </a:rPr>
              <a:t>		l</a:t>
            </a:r>
            <a:r>
              <a:rPr lang="en-US" sz="2000" smtClean="0"/>
              <a:t>rwxrwxrwx. 1 root root 22 Feb 15  2011 /etc/grub.conf -&gt; 			../boot/grub/grub.conf</a:t>
            </a:r>
            <a:endParaRPr lang="en-US"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6865" name="Title 1"/>
          <p:cNvSpPr>
            <a:spLocks noGrp="1"/>
          </p:cNvSpPr>
          <p:nvPr>
            <p:ph type="title" idx="4294967295"/>
          </p:nvPr>
        </p:nvSpPr>
        <p:spPr/>
        <p:txBody>
          <a:bodyPr/>
          <a:lstStyle/>
          <a:p>
            <a:pPr eaLnBrk="1" hangingPunct="1"/>
            <a:r>
              <a:rPr lang="en-US" altLang="zh-CN" smtClean="0"/>
              <a:t>Creating Soft Links</a:t>
            </a:r>
            <a:endParaRPr lang="en-US" smtClean="0"/>
          </a:p>
        </p:txBody>
      </p:sp>
      <p:sp>
        <p:nvSpPr>
          <p:cNvPr id="30722" name="Content Placeholder 2"/>
          <p:cNvSpPr>
            <a:spLocks noGrp="1"/>
          </p:cNvSpPr>
          <p:nvPr>
            <p:ph idx="4294967295"/>
          </p:nvPr>
        </p:nvSpPr>
        <p:spPr>
          <a:xfrm>
            <a:off x="457200" y="1447800"/>
            <a:ext cx="8229600" cy="4525963"/>
          </a:xfrm>
        </p:spPr>
        <p:txBody>
          <a:bodyPr/>
          <a:lstStyle/>
          <a:p>
            <a:r>
              <a:rPr lang="en-US" sz="2400" smtClean="0"/>
              <a:t>Creating a soft link involves using then </a:t>
            </a:r>
            <a:r>
              <a:rPr lang="en-US" sz="2400" smtClean="0">
                <a:latin typeface="Courier New" pitchFamily="49" charset="0"/>
                <a:cs typeface="Courier New" pitchFamily="49" charset="0"/>
              </a:rPr>
              <a:t>ln</a:t>
            </a:r>
            <a:r>
              <a:rPr lang="en-US" sz="2400" smtClean="0"/>
              <a:t> command with the </a:t>
            </a:r>
            <a:r>
              <a:rPr lang="en-US" sz="2400" smtClean="0">
                <a:latin typeface="Courier New" pitchFamily="49" charset="0"/>
                <a:cs typeface="Courier New" pitchFamily="49" charset="0"/>
              </a:rPr>
              <a:t>-s </a:t>
            </a:r>
            <a:r>
              <a:rPr lang="en-US" sz="2400" smtClean="0"/>
              <a:t>option with the existing file as the first argument and the link file name as the second argument:</a:t>
            </a:r>
          </a:p>
          <a:p>
            <a:pPr>
              <a:buFont typeface="Arial" charset="0"/>
              <a:buNone/>
            </a:pPr>
            <a:r>
              <a:rPr lang="en-US" sz="2400" smtClean="0"/>
              <a:t>		</a:t>
            </a:r>
            <a:r>
              <a:rPr lang="en-US" sz="2000" smtClean="0"/>
              <a:t>$ </a:t>
            </a:r>
            <a:r>
              <a:rPr lang="en-US" sz="2000" b="1" smtClean="0"/>
              <a:t>ln -s /etc/passwd mypasswd</a:t>
            </a:r>
          </a:p>
          <a:p>
            <a:pPr>
              <a:buFont typeface="Arial" charset="0"/>
              <a:buNone/>
            </a:pPr>
            <a:r>
              <a:rPr lang="en-US" sz="2000" smtClean="0"/>
              <a:t>		$ </a:t>
            </a:r>
            <a:r>
              <a:rPr lang="en-US" sz="2000" b="1" smtClean="0"/>
              <a:t>ls -l mypasswd</a:t>
            </a:r>
          </a:p>
          <a:p>
            <a:pPr>
              <a:buFont typeface="Arial" charset="0"/>
              <a:buNone/>
            </a:pPr>
            <a:r>
              <a:rPr lang="en-US" sz="2000" smtClean="0"/>
              <a:t>		lrwxrwxrwx. 1 sysadmin sysadmin 11 Oct 31 13:17 	mypasswd -&gt; /etc/passwd</a:t>
            </a:r>
          </a:p>
          <a:p>
            <a:r>
              <a:rPr lang="en-US" sz="2400" smtClean="0"/>
              <a:t>Creating a soft link does not increment the link count on the existing file.</a:t>
            </a:r>
          </a:p>
          <a:p>
            <a:pPr>
              <a:buFont typeface="Arial" charset="0"/>
              <a:buNone/>
            </a:pPr>
            <a:endParaRPr lang="en-US" sz="2400" smtClean="0"/>
          </a:p>
          <a:p>
            <a:endParaRPr lang="en-US" sz="2400" b="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7889" name="Title 1"/>
          <p:cNvSpPr>
            <a:spLocks noGrp="1"/>
          </p:cNvSpPr>
          <p:nvPr>
            <p:ph type="title" idx="4294967295"/>
          </p:nvPr>
        </p:nvSpPr>
        <p:spPr/>
        <p:txBody>
          <a:bodyPr/>
          <a:lstStyle/>
          <a:p>
            <a:pPr eaLnBrk="1" hangingPunct="1"/>
            <a:r>
              <a:rPr lang="en-US" altLang="zh-CN" smtClean="0"/>
              <a:t>Comparing Hard and Soft Links</a:t>
            </a:r>
            <a:endParaRPr lang="en-US" smtClean="0"/>
          </a:p>
        </p:txBody>
      </p:sp>
      <p:sp>
        <p:nvSpPr>
          <p:cNvPr id="37890" name="Content Placeholder 2"/>
          <p:cNvSpPr>
            <a:spLocks noGrp="1"/>
          </p:cNvSpPr>
          <p:nvPr>
            <p:ph idx="4294967295"/>
          </p:nvPr>
        </p:nvSpPr>
        <p:spPr>
          <a:xfrm>
            <a:off x="457200" y="1447800"/>
            <a:ext cx="8229600" cy="4525963"/>
          </a:xfrm>
        </p:spPr>
        <p:txBody>
          <a:bodyPr/>
          <a:lstStyle/>
          <a:p>
            <a:r>
              <a:rPr lang="en-US" sz="2400" dirty="0" smtClean="0"/>
              <a:t>Hard links have no single point of failure:</a:t>
            </a:r>
          </a:p>
          <a:p>
            <a:pPr lvl="1"/>
            <a:r>
              <a:rPr lang="en-US" sz="2000" dirty="0" smtClean="0"/>
              <a:t>Every file name linked to the inode is equivalent.</a:t>
            </a:r>
          </a:p>
          <a:p>
            <a:pPr lvl="1"/>
            <a:r>
              <a:rPr lang="en-US" sz="2000" dirty="0" smtClean="0"/>
              <a:t>As long as one hard link remains, then the inode is still accessible.</a:t>
            </a:r>
          </a:p>
          <a:p>
            <a:r>
              <a:rPr lang="en-US" sz="2400" dirty="0" smtClean="0"/>
              <a:t>Soft links have a single point of failure:</a:t>
            </a:r>
          </a:p>
          <a:p>
            <a:pPr lvl="1"/>
            <a:r>
              <a:rPr lang="en-US" sz="2000" dirty="0" smtClean="0"/>
              <a:t>If the original file is deleted or moved, then the soft link  file will no longer be valid.</a:t>
            </a:r>
          </a:p>
          <a:p>
            <a:pPr lvl="1"/>
            <a:r>
              <a:rPr lang="en-US" sz="2000" dirty="0" smtClean="0"/>
              <a:t>An invalid symbolic link is said to be "dangling“.</a:t>
            </a:r>
          </a:p>
          <a:p>
            <a:r>
              <a:rPr lang="en-US" sz="2400" dirty="0" smtClean="0"/>
              <a:t>Advantage: Hard Link</a:t>
            </a:r>
          </a:p>
          <a:p>
            <a:endParaRPr lang="en-US" sz="2400" b="1"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8913" name="Title 1"/>
          <p:cNvSpPr>
            <a:spLocks noGrp="1"/>
          </p:cNvSpPr>
          <p:nvPr>
            <p:ph type="title" idx="4294967295"/>
          </p:nvPr>
        </p:nvSpPr>
        <p:spPr/>
        <p:txBody>
          <a:bodyPr/>
          <a:lstStyle/>
          <a:p>
            <a:pPr eaLnBrk="1" hangingPunct="1"/>
            <a:r>
              <a:rPr lang="en-US" altLang="zh-CN" smtClean="0"/>
              <a:t>Comparing Hard and Soft Links</a:t>
            </a:r>
            <a:endParaRPr lang="en-US" smtClean="0"/>
          </a:p>
        </p:txBody>
      </p:sp>
      <p:sp>
        <p:nvSpPr>
          <p:cNvPr id="38914" name="Content Placeholder 2"/>
          <p:cNvSpPr>
            <a:spLocks noGrp="1"/>
          </p:cNvSpPr>
          <p:nvPr>
            <p:ph idx="4294967295"/>
          </p:nvPr>
        </p:nvSpPr>
        <p:spPr>
          <a:xfrm>
            <a:off x="457200" y="1447800"/>
            <a:ext cx="8229600" cy="4525963"/>
          </a:xfrm>
        </p:spPr>
        <p:txBody>
          <a:bodyPr/>
          <a:lstStyle/>
          <a:p>
            <a:r>
              <a:rPr lang="en-US" sz="2400" smtClean="0"/>
              <a:t>Hard links are difficult to see:</a:t>
            </a:r>
          </a:p>
          <a:p>
            <a:pPr lvl="1"/>
            <a:r>
              <a:rPr lang="en-US" sz="2000" smtClean="0"/>
              <a:t>A file with a link count greater than one</a:t>
            </a:r>
          </a:p>
          <a:p>
            <a:pPr lvl="1"/>
            <a:r>
              <a:rPr lang="en-US" sz="2000" smtClean="0"/>
              <a:t>Can be found with </a:t>
            </a:r>
            <a:r>
              <a:rPr lang="en-US" sz="2000" smtClean="0">
                <a:latin typeface="Courier New" pitchFamily="49" charset="0"/>
                <a:cs typeface="Courier New" pitchFamily="49" charset="0"/>
              </a:rPr>
              <a:t>find / -inum 123</a:t>
            </a:r>
          </a:p>
          <a:p>
            <a:r>
              <a:rPr lang="en-US" sz="2400" smtClean="0"/>
              <a:t>Soft links are easy to see:</a:t>
            </a:r>
          </a:p>
          <a:p>
            <a:pPr lvl="1"/>
            <a:r>
              <a:rPr lang="en-US" sz="2000" smtClean="0"/>
              <a:t>A link (type l) file </a:t>
            </a:r>
          </a:p>
          <a:p>
            <a:pPr lvl="1"/>
            <a:r>
              <a:rPr lang="en-US" sz="2000" smtClean="0"/>
              <a:t>The file name points to what it is linked to</a:t>
            </a:r>
          </a:p>
          <a:p>
            <a:r>
              <a:rPr lang="en-US" sz="2400" smtClean="0"/>
              <a:t>Advantage: Soft Link</a:t>
            </a:r>
          </a:p>
          <a:p>
            <a:endParaRPr lang="en-US" sz="2400" b="1"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9937" name="Title 1"/>
          <p:cNvSpPr>
            <a:spLocks noGrp="1"/>
          </p:cNvSpPr>
          <p:nvPr>
            <p:ph type="title" idx="4294967295"/>
          </p:nvPr>
        </p:nvSpPr>
        <p:spPr/>
        <p:txBody>
          <a:bodyPr/>
          <a:lstStyle/>
          <a:p>
            <a:pPr eaLnBrk="1" hangingPunct="1"/>
            <a:r>
              <a:rPr lang="en-US" altLang="zh-CN" smtClean="0"/>
              <a:t>Comparing Hard and Soft Links</a:t>
            </a:r>
            <a:endParaRPr lang="en-US" smtClean="0"/>
          </a:p>
        </p:txBody>
      </p:sp>
      <p:sp>
        <p:nvSpPr>
          <p:cNvPr id="39938" name="Content Placeholder 2"/>
          <p:cNvSpPr>
            <a:spLocks noGrp="1"/>
          </p:cNvSpPr>
          <p:nvPr>
            <p:ph idx="4294967295"/>
          </p:nvPr>
        </p:nvSpPr>
        <p:spPr>
          <a:xfrm>
            <a:off x="457200" y="1447800"/>
            <a:ext cx="8229600" cy="4525963"/>
          </a:xfrm>
        </p:spPr>
        <p:txBody>
          <a:bodyPr/>
          <a:lstStyle/>
          <a:p>
            <a:r>
              <a:rPr lang="en-US" sz="2400" smtClean="0"/>
              <a:t>Hard links:</a:t>
            </a:r>
          </a:p>
          <a:p>
            <a:pPr lvl="1"/>
            <a:r>
              <a:rPr lang="en-US" sz="2000" smtClean="0"/>
              <a:t>Can not link to a directory</a:t>
            </a:r>
          </a:p>
          <a:p>
            <a:pPr lvl="1"/>
            <a:r>
              <a:rPr lang="en-US" sz="2000" smtClean="0"/>
              <a:t>Can not link a file on one device or partition to a file on another device or partition</a:t>
            </a:r>
          </a:p>
          <a:p>
            <a:r>
              <a:rPr lang="en-US" sz="2400" smtClean="0"/>
              <a:t>Soft links:</a:t>
            </a:r>
          </a:p>
          <a:p>
            <a:pPr lvl="1"/>
            <a:r>
              <a:rPr lang="en-US" sz="2000" smtClean="0"/>
              <a:t>Can link to directory files</a:t>
            </a:r>
          </a:p>
          <a:p>
            <a:pPr lvl="1"/>
            <a:r>
              <a:rPr lang="en-US" sz="2000" smtClean="0"/>
              <a:t>Can cross from one device or partition to another</a:t>
            </a:r>
          </a:p>
          <a:p>
            <a:r>
              <a:rPr lang="en-US" sz="2400" smtClean="0"/>
              <a:t>Advantage: Soft Link</a:t>
            </a:r>
          </a:p>
          <a:p>
            <a:endParaRPr lang="en-US" sz="2400" b="1"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err="1" smtClean="0"/>
              <a:t>setuid</a:t>
            </a:r>
            <a:r>
              <a:rPr lang="en-US" dirty="0" smtClean="0"/>
              <a:t> Permission</a:t>
            </a:r>
          </a:p>
        </p:txBody>
      </p:sp>
    </p:spTree>
    <p:extLst>
      <p:ext uri="{BB962C8B-B14F-4D97-AF65-F5344CB8AC3E}">
        <p14:creationId xmlns:p14="http://schemas.microsoft.com/office/powerpoint/2010/main" val="2922172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Understanding the </a:t>
            </a:r>
            <a:r>
              <a:rPr lang="en-US" dirty="0" err="1" smtClean="0"/>
              <a:t>Filesystem</a:t>
            </a:r>
            <a:endParaRPr lang="en-US" dirty="0" smtClean="0"/>
          </a:p>
        </p:txBody>
      </p:sp>
    </p:spTree>
    <p:extLst>
      <p:ext uri="{BB962C8B-B14F-4D97-AF65-F5344CB8AC3E}">
        <p14:creationId xmlns:p14="http://schemas.microsoft.com/office/powerpoint/2010/main" val="164303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lstStyle/>
          <a:p>
            <a:pPr eaLnBrk="1" hangingPunct="1"/>
            <a:r>
              <a:rPr lang="en-US" altLang="zh-CN" smtClean="0"/>
              <a:t>Filesystem Hierarchy Standard</a:t>
            </a:r>
            <a:endParaRPr lang="en-US" smtClean="0"/>
          </a:p>
        </p:txBody>
      </p:sp>
      <p:sp>
        <p:nvSpPr>
          <p:cNvPr id="40962" name="Content Placeholder 2"/>
          <p:cNvSpPr>
            <a:spLocks noGrp="1"/>
          </p:cNvSpPr>
          <p:nvPr>
            <p:ph idx="4294967295"/>
          </p:nvPr>
        </p:nvSpPr>
        <p:spPr>
          <a:xfrm>
            <a:off x="457200" y="1447800"/>
            <a:ext cx="8229600" cy="4525963"/>
          </a:xfrm>
        </p:spPr>
        <p:txBody>
          <a:bodyPr/>
          <a:lstStyle/>
          <a:p>
            <a:pPr marL="609600" indent="-609600"/>
            <a:r>
              <a:rPr lang="en-US" sz="2400" smtClean="0"/>
              <a:t>FHS is a set of rules or guidelines that are recommended to be followed for how to organize the directories and files.</a:t>
            </a:r>
          </a:p>
          <a:p>
            <a:pPr marL="609600" indent="-609600"/>
            <a:r>
              <a:rPr lang="en-US" sz="2400" smtClean="0"/>
              <a:t>Hosted at http://www.pathname.com/fhs</a:t>
            </a:r>
          </a:p>
          <a:p>
            <a:pPr marL="609600" indent="-609600"/>
            <a:r>
              <a:rPr lang="en-US" sz="2400" smtClean="0"/>
              <a:t>Each system directory is categorized: </a:t>
            </a:r>
          </a:p>
          <a:p>
            <a:pPr marL="723900" lvl="1" indent="-323850"/>
            <a:r>
              <a:rPr lang="en-US" sz="2000" smtClean="0"/>
              <a:t>Shareable on the network for use by multiple machines or not</a:t>
            </a:r>
          </a:p>
          <a:p>
            <a:pPr marL="723900" lvl="1" indent="-323850"/>
            <a:r>
              <a:rPr lang="en-US" sz="2000" smtClean="0"/>
              <a:t>Having files that have content that changes (variable) or not (static)</a:t>
            </a:r>
          </a:p>
          <a:p>
            <a:pPr marL="609600" indent="-609600"/>
            <a:r>
              <a:rPr lang="en-US" sz="2400" smtClean="0"/>
              <a:t>To classify the system directories, it is often necessary to use directories below the top level.</a:t>
            </a:r>
          </a:p>
          <a:p>
            <a:pPr marL="609600" indent="-609600"/>
            <a:endParaRPr lang="en-US" sz="2400" smtClean="0"/>
          </a:p>
        </p:txBody>
      </p:sp>
      <p:graphicFrame>
        <p:nvGraphicFramePr>
          <p:cNvPr id="40998" name="Group 38"/>
          <p:cNvGraphicFramePr>
            <a:graphicFrameLocks noGrp="1"/>
          </p:cNvGraphicFramePr>
          <p:nvPr/>
        </p:nvGraphicFramePr>
        <p:xfrm>
          <a:off x="1143000" y="4830763"/>
          <a:ext cx="6096000" cy="1114425"/>
        </p:xfrm>
        <a:graphic>
          <a:graphicData uri="http://schemas.openxmlformats.org/drawingml/2006/table">
            <a:tbl>
              <a:tblPr/>
              <a:tblGrid>
                <a:gridCol w="2032000"/>
                <a:gridCol w="2032000"/>
                <a:gridCol w="2032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Shareable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Not Shareable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/var/lock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/var/mail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cs typeface="Arial"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/opt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1985" name="Title 1"/>
          <p:cNvSpPr>
            <a:spLocks noGrp="1"/>
          </p:cNvSpPr>
          <p:nvPr>
            <p:ph type="title" idx="4294967295"/>
          </p:nvPr>
        </p:nvSpPr>
        <p:spPr/>
        <p:txBody>
          <a:bodyPr/>
          <a:lstStyle/>
          <a:p>
            <a:pPr eaLnBrk="1" hangingPunct="1"/>
            <a:r>
              <a:rPr lang="en-US" altLang="zh-CN" smtClean="0"/>
              <a:t>Filesystem Hierarchy Standard</a:t>
            </a:r>
            <a:endParaRPr lang="en-US" smtClean="0"/>
          </a:p>
        </p:txBody>
      </p:sp>
      <p:sp>
        <p:nvSpPr>
          <p:cNvPr id="41986" name="Content Placeholder 2"/>
          <p:cNvSpPr>
            <a:spLocks noGrp="1"/>
          </p:cNvSpPr>
          <p:nvPr>
            <p:ph idx="4294967295"/>
          </p:nvPr>
        </p:nvSpPr>
        <p:spPr>
          <a:xfrm>
            <a:off x="457200" y="1447800"/>
            <a:ext cx="8229600" cy="4525963"/>
          </a:xfrm>
        </p:spPr>
        <p:txBody>
          <a:bodyPr/>
          <a:lstStyle/>
          <a:p>
            <a:pPr marL="609600" indent="-609600"/>
            <a:r>
              <a:rPr lang="en-US" sz="2400" smtClean="0"/>
              <a:t>The Filesystem Hierarchy Standard defines four hierarchies:</a:t>
            </a:r>
          </a:p>
          <a:p>
            <a:pPr marL="892175" lvl="1" indent="-492125"/>
            <a:r>
              <a:rPr lang="en-US" sz="2000" smtClean="0"/>
              <a:t>The root (</a:t>
            </a:r>
            <a:r>
              <a:rPr lang="en-US" sz="2000" smtClean="0">
                <a:latin typeface="Courier New" pitchFamily="49" charset="0"/>
              </a:rPr>
              <a:t>/</a:t>
            </a:r>
            <a:r>
              <a:rPr lang="en-US" sz="2000" smtClean="0"/>
              <a:t>) filesystem or top level directories:</a:t>
            </a:r>
          </a:p>
          <a:p>
            <a:pPr marL="1317625" lvl="2"/>
            <a:r>
              <a:rPr lang="en-US" sz="1800" smtClean="0"/>
              <a:t>Must be able to boot, recover, restore or repair the system</a:t>
            </a:r>
          </a:p>
          <a:p>
            <a:pPr marL="1317625" lvl="2"/>
            <a:r>
              <a:rPr lang="en-US" sz="1800" smtClean="0"/>
              <a:t>Must be able to mount the other filesystems	</a:t>
            </a:r>
          </a:p>
          <a:p>
            <a:pPr marL="892175" lvl="1" indent="-492125"/>
            <a:r>
              <a:rPr lang="en-US" sz="2000" smtClean="0"/>
              <a:t>The </a:t>
            </a:r>
            <a:r>
              <a:rPr lang="en-US" sz="2000" smtClean="0">
                <a:latin typeface="Courier New" pitchFamily="49" charset="0"/>
              </a:rPr>
              <a:t>/usr</a:t>
            </a:r>
            <a:r>
              <a:rPr lang="en-US" sz="2000" smtClean="0"/>
              <a:t> hierarchy:</a:t>
            </a:r>
          </a:p>
          <a:p>
            <a:pPr marL="1317625" lvl="2"/>
            <a:r>
              <a:rPr lang="en-US" sz="1800" smtClean="0"/>
              <a:t>Contains most of the user commands under </a:t>
            </a:r>
            <a:r>
              <a:rPr lang="en-US" sz="1800" smtClean="0">
                <a:latin typeface="Courier New" pitchFamily="49" charset="0"/>
              </a:rPr>
              <a:t>/usr/bin</a:t>
            </a:r>
          </a:p>
          <a:p>
            <a:pPr marL="1317625" lvl="2"/>
            <a:r>
              <a:rPr lang="en-US" sz="1800" smtClean="0"/>
              <a:t>This static directory can be normally be shared</a:t>
            </a:r>
          </a:p>
          <a:p>
            <a:pPr marL="892175" lvl="1" indent="-492125"/>
            <a:r>
              <a:rPr lang="en-US" sz="2000" smtClean="0"/>
              <a:t>The </a:t>
            </a:r>
            <a:r>
              <a:rPr lang="en-US" sz="2000" smtClean="0">
                <a:latin typeface="Courier New" pitchFamily="49" charset="0"/>
              </a:rPr>
              <a:t>/usr/local</a:t>
            </a:r>
            <a:r>
              <a:rPr lang="en-US" sz="2000" smtClean="0"/>
              <a:t> hierarchy:</a:t>
            </a:r>
          </a:p>
          <a:p>
            <a:pPr marL="1317625" lvl="2"/>
            <a:r>
              <a:rPr lang="en-US" sz="1800" smtClean="0"/>
              <a:t>The location for locally installed software </a:t>
            </a:r>
          </a:p>
          <a:p>
            <a:pPr marL="892175" lvl="1" indent="-492125"/>
            <a:r>
              <a:rPr lang="en-US" sz="2000" smtClean="0"/>
              <a:t>The </a:t>
            </a:r>
            <a:r>
              <a:rPr lang="en-US" sz="2000" smtClean="0">
                <a:latin typeface="Courier New" pitchFamily="49" charset="0"/>
              </a:rPr>
              <a:t>/var</a:t>
            </a:r>
            <a:r>
              <a:rPr lang="en-US" sz="2000" smtClean="0"/>
              <a:t> hierarchy:</a:t>
            </a:r>
          </a:p>
          <a:p>
            <a:pPr marL="1317625" lvl="2"/>
            <a:r>
              <a:rPr lang="en-US" sz="1800" smtClean="0"/>
              <a:t>Contains variable data</a:t>
            </a:r>
          </a:p>
          <a:p>
            <a:pPr marL="609600" indent="-609600"/>
            <a:endParaRPr lang="en-US" sz="24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a:t>The root (/) hierarchy</a:t>
            </a:r>
            <a:endParaRPr lang="en-US" dirty="0" smtClean="0"/>
          </a:p>
        </p:txBody>
      </p:sp>
    </p:spTree>
    <p:extLst>
      <p:ext uri="{BB962C8B-B14F-4D97-AF65-F5344CB8AC3E}">
        <p14:creationId xmlns:p14="http://schemas.microsoft.com/office/powerpoint/2010/main" val="1504856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3009" name="Title 1"/>
          <p:cNvSpPr>
            <a:spLocks noGrp="1"/>
          </p:cNvSpPr>
          <p:nvPr>
            <p:ph type="title" idx="4294967295"/>
          </p:nvPr>
        </p:nvSpPr>
        <p:spPr/>
        <p:txBody>
          <a:bodyPr/>
          <a:lstStyle/>
          <a:p>
            <a:pPr eaLnBrk="1" hangingPunct="1"/>
            <a:r>
              <a:rPr lang="en-US" dirty="0" smtClean="0"/>
              <a:t>The root (/) hierarchy</a:t>
            </a:r>
          </a:p>
        </p:txBody>
      </p:sp>
      <p:sp>
        <p:nvSpPr>
          <p:cNvPr id="43010"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43036" name="Group 28"/>
          <p:cNvGraphicFramePr>
            <a:graphicFrameLocks noGrp="1"/>
          </p:cNvGraphicFramePr>
          <p:nvPr>
            <p:extLst>
              <p:ext uri="{D42A27DB-BD31-4B8C-83A1-F6EECF244321}">
                <p14:modId xmlns:p14="http://schemas.microsoft.com/office/powerpoint/2010/main" val="3015581085"/>
              </p:ext>
            </p:extLst>
          </p:nvPr>
        </p:nvGraphicFramePr>
        <p:xfrm>
          <a:off x="990600" y="1312959"/>
          <a:ext cx="7162800" cy="4646019"/>
        </p:xfrm>
        <a:graphic>
          <a:graphicData uri="http://schemas.openxmlformats.org/drawingml/2006/table">
            <a:tbl>
              <a:tblPr/>
              <a:tblGrid>
                <a:gridCol w="1251832"/>
                <a:gridCol w="5910968"/>
              </a:tblGrid>
              <a:tr h="3183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000000"/>
                          </a:solidFill>
                          <a:effectLst/>
                          <a:latin typeface="Calibri" pitchFamily="34" charset="0"/>
                          <a:ea typeface="MS Mincho" pitchFamily="49" charset="-128"/>
                          <a:cs typeface="Arial" charset="0"/>
                        </a:rPr>
                        <a:t>Directory</a:t>
                      </a:r>
                      <a:endParaRPr kumimoji="0" lang="en-US" sz="2100" b="0" i="0" u="none" strike="noStrike" cap="none" normalizeH="0" baseline="0" dirty="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ea typeface="MS Mincho" pitchFamily="49" charset="-128"/>
                          <a:cs typeface="Arial" charset="0"/>
                        </a:rPr>
                        <a:t>Purpose of Directory</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2733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The base of the structure, or root of the filesystem, this directory unifies all directories regardless of they are local partitions, removable devices or network shares.</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6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/bin</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Holds essential binaries like the </a:t>
                      </a: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ls</a:t>
                      </a: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 </a:t>
                      </a: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Arial" charset="0"/>
                        </a:rPr>
                        <a:t>cp</a:t>
                      </a: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 and </a:t>
                      </a: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Arial" charset="0"/>
                        </a:rPr>
                        <a:t>rm</a:t>
                      </a: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 commands; must be a part of the root filesystem. </a:t>
                      </a: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66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/boot</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Holds files necessary to boot the system such as the Linux kernel and associated configuration files.</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5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/dev</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Populated with files that represent hardware devices and other special files, such as the </a:t>
                      </a: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/dev/null</a:t>
                      </a: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 and </a:t>
                      </a: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Arial" charset="0"/>
                        </a:rPr>
                        <a:t>/dev/zero</a:t>
                      </a:r>
                      <a:r>
                        <a:rPr kumimoji="0" lang="en-US" sz="2100" b="0" i="0" u="none" strike="noStrike" cap="none" normalizeH="0" baseline="0" smtClean="0">
                          <a:ln>
                            <a:noFill/>
                          </a:ln>
                          <a:solidFill>
                            <a:srgbClr val="000000"/>
                          </a:solidFill>
                          <a:effectLst/>
                          <a:latin typeface="Calibri" pitchFamily="34" charset="0"/>
                          <a:ea typeface="MS Mincho" pitchFamily="49" charset="-128"/>
                          <a:cs typeface="Arial" charset="0"/>
                        </a:rPr>
                        <a:t> files.</a:t>
                      </a: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55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/etc</a:t>
                      </a:r>
                      <a:endParaRPr kumimoji="0" lang="en-US" sz="21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Calibri" pitchFamily="34" charset="0"/>
                          <a:ea typeface="MS Mincho" pitchFamily="49" charset="-128"/>
                          <a:cs typeface="Arial" charset="0"/>
                        </a:rPr>
                        <a:t>Contain essential host configurations files such as the </a:t>
                      </a:r>
                      <a:r>
                        <a:rPr kumimoji="0" lang="en-US" sz="2100" b="0" i="0" u="none" strike="noStrike" cap="none" normalizeH="0" baseline="0" dirty="0" smtClean="0">
                          <a:ln>
                            <a:noFill/>
                          </a:ln>
                          <a:solidFill>
                            <a:srgbClr val="000000"/>
                          </a:solidFill>
                          <a:effectLst/>
                          <a:latin typeface="Courier New" pitchFamily="49" charset="0"/>
                          <a:ea typeface="MS Mincho" pitchFamily="49" charset="-128"/>
                          <a:cs typeface="Calibri" pitchFamily="34" charset="0"/>
                        </a:rPr>
                        <a:t>/</a:t>
                      </a:r>
                      <a:r>
                        <a:rPr kumimoji="0" lang="en-US" sz="2100" b="0" i="0" u="none" strike="noStrike" cap="none" normalizeH="0" baseline="0" dirty="0" err="1" smtClean="0">
                          <a:ln>
                            <a:noFill/>
                          </a:ln>
                          <a:solidFill>
                            <a:srgbClr val="000000"/>
                          </a:solidFill>
                          <a:effectLst/>
                          <a:latin typeface="Courier New" pitchFamily="49" charset="0"/>
                          <a:ea typeface="MS Mincho" pitchFamily="49" charset="-128"/>
                          <a:cs typeface="Calibri" pitchFamily="34" charset="0"/>
                        </a:rPr>
                        <a:t>etc</a:t>
                      </a:r>
                      <a:r>
                        <a:rPr kumimoji="0" lang="en-US" sz="2100" b="0" i="0" u="none" strike="noStrike" cap="none" normalizeH="0" baseline="0" dirty="0" smtClean="0">
                          <a:ln>
                            <a:noFill/>
                          </a:ln>
                          <a:solidFill>
                            <a:srgbClr val="000000"/>
                          </a:solidFill>
                          <a:effectLst/>
                          <a:latin typeface="Courier New" pitchFamily="49" charset="0"/>
                          <a:ea typeface="MS Mincho" pitchFamily="49" charset="-128"/>
                          <a:cs typeface="Calibri" pitchFamily="34" charset="0"/>
                        </a:rPr>
                        <a:t>/hosts</a:t>
                      </a:r>
                      <a:r>
                        <a:rPr kumimoji="0" lang="en-US" sz="2100" b="0" i="0" u="none" strike="noStrike" cap="none" normalizeH="0" baseline="0" dirty="0" smtClean="0">
                          <a:ln>
                            <a:noFill/>
                          </a:ln>
                          <a:solidFill>
                            <a:srgbClr val="000000"/>
                          </a:solidFill>
                          <a:effectLst/>
                          <a:latin typeface="Calibri" pitchFamily="34" charset="0"/>
                          <a:ea typeface="MS Mincho" pitchFamily="49" charset="-128"/>
                          <a:cs typeface="Arial" charset="0"/>
                        </a:rPr>
                        <a:t> or </a:t>
                      </a:r>
                      <a:r>
                        <a:rPr kumimoji="0" lang="en-US" sz="2100" b="0" i="0" u="none" strike="noStrike" cap="none" normalizeH="0" baseline="0" dirty="0" smtClean="0">
                          <a:ln>
                            <a:noFill/>
                          </a:ln>
                          <a:solidFill>
                            <a:srgbClr val="000000"/>
                          </a:solidFill>
                          <a:effectLst/>
                          <a:latin typeface="Courier New" pitchFamily="49" charset="0"/>
                          <a:ea typeface="MS Mincho" pitchFamily="49" charset="-128"/>
                          <a:cs typeface="Arial" charset="0"/>
                        </a:rPr>
                        <a:t>/</a:t>
                      </a:r>
                      <a:r>
                        <a:rPr kumimoji="0" lang="en-US" sz="2100" b="0" i="0" u="none" strike="noStrike" cap="none" normalizeH="0" baseline="0" dirty="0" err="1" smtClean="0">
                          <a:ln>
                            <a:noFill/>
                          </a:ln>
                          <a:solidFill>
                            <a:srgbClr val="000000"/>
                          </a:solidFill>
                          <a:effectLst/>
                          <a:latin typeface="Courier New" pitchFamily="49" charset="0"/>
                          <a:ea typeface="MS Mincho" pitchFamily="49" charset="-128"/>
                          <a:cs typeface="Arial" charset="0"/>
                        </a:rPr>
                        <a:t>etc</a:t>
                      </a:r>
                      <a:r>
                        <a:rPr kumimoji="0" lang="en-US" sz="2100" b="0" i="0" u="none" strike="noStrike" cap="none" normalizeH="0" baseline="0" dirty="0" smtClean="0">
                          <a:ln>
                            <a:noFill/>
                          </a:ln>
                          <a:solidFill>
                            <a:srgbClr val="000000"/>
                          </a:solidFill>
                          <a:effectLst/>
                          <a:latin typeface="Courier New" pitchFamily="49" charset="0"/>
                          <a:ea typeface="MS Mincho" pitchFamily="49" charset="-128"/>
                          <a:cs typeface="Arial" charset="0"/>
                        </a:rPr>
                        <a:t>/</a:t>
                      </a:r>
                      <a:r>
                        <a:rPr kumimoji="0" lang="en-US" sz="2100" b="0" i="0" u="none" strike="noStrike" cap="none" normalizeH="0" baseline="0" dirty="0" err="1" smtClean="0">
                          <a:ln>
                            <a:noFill/>
                          </a:ln>
                          <a:solidFill>
                            <a:srgbClr val="000000"/>
                          </a:solidFill>
                          <a:effectLst/>
                          <a:latin typeface="Courier New" pitchFamily="49" charset="0"/>
                          <a:ea typeface="MS Mincho" pitchFamily="49" charset="-128"/>
                          <a:cs typeface="Arial" charset="0"/>
                        </a:rPr>
                        <a:t>passwd</a:t>
                      </a:r>
                      <a:r>
                        <a:rPr kumimoji="0" lang="en-US" sz="2100" b="0" i="0" u="none" strike="noStrike" cap="none" normalizeH="0" baseline="0" dirty="0" smtClean="0">
                          <a:ln>
                            <a:noFill/>
                          </a:ln>
                          <a:solidFill>
                            <a:srgbClr val="000000"/>
                          </a:solidFill>
                          <a:effectLst/>
                          <a:latin typeface="Calibri" pitchFamily="34" charset="0"/>
                          <a:ea typeface="MS Mincho" pitchFamily="49" charset="-128"/>
                          <a:cs typeface="Arial" charset="0"/>
                        </a:rPr>
                        <a:t> files.</a:t>
                      </a:r>
                    </a:p>
                  </a:txBody>
                  <a:tcPr marL="59690" marR="5969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4033" name="Title 1"/>
          <p:cNvSpPr>
            <a:spLocks noGrp="1"/>
          </p:cNvSpPr>
          <p:nvPr>
            <p:ph type="title" idx="4294967295"/>
          </p:nvPr>
        </p:nvSpPr>
        <p:spPr/>
        <p:txBody>
          <a:bodyPr/>
          <a:lstStyle/>
          <a:p>
            <a:pPr eaLnBrk="1" hangingPunct="1"/>
            <a:r>
              <a:rPr lang="en-US" smtClean="0"/>
              <a:t>The root (/) hierarchy</a:t>
            </a:r>
          </a:p>
        </p:txBody>
      </p:sp>
      <p:sp>
        <p:nvSpPr>
          <p:cNvPr id="44034"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44059" name="Group 27"/>
          <p:cNvGraphicFramePr>
            <a:graphicFrameLocks noGrp="1"/>
          </p:cNvGraphicFramePr>
          <p:nvPr>
            <p:extLst>
              <p:ext uri="{D42A27DB-BD31-4B8C-83A1-F6EECF244321}">
                <p14:modId xmlns:p14="http://schemas.microsoft.com/office/powerpoint/2010/main" val="1436241990"/>
              </p:ext>
            </p:extLst>
          </p:nvPr>
        </p:nvGraphicFramePr>
        <p:xfrm>
          <a:off x="457200" y="1371600"/>
          <a:ext cx="8382000" cy="4495801"/>
        </p:xfrm>
        <a:graphic>
          <a:graphicData uri="http://schemas.openxmlformats.org/drawingml/2006/table">
            <a:tbl>
              <a:tblPr/>
              <a:tblGrid>
                <a:gridCol w="2057400"/>
                <a:gridCol w="6324600"/>
              </a:tblGrid>
              <a:tr h="3664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000000"/>
                          </a:solidFill>
                          <a:effectLst/>
                          <a:latin typeface="Calibri" pitchFamily="34" charset="0"/>
                          <a:ea typeface="MS Mincho" pitchFamily="49" charset="-128"/>
                          <a:cs typeface="Arial" charset="0"/>
                        </a:rPr>
                        <a:t>Directory</a:t>
                      </a:r>
                      <a:endParaRPr kumimoji="0" lang="en-US" sz="2300" b="0" i="0" u="none" strike="noStrike" cap="none" normalizeH="0" baseline="0" dirty="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000000"/>
                          </a:solidFill>
                          <a:effectLst/>
                          <a:latin typeface="Calibri" pitchFamily="34" charset="0"/>
                          <a:ea typeface="MS Mincho" pitchFamily="49" charset="-128"/>
                          <a:cs typeface="Arial" charset="0"/>
                        </a:rPr>
                        <a:t>Purpose of Directory</a:t>
                      </a:r>
                      <a:endParaRPr kumimoji="0" lang="en-US" sz="2300" b="0" i="0" u="none" strike="noStrike" cap="none" normalizeH="0" baseline="0" dirty="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62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/home</a:t>
                      </a:r>
                      <a:endPar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The location of user home directories.</a:t>
                      </a:r>
                      <a:endPar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/lib</a:t>
                      </a:r>
                      <a:endPar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The essential libraries to support the </a:t>
                      </a:r>
                      <a:r>
                        <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executable </a:t>
                      </a: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files in the </a:t>
                      </a: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Arial" charset="0"/>
                        </a:rPr>
                        <a:t>/bin</a:t>
                      </a: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 and </a:t>
                      </a: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Arial" charset="0"/>
                        </a:rPr>
                        <a:t>/sbin</a:t>
                      </a: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 directories.</a:t>
                      </a: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565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Courier New" pitchFamily="49" charset="0"/>
                          <a:ea typeface="MS Mincho" pitchFamily="49" charset="-128"/>
                          <a:cs typeface="Calibri" pitchFamily="34" charset="0"/>
                        </a:rPr>
                        <a:t>/lib&lt;</a:t>
                      </a:r>
                      <a:r>
                        <a:rPr kumimoji="0" lang="en-US" sz="2300" b="0" i="0" u="none" strike="noStrike" cap="none" normalizeH="0" baseline="0" dirty="0" err="1" smtClean="0">
                          <a:ln>
                            <a:noFill/>
                          </a:ln>
                          <a:solidFill>
                            <a:srgbClr val="000000"/>
                          </a:solidFill>
                          <a:effectLst/>
                          <a:latin typeface="Courier New" pitchFamily="49" charset="0"/>
                          <a:ea typeface="MS Mincho" pitchFamily="49" charset="-128"/>
                          <a:cs typeface="Calibri" pitchFamily="34" charset="0"/>
                        </a:rPr>
                        <a:t>qual</a:t>
                      </a:r>
                      <a:r>
                        <a:rPr kumimoji="0" lang="en-US" sz="2300" b="0" i="0" u="none" strike="noStrike" cap="none" normalizeH="0" baseline="0" dirty="0" smtClean="0">
                          <a:ln>
                            <a:noFill/>
                          </a:ln>
                          <a:solidFill>
                            <a:srgbClr val="000000"/>
                          </a:solidFill>
                          <a:effectLst/>
                          <a:latin typeface="Courier New" pitchFamily="49" charset="0"/>
                          <a:ea typeface="MS Mincho" pitchFamily="49" charset="-128"/>
                          <a:cs typeface="Calibri" pitchFamily="34" charset="0"/>
                        </a:rPr>
                        <a:t>&gt;</a:t>
                      </a:r>
                      <a:endParaRPr kumimoji="0" lang="en-US" sz="2300" b="0" i="0" u="none" strike="noStrike" cap="none" normalizeH="0" baseline="0" dirty="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Essential libraries built for a specific architecture. For example, the </a:t>
                      </a: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/lib64</a:t>
                      </a: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 directory for 64 bit AMD/Intel x86 compatible processors.</a:t>
                      </a: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3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/media</a:t>
                      </a:r>
                      <a:endPar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alibri" pitchFamily="34" charset="0"/>
                          <a:ea typeface="MS Mincho" pitchFamily="49" charset="-128"/>
                          <a:cs typeface="Arial" charset="0"/>
                        </a:rPr>
                        <a:t>The mount point for removable media mounted automatically.</a:t>
                      </a:r>
                      <a:endPar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3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/mnt</a:t>
                      </a:r>
                      <a:endParaRPr kumimoji="0" lang="en-US" sz="23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Calibri" pitchFamily="34" charset="0"/>
                          <a:ea typeface="MS Mincho" pitchFamily="49" charset="-128"/>
                          <a:cs typeface="Arial" charset="0"/>
                        </a:rPr>
                        <a:t>A mount point for temporarily mounting </a:t>
                      </a:r>
                      <a:r>
                        <a:rPr kumimoji="0" lang="en-US" sz="2300" b="0" i="0" u="none" strike="noStrike" cap="none" normalizeH="0" baseline="0" dirty="0" err="1" smtClean="0">
                          <a:ln>
                            <a:noFill/>
                          </a:ln>
                          <a:solidFill>
                            <a:srgbClr val="000000"/>
                          </a:solidFill>
                          <a:effectLst/>
                          <a:latin typeface="Calibri" pitchFamily="34" charset="0"/>
                          <a:ea typeface="MS Mincho" pitchFamily="49" charset="-128"/>
                          <a:cs typeface="Arial" charset="0"/>
                        </a:rPr>
                        <a:t>filesystems</a:t>
                      </a:r>
                      <a:r>
                        <a:rPr kumimoji="0" lang="en-US" sz="2300" b="0" i="0" u="none" strike="noStrike" cap="none" normalizeH="0" baseline="0" dirty="0" smtClean="0">
                          <a:ln>
                            <a:noFill/>
                          </a:ln>
                          <a:solidFill>
                            <a:srgbClr val="000000"/>
                          </a:solidFill>
                          <a:effectLst/>
                          <a:latin typeface="Calibri" pitchFamily="34" charset="0"/>
                          <a:ea typeface="MS Mincho" pitchFamily="49" charset="-128"/>
                          <a:cs typeface="Arial" charset="0"/>
                        </a:rPr>
                        <a:t> manually.</a:t>
                      </a:r>
                      <a:endParaRPr kumimoji="0" lang="en-US" sz="2300" b="0" i="0" u="none" strike="noStrike" cap="none" normalizeH="0" baseline="0" dirty="0" smtClean="0">
                        <a:ln>
                          <a:noFill/>
                        </a:ln>
                        <a:solidFill>
                          <a:srgbClr val="000000"/>
                        </a:solidFill>
                        <a:effectLst/>
                        <a:latin typeface="Calibri" pitchFamily="34" charset="0"/>
                        <a:ea typeface="MS Mincho" pitchFamily="49" charset="-128"/>
                        <a:cs typeface="Calibri" pitchFamily="34" charset="0"/>
                      </a:endParaRPr>
                    </a:p>
                  </a:txBody>
                  <a:tcPr marL="65958" marR="6595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US" smtClean="0"/>
              <a:t>The root (/) hierarchy</a:t>
            </a:r>
          </a:p>
        </p:txBody>
      </p:sp>
      <p:sp>
        <p:nvSpPr>
          <p:cNvPr id="45058"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7" name="Table 6"/>
          <p:cNvGraphicFramePr>
            <a:graphicFrameLocks noGrp="1"/>
          </p:cNvGraphicFramePr>
          <p:nvPr/>
        </p:nvGraphicFramePr>
        <p:xfrm>
          <a:off x="533400" y="1371600"/>
          <a:ext cx="8153400" cy="4118957"/>
        </p:xfrm>
        <a:graphic>
          <a:graphicData uri="http://schemas.openxmlformats.org/drawingml/2006/table">
            <a:tbl>
              <a:tblPr/>
              <a:tblGrid>
                <a:gridCol w="1425188"/>
                <a:gridCol w="6728212"/>
              </a:tblGrid>
              <a:tr h="381000">
                <a:tc>
                  <a:txBody>
                    <a:bodyPr/>
                    <a:lstStyle/>
                    <a:p>
                      <a:pPr marL="0" marR="0">
                        <a:spcBef>
                          <a:spcPts val="0"/>
                        </a:spcBef>
                        <a:spcAft>
                          <a:spcPts val="0"/>
                        </a:spcAft>
                      </a:pPr>
                      <a:r>
                        <a:rPr lang="en-US" sz="2400" b="1" dirty="0">
                          <a:solidFill>
                            <a:srgbClr val="000000"/>
                          </a:solidFill>
                          <a:latin typeface="Calibri"/>
                          <a:ea typeface="MS Mincho"/>
                          <a:cs typeface="Arial"/>
                        </a:rPr>
                        <a:t>Directory</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400" b="1" dirty="0">
                          <a:solidFill>
                            <a:srgbClr val="000000"/>
                          </a:solidFill>
                          <a:latin typeface="Calibri"/>
                          <a:ea typeface="MS Mincho"/>
                          <a:cs typeface="Arial"/>
                        </a:rPr>
                        <a:t>Purpose of Directory</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29491">
                <a:tc>
                  <a:txBody>
                    <a:bodyPr/>
                    <a:lstStyle/>
                    <a:p>
                      <a:pPr marL="0" marR="0">
                        <a:spcBef>
                          <a:spcPts val="0"/>
                        </a:spcBef>
                        <a:spcAft>
                          <a:spcPts val="0"/>
                        </a:spcAft>
                      </a:pPr>
                      <a:r>
                        <a:rPr lang="en-US" sz="2400">
                          <a:solidFill>
                            <a:srgbClr val="000000"/>
                          </a:solidFill>
                          <a:latin typeface="Courier New"/>
                          <a:ea typeface="MS Mincho"/>
                          <a:cs typeface="Calibri"/>
                        </a:rPr>
                        <a:t>/opt</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Optional third party software installation location.</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82">
                <a:tc>
                  <a:txBody>
                    <a:bodyPr/>
                    <a:lstStyle/>
                    <a:p>
                      <a:pPr marL="0" marR="0">
                        <a:spcBef>
                          <a:spcPts val="0"/>
                        </a:spcBef>
                        <a:spcAft>
                          <a:spcPts val="0"/>
                        </a:spcAft>
                      </a:pPr>
                      <a:r>
                        <a:rPr lang="en-US" sz="2400">
                          <a:solidFill>
                            <a:srgbClr val="000000"/>
                          </a:solidFill>
                          <a:latin typeface="Courier New"/>
                          <a:ea typeface="MS Mincho"/>
                          <a:cs typeface="Calibri"/>
                        </a:rPr>
                        <a:t>/proc</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A virtual </a:t>
                      </a:r>
                      <a:r>
                        <a:rPr lang="en-US" sz="2400" dirty="0" err="1">
                          <a:solidFill>
                            <a:srgbClr val="000000"/>
                          </a:solidFill>
                          <a:latin typeface="Calibri"/>
                          <a:ea typeface="MS Mincho"/>
                          <a:cs typeface="Arial"/>
                        </a:rPr>
                        <a:t>filesystem</a:t>
                      </a:r>
                      <a:r>
                        <a:rPr lang="en-US" sz="2400" dirty="0">
                          <a:solidFill>
                            <a:srgbClr val="000000"/>
                          </a:solidFill>
                          <a:latin typeface="Calibri"/>
                          <a:ea typeface="MS Mincho"/>
                          <a:cs typeface="Arial"/>
                        </a:rPr>
                        <a:t> for the kernel to report process and other information.</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491">
                <a:tc>
                  <a:txBody>
                    <a:bodyPr/>
                    <a:lstStyle/>
                    <a:p>
                      <a:pPr marL="0" marR="0">
                        <a:spcBef>
                          <a:spcPts val="0"/>
                        </a:spcBef>
                        <a:spcAft>
                          <a:spcPts val="0"/>
                        </a:spcAft>
                      </a:pPr>
                      <a:r>
                        <a:rPr lang="en-US" sz="2400">
                          <a:solidFill>
                            <a:srgbClr val="000000"/>
                          </a:solidFill>
                          <a:latin typeface="Courier New"/>
                          <a:ea typeface="MS Mincho"/>
                          <a:cs typeface="Calibri"/>
                        </a:rPr>
                        <a:t>/root</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solidFill>
                            <a:srgbClr val="000000"/>
                          </a:solidFill>
                          <a:latin typeface="Calibri"/>
                          <a:ea typeface="MS Mincho"/>
                          <a:cs typeface="Arial"/>
                        </a:rPr>
                        <a:t>The home directory of the root user.</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491">
                <a:tc>
                  <a:txBody>
                    <a:bodyPr/>
                    <a:lstStyle/>
                    <a:p>
                      <a:pPr marL="0" marR="0">
                        <a:spcBef>
                          <a:spcPts val="0"/>
                        </a:spcBef>
                        <a:spcAft>
                          <a:spcPts val="0"/>
                        </a:spcAft>
                      </a:pPr>
                      <a:r>
                        <a:rPr lang="en-US" sz="2400">
                          <a:solidFill>
                            <a:srgbClr val="000000"/>
                          </a:solidFill>
                          <a:latin typeface="Courier New"/>
                          <a:ea typeface="MS Mincho"/>
                          <a:cs typeface="Calibri"/>
                        </a:rPr>
                        <a:t>/sbin</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solidFill>
                            <a:srgbClr val="000000"/>
                          </a:solidFill>
                          <a:latin typeface="Calibri"/>
                          <a:ea typeface="MS Mincho"/>
                          <a:cs typeface="Arial"/>
                        </a:rPr>
                        <a:t>The essential system binaries primarily used by the root user.</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82">
                <a:tc>
                  <a:txBody>
                    <a:bodyPr/>
                    <a:lstStyle/>
                    <a:p>
                      <a:pPr marL="0" marR="0">
                        <a:spcBef>
                          <a:spcPts val="0"/>
                        </a:spcBef>
                        <a:spcAft>
                          <a:spcPts val="0"/>
                        </a:spcAft>
                      </a:pPr>
                      <a:r>
                        <a:rPr lang="en-US" sz="2400">
                          <a:solidFill>
                            <a:srgbClr val="000000"/>
                          </a:solidFill>
                          <a:latin typeface="Courier New"/>
                          <a:ea typeface="MS Mincho"/>
                          <a:cs typeface="Calibri"/>
                        </a:rPr>
                        <a:t>/sys</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A virtual </a:t>
                      </a:r>
                      <a:r>
                        <a:rPr lang="en-US" sz="2400" dirty="0" err="1">
                          <a:solidFill>
                            <a:srgbClr val="000000"/>
                          </a:solidFill>
                          <a:latin typeface="Calibri"/>
                          <a:ea typeface="MS Mincho"/>
                          <a:cs typeface="Arial"/>
                        </a:rPr>
                        <a:t>filesystem</a:t>
                      </a:r>
                      <a:r>
                        <a:rPr lang="en-US" sz="2400" dirty="0">
                          <a:solidFill>
                            <a:srgbClr val="000000"/>
                          </a:solidFill>
                          <a:latin typeface="Calibri"/>
                          <a:ea typeface="MS Mincho"/>
                          <a:cs typeface="Arial"/>
                        </a:rPr>
                        <a:t> holding information about hardware devices connected to the system.</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491">
                <a:tc>
                  <a:txBody>
                    <a:bodyPr/>
                    <a:lstStyle/>
                    <a:p>
                      <a:pPr marL="0" marR="0">
                        <a:spcBef>
                          <a:spcPts val="0"/>
                        </a:spcBef>
                        <a:spcAft>
                          <a:spcPts val="0"/>
                        </a:spcAft>
                      </a:pPr>
                      <a:r>
                        <a:rPr lang="en-US" sz="2400">
                          <a:solidFill>
                            <a:srgbClr val="000000"/>
                          </a:solidFill>
                          <a:latin typeface="Courier New"/>
                          <a:ea typeface="MS Mincho"/>
                          <a:cs typeface="Calibri"/>
                        </a:rPr>
                        <a:t>/srv</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Location where site specific services may be hosted.</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6081" name="Title 1"/>
          <p:cNvSpPr>
            <a:spLocks noGrp="1"/>
          </p:cNvSpPr>
          <p:nvPr>
            <p:ph type="title" idx="4294967295"/>
          </p:nvPr>
        </p:nvSpPr>
        <p:spPr/>
        <p:txBody>
          <a:bodyPr/>
          <a:lstStyle/>
          <a:p>
            <a:pPr eaLnBrk="1" hangingPunct="1"/>
            <a:r>
              <a:rPr lang="en-US" smtClean="0"/>
              <a:t>The root (/) hierarchy</a:t>
            </a:r>
          </a:p>
        </p:txBody>
      </p:sp>
      <p:sp>
        <p:nvSpPr>
          <p:cNvPr id="46082"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5" name="Table 4"/>
          <p:cNvGraphicFramePr>
            <a:graphicFrameLocks noGrp="1"/>
          </p:cNvGraphicFramePr>
          <p:nvPr/>
        </p:nvGraphicFramePr>
        <p:xfrm>
          <a:off x="457200" y="1330325"/>
          <a:ext cx="8229600" cy="3020378"/>
        </p:xfrm>
        <a:graphic>
          <a:graphicData uri="http://schemas.openxmlformats.org/drawingml/2006/table">
            <a:tbl>
              <a:tblPr/>
              <a:tblGrid>
                <a:gridCol w="1438275"/>
                <a:gridCol w="6791325"/>
              </a:tblGrid>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Directory</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Purpose of Directory</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13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/tmp</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Arial" charset="0"/>
                        </a:rPr>
                        <a:t>Directory where all users are allowed to create temporary files that is supposed to be cleared at boot time (but often is not).</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Arial" charset="0"/>
                        </a:rPr>
                        <a:t>Second hierarchy of non-essential files for multi-user use. </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/var</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Arial" charset="0"/>
                        </a:rPr>
                        <a:t>The </a:t>
                      </a: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/var</a:t>
                      </a:r>
                      <a:r>
                        <a:rPr kumimoji="0" lang="en-US" sz="2400" b="0" i="0" u="none" strike="noStrike" cap="none" normalizeH="0" baseline="0" smtClean="0">
                          <a:ln>
                            <a:noFill/>
                          </a:ln>
                          <a:solidFill>
                            <a:srgbClr val="000000"/>
                          </a:solidFill>
                          <a:effectLst/>
                          <a:latin typeface="Calibri" pitchFamily="34" charset="0"/>
                          <a:ea typeface="MS Mincho" pitchFamily="49" charset="-128"/>
                          <a:cs typeface="Arial" charset="0"/>
                        </a:rPr>
                        <a:t> hierarchy contains files that change over time.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a:t>The /</a:t>
            </a:r>
            <a:r>
              <a:rPr lang="en-US" dirty="0" err="1"/>
              <a:t>usr</a:t>
            </a:r>
            <a:r>
              <a:rPr lang="en-US" dirty="0"/>
              <a:t> hierarchy</a:t>
            </a:r>
            <a:endParaRPr lang="en-US" dirty="0" smtClean="0"/>
          </a:p>
        </p:txBody>
      </p:sp>
    </p:spTree>
    <p:extLst>
      <p:ext uri="{BB962C8B-B14F-4D97-AF65-F5344CB8AC3E}">
        <p14:creationId xmlns:p14="http://schemas.microsoft.com/office/powerpoint/2010/main" val="4044029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8129" name="Title 1"/>
          <p:cNvSpPr>
            <a:spLocks noGrp="1"/>
          </p:cNvSpPr>
          <p:nvPr>
            <p:ph type="title" idx="4294967295"/>
          </p:nvPr>
        </p:nvSpPr>
        <p:spPr/>
        <p:txBody>
          <a:bodyPr/>
          <a:lstStyle/>
          <a:p>
            <a:pPr eaLnBrk="1" hangingPunct="1"/>
            <a:r>
              <a:rPr lang="en-US" dirty="0" smtClean="0"/>
              <a:t>The /</a:t>
            </a:r>
            <a:r>
              <a:rPr lang="en-US" dirty="0" err="1" smtClean="0"/>
              <a:t>usr</a:t>
            </a:r>
            <a:r>
              <a:rPr lang="en-US" dirty="0" smtClean="0"/>
              <a:t> hierarchy</a:t>
            </a:r>
          </a:p>
        </p:txBody>
      </p:sp>
      <p:sp>
        <p:nvSpPr>
          <p:cNvPr id="48130"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48149" name="Group 21"/>
          <p:cNvGraphicFramePr>
            <a:graphicFrameLocks noGrp="1"/>
          </p:cNvGraphicFramePr>
          <p:nvPr/>
        </p:nvGraphicFramePr>
        <p:xfrm>
          <a:off x="533400" y="1295400"/>
          <a:ext cx="8153400" cy="2952433"/>
        </p:xfrm>
        <a:graphic>
          <a:graphicData uri="http://schemas.openxmlformats.org/drawingml/2006/table">
            <a:tbl>
              <a:tblPr/>
              <a:tblGrid>
                <a:gridCol w="2819400"/>
                <a:gridCol w="5334000"/>
              </a:tblGrid>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108075" algn="r"/>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Directory	</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Purpose of Directory</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/usr/bin</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Binaries for regular users, use when system is in multiuser 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/usr/include</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Files to be included to compile software from distribution.</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/usr/lib</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Libraries to support the executable files in the </a:t>
                      </a: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/usr/bin</a:t>
                      </a: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 and </a:t>
                      </a: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/usr/sbin</a:t>
                      </a: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 </a:t>
                      </a:r>
                      <a:r>
                        <a:rPr kumimoji="0" lang="en-US" sz="2400" b="0" i="0" u="none" strike="noStrike" cap="none" normalizeH="0" baseline="0" smtClean="0">
                          <a:ln>
                            <a:noFill/>
                          </a:ln>
                          <a:solidFill>
                            <a:srgbClr val="000000"/>
                          </a:solidFill>
                          <a:effectLst/>
                          <a:latin typeface="Calibri" pitchFamily="34" charset="0"/>
                          <a:ea typeface="MS Mincho" pitchFamily="49" charset="-128"/>
                          <a:cs typeface="Courier New" pitchFamily="49" charset="0"/>
                        </a:rPr>
                        <a:t>directories.</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8433" name="Title 1"/>
          <p:cNvSpPr>
            <a:spLocks noGrp="1"/>
          </p:cNvSpPr>
          <p:nvPr>
            <p:ph type="title" idx="4294967295"/>
          </p:nvPr>
        </p:nvSpPr>
        <p:spPr/>
        <p:txBody>
          <a:bodyPr/>
          <a:lstStyle/>
          <a:p>
            <a:pPr eaLnBrk="1" hangingPunct="1"/>
            <a:r>
              <a:rPr lang="en-US" altLang="zh-CN" smtClean="0"/>
              <a:t>The setuid Permission</a:t>
            </a:r>
            <a:endParaRPr lang="en-US" smtClean="0"/>
          </a:p>
        </p:txBody>
      </p:sp>
      <p:sp>
        <p:nvSpPr>
          <p:cNvPr id="18434" name="Content Placeholder 2"/>
          <p:cNvSpPr>
            <a:spLocks noGrp="1"/>
          </p:cNvSpPr>
          <p:nvPr>
            <p:ph idx="4294967295"/>
          </p:nvPr>
        </p:nvSpPr>
        <p:spPr/>
        <p:txBody>
          <a:bodyPr/>
          <a:lstStyle/>
          <a:p>
            <a:pPr eaLnBrk="1" hangingPunct="1"/>
            <a:r>
              <a:rPr lang="en-US" sz="2400" smtClean="0"/>
              <a:t>The setuid permission is set on certain system utilities so that an ordinary user can execute the program as if it was  run by the root user.  This allows an a normal user to perform common system administration tasks without having to do gain direct access to the root account.</a:t>
            </a:r>
          </a:p>
          <a:p>
            <a:pPr eaLnBrk="1" hangingPunct="1"/>
            <a:r>
              <a:rPr lang="en-US" sz="2400" smtClean="0"/>
              <a:t>An excellent example of the setuid permission in action is the </a:t>
            </a:r>
            <a:r>
              <a:rPr lang="en-US" sz="2400" smtClean="0">
                <a:latin typeface="Courier New" pitchFamily="49" charset="0"/>
                <a:cs typeface="Courier New" pitchFamily="49" charset="0"/>
              </a:rPr>
              <a:t>/usr/bin/passwd</a:t>
            </a:r>
            <a:r>
              <a:rPr lang="en-US" sz="2400" smtClean="0">
                <a:cs typeface="Courier New" pitchFamily="49" charset="0"/>
              </a:rPr>
              <a:t> </a:t>
            </a:r>
            <a:r>
              <a:rPr lang="en-US" sz="2400" smtClean="0"/>
              <a:t>command.  When a user executes the </a:t>
            </a:r>
            <a:r>
              <a:rPr lang="en-US" sz="2400" smtClean="0">
                <a:latin typeface="Courier New" pitchFamily="49" charset="0"/>
                <a:cs typeface="Courier New" pitchFamily="49" charset="0"/>
              </a:rPr>
              <a:t>passwd</a:t>
            </a:r>
            <a:r>
              <a:rPr lang="en-US" sz="2400" smtClean="0"/>
              <a:t> command successfully, the command is able to update the </a:t>
            </a:r>
            <a:r>
              <a:rPr lang="en-US" sz="2400" smtClean="0">
                <a:latin typeface="Courier New" pitchFamily="49" charset="0"/>
                <a:cs typeface="Courier New" pitchFamily="49" charset="0"/>
              </a:rPr>
              <a:t>/etc/shadow</a:t>
            </a:r>
            <a:r>
              <a:rPr lang="en-US" sz="2400" smtClean="0"/>
              <a:t> file to set a new password for the user.  This file can’t be accessed normally by no-root users.</a:t>
            </a:r>
          </a:p>
          <a:p>
            <a:pPr eaLnBrk="1" hangingPunct="1">
              <a:buFont typeface="Arial" charset="0"/>
              <a:buNone/>
            </a:pPr>
            <a:endParaRPr lang="en-US" sz="24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0177" name="Title 1"/>
          <p:cNvSpPr>
            <a:spLocks noGrp="1"/>
          </p:cNvSpPr>
          <p:nvPr>
            <p:ph type="title" idx="4294967295"/>
          </p:nvPr>
        </p:nvSpPr>
        <p:spPr/>
        <p:txBody>
          <a:bodyPr/>
          <a:lstStyle/>
          <a:p>
            <a:pPr eaLnBrk="1" hangingPunct="1"/>
            <a:r>
              <a:rPr lang="en-US" smtClean="0"/>
              <a:t>The /usr hierarchy</a:t>
            </a:r>
          </a:p>
        </p:txBody>
      </p:sp>
      <p:sp>
        <p:nvSpPr>
          <p:cNvPr id="50178"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6" name="Table 5"/>
          <p:cNvGraphicFramePr>
            <a:graphicFrameLocks noGrp="1"/>
          </p:cNvGraphicFramePr>
          <p:nvPr/>
        </p:nvGraphicFramePr>
        <p:xfrm>
          <a:off x="533400" y="1295400"/>
          <a:ext cx="8153400" cy="3426656"/>
        </p:xfrm>
        <a:graphic>
          <a:graphicData uri="http://schemas.openxmlformats.org/drawingml/2006/table">
            <a:tbl>
              <a:tblPr/>
              <a:tblGrid>
                <a:gridCol w="2819400"/>
                <a:gridCol w="5334000"/>
              </a:tblGrid>
              <a:tr h="392724">
                <a:tc>
                  <a:txBody>
                    <a:bodyPr/>
                    <a:lstStyle/>
                    <a:p>
                      <a:pPr marL="0" marR="0">
                        <a:spcBef>
                          <a:spcPts val="0"/>
                        </a:spcBef>
                        <a:spcAft>
                          <a:spcPts val="0"/>
                        </a:spcAft>
                        <a:tabLst>
                          <a:tab pos="1108075" algn="r"/>
                        </a:tabLst>
                      </a:pPr>
                      <a:r>
                        <a:rPr lang="en-US" sz="2400" b="1" dirty="0">
                          <a:solidFill>
                            <a:srgbClr val="000000"/>
                          </a:solidFill>
                          <a:latin typeface="Calibri"/>
                          <a:ea typeface="MS Mincho"/>
                          <a:cs typeface="Arial"/>
                        </a:rPr>
                        <a:t>Directory	</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400" b="1">
                          <a:solidFill>
                            <a:srgbClr val="000000"/>
                          </a:solidFill>
                          <a:latin typeface="Calibri"/>
                          <a:ea typeface="MS Mincho"/>
                          <a:cs typeface="Arial"/>
                        </a:rPr>
                        <a:t>Purpose of Directory</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92724">
                <a:tc>
                  <a:txBody>
                    <a:bodyPr/>
                    <a:lstStyle/>
                    <a:p>
                      <a:pPr marL="0" marR="0">
                        <a:spcBef>
                          <a:spcPts val="0"/>
                        </a:spcBef>
                        <a:spcAft>
                          <a:spcPts val="0"/>
                        </a:spcAft>
                      </a:pPr>
                      <a:r>
                        <a:rPr lang="en-US" sz="2400">
                          <a:solidFill>
                            <a:srgbClr val="000000"/>
                          </a:solidFill>
                          <a:latin typeface="Courier New"/>
                          <a:ea typeface="MS Mincho"/>
                          <a:cs typeface="Calibri"/>
                        </a:rPr>
                        <a:t>/usr/lib&lt;qual&gt;</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Non-essential libraries built for a specific architecture. </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724">
                <a:tc>
                  <a:txBody>
                    <a:bodyPr/>
                    <a:lstStyle/>
                    <a:p>
                      <a:pPr marL="0" marR="0">
                        <a:spcBef>
                          <a:spcPts val="0"/>
                        </a:spcBef>
                        <a:spcAft>
                          <a:spcPts val="0"/>
                        </a:spcAft>
                      </a:pPr>
                      <a:r>
                        <a:rPr lang="en-US" sz="2400">
                          <a:solidFill>
                            <a:srgbClr val="000000"/>
                          </a:solidFill>
                          <a:latin typeface="Courier New"/>
                          <a:ea typeface="MS Mincho"/>
                          <a:cs typeface="Calibri"/>
                        </a:rPr>
                        <a:t>/usr/sbin</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Calibri"/>
                        </a:rPr>
                        <a:t>System binaries for use by administrator in multiuser mode.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446">
                <a:tc>
                  <a:txBody>
                    <a:bodyPr/>
                    <a:lstStyle/>
                    <a:p>
                      <a:pPr marL="0" marR="0">
                        <a:spcBef>
                          <a:spcPts val="0"/>
                        </a:spcBef>
                        <a:spcAft>
                          <a:spcPts val="0"/>
                        </a:spcAft>
                      </a:pPr>
                      <a:r>
                        <a:rPr lang="en-US" sz="2400" dirty="0">
                          <a:solidFill>
                            <a:srgbClr val="000000"/>
                          </a:solidFill>
                          <a:latin typeface="Courier New"/>
                          <a:ea typeface="MS Mincho"/>
                          <a:cs typeface="Calibri"/>
                        </a:rPr>
                        <a:t>/</a:t>
                      </a:r>
                      <a:r>
                        <a:rPr lang="en-US" sz="2400" dirty="0" err="1">
                          <a:solidFill>
                            <a:srgbClr val="000000"/>
                          </a:solidFill>
                          <a:latin typeface="Courier New"/>
                          <a:ea typeface="MS Mincho"/>
                          <a:cs typeface="Calibri"/>
                        </a:rPr>
                        <a:t>usr</a:t>
                      </a:r>
                      <a:r>
                        <a:rPr lang="en-US" sz="2400" dirty="0">
                          <a:solidFill>
                            <a:srgbClr val="000000"/>
                          </a:solidFill>
                          <a:latin typeface="Courier New"/>
                          <a:ea typeface="MS Mincho"/>
                          <a:cs typeface="Calibri"/>
                        </a:rPr>
                        <a:t>/share</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Calibri"/>
                        </a:rPr>
                        <a:t>Where software documentation and other application data is stored.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446">
                <a:tc>
                  <a:txBody>
                    <a:bodyPr/>
                    <a:lstStyle/>
                    <a:p>
                      <a:pPr marL="0" marR="0">
                        <a:spcBef>
                          <a:spcPts val="0"/>
                        </a:spcBef>
                        <a:spcAft>
                          <a:spcPts val="0"/>
                        </a:spcAft>
                      </a:pPr>
                      <a:r>
                        <a:rPr lang="en-US" sz="2400" dirty="0">
                          <a:solidFill>
                            <a:srgbClr val="000000"/>
                          </a:solidFill>
                          <a:latin typeface="Courier New"/>
                          <a:ea typeface="MS Mincho"/>
                          <a:cs typeface="Calibri"/>
                        </a:rPr>
                        <a:t>/</a:t>
                      </a:r>
                      <a:r>
                        <a:rPr lang="en-US" sz="2400" dirty="0" err="1">
                          <a:solidFill>
                            <a:srgbClr val="000000"/>
                          </a:solidFill>
                          <a:latin typeface="Courier New"/>
                          <a:ea typeface="MS Mincho"/>
                          <a:cs typeface="Calibri"/>
                        </a:rPr>
                        <a:t>usr</a:t>
                      </a:r>
                      <a:r>
                        <a:rPr lang="en-US" sz="2400" dirty="0">
                          <a:solidFill>
                            <a:srgbClr val="000000"/>
                          </a:solidFill>
                          <a:latin typeface="Courier New"/>
                          <a:ea typeface="MS Mincho"/>
                          <a:cs typeface="Calibri"/>
                        </a:rPr>
                        <a:t>/</a:t>
                      </a:r>
                      <a:r>
                        <a:rPr lang="en-US" sz="2400" dirty="0" err="1">
                          <a:solidFill>
                            <a:srgbClr val="000000"/>
                          </a:solidFill>
                          <a:latin typeface="Courier New"/>
                          <a:ea typeface="MS Mincho"/>
                          <a:cs typeface="Calibri"/>
                        </a:rPr>
                        <a:t>src</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Calibri"/>
                        </a:rPr>
                        <a:t>The source code for compiling the kernel.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2225" name="Title 1"/>
          <p:cNvSpPr>
            <a:spLocks noGrp="1"/>
          </p:cNvSpPr>
          <p:nvPr>
            <p:ph type="title" idx="4294967295"/>
          </p:nvPr>
        </p:nvSpPr>
        <p:spPr/>
        <p:txBody>
          <a:bodyPr/>
          <a:lstStyle/>
          <a:p>
            <a:pPr eaLnBrk="1" hangingPunct="1"/>
            <a:r>
              <a:rPr lang="en-US" smtClean="0"/>
              <a:t>The /usr/local hierarchy</a:t>
            </a:r>
          </a:p>
        </p:txBody>
      </p:sp>
      <p:sp>
        <p:nvSpPr>
          <p:cNvPr id="52226"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52250" name="Group 26"/>
          <p:cNvGraphicFramePr>
            <a:graphicFrameLocks noGrp="1"/>
          </p:cNvGraphicFramePr>
          <p:nvPr/>
        </p:nvGraphicFramePr>
        <p:xfrm>
          <a:off x="533400" y="1295400"/>
          <a:ext cx="8153400" cy="3764599"/>
        </p:xfrm>
        <a:graphic>
          <a:graphicData uri="http://schemas.openxmlformats.org/drawingml/2006/table">
            <a:tbl>
              <a:tblPr/>
              <a:tblGrid>
                <a:gridCol w="3581400"/>
                <a:gridCol w="4572000"/>
              </a:tblGrid>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108075" algn="r"/>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Directory	</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Purpose of Directory</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/usr/local/bin</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Local software binaries for regular user.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/usr/local/etc</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Local software configuration files.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/usr/local/include</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Files that need to be included in order to compile local source code.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/usr/local/lib</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Library files to support the executable files in the </a:t>
                      </a: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/usr/local/bin</a:t>
                      </a: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 and </a:t>
                      </a: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/usr/local/sbin</a:t>
                      </a:r>
                      <a:r>
                        <a:rPr kumimoji="0" lang="en-US" sz="2400" b="0" i="0" u="none" strike="noStrike" cap="none" normalizeH="0" baseline="0" smtClean="0">
                          <a:ln>
                            <a:noFill/>
                          </a:ln>
                          <a:solidFill>
                            <a:srgbClr val="000000"/>
                          </a:solidFill>
                          <a:effectLst/>
                          <a:latin typeface="Calibri" pitchFamily="34" charset="0"/>
                          <a:ea typeface="MS Mincho" pitchFamily="49" charset="-128"/>
                          <a:cs typeface="Courier New" pitchFamily="49" charset="0"/>
                        </a:rPr>
                        <a:t> directories.</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4273" name="Title 1"/>
          <p:cNvSpPr>
            <a:spLocks noGrp="1"/>
          </p:cNvSpPr>
          <p:nvPr>
            <p:ph type="title" idx="4294967295"/>
          </p:nvPr>
        </p:nvSpPr>
        <p:spPr/>
        <p:txBody>
          <a:bodyPr/>
          <a:lstStyle/>
          <a:p>
            <a:pPr eaLnBrk="1" hangingPunct="1"/>
            <a:r>
              <a:rPr lang="en-US" smtClean="0"/>
              <a:t>The /usr/local hierarchy</a:t>
            </a:r>
          </a:p>
        </p:txBody>
      </p:sp>
      <p:sp>
        <p:nvSpPr>
          <p:cNvPr id="54274"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54296" name="Group 24"/>
          <p:cNvGraphicFramePr>
            <a:graphicFrameLocks noGrp="1"/>
          </p:cNvGraphicFramePr>
          <p:nvPr/>
        </p:nvGraphicFramePr>
        <p:xfrm>
          <a:off x="533400" y="1295400"/>
          <a:ext cx="8153400" cy="4415473"/>
        </p:xfrm>
        <a:graphic>
          <a:graphicData uri="http://schemas.openxmlformats.org/drawingml/2006/table">
            <a:tbl>
              <a:tblPr/>
              <a:tblGrid>
                <a:gridCol w="3581400"/>
                <a:gridCol w="4572000"/>
              </a:tblGrid>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108075" algn="r"/>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Directory	</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alibri" pitchFamily="34" charset="0"/>
                          <a:ea typeface="MS Mincho" pitchFamily="49" charset="-128"/>
                          <a:cs typeface="Arial" charset="0"/>
                        </a:rPr>
                        <a:t>Purpose of Directory</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/usr/local/libexec</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Local executable programs to be used by other programs and not directly by users.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/usr/local/sbin</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Local binaries for system administrator use.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/usr/local/share</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Where local software man pages, information pages and other local application information is stored.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itchFamily="49" charset="0"/>
                          <a:ea typeface="MS Mincho" pitchFamily="49" charset="-128"/>
                          <a:cs typeface="Calibri" pitchFamily="34" charset="0"/>
                        </a:rPr>
                        <a:t>/usr/local/src</a:t>
                      </a:r>
                      <a:endPar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pitchFamily="34" charset="0"/>
                          <a:ea typeface="MS Mincho" pitchFamily="49" charset="-128"/>
                          <a:cs typeface="Calibri" pitchFamily="34" charset="0"/>
                        </a:rPr>
                        <a:t>The location where source code for software to be compiled locally is often placed.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a:t>The </a:t>
            </a:r>
            <a:r>
              <a:rPr lang="en-US" dirty="0" smtClean="0"/>
              <a:t>/</a:t>
            </a:r>
            <a:r>
              <a:rPr lang="en-US" dirty="0" err="1" smtClean="0"/>
              <a:t>var</a:t>
            </a:r>
            <a:r>
              <a:rPr lang="en-US" dirty="0" smtClean="0"/>
              <a:t> hierarchy</a:t>
            </a:r>
          </a:p>
        </p:txBody>
      </p:sp>
    </p:spTree>
    <p:extLst>
      <p:ext uri="{BB962C8B-B14F-4D97-AF65-F5344CB8AC3E}">
        <p14:creationId xmlns:p14="http://schemas.microsoft.com/office/powerpoint/2010/main" val="2418932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6321" name="Title 1"/>
          <p:cNvSpPr>
            <a:spLocks noGrp="1"/>
          </p:cNvSpPr>
          <p:nvPr>
            <p:ph type="title" idx="4294967295"/>
          </p:nvPr>
        </p:nvSpPr>
        <p:spPr/>
        <p:txBody>
          <a:bodyPr/>
          <a:lstStyle/>
          <a:p>
            <a:pPr eaLnBrk="1" hangingPunct="1"/>
            <a:r>
              <a:rPr lang="en-US" smtClean="0"/>
              <a:t>The /var hierarchy</a:t>
            </a:r>
          </a:p>
        </p:txBody>
      </p:sp>
      <p:sp>
        <p:nvSpPr>
          <p:cNvPr id="56322" name="Content Placeholder 2"/>
          <p:cNvSpPr>
            <a:spLocks noGrp="1"/>
          </p:cNvSpPr>
          <p:nvPr>
            <p:ph idx="4294967295"/>
          </p:nvPr>
        </p:nvSpPr>
        <p:spPr>
          <a:xfrm>
            <a:off x="457200" y="1447800"/>
            <a:ext cx="8229600" cy="4525963"/>
          </a:xfrm>
        </p:spPr>
        <p:txBody>
          <a:bodyPr/>
          <a:lstStyle/>
          <a:p>
            <a:pPr marL="609600" indent="-609600">
              <a:buFont typeface="Arial" charset="0"/>
              <a:buNone/>
            </a:pPr>
            <a:endParaRPr lang="en-US" sz="2400" smtClean="0"/>
          </a:p>
          <a:p>
            <a:pPr marL="609600" indent="-609600">
              <a:buFont typeface="Arial" charset="0"/>
              <a:buNone/>
            </a:pPr>
            <a:endParaRPr lang="en-US" sz="2400" smtClean="0"/>
          </a:p>
        </p:txBody>
      </p:sp>
      <p:graphicFrame>
        <p:nvGraphicFramePr>
          <p:cNvPr id="6" name="Table 5"/>
          <p:cNvGraphicFramePr>
            <a:graphicFrameLocks noGrp="1"/>
          </p:cNvGraphicFramePr>
          <p:nvPr/>
        </p:nvGraphicFramePr>
        <p:xfrm>
          <a:off x="533400" y="1295400"/>
          <a:ext cx="8153400" cy="3534510"/>
        </p:xfrm>
        <a:graphic>
          <a:graphicData uri="http://schemas.openxmlformats.org/drawingml/2006/table">
            <a:tbl>
              <a:tblPr/>
              <a:tblGrid>
                <a:gridCol w="2057400"/>
                <a:gridCol w="6096000"/>
              </a:tblGrid>
              <a:tr h="392724">
                <a:tc>
                  <a:txBody>
                    <a:bodyPr/>
                    <a:lstStyle/>
                    <a:p>
                      <a:pPr marL="0" marR="0">
                        <a:spcBef>
                          <a:spcPts val="0"/>
                        </a:spcBef>
                        <a:spcAft>
                          <a:spcPts val="0"/>
                        </a:spcAft>
                        <a:tabLst>
                          <a:tab pos="1108075" algn="r"/>
                        </a:tabLst>
                      </a:pPr>
                      <a:r>
                        <a:rPr lang="en-US" sz="2400" b="1" dirty="0">
                          <a:solidFill>
                            <a:srgbClr val="000000"/>
                          </a:solidFill>
                          <a:latin typeface="Calibri"/>
                          <a:ea typeface="MS Mincho"/>
                          <a:cs typeface="Arial"/>
                        </a:rPr>
                        <a:t>Directory	</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400" b="1" dirty="0">
                          <a:solidFill>
                            <a:srgbClr val="000000"/>
                          </a:solidFill>
                          <a:latin typeface="Calibri"/>
                          <a:ea typeface="MS Mincho"/>
                          <a:cs typeface="Arial"/>
                        </a:rPr>
                        <a:t>Purpose of Directory</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92724">
                <a:tc>
                  <a:txBody>
                    <a:bodyPr/>
                    <a:lstStyle/>
                    <a:p>
                      <a:pPr marL="0" marR="0">
                        <a:spcBef>
                          <a:spcPts val="0"/>
                        </a:spcBef>
                        <a:spcAft>
                          <a:spcPts val="0"/>
                        </a:spcAft>
                      </a:pPr>
                      <a:r>
                        <a:rPr lang="en-US" sz="2400" dirty="0">
                          <a:solidFill>
                            <a:srgbClr val="000000"/>
                          </a:solidFill>
                          <a:latin typeface="Courier New"/>
                          <a:ea typeface="MS Mincho"/>
                          <a:cs typeface="Calibri"/>
                        </a:rPr>
                        <a:t>/</a:t>
                      </a:r>
                      <a:r>
                        <a:rPr lang="en-US" sz="2400" dirty="0" err="1">
                          <a:solidFill>
                            <a:srgbClr val="000000"/>
                          </a:solidFill>
                          <a:latin typeface="Courier New"/>
                          <a:ea typeface="MS Mincho"/>
                          <a:cs typeface="Calibri"/>
                        </a:rPr>
                        <a:t>var</a:t>
                      </a:r>
                      <a:r>
                        <a:rPr lang="en-US" sz="2400" dirty="0">
                          <a:solidFill>
                            <a:srgbClr val="000000"/>
                          </a:solidFill>
                          <a:latin typeface="Courier New"/>
                          <a:ea typeface="MS Mincho"/>
                          <a:cs typeface="Calibri"/>
                        </a:rPr>
                        <a:t>/cache</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Files used for caching application data.</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724">
                <a:tc>
                  <a:txBody>
                    <a:bodyPr/>
                    <a:lstStyle/>
                    <a:p>
                      <a:pPr marL="0" marR="0">
                        <a:spcBef>
                          <a:spcPts val="0"/>
                        </a:spcBef>
                        <a:spcAft>
                          <a:spcPts val="0"/>
                        </a:spcAft>
                      </a:pPr>
                      <a:r>
                        <a:rPr lang="en-US" sz="2400">
                          <a:solidFill>
                            <a:srgbClr val="000000"/>
                          </a:solidFill>
                          <a:latin typeface="Courier New"/>
                          <a:ea typeface="MS Mincho"/>
                          <a:cs typeface="Calibri"/>
                        </a:rPr>
                        <a:t>/var/log</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Directory where most log files are kept.</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446">
                <a:tc>
                  <a:txBody>
                    <a:bodyPr/>
                    <a:lstStyle/>
                    <a:p>
                      <a:pPr marL="0" marR="0">
                        <a:spcBef>
                          <a:spcPts val="0"/>
                        </a:spcBef>
                        <a:spcAft>
                          <a:spcPts val="0"/>
                        </a:spcAft>
                      </a:pPr>
                      <a:r>
                        <a:rPr lang="en-US" sz="2400">
                          <a:solidFill>
                            <a:srgbClr val="000000"/>
                          </a:solidFill>
                          <a:latin typeface="Courier New"/>
                          <a:ea typeface="MS Mincho"/>
                          <a:cs typeface="Calibri"/>
                        </a:rPr>
                        <a:t>/var/lock</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Where lock files are kept for shared resources.</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446">
                <a:tc>
                  <a:txBody>
                    <a:bodyPr/>
                    <a:lstStyle/>
                    <a:p>
                      <a:pPr marL="0" marR="0">
                        <a:spcBef>
                          <a:spcPts val="0"/>
                        </a:spcBef>
                        <a:spcAft>
                          <a:spcPts val="0"/>
                        </a:spcAft>
                      </a:pPr>
                      <a:r>
                        <a:rPr lang="en-US" sz="2400">
                          <a:solidFill>
                            <a:srgbClr val="000000"/>
                          </a:solidFill>
                          <a:latin typeface="Courier New"/>
                          <a:ea typeface="MS Mincho"/>
                          <a:cs typeface="Calibri"/>
                        </a:rPr>
                        <a:t>/var/spool</a:t>
                      </a:r>
                      <a:endParaRPr lang="en-US" sz="240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Where spool files for printing and mail are stored.</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446">
                <a:tc>
                  <a:txBody>
                    <a:bodyPr/>
                    <a:lstStyle/>
                    <a:p>
                      <a:pPr marL="0" marR="0">
                        <a:spcBef>
                          <a:spcPts val="0"/>
                        </a:spcBef>
                        <a:spcAft>
                          <a:spcPts val="0"/>
                        </a:spcAft>
                      </a:pPr>
                      <a:r>
                        <a:rPr lang="en-US" sz="2400" dirty="0">
                          <a:solidFill>
                            <a:srgbClr val="000000"/>
                          </a:solidFill>
                          <a:latin typeface="Courier New"/>
                          <a:ea typeface="MS Mincho"/>
                          <a:cs typeface="Calibri"/>
                        </a:rPr>
                        <a:t>/</a:t>
                      </a:r>
                      <a:r>
                        <a:rPr lang="en-US" sz="2400" dirty="0" err="1">
                          <a:solidFill>
                            <a:srgbClr val="000000"/>
                          </a:solidFill>
                          <a:latin typeface="Courier New"/>
                          <a:ea typeface="MS Mincho"/>
                          <a:cs typeface="Calibri"/>
                        </a:rPr>
                        <a:t>var</a:t>
                      </a:r>
                      <a:r>
                        <a:rPr lang="en-US" sz="2400" dirty="0">
                          <a:solidFill>
                            <a:srgbClr val="000000"/>
                          </a:solidFill>
                          <a:latin typeface="Courier New"/>
                          <a:ea typeface="MS Mincho"/>
                          <a:cs typeface="Calibri"/>
                        </a:rPr>
                        <a:t>/</a:t>
                      </a:r>
                      <a:r>
                        <a:rPr lang="en-US" sz="2400" dirty="0" err="1">
                          <a:solidFill>
                            <a:srgbClr val="000000"/>
                          </a:solidFill>
                          <a:latin typeface="Courier New"/>
                          <a:ea typeface="MS Mincho"/>
                          <a:cs typeface="Calibri"/>
                        </a:rPr>
                        <a:t>tmp</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solidFill>
                            <a:srgbClr val="000000"/>
                          </a:solidFill>
                          <a:latin typeface="Calibri"/>
                          <a:ea typeface="MS Mincho"/>
                          <a:cs typeface="Arial"/>
                        </a:rPr>
                        <a:t>Temporary files to be preserved between reboots.</a:t>
                      </a:r>
                      <a:endParaRPr lang="en-US" sz="2400" dirty="0">
                        <a:solidFill>
                          <a:srgbClr val="000000"/>
                        </a:solidFill>
                        <a:latin typeface="Calibri"/>
                        <a:ea typeface="MS Mincho"/>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Organizing within the FHS</a:t>
            </a:r>
          </a:p>
        </p:txBody>
      </p:sp>
      <p:sp>
        <p:nvSpPr>
          <p:cNvPr id="58370" name="Content Placeholder 2"/>
          <p:cNvSpPr>
            <a:spLocks noGrp="1"/>
          </p:cNvSpPr>
          <p:nvPr>
            <p:ph idx="1"/>
          </p:nvPr>
        </p:nvSpPr>
        <p:spPr/>
        <p:txBody>
          <a:bodyPr/>
          <a:lstStyle/>
          <a:p>
            <a:r>
              <a:rPr lang="en-US" sz="2400" smtClean="0"/>
              <a:t>Although the Filesystem Hierarchy Standard (FHS) is helpful for a detailed understanding of the layout of the directories used by most Linux distributions, the following describes the layout of directories in more general terms:</a:t>
            </a:r>
          </a:p>
          <a:p>
            <a:pPr lvl="1"/>
            <a:r>
              <a:rPr lang="en-US" sz="2000" smtClean="0"/>
              <a:t>User home directories</a:t>
            </a:r>
          </a:p>
          <a:p>
            <a:pPr lvl="1"/>
            <a:r>
              <a:rPr lang="en-US" sz="2000" smtClean="0"/>
              <a:t>Binary directories</a:t>
            </a:r>
          </a:p>
          <a:p>
            <a:pPr lvl="1"/>
            <a:r>
              <a:rPr lang="en-US" sz="2000" smtClean="0"/>
              <a:t>Software application directories</a:t>
            </a:r>
          </a:p>
          <a:p>
            <a:pPr lvl="1"/>
            <a:r>
              <a:rPr lang="en-US" sz="2000" smtClean="0"/>
              <a:t>Library directories</a:t>
            </a:r>
          </a:p>
          <a:p>
            <a:pPr lvl="1"/>
            <a:r>
              <a:rPr lang="en-US" sz="2000" smtClean="0"/>
              <a:t>Variable data directories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User Home Directories</a:t>
            </a:r>
          </a:p>
        </p:txBody>
      </p:sp>
      <p:sp>
        <p:nvSpPr>
          <p:cNvPr id="59394" name="Content Placeholder 2"/>
          <p:cNvSpPr>
            <a:spLocks noGrp="1"/>
          </p:cNvSpPr>
          <p:nvPr>
            <p:ph idx="1"/>
          </p:nvPr>
        </p:nvSpPr>
        <p:spPr/>
        <p:txBody>
          <a:bodyPr/>
          <a:lstStyle/>
          <a:p>
            <a:r>
              <a:rPr lang="en-US" sz="2400" smtClean="0"/>
              <a:t>The </a:t>
            </a:r>
            <a:r>
              <a:rPr lang="en-US" sz="2400" smtClean="0">
                <a:latin typeface="Courier New" pitchFamily="49" charset="0"/>
                <a:cs typeface="Courier New" pitchFamily="49" charset="0"/>
              </a:rPr>
              <a:t>/home</a:t>
            </a:r>
            <a:r>
              <a:rPr lang="en-US" sz="2400" smtClean="0"/>
              <a:t> directory typically contains a separate directory for each user with an account on the system except for the root user</a:t>
            </a:r>
          </a:p>
          <a:p>
            <a:r>
              <a:rPr lang="en-US" sz="2400" smtClean="0"/>
              <a:t>The </a:t>
            </a:r>
            <a:r>
              <a:rPr lang="en-US" sz="2400" smtClean="0">
                <a:latin typeface="Courier New" pitchFamily="49" charset="0"/>
                <a:cs typeface="Courier New" pitchFamily="49" charset="0"/>
              </a:rPr>
              <a:t>/root</a:t>
            </a:r>
            <a:r>
              <a:rPr lang="en-US" sz="2400" smtClean="0"/>
              <a:t> directory is the preferred optional location for the home directory of the root user</a:t>
            </a:r>
          </a:p>
          <a:p>
            <a:r>
              <a:rPr lang="en-US" sz="2400" smtClean="0"/>
              <a:t>Without administrator intervention, users can only create files in their home directory, the </a:t>
            </a:r>
            <a:r>
              <a:rPr lang="en-US" sz="2400" smtClean="0">
                <a:latin typeface="Courier New" pitchFamily="49" charset="0"/>
                <a:cs typeface="Courier New" pitchFamily="49" charset="0"/>
              </a:rPr>
              <a:t>/tmp</a:t>
            </a:r>
            <a:r>
              <a:rPr lang="en-US" sz="2400" smtClean="0"/>
              <a:t> directory and the </a:t>
            </a:r>
            <a:r>
              <a:rPr lang="en-US" sz="2400" smtClean="0">
                <a:latin typeface="Courier New" pitchFamily="49" charset="0"/>
                <a:cs typeface="Courier New" pitchFamily="49" charset="0"/>
              </a:rPr>
              <a:t>/var/tmp</a:t>
            </a:r>
            <a:r>
              <a:rPr lang="en-US" sz="2400" smtClean="0">
                <a:cs typeface="Courier New" pitchFamily="49" charset="0"/>
              </a:rPr>
              <a:t> </a:t>
            </a:r>
            <a:r>
              <a:rPr lang="en-US" sz="2400" smtClean="0"/>
              <a:t>directory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Binary Directories</a:t>
            </a:r>
          </a:p>
        </p:txBody>
      </p:sp>
    </p:spTree>
    <p:extLst>
      <p:ext uri="{BB962C8B-B14F-4D97-AF65-F5344CB8AC3E}">
        <p14:creationId xmlns:p14="http://schemas.microsoft.com/office/powerpoint/2010/main" val="425055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t>User Binary Directories</a:t>
            </a:r>
          </a:p>
        </p:txBody>
      </p:sp>
      <p:sp>
        <p:nvSpPr>
          <p:cNvPr id="60418" name="Content Placeholder 2"/>
          <p:cNvSpPr>
            <a:spLocks noGrp="1"/>
          </p:cNvSpPr>
          <p:nvPr>
            <p:ph idx="1"/>
          </p:nvPr>
        </p:nvSpPr>
        <p:spPr/>
        <p:txBody>
          <a:bodyPr/>
          <a:lstStyle/>
          <a:p>
            <a:r>
              <a:rPr lang="en-US" sz="2400" smtClean="0"/>
              <a:t>Binary directories contain the programs (not necessarily actually all binary files) that users and administrators execute to start processes or applications running</a:t>
            </a:r>
          </a:p>
          <a:p>
            <a:r>
              <a:rPr lang="en-US" sz="2400" smtClean="0"/>
              <a:t>Those whose name is "bin" are intended for ordinary users and include: </a:t>
            </a:r>
            <a:r>
              <a:rPr lang="en-US" sz="2400" smtClean="0">
                <a:latin typeface="Courier New" pitchFamily="49" charset="0"/>
                <a:cs typeface="Courier New" pitchFamily="49" charset="0"/>
              </a:rPr>
              <a:t>/bin</a:t>
            </a:r>
            <a:r>
              <a:rPr lang="en-US" sz="2400" smtClean="0"/>
              <a:t>, </a:t>
            </a:r>
            <a:r>
              <a:rPr lang="en-US" sz="2400" smtClean="0">
                <a:latin typeface="Courier New" pitchFamily="49" charset="0"/>
                <a:cs typeface="Courier New" pitchFamily="49" charset="0"/>
              </a:rPr>
              <a:t>/usr/bin</a:t>
            </a:r>
            <a:r>
              <a:rPr lang="en-US" sz="2400" smtClean="0"/>
              <a:t> and </a:t>
            </a:r>
            <a:r>
              <a:rPr lang="en-US" sz="2400" smtClean="0">
                <a:latin typeface="Courier New" pitchFamily="49" charset="0"/>
                <a:cs typeface="Courier New" pitchFamily="49" charset="0"/>
              </a:rPr>
              <a:t>/usr/local/bin</a:t>
            </a:r>
          </a:p>
          <a:p>
            <a:r>
              <a:rPr lang="en-US" sz="2400" smtClean="0"/>
              <a:t>Third-party applications may also store their executables in </a:t>
            </a:r>
            <a:r>
              <a:rPr lang="en-US" sz="2400" smtClean="0">
                <a:latin typeface="Courier New" pitchFamily="49" charset="0"/>
                <a:cs typeface="Courier New" pitchFamily="49" charset="0"/>
              </a:rPr>
              <a:t>/usr/local/application/bin</a:t>
            </a:r>
            <a:r>
              <a:rPr lang="en-US" sz="2400" smtClean="0"/>
              <a:t> or </a:t>
            </a:r>
            <a:r>
              <a:rPr lang="en-US" sz="2400" smtClean="0">
                <a:latin typeface="Courier New" pitchFamily="49" charset="0"/>
                <a:cs typeface="Courier New" pitchFamily="49" charset="0"/>
              </a:rPr>
              <a:t>/opt/application/bin</a:t>
            </a:r>
          </a:p>
          <a:p>
            <a:r>
              <a:rPr lang="en-US" sz="2400" smtClean="0"/>
              <a:t>Users may have their own "bin" in their home directory, like </a:t>
            </a:r>
            <a:r>
              <a:rPr lang="en-US" sz="2400" smtClean="0">
                <a:latin typeface="Courier New" pitchFamily="49" charset="0"/>
                <a:cs typeface="Courier New" pitchFamily="49" charset="0"/>
              </a:rPr>
              <a:t>/home/bob/bin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System Binary Directories</a:t>
            </a:r>
          </a:p>
        </p:txBody>
      </p:sp>
      <p:sp>
        <p:nvSpPr>
          <p:cNvPr id="61442" name="Content Placeholder 2"/>
          <p:cNvSpPr>
            <a:spLocks noGrp="1"/>
          </p:cNvSpPr>
          <p:nvPr>
            <p:ph idx="1"/>
          </p:nvPr>
        </p:nvSpPr>
        <p:spPr/>
        <p:txBody>
          <a:bodyPr/>
          <a:lstStyle/>
          <a:p>
            <a:r>
              <a:rPr lang="en-US" sz="2400" smtClean="0"/>
              <a:t>The system binary directories contain programs or applications that are intended for the administrator (the root user). </a:t>
            </a:r>
          </a:p>
          <a:p>
            <a:r>
              <a:rPr lang="en-US" sz="2400" smtClean="0"/>
              <a:t>System binary directories will have a "sbin" name and include: </a:t>
            </a:r>
            <a:r>
              <a:rPr lang="en-US" sz="2400" smtClean="0">
                <a:latin typeface="Courier New" pitchFamily="49" charset="0"/>
                <a:cs typeface="Courier New" pitchFamily="49" charset="0"/>
              </a:rPr>
              <a:t>/sbin</a:t>
            </a:r>
            <a:r>
              <a:rPr lang="en-US" sz="2400" smtClean="0"/>
              <a:t>, </a:t>
            </a:r>
            <a:r>
              <a:rPr lang="en-US" sz="2400" smtClean="0">
                <a:latin typeface="Courier New" pitchFamily="49" charset="0"/>
                <a:cs typeface="Courier New" pitchFamily="49" charset="0"/>
              </a:rPr>
              <a:t>/usr/sbin</a:t>
            </a:r>
            <a:r>
              <a:rPr lang="en-US" sz="2400" smtClean="0"/>
              <a:t> and </a:t>
            </a:r>
            <a:r>
              <a:rPr lang="en-US" sz="2400" smtClean="0">
                <a:latin typeface="Courier New" pitchFamily="49" charset="0"/>
                <a:cs typeface="Courier New" pitchFamily="49" charset="0"/>
              </a:rPr>
              <a:t>/usr/local/sbin</a:t>
            </a:r>
          </a:p>
          <a:p>
            <a:r>
              <a:rPr lang="en-US" sz="2400" smtClean="0"/>
              <a:t>Third-party administrative applications may also store their executables in </a:t>
            </a:r>
            <a:r>
              <a:rPr lang="en-US" sz="2400" smtClean="0">
                <a:latin typeface="Courier New" pitchFamily="49" charset="0"/>
                <a:cs typeface="Courier New" pitchFamily="49" charset="0"/>
              </a:rPr>
              <a:t>/usr/local/application/sbin</a:t>
            </a:r>
            <a:r>
              <a:rPr lang="en-US" sz="2400" smtClean="0"/>
              <a:t> or </a:t>
            </a:r>
            <a:r>
              <a:rPr lang="en-US" sz="2400" smtClean="0">
                <a:latin typeface="Courier New" pitchFamily="49" charset="0"/>
                <a:cs typeface="Courier New" pitchFamily="49" charset="0"/>
              </a:rPr>
              <a:t>/opt/application/sbin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9457" name="Title 1"/>
          <p:cNvSpPr>
            <a:spLocks noGrp="1"/>
          </p:cNvSpPr>
          <p:nvPr>
            <p:ph type="title" idx="4294967295"/>
          </p:nvPr>
        </p:nvSpPr>
        <p:spPr/>
        <p:txBody>
          <a:bodyPr/>
          <a:lstStyle/>
          <a:p>
            <a:pPr eaLnBrk="1" hangingPunct="1"/>
            <a:r>
              <a:rPr lang="en-US" altLang="zh-CN" smtClean="0"/>
              <a:t>Files with setuid</a:t>
            </a:r>
            <a:endParaRPr lang="en-US" smtClean="0"/>
          </a:p>
        </p:txBody>
      </p:sp>
      <p:sp>
        <p:nvSpPr>
          <p:cNvPr id="19458" name="Content Placeholder 2"/>
          <p:cNvSpPr>
            <a:spLocks noGrp="1"/>
          </p:cNvSpPr>
          <p:nvPr>
            <p:ph idx="4294967295"/>
          </p:nvPr>
        </p:nvSpPr>
        <p:spPr/>
        <p:txBody>
          <a:bodyPr/>
          <a:lstStyle/>
          <a:p>
            <a:pPr marL="233363" indent="-233363" eaLnBrk="1" hangingPunct="1"/>
            <a:r>
              <a:rPr lang="en-US" sz="2400" smtClean="0"/>
              <a:t>A file that has setuid permission properly set will have a lowercase "s" in the “user owner” execute position, indicating both setuid and execute permission for the user owner are set:</a:t>
            </a:r>
          </a:p>
          <a:p>
            <a:pPr marL="233363" indent="-233363" eaLnBrk="1" hangingPunct="1">
              <a:buFont typeface="Arial" charset="0"/>
              <a:buNone/>
            </a:pPr>
            <a:r>
              <a:rPr lang="en-US" sz="2800" smtClean="0"/>
              <a:t>	</a:t>
            </a:r>
            <a:r>
              <a:rPr lang="en-US" sz="2400" smtClean="0"/>
              <a:t>-rw</a:t>
            </a:r>
            <a:r>
              <a:rPr lang="en-US" sz="2400" smtClean="0">
                <a:solidFill>
                  <a:srgbClr val="FF0000"/>
                </a:solidFill>
              </a:rPr>
              <a:t>s</a:t>
            </a:r>
            <a:r>
              <a:rPr lang="en-US" sz="2400" smtClean="0"/>
              <a:t>r-xr-x</a:t>
            </a:r>
          </a:p>
          <a:p>
            <a:pPr marL="233363" indent="-233363" eaLnBrk="1" hangingPunct="1">
              <a:buFont typeface="Arial" charset="0"/>
              <a:buNone/>
            </a:pPr>
            <a:endParaRPr lang="en-US" sz="2800" smtClean="0"/>
          </a:p>
          <a:p>
            <a:pPr marL="233363" indent="-233363" eaLnBrk="1" hangingPunct="1"/>
            <a:r>
              <a:rPr lang="en-US" sz="2400" smtClean="0"/>
              <a:t>A file which has setuid permission, but lacks execute permission for the user owner will show an uppercase "S" to highlight that the permission is not effective:</a:t>
            </a:r>
          </a:p>
          <a:p>
            <a:pPr marL="233363" indent="-233363" eaLnBrk="1" hangingPunct="1">
              <a:buFont typeface="Arial" charset="0"/>
              <a:buNone/>
            </a:pPr>
            <a:r>
              <a:rPr lang="en-US" sz="2800" i="1" smtClean="0"/>
              <a:t>	</a:t>
            </a:r>
            <a:r>
              <a:rPr lang="en-US" sz="2400" smtClean="0"/>
              <a:t> -rw</a:t>
            </a:r>
            <a:r>
              <a:rPr lang="en-US" sz="2400" smtClean="0">
                <a:solidFill>
                  <a:srgbClr val="FF0000"/>
                </a:solidFill>
              </a:rPr>
              <a:t>S</a:t>
            </a:r>
            <a:r>
              <a:rPr lang="en-US" sz="2400" smtClean="0"/>
              <a:t>r-xr-x</a:t>
            </a:r>
            <a:endParaRPr lang="en-US" sz="2400" i="1" smtClean="0"/>
          </a:p>
          <a:p>
            <a:pPr marL="233363" indent="-233363" eaLnBrk="1" hangingPunct="1">
              <a:buFont typeface="Arial" charset="0"/>
              <a:buNone/>
            </a:pPr>
            <a:endParaRPr lang="en-US" sz="28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PATH and Binary Directories</a:t>
            </a:r>
          </a:p>
        </p:txBody>
      </p:sp>
      <p:sp>
        <p:nvSpPr>
          <p:cNvPr id="62466" name="Content Placeholder 2"/>
          <p:cNvSpPr>
            <a:spLocks noGrp="1"/>
          </p:cNvSpPr>
          <p:nvPr>
            <p:ph idx="1"/>
          </p:nvPr>
        </p:nvSpPr>
        <p:spPr/>
        <p:txBody>
          <a:bodyPr/>
          <a:lstStyle/>
          <a:p>
            <a:r>
              <a:rPr lang="en-US" sz="2400" smtClean="0"/>
              <a:t>In order to be able to execute a command contained in one of the "bin" or "sbin" directories by typing the command name only, the directory containing the command needs to be contained in the list of directories set in the PATH variable.</a:t>
            </a:r>
          </a:p>
          <a:p>
            <a:r>
              <a:rPr lang="en-US" sz="2400" smtClean="0"/>
              <a:t>The PATH variable contents can be viewed by using the </a:t>
            </a:r>
            <a:r>
              <a:rPr lang="en-US" sz="2400" smtClean="0">
                <a:latin typeface="Courier New" pitchFamily="49" charset="0"/>
                <a:cs typeface="Courier New" pitchFamily="49" charset="0"/>
              </a:rPr>
              <a:t>echo $PATH</a:t>
            </a:r>
            <a:r>
              <a:rPr lang="en-US" sz="2400" smtClean="0">
                <a:cs typeface="Courier New" pitchFamily="49" charset="0"/>
              </a:rPr>
              <a:t> command.</a:t>
            </a:r>
          </a:p>
          <a:p>
            <a:r>
              <a:rPr lang="en-US" sz="2400" smtClean="0"/>
              <a:t>The PATH variable is usually customized by modifying the </a:t>
            </a:r>
            <a:r>
              <a:rPr lang="en-US" sz="2400" smtClean="0">
                <a:latin typeface="Courier New" pitchFamily="49" charset="0"/>
                <a:cs typeface="Courier New" pitchFamily="49" charset="0"/>
              </a:rPr>
              <a:t>~/.bash_profile</a:t>
            </a:r>
            <a:r>
              <a:rPr lang="en-US" sz="2400" smtClean="0"/>
              <a:t> file.</a:t>
            </a:r>
          </a:p>
          <a:p>
            <a:r>
              <a:rPr lang="en-US" sz="2400" smtClean="0">
                <a:cs typeface="Courier New" pitchFamily="49" charset="0"/>
              </a:rPr>
              <a:t>To execute a command in a directory not in PATH, type the absolute or relative path to the command.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Application Directories</a:t>
            </a:r>
          </a:p>
        </p:txBody>
      </p:sp>
    </p:spTree>
    <p:extLst>
      <p:ext uri="{BB962C8B-B14F-4D97-AF65-F5344CB8AC3E}">
        <p14:creationId xmlns:p14="http://schemas.microsoft.com/office/powerpoint/2010/main" val="2294846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Software Application Directories</a:t>
            </a:r>
          </a:p>
        </p:txBody>
      </p:sp>
      <p:sp>
        <p:nvSpPr>
          <p:cNvPr id="63490" name="Content Placeholder 2"/>
          <p:cNvSpPr>
            <a:spLocks noGrp="1"/>
          </p:cNvSpPr>
          <p:nvPr>
            <p:ph idx="1"/>
          </p:nvPr>
        </p:nvSpPr>
        <p:spPr/>
        <p:txBody>
          <a:bodyPr/>
          <a:lstStyle/>
          <a:p>
            <a:r>
              <a:rPr lang="en-US" sz="2400" smtClean="0"/>
              <a:t>Unlike Windows, applications are not usually installed in a single directory like </a:t>
            </a:r>
            <a:r>
              <a:rPr lang="en-US" sz="2400" smtClean="0">
                <a:latin typeface="Courier New" pitchFamily="49" charset="0"/>
                <a:cs typeface="Courier New" pitchFamily="49" charset="0"/>
              </a:rPr>
              <a:t>C:\Program Files</a:t>
            </a:r>
          </a:p>
          <a:p>
            <a:r>
              <a:rPr lang="en-US" sz="2400" smtClean="0">
                <a:cs typeface="Courier New" pitchFamily="49" charset="0"/>
              </a:rPr>
              <a:t>By querying the software application package, the file locations will be listed:</a:t>
            </a:r>
          </a:p>
          <a:p>
            <a:pPr lvl="1"/>
            <a:r>
              <a:rPr lang="en-US" sz="2400" smtClean="0">
                <a:latin typeface="Courier New" pitchFamily="49" charset="0"/>
                <a:cs typeface="Courier New" pitchFamily="49" charset="0"/>
              </a:rPr>
              <a:t>dpkg -L application</a:t>
            </a:r>
            <a:r>
              <a:rPr lang="en-US" sz="2400" smtClean="0">
                <a:cs typeface="Courier New" pitchFamily="49" charset="0"/>
              </a:rPr>
              <a:t> (Debian-derived distributions)</a:t>
            </a:r>
          </a:p>
          <a:p>
            <a:pPr lvl="1"/>
            <a:r>
              <a:rPr lang="en-US" sz="2400" smtClean="0">
                <a:latin typeface="Courier New" pitchFamily="49" charset="0"/>
                <a:cs typeface="Courier New" pitchFamily="49" charset="0"/>
              </a:rPr>
              <a:t>rpm -ql application</a:t>
            </a:r>
            <a:r>
              <a:rPr lang="en-US" sz="2400" smtClean="0">
                <a:cs typeface="Courier New" pitchFamily="49" charset="0"/>
              </a:rPr>
              <a:t> (RPM based distributions)</a:t>
            </a:r>
          </a:p>
          <a:p>
            <a:r>
              <a:rPr lang="en-US" sz="2400" smtClean="0">
                <a:cs typeface="Courier New" pitchFamily="49" charset="0"/>
              </a:rPr>
              <a:t>The executable program files may go in </a:t>
            </a:r>
            <a:r>
              <a:rPr lang="en-US" sz="2400" smtClean="0">
                <a:latin typeface="Courier New" pitchFamily="49" charset="0"/>
                <a:cs typeface="Courier New" pitchFamily="49" charset="0"/>
              </a:rPr>
              <a:t>/usr/bin</a:t>
            </a:r>
            <a:r>
              <a:rPr lang="en-US" sz="2400" smtClean="0">
                <a:cs typeface="Courier New" pitchFamily="49" charset="0"/>
              </a:rPr>
              <a:t> if they originated from the distribution, otherwise they may go in </a:t>
            </a:r>
            <a:r>
              <a:rPr lang="en-US" sz="2400" smtClean="0">
                <a:latin typeface="Courier New" pitchFamily="49" charset="0"/>
                <a:cs typeface="Courier New" pitchFamily="49" charset="0"/>
              </a:rPr>
              <a:t>/usr/local/bin</a:t>
            </a:r>
            <a:r>
              <a:rPr lang="en-US" sz="2400" smtClean="0">
                <a:cs typeface="Courier New" pitchFamily="49" charset="0"/>
              </a:rPr>
              <a:t> or </a:t>
            </a:r>
            <a:r>
              <a:rPr lang="en-US" sz="2400" smtClean="0">
                <a:latin typeface="Courier New" pitchFamily="49" charset="0"/>
                <a:cs typeface="Courier New" pitchFamily="49" charset="0"/>
              </a:rPr>
              <a:t>/opt/application/bin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Software Application Directories</a:t>
            </a:r>
          </a:p>
        </p:txBody>
      </p:sp>
      <p:sp>
        <p:nvSpPr>
          <p:cNvPr id="64514" name="Content Placeholder 2"/>
          <p:cNvSpPr>
            <a:spLocks noGrp="1"/>
          </p:cNvSpPr>
          <p:nvPr>
            <p:ph idx="1"/>
          </p:nvPr>
        </p:nvSpPr>
        <p:spPr/>
        <p:txBody>
          <a:bodyPr/>
          <a:lstStyle/>
          <a:p>
            <a:r>
              <a:rPr lang="en-US" sz="2400" smtClean="0"/>
              <a:t>The application's data may go into a subdirectory of </a:t>
            </a:r>
            <a:r>
              <a:rPr lang="en-US" sz="2400" smtClean="0">
                <a:latin typeface="Courier New" pitchFamily="49" charset="0"/>
                <a:cs typeface="Courier New" pitchFamily="49" charset="0"/>
              </a:rPr>
              <a:t>/usr/share</a:t>
            </a:r>
            <a:r>
              <a:rPr lang="en-US" sz="2400" smtClean="0"/>
              <a:t>, </a:t>
            </a:r>
            <a:r>
              <a:rPr lang="en-US" sz="2400" smtClean="0">
                <a:latin typeface="Courier New" pitchFamily="49" charset="0"/>
                <a:cs typeface="Courier New" pitchFamily="49" charset="0"/>
              </a:rPr>
              <a:t>/usr/lib</a:t>
            </a:r>
            <a:r>
              <a:rPr lang="en-US" sz="2400" smtClean="0"/>
              <a:t>, </a:t>
            </a:r>
            <a:r>
              <a:rPr lang="en-US" sz="2400" smtClean="0">
                <a:latin typeface="Courier New" pitchFamily="49" charset="0"/>
                <a:cs typeface="Courier New" pitchFamily="49" charset="0"/>
              </a:rPr>
              <a:t>/opt/application</a:t>
            </a:r>
            <a:r>
              <a:rPr lang="en-US" sz="2400" smtClean="0"/>
              <a:t> or </a:t>
            </a:r>
            <a:r>
              <a:rPr lang="en-US" sz="2400" smtClean="0">
                <a:latin typeface="Courier New" pitchFamily="49" charset="0"/>
                <a:cs typeface="Courier New" pitchFamily="49" charset="0"/>
              </a:rPr>
              <a:t>/var/lib</a:t>
            </a:r>
          </a:p>
          <a:p>
            <a:r>
              <a:rPr lang="en-US" sz="2400" smtClean="0">
                <a:cs typeface="Courier New" pitchFamily="49" charset="0"/>
              </a:rPr>
              <a:t>The documentation for the application will normally go in a subdirectory of </a:t>
            </a:r>
            <a:r>
              <a:rPr lang="en-US" sz="2400" smtClean="0">
                <a:latin typeface="Courier New" pitchFamily="49" charset="0"/>
                <a:cs typeface="Courier New" pitchFamily="49" charset="0"/>
              </a:rPr>
              <a:t>/usr/share/doc,</a:t>
            </a:r>
            <a:r>
              <a:rPr lang="en-US" sz="2400" smtClean="0">
                <a:cs typeface="Courier New" pitchFamily="49" charset="0"/>
              </a:rPr>
              <a:t> </a:t>
            </a:r>
            <a:r>
              <a:rPr lang="en-US" sz="2400" smtClean="0">
                <a:latin typeface="Courier New" pitchFamily="49" charset="0"/>
                <a:cs typeface="Courier New" pitchFamily="49" charset="0"/>
              </a:rPr>
              <a:t>/usr/share/man</a:t>
            </a:r>
            <a:r>
              <a:rPr lang="en-US" sz="2400" smtClean="0">
                <a:cs typeface="Courier New" pitchFamily="49" charset="0"/>
              </a:rPr>
              <a:t>, or </a:t>
            </a:r>
            <a:r>
              <a:rPr lang="en-US" sz="2400" smtClean="0">
                <a:latin typeface="Courier New" pitchFamily="49" charset="0"/>
                <a:cs typeface="Courier New" pitchFamily="49" charset="0"/>
              </a:rPr>
              <a:t>/usr/share/info</a:t>
            </a:r>
            <a:r>
              <a:rPr lang="en-US" sz="2400" smtClean="0">
                <a:cs typeface="Courier New" pitchFamily="49" charset="0"/>
              </a:rPr>
              <a:t> if it originated from the distribution or else in </a:t>
            </a:r>
            <a:r>
              <a:rPr lang="en-US" sz="2400" smtClean="0">
                <a:latin typeface="Courier New" pitchFamily="49" charset="0"/>
                <a:cs typeface="Courier New" pitchFamily="49" charset="0"/>
              </a:rPr>
              <a:t>/usr/local/share/man</a:t>
            </a:r>
            <a:r>
              <a:rPr lang="en-US" sz="2400" smtClean="0">
                <a:cs typeface="Courier New" pitchFamily="49" charset="0"/>
              </a:rPr>
              <a:t>, </a:t>
            </a:r>
            <a:r>
              <a:rPr lang="en-US" sz="2400" smtClean="0">
                <a:latin typeface="Courier New" pitchFamily="49" charset="0"/>
                <a:cs typeface="Courier New" pitchFamily="49" charset="0"/>
              </a:rPr>
              <a:t>/usr/local/share/doc</a:t>
            </a:r>
            <a:r>
              <a:rPr lang="en-US" sz="2400" smtClean="0">
                <a:cs typeface="Courier New" pitchFamily="49" charset="0"/>
              </a:rPr>
              <a:t>, </a:t>
            </a:r>
            <a:r>
              <a:rPr lang="en-US" sz="2400" smtClean="0">
                <a:latin typeface="Courier New" pitchFamily="49" charset="0"/>
                <a:cs typeface="Courier New" pitchFamily="49" charset="0"/>
              </a:rPr>
              <a:t>/usr/local/share/info </a:t>
            </a:r>
            <a:r>
              <a:rPr lang="en-US" sz="2400" smtClean="0">
                <a:cs typeface="Courier New" pitchFamily="49" charset="0"/>
              </a:rPr>
              <a:t>or a subdirectory of </a:t>
            </a:r>
            <a:r>
              <a:rPr lang="en-US" sz="2400" smtClean="0">
                <a:latin typeface="Courier New" pitchFamily="49" charset="0"/>
                <a:cs typeface="Courier New" pitchFamily="49" charset="0"/>
              </a:rPr>
              <a:t>/opt/application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Library Directories</a:t>
            </a:r>
          </a:p>
        </p:txBody>
      </p:sp>
    </p:spTree>
    <p:extLst>
      <p:ext uri="{BB962C8B-B14F-4D97-AF65-F5344CB8AC3E}">
        <p14:creationId xmlns:p14="http://schemas.microsoft.com/office/powerpoint/2010/main" val="2294846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t>Library Directories</a:t>
            </a:r>
          </a:p>
        </p:txBody>
      </p:sp>
      <p:sp>
        <p:nvSpPr>
          <p:cNvPr id="65538" name="Content Placeholder 2"/>
          <p:cNvSpPr>
            <a:spLocks noGrp="1"/>
          </p:cNvSpPr>
          <p:nvPr>
            <p:ph idx="1"/>
          </p:nvPr>
        </p:nvSpPr>
        <p:spPr/>
        <p:txBody>
          <a:bodyPr/>
          <a:lstStyle/>
          <a:p>
            <a:r>
              <a:rPr lang="en-US" sz="2400" smtClean="0"/>
              <a:t>Libraries are files that contain code with is shared between multiple programs.  </a:t>
            </a:r>
          </a:p>
          <a:p>
            <a:r>
              <a:rPr lang="en-US" sz="2400" smtClean="0">
                <a:cs typeface="Courier New" pitchFamily="49" charset="0"/>
              </a:rPr>
              <a:t>Using libraries saves disk space and memory as multiple programs can share them and don't need a separate copy.</a:t>
            </a:r>
          </a:p>
          <a:p>
            <a:r>
              <a:rPr lang="en-US" sz="2400" smtClean="0">
                <a:cs typeface="Courier New" pitchFamily="49" charset="0"/>
              </a:rPr>
              <a:t>Library file names typically end in ".so" to indicate that they are "shared objects“.</a:t>
            </a:r>
          </a:p>
          <a:p>
            <a:r>
              <a:rPr lang="en-US" sz="2400" smtClean="0">
                <a:cs typeface="Courier New" pitchFamily="49" charset="0"/>
              </a:rPr>
              <a:t>It is common for a 64 bit system to have both 64 bit and 32 bit versions of libraries.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Library Directories</a:t>
            </a:r>
          </a:p>
        </p:txBody>
      </p:sp>
      <p:sp>
        <p:nvSpPr>
          <p:cNvPr id="66562" name="Content Placeholder 2"/>
          <p:cNvSpPr>
            <a:spLocks noGrp="1"/>
          </p:cNvSpPr>
          <p:nvPr>
            <p:ph idx="1"/>
          </p:nvPr>
        </p:nvSpPr>
        <p:spPr/>
        <p:txBody>
          <a:bodyPr/>
          <a:lstStyle/>
          <a:p>
            <a:r>
              <a:rPr lang="en-US" sz="2400" smtClean="0"/>
              <a:t>Library directories will normally have a path that ends in "lib“.</a:t>
            </a:r>
          </a:p>
          <a:p>
            <a:r>
              <a:rPr lang="en-US" sz="2400" smtClean="0">
                <a:cs typeface="Courier New" pitchFamily="49" charset="0"/>
              </a:rPr>
              <a:t>The libraries to support the essential binaries found in /bin and </a:t>
            </a:r>
            <a:r>
              <a:rPr lang="en-US" sz="2400" smtClean="0">
                <a:latin typeface="Courier New" pitchFamily="49" charset="0"/>
                <a:cs typeface="Courier New" pitchFamily="49" charset="0"/>
              </a:rPr>
              <a:t>/sbin</a:t>
            </a:r>
            <a:r>
              <a:rPr lang="en-US" sz="2400" smtClean="0">
                <a:cs typeface="Courier New" pitchFamily="49" charset="0"/>
              </a:rPr>
              <a:t> are located in </a:t>
            </a:r>
            <a:r>
              <a:rPr lang="en-US" sz="2400" smtClean="0">
                <a:latin typeface="Courier New" pitchFamily="49" charset="0"/>
                <a:cs typeface="Courier New" pitchFamily="49" charset="0"/>
              </a:rPr>
              <a:t>/lib</a:t>
            </a:r>
            <a:r>
              <a:rPr lang="en-US" sz="2400" smtClean="0">
                <a:cs typeface="Courier New" pitchFamily="49" charset="0"/>
              </a:rPr>
              <a:t> in</a:t>
            </a:r>
            <a:r>
              <a:rPr lang="en-US" sz="2400" smtClean="0">
                <a:latin typeface="Courier New" pitchFamily="49" charset="0"/>
                <a:cs typeface="Courier New" pitchFamily="49" charset="0"/>
              </a:rPr>
              <a:t> /lib64</a:t>
            </a:r>
          </a:p>
          <a:p>
            <a:r>
              <a:rPr lang="en-US" sz="2400" smtClean="0">
                <a:cs typeface="Courier New" pitchFamily="49" charset="0"/>
              </a:rPr>
              <a:t>To support the </a:t>
            </a:r>
            <a:r>
              <a:rPr lang="en-US" sz="2400" smtClean="0">
                <a:latin typeface="Courier New" pitchFamily="49" charset="0"/>
                <a:cs typeface="Courier New" pitchFamily="49" charset="0"/>
              </a:rPr>
              <a:t>/usr/bin</a:t>
            </a:r>
            <a:r>
              <a:rPr lang="en-US" sz="2400" smtClean="0">
                <a:cs typeface="Courier New" pitchFamily="49" charset="0"/>
              </a:rPr>
              <a:t> and </a:t>
            </a:r>
            <a:r>
              <a:rPr lang="en-US" sz="2400" smtClean="0">
                <a:latin typeface="Courier New" pitchFamily="49" charset="0"/>
                <a:cs typeface="Courier New" pitchFamily="49" charset="0"/>
              </a:rPr>
              <a:t>/usr/sbin</a:t>
            </a:r>
            <a:r>
              <a:rPr lang="en-US" sz="2400" smtClean="0">
                <a:cs typeface="Courier New" pitchFamily="49" charset="0"/>
              </a:rPr>
              <a:t> executables, the </a:t>
            </a:r>
            <a:r>
              <a:rPr lang="en-US" sz="2400" smtClean="0">
                <a:latin typeface="Courier New" pitchFamily="49" charset="0"/>
                <a:cs typeface="Courier New" pitchFamily="49" charset="0"/>
              </a:rPr>
              <a:t>/usr/lib</a:t>
            </a:r>
            <a:r>
              <a:rPr lang="en-US" sz="2400" smtClean="0">
                <a:cs typeface="Courier New" pitchFamily="49" charset="0"/>
              </a:rPr>
              <a:t> and </a:t>
            </a:r>
            <a:r>
              <a:rPr lang="en-US" sz="2400" smtClean="0">
                <a:latin typeface="Courier New" pitchFamily="49" charset="0"/>
                <a:cs typeface="Courier New" pitchFamily="49" charset="0"/>
              </a:rPr>
              <a:t>/usr/lib64</a:t>
            </a:r>
            <a:r>
              <a:rPr lang="en-US" sz="2400" smtClean="0">
                <a:cs typeface="Courier New" pitchFamily="49" charset="0"/>
              </a:rPr>
              <a:t> libraries are used.</a:t>
            </a:r>
          </a:p>
          <a:p>
            <a:r>
              <a:rPr lang="en-US" sz="2400" smtClean="0">
                <a:cs typeface="Courier New" pitchFamily="49" charset="0"/>
              </a:rPr>
              <a:t>For supporting applications not part of the of the distribution the </a:t>
            </a:r>
            <a:r>
              <a:rPr lang="en-US" sz="2400" smtClean="0">
                <a:latin typeface="Courier New" pitchFamily="49" charset="0"/>
                <a:cs typeface="Courier New" pitchFamily="49" charset="0"/>
              </a:rPr>
              <a:t>/usr/local/lib</a:t>
            </a:r>
            <a:r>
              <a:rPr lang="en-US" sz="2400" smtClean="0">
                <a:cs typeface="Courier New" pitchFamily="49" charset="0"/>
              </a:rPr>
              <a:t> and </a:t>
            </a:r>
            <a:r>
              <a:rPr lang="en-US" sz="2400" smtClean="0">
                <a:latin typeface="Courier New" pitchFamily="49" charset="0"/>
                <a:cs typeface="Courier New" pitchFamily="49" charset="0"/>
              </a:rPr>
              <a:t>/opt/application/lib</a:t>
            </a:r>
            <a:r>
              <a:rPr lang="en-US" sz="2400" smtClean="0">
                <a:cs typeface="Courier New" pitchFamily="49" charset="0"/>
              </a:rPr>
              <a:t> libraries are used.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Variable Data Directories</a:t>
            </a:r>
          </a:p>
        </p:txBody>
      </p:sp>
    </p:spTree>
    <p:extLst>
      <p:ext uri="{BB962C8B-B14F-4D97-AF65-F5344CB8AC3E}">
        <p14:creationId xmlns:p14="http://schemas.microsoft.com/office/powerpoint/2010/main" val="2294846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Variable Data Directories</a:t>
            </a:r>
          </a:p>
        </p:txBody>
      </p:sp>
      <p:sp>
        <p:nvSpPr>
          <p:cNvPr id="67586" name="Content Placeholder 2"/>
          <p:cNvSpPr>
            <a:spLocks noGrp="1"/>
          </p:cNvSpPr>
          <p:nvPr>
            <p:ph idx="1"/>
          </p:nvPr>
        </p:nvSpPr>
        <p:spPr/>
        <p:txBody>
          <a:bodyPr/>
          <a:lstStyle/>
          <a:p>
            <a:r>
              <a:rPr lang="en-US" sz="2400" smtClean="0">
                <a:cs typeface="Courier New" pitchFamily="49" charset="0"/>
              </a:rPr>
              <a:t>The </a:t>
            </a:r>
            <a:r>
              <a:rPr lang="en-US" sz="2400" smtClean="0">
                <a:latin typeface="Courier New" pitchFamily="49" charset="0"/>
                <a:cs typeface="Courier New" pitchFamily="49" charset="0"/>
              </a:rPr>
              <a:t>/var</a:t>
            </a:r>
            <a:r>
              <a:rPr lang="en-US" sz="2400" smtClean="0">
                <a:cs typeface="Courier New" pitchFamily="49" charset="0"/>
              </a:rPr>
              <a:t> directory and many of its subdirectories contain files whose contents change frequently.</a:t>
            </a:r>
          </a:p>
          <a:p>
            <a:r>
              <a:rPr lang="en-US" sz="2400" smtClean="0">
                <a:cs typeface="Courier New" pitchFamily="49" charset="0"/>
              </a:rPr>
              <a:t>If your system is used as a mail server, then </a:t>
            </a:r>
            <a:r>
              <a:rPr lang="en-US" sz="2400" smtClean="0">
                <a:latin typeface="Courier New" pitchFamily="49" charset="0"/>
                <a:cs typeface="Courier New" pitchFamily="49" charset="0"/>
              </a:rPr>
              <a:t>/var/mail</a:t>
            </a:r>
            <a:r>
              <a:rPr lang="en-US" sz="2400" smtClean="0">
                <a:cs typeface="Courier New" pitchFamily="49" charset="0"/>
              </a:rPr>
              <a:t> or </a:t>
            </a:r>
            <a:r>
              <a:rPr lang="en-US" sz="2400" smtClean="0">
                <a:latin typeface="Courier New" pitchFamily="49" charset="0"/>
                <a:cs typeface="Courier New" pitchFamily="49" charset="0"/>
              </a:rPr>
              <a:t>/var/spool/mail</a:t>
            </a:r>
            <a:r>
              <a:rPr lang="en-US" sz="2400" smtClean="0">
                <a:cs typeface="Courier New" pitchFamily="49" charset="0"/>
              </a:rPr>
              <a:t> will hold the messages.</a:t>
            </a:r>
          </a:p>
          <a:p>
            <a:r>
              <a:rPr lang="en-US" sz="2400" smtClean="0">
                <a:cs typeface="Courier New" pitchFamily="49" charset="0"/>
              </a:rPr>
              <a:t>If your system is used as a print server, the the </a:t>
            </a:r>
            <a:r>
              <a:rPr lang="en-US" sz="2400" smtClean="0">
                <a:latin typeface="Courier New" pitchFamily="49" charset="0"/>
                <a:cs typeface="Courier New" pitchFamily="49" charset="0"/>
              </a:rPr>
              <a:t>/var/spool/cups</a:t>
            </a:r>
            <a:r>
              <a:rPr lang="en-US" sz="2400" smtClean="0">
                <a:cs typeface="Courier New" pitchFamily="49" charset="0"/>
              </a:rPr>
              <a:t> directory is used to hold the print jobs.</a:t>
            </a:r>
          </a:p>
          <a:p>
            <a:r>
              <a:rPr lang="en-US" sz="2400" smtClean="0">
                <a:cs typeface="Courier New" pitchFamily="49" charset="0"/>
              </a:rPr>
              <a:t>Depending on the activity of your system and what level of detail it is logging, then the log files in the </a:t>
            </a:r>
            <a:r>
              <a:rPr lang="en-US" sz="2400" smtClean="0">
                <a:latin typeface="Courier New" pitchFamily="49" charset="0"/>
                <a:cs typeface="Courier New" pitchFamily="49" charset="0"/>
              </a:rPr>
              <a:t>/var/log</a:t>
            </a:r>
            <a:r>
              <a:rPr lang="en-US" sz="2400" smtClean="0">
                <a:cs typeface="Courier New" pitchFamily="49" charset="0"/>
              </a:rPr>
              <a:t> directory might hold a large amount of data.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Variable Data Directories</a:t>
            </a:r>
          </a:p>
        </p:txBody>
      </p:sp>
      <p:sp>
        <p:nvSpPr>
          <p:cNvPr id="68610" name="Content Placeholder 2"/>
          <p:cNvSpPr>
            <a:spLocks noGrp="1"/>
          </p:cNvSpPr>
          <p:nvPr>
            <p:ph idx="1"/>
          </p:nvPr>
        </p:nvSpPr>
        <p:spPr/>
        <p:txBody>
          <a:bodyPr/>
          <a:lstStyle/>
          <a:p>
            <a:r>
              <a:rPr lang="en-US" sz="2400" smtClean="0">
                <a:cs typeface="Courier New" pitchFamily="49" charset="0"/>
              </a:rPr>
              <a:t>While the log files found in </a:t>
            </a:r>
            <a:r>
              <a:rPr lang="en-US" sz="2400" smtClean="0">
                <a:latin typeface="Courier New" pitchFamily="49" charset="0"/>
                <a:cs typeface="Courier New" pitchFamily="49" charset="0"/>
              </a:rPr>
              <a:t>/var/log</a:t>
            </a:r>
            <a:r>
              <a:rPr lang="en-US" sz="2400" smtClean="0">
                <a:cs typeface="Courier New" pitchFamily="49" charset="0"/>
              </a:rPr>
              <a:t> may be extremely helpful for troubleshooting problems, they might become a problem themselves if they fill up the filesystem.</a:t>
            </a:r>
          </a:p>
          <a:p>
            <a:r>
              <a:rPr lang="en-US" sz="2400" smtClean="0">
                <a:cs typeface="Courier New" pitchFamily="49" charset="0"/>
              </a:rPr>
              <a:t>Having services like mail and printing available may be useful, but if they cause your system to crash, then that can be a problem.</a:t>
            </a:r>
          </a:p>
          <a:p>
            <a:r>
              <a:rPr lang="en-US" sz="2400" smtClean="0">
                <a:cs typeface="Courier New" pitchFamily="49" charset="0"/>
              </a:rPr>
              <a:t>Mounting </a:t>
            </a:r>
            <a:r>
              <a:rPr lang="en-US" sz="2400" smtClean="0">
                <a:latin typeface="Courier New" pitchFamily="49" charset="0"/>
                <a:cs typeface="Courier New" pitchFamily="49" charset="0"/>
              </a:rPr>
              <a:t>/var</a:t>
            </a:r>
            <a:r>
              <a:rPr lang="en-US" sz="2400" smtClean="0">
                <a:cs typeface="Courier New" pitchFamily="49" charset="0"/>
              </a:rPr>
              <a:t> on a separate partition is often done as a precaution to prevent activity under /var from filling up the root filesystem and crashing the system.</a:t>
            </a:r>
            <a:r>
              <a:rPr lang="en-US" sz="2800" smtClean="0">
                <a:cs typeface="Courier New"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Using chmod with setuid</a:t>
            </a:r>
          </a:p>
        </p:txBody>
      </p:sp>
      <p:sp>
        <p:nvSpPr>
          <p:cNvPr id="20482" name="Content Placeholder 2"/>
          <p:cNvSpPr>
            <a:spLocks noGrp="1"/>
          </p:cNvSpPr>
          <p:nvPr>
            <p:ph idx="4294967295"/>
          </p:nvPr>
        </p:nvSpPr>
        <p:spPr/>
        <p:txBody>
          <a:bodyPr/>
          <a:lstStyle/>
          <a:p>
            <a:pPr eaLnBrk="1" hangingPunct="1"/>
            <a:r>
              <a:rPr lang="en-US" altLang="zh-CN" sz="2400" smtClean="0"/>
              <a:t>The </a:t>
            </a:r>
            <a:r>
              <a:rPr lang="en-US" altLang="zh-CN" sz="2400" smtClean="0">
                <a:latin typeface="Courier New" pitchFamily="49" charset="0"/>
                <a:cs typeface="Courier New" pitchFamily="49" charset="0"/>
              </a:rPr>
              <a:t>chmod</a:t>
            </a:r>
            <a:r>
              <a:rPr lang="en-US" altLang="zh-CN" sz="2400" smtClean="0"/>
              <a:t> command can be used to set or remove the setuid permission, using either a symbolic or numeric method</a:t>
            </a:r>
          </a:p>
          <a:p>
            <a:pPr eaLnBrk="1" hangingPunct="1"/>
            <a:r>
              <a:rPr lang="en-US" altLang="zh-CN" sz="2400" smtClean="0"/>
              <a:t>Setting setuid where </a:t>
            </a:r>
            <a:r>
              <a:rPr lang="en-US" altLang="zh-CN" sz="2400" i="1" smtClean="0"/>
              <a:t>nnn</a:t>
            </a:r>
            <a:r>
              <a:rPr lang="en-US" altLang="zh-CN" sz="2400" smtClean="0"/>
              <a:t> is original permission mode:</a:t>
            </a:r>
          </a:p>
          <a:p>
            <a:pPr lvl="1" eaLnBrk="1" hangingPunct="1"/>
            <a:r>
              <a:rPr lang="en-US" altLang="zh-CN" sz="2000" smtClean="0">
                <a:latin typeface="Courier New" pitchFamily="49" charset="0"/>
              </a:rPr>
              <a:t>chmod u+s file</a:t>
            </a:r>
            <a:r>
              <a:rPr lang="en-US" altLang="zh-CN" sz="2000" smtClean="0"/>
              <a:t> or </a:t>
            </a:r>
            <a:r>
              <a:rPr lang="en-US" altLang="zh-CN" sz="2000" smtClean="0">
                <a:latin typeface="Courier New" pitchFamily="49" charset="0"/>
              </a:rPr>
              <a:t>chmod 4nnn file</a:t>
            </a:r>
          </a:p>
          <a:p>
            <a:pPr eaLnBrk="1" hangingPunct="1"/>
            <a:r>
              <a:rPr lang="en-US" altLang="zh-CN" sz="2400" smtClean="0"/>
              <a:t>Removing setuid where original mode is </a:t>
            </a:r>
            <a:r>
              <a:rPr lang="en-US" altLang="zh-CN" sz="2400" i="1" smtClean="0"/>
              <a:t>4nnn</a:t>
            </a:r>
            <a:r>
              <a:rPr lang="en-US" altLang="zh-CN" sz="2400" smtClean="0"/>
              <a:t>:</a:t>
            </a:r>
          </a:p>
          <a:p>
            <a:pPr lvl="1" eaLnBrk="1" hangingPunct="1"/>
            <a:r>
              <a:rPr lang="en-US" sz="2000" smtClean="0">
                <a:latin typeface="Courier New" pitchFamily="49" charset="0"/>
                <a:cs typeface="Courier New" pitchFamily="49" charset="0"/>
              </a:rPr>
              <a:t>chmod u-s file</a:t>
            </a:r>
            <a:r>
              <a:rPr lang="en-US" sz="2000" smtClean="0"/>
              <a:t> or </a:t>
            </a:r>
            <a:r>
              <a:rPr lang="en-US" sz="2000" smtClean="0">
                <a:latin typeface="Courier New" pitchFamily="49" charset="0"/>
                <a:cs typeface="Courier New" pitchFamily="49" charset="0"/>
              </a:rPr>
              <a:t>chmod 0nnn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err="1" smtClean="0"/>
              <a:t>setgid</a:t>
            </a:r>
            <a:r>
              <a:rPr lang="en-US" dirty="0" smtClean="0"/>
              <a:t> Permission</a:t>
            </a:r>
          </a:p>
        </p:txBody>
      </p:sp>
    </p:spTree>
    <p:extLst>
      <p:ext uri="{BB962C8B-B14F-4D97-AF65-F5344CB8AC3E}">
        <p14:creationId xmlns:p14="http://schemas.microsoft.com/office/powerpoint/2010/main" val="344919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pPr eaLnBrk="1" hangingPunct="1"/>
            <a:r>
              <a:rPr lang="en-US" altLang="zh-CN" smtClean="0"/>
              <a:t>The setgid Permission on a File</a:t>
            </a:r>
            <a:endParaRPr lang="en-US" smtClean="0"/>
          </a:p>
        </p:txBody>
      </p:sp>
      <p:sp>
        <p:nvSpPr>
          <p:cNvPr id="21506" name="Content Placeholder 2"/>
          <p:cNvSpPr>
            <a:spLocks noGrp="1"/>
          </p:cNvSpPr>
          <p:nvPr>
            <p:ph idx="4294967295"/>
          </p:nvPr>
        </p:nvSpPr>
        <p:spPr>
          <a:xfrm>
            <a:off x="457200" y="1434698"/>
            <a:ext cx="8229600" cy="4525963"/>
          </a:xfrm>
        </p:spPr>
        <p:txBody>
          <a:bodyPr/>
          <a:lstStyle/>
          <a:p>
            <a:pPr eaLnBrk="1" hangingPunct="1"/>
            <a:r>
              <a:rPr lang="en-US" altLang="zh-CN" sz="2400" dirty="0" smtClean="0"/>
              <a:t>The </a:t>
            </a:r>
            <a:r>
              <a:rPr lang="en-US" altLang="zh-CN" sz="2400" dirty="0" err="1" smtClean="0"/>
              <a:t>setgid</a:t>
            </a:r>
            <a:r>
              <a:rPr lang="en-US" altLang="zh-CN" sz="2400" dirty="0" smtClean="0"/>
              <a:t> permission used on a file is similar to </a:t>
            </a:r>
            <a:r>
              <a:rPr lang="en-US" altLang="zh-CN" sz="2400" dirty="0" err="1" smtClean="0"/>
              <a:t>setuid</a:t>
            </a:r>
            <a:r>
              <a:rPr lang="en-US" altLang="zh-CN" sz="2400" dirty="0" smtClean="0"/>
              <a:t> except that it uses group permissions</a:t>
            </a:r>
            <a:r>
              <a:rPr lang="en-US" sz="2400" dirty="0" smtClean="0"/>
              <a:t>.  When a user executes a file that is </a:t>
            </a:r>
            <a:r>
              <a:rPr lang="en-US" sz="2400" dirty="0" err="1" smtClean="0"/>
              <a:t>setgid</a:t>
            </a:r>
            <a:r>
              <a:rPr lang="en-US" sz="2400" dirty="0" smtClean="0"/>
              <a:t>, the system runs the command as if the user were a member of the group that owns the executable, usually granting access to additional files.</a:t>
            </a:r>
          </a:p>
          <a:p>
            <a:pPr eaLnBrk="1" hangingPunct="1"/>
            <a:r>
              <a:rPr lang="en-US" sz="2400" dirty="0" smtClean="0"/>
              <a:t>An example of </a:t>
            </a:r>
            <a:r>
              <a:rPr lang="en-US" sz="2400" dirty="0" err="1" smtClean="0"/>
              <a:t>setgid</a:t>
            </a:r>
            <a:r>
              <a:rPr lang="en-US" sz="2400" dirty="0" smtClean="0"/>
              <a:t> permission on a file is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/bin/wall</a:t>
            </a:r>
            <a:r>
              <a:rPr lang="en-US" sz="2400" dirty="0" smtClean="0"/>
              <a:t> command.  The </a:t>
            </a:r>
            <a:r>
              <a:rPr lang="en-US" sz="2400" dirty="0" smtClean="0">
                <a:latin typeface="Courier New" pitchFamily="49" charset="0"/>
                <a:cs typeface="Courier New" pitchFamily="49" charset="0"/>
              </a:rPr>
              <a:t>wall</a:t>
            </a:r>
            <a:r>
              <a:rPr lang="en-US" sz="2400" dirty="0" smtClean="0"/>
              <a:t> command sends messages to other user’s terminals.  Since this executable is owned by the "</a:t>
            </a:r>
            <a:r>
              <a:rPr lang="en-US" sz="2400" dirty="0" err="1" smtClean="0"/>
              <a:t>tty</a:t>
            </a:r>
            <a:r>
              <a:rPr lang="en-US" sz="2400" dirty="0" smtClean="0"/>
              <a:t>" group, when it is run it grants the user access to the files owned by the "</a:t>
            </a:r>
            <a:r>
              <a:rPr lang="en-US" sz="2400" dirty="0" err="1" smtClean="0"/>
              <a:t>tty</a:t>
            </a:r>
            <a:r>
              <a:rPr lang="en-US" sz="2400" dirty="0" smtClean="0"/>
              <a:t>" group, which effectively allows the user to write a message to any "</a:t>
            </a:r>
            <a:r>
              <a:rPr lang="en-US" sz="2400" dirty="0" err="1" smtClean="0"/>
              <a:t>tty</a:t>
            </a:r>
            <a:r>
              <a:rPr lang="en-US" sz="2400" dirty="0" smtClean="0"/>
              <a:t>" or terminal on the system.</a:t>
            </a:r>
          </a:p>
          <a:p>
            <a:pPr eaLnBrk="1" hangingPunct="1"/>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The setgid Permission on a Directory</a:t>
            </a:r>
          </a:p>
        </p:txBody>
      </p:sp>
      <p:sp>
        <p:nvSpPr>
          <p:cNvPr id="22530" name="Content Placeholder 2"/>
          <p:cNvSpPr>
            <a:spLocks noGrp="1"/>
          </p:cNvSpPr>
          <p:nvPr>
            <p:ph idx="4294967295"/>
          </p:nvPr>
        </p:nvSpPr>
        <p:spPr/>
        <p:txBody>
          <a:bodyPr/>
          <a:lstStyle/>
          <a:p>
            <a:pPr eaLnBrk="1" hangingPunct="1"/>
            <a:r>
              <a:rPr lang="en-US" sz="2400" smtClean="0"/>
              <a:t>Using setgid permission on a directory is used by administrators to make it easier for users who are in a group to be able to share files with other users in the same group.</a:t>
            </a:r>
          </a:p>
          <a:p>
            <a:pPr eaLnBrk="1" hangingPunct="1"/>
            <a:r>
              <a:rPr lang="en-US" sz="2400" smtClean="0"/>
              <a:t>When setgid permission is set on a directory, any files created in that directory are automatically group owned by the group that owns the directory.  </a:t>
            </a:r>
          </a:p>
          <a:p>
            <a:pPr eaLnBrk="1" hangingPunct="1"/>
            <a:r>
              <a:rPr lang="en-US" sz="2400" smtClean="0"/>
              <a:t>When a new subdirectory are created in a directory that has setgid, the new subdirectory will also have setgid permission and be group owned by the group that owns the parent directory.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4573</TotalTime>
  <Words>3150</Words>
  <Application>Microsoft Office PowerPoint</Application>
  <PresentationFormat>On-screen Show (4:3)</PresentationFormat>
  <Paragraphs>346</Paragraphs>
  <Slides>59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MS Mincho</vt:lpstr>
      <vt:lpstr>宋体</vt:lpstr>
      <vt:lpstr>Arial</vt:lpstr>
      <vt:lpstr>Calibri</vt:lpstr>
      <vt:lpstr>Courier New</vt:lpstr>
      <vt:lpstr>Office Theme</vt:lpstr>
      <vt:lpstr>Module 16 Special Permissions, Links and File Locations</vt:lpstr>
      <vt:lpstr>Exam Objective 5.4 Special Directories and Files</vt:lpstr>
      <vt:lpstr>setuid Permission</vt:lpstr>
      <vt:lpstr>The setuid Permission</vt:lpstr>
      <vt:lpstr>Files with setuid</vt:lpstr>
      <vt:lpstr>Using chmod with setuid</vt:lpstr>
      <vt:lpstr>setgid Permission</vt:lpstr>
      <vt:lpstr>The setgid Permission on a File</vt:lpstr>
      <vt:lpstr>The setgid Permission on a Directory</vt:lpstr>
      <vt:lpstr>Files with setgid</vt:lpstr>
      <vt:lpstr>Using chmod with setgid</vt:lpstr>
      <vt:lpstr>Working with Sticky Bit</vt:lpstr>
      <vt:lpstr>The sticky bit Permission</vt:lpstr>
      <vt:lpstr>Directories with the sticky bit set</vt:lpstr>
      <vt:lpstr>Using chmod with sticky bit</vt:lpstr>
      <vt:lpstr>Hard and Symbolic Links</vt:lpstr>
      <vt:lpstr>Hard Links and Symbolic Links</vt:lpstr>
      <vt:lpstr>PowerPoint Presentation</vt:lpstr>
      <vt:lpstr>Understanding the Filesystem</vt:lpstr>
      <vt:lpstr>Understanding the Filesystem(cont)</vt:lpstr>
      <vt:lpstr>Hard Link Example</vt:lpstr>
      <vt:lpstr>Hard Link Example(cont)</vt:lpstr>
      <vt:lpstr>Hard Links</vt:lpstr>
      <vt:lpstr>Creating Hard Links</vt:lpstr>
      <vt:lpstr>Soft Links</vt:lpstr>
      <vt:lpstr>Creating Soft Links</vt:lpstr>
      <vt:lpstr>Comparing Hard and Soft Links</vt:lpstr>
      <vt:lpstr>Comparing Hard and Soft Links</vt:lpstr>
      <vt:lpstr>Comparing Hard and Soft Links</vt:lpstr>
      <vt:lpstr>Understanding the Filesystem</vt:lpstr>
      <vt:lpstr>Filesystem Hierarchy Standard</vt:lpstr>
      <vt:lpstr>Filesystem Hierarchy Standard</vt:lpstr>
      <vt:lpstr>The root (/) hierarchy</vt:lpstr>
      <vt:lpstr>The root (/) hierarchy</vt:lpstr>
      <vt:lpstr>The root (/) hierarchy</vt:lpstr>
      <vt:lpstr>The root (/) hierarchy</vt:lpstr>
      <vt:lpstr>The root (/) hierarchy</vt:lpstr>
      <vt:lpstr>The /usr hierarchy</vt:lpstr>
      <vt:lpstr>The /usr hierarchy</vt:lpstr>
      <vt:lpstr>The /usr hierarchy</vt:lpstr>
      <vt:lpstr>The /usr/local hierarchy</vt:lpstr>
      <vt:lpstr>The /usr/local hierarchy</vt:lpstr>
      <vt:lpstr>The /var hierarchy</vt:lpstr>
      <vt:lpstr>The /var hierarchy</vt:lpstr>
      <vt:lpstr>Organizing within the FHS</vt:lpstr>
      <vt:lpstr>User Home Directories</vt:lpstr>
      <vt:lpstr>Binary Directories</vt:lpstr>
      <vt:lpstr>User Binary Directories</vt:lpstr>
      <vt:lpstr>System Binary Directories</vt:lpstr>
      <vt:lpstr>PATH and Binary Directories</vt:lpstr>
      <vt:lpstr>Application Directories</vt:lpstr>
      <vt:lpstr>Software Application Directories</vt:lpstr>
      <vt:lpstr>Software Application Directories</vt:lpstr>
      <vt:lpstr>Library Directories</vt:lpstr>
      <vt:lpstr>Library Directories</vt:lpstr>
      <vt:lpstr>Library Directories</vt:lpstr>
      <vt:lpstr>Variable Data Directories</vt:lpstr>
      <vt:lpstr>Variable Data Directories</vt:lpstr>
      <vt:lpstr>Variable Data Directories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Basics</dc:title>
  <dc:creator>Keith Wright</dc:creator>
  <cp:lastModifiedBy>Jason</cp:lastModifiedBy>
  <cp:revision>354</cp:revision>
  <dcterms:created xsi:type="dcterms:W3CDTF">2013-10-02T20:13:21Z</dcterms:created>
  <dcterms:modified xsi:type="dcterms:W3CDTF">2014-02-10T18:33:47Z</dcterms:modified>
</cp:coreProperties>
</file>