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2"/>
  </p:notesMasterIdLst>
  <p:sldIdLst>
    <p:sldId id="256" r:id="rId5"/>
    <p:sldId id="257" r:id="rId6"/>
    <p:sldId id="281" r:id="rId7"/>
    <p:sldId id="282" r:id="rId8"/>
    <p:sldId id="287" r:id="rId9"/>
    <p:sldId id="309" r:id="rId10"/>
    <p:sldId id="310" r:id="rId11"/>
    <p:sldId id="311" r:id="rId12"/>
    <p:sldId id="312" r:id="rId13"/>
    <p:sldId id="313" r:id="rId14"/>
    <p:sldId id="314" r:id="rId15"/>
    <p:sldId id="292" r:id="rId16"/>
    <p:sldId id="315" r:id="rId17"/>
    <p:sldId id="294" r:id="rId18"/>
    <p:sldId id="298" r:id="rId19"/>
    <p:sldId id="307" r:id="rId20"/>
    <p:sldId id="271"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Raleway"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851" autoAdjust="0"/>
    <p:restoredTop sz="71502" autoAdjust="0"/>
  </p:normalViewPr>
  <p:slideViewPr>
    <p:cSldViewPr snapToGrid="0">
      <p:cViewPr varScale="1">
        <p:scale>
          <a:sx n="153" d="100"/>
          <a:sy n="153" d="100"/>
        </p:scale>
        <p:origin x="1932"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b="1" i="0" u="none" strike="noStrike" cap="none" dirty="0" err="1">
                <a:solidFill>
                  <a:srgbClr val="000000"/>
                </a:solidFill>
                <a:effectLst/>
                <a:latin typeface="Arial"/>
                <a:cs typeface="Arial"/>
                <a:sym typeface="Arial"/>
              </a:rPr>
              <a:t>SparseCategoricalCrossentropy</a:t>
            </a:r>
            <a:r>
              <a:rPr lang="en-US" sz="1100" b="1" i="0" u="none" strike="noStrike" cap="none" dirty="0">
                <a:solidFill>
                  <a:srgbClr val="000000"/>
                </a:solidFill>
                <a:effectLst/>
                <a:latin typeface="Arial"/>
                <a:cs typeface="Arial"/>
                <a:sym typeface="Arial"/>
              </a:rPr>
              <a:t> used to determine the cross-entropy loss between the labels and the predictions.</a:t>
            </a:r>
          </a:p>
          <a:p>
            <a:pPr marL="457200" marR="0" lvl="0" indent="-298450" algn="l" rtl="0">
              <a:lnSpc>
                <a:spcPct val="100000"/>
              </a:lnSpc>
              <a:spcBef>
                <a:spcPts val="0"/>
              </a:spcBef>
              <a:spcAft>
                <a:spcPts val="0"/>
              </a:spcAft>
              <a:buClr>
                <a:srgbClr val="000000"/>
              </a:buClr>
              <a:buSzPts val="1100"/>
              <a:buFont typeface="Arial"/>
              <a:buChar char="●"/>
            </a:pPr>
            <a:r>
              <a:rPr lang="en-US" sz="1100" b="1" i="0" u="none" strike="noStrike" cap="none" dirty="0" err="1">
                <a:solidFill>
                  <a:srgbClr val="000000"/>
                </a:solidFill>
                <a:effectLst/>
                <a:latin typeface="Arial"/>
                <a:cs typeface="Arial"/>
                <a:sym typeface="Arial"/>
              </a:rPr>
              <a:t>Keras.Fit</a:t>
            </a:r>
            <a:r>
              <a:rPr lang="en-US" sz="1100" b="1" i="0" u="none" strike="noStrike" cap="none" dirty="0">
                <a:solidFill>
                  <a:srgbClr val="000000"/>
                </a:solidFill>
                <a:effectLst/>
                <a:latin typeface="Arial"/>
                <a:cs typeface="Arial"/>
                <a:sym typeface="Arial"/>
              </a:rPr>
              <a:t> simply trains model for a given amount of epochs (data iterations).</a:t>
            </a:r>
          </a:p>
          <a:p>
            <a:pPr marL="457200" marR="0" lvl="0" indent="-298450" algn="l" rtl="0">
              <a:lnSpc>
                <a:spcPct val="100000"/>
              </a:lnSpc>
              <a:spcBef>
                <a:spcPts val="0"/>
              </a:spcBef>
              <a:spcAft>
                <a:spcPts val="0"/>
              </a:spcAft>
              <a:buClr>
                <a:srgbClr val="000000"/>
              </a:buClr>
              <a:buSzPts val="1100"/>
              <a:buFont typeface="Arial"/>
              <a:buChar char="●"/>
            </a:pPr>
            <a:endParaRPr lang="en-US" sz="1100" b="1" i="0" u="none" strike="noStrike" cap="none" dirty="0">
              <a:solidFill>
                <a:srgbClr val="000000"/>
              </a:solidFill>
              <a:effectLst/>
              <a:latin typeface="Arial"/>
              <a:cs typeface="Arial"/>
              <a:sym typeface="Arial"/>
            </a:endParaRPr>
          </a:p>
          <a:p>
            <a:pPr marL="457200" marR="0" lvl="0" indent="-298450" algn="l" rtl="0">
              <a:lnSpc>
                <a:spcPct val="100000"/>
              </a:lnSpc>
              <a:spcBef>
                <a:spcPts val="0"/>
              </a:spcBef>
              <a:spcAft>
                <a:spcPts val="0"/>
              </a:spcAft>
              <a:buClr>
                <a:srgbClr val="000000"/>
              </a:buClr>
              <a:buSzPts val="1100"/>
              <a:buFont typeface="Arial"/>
              <a:buChar char="●"/>
            </a:pPr>
            <a:r>
              <a:rPr lang="en-US" sz="1100" b="1" i="0" u="none" strike="noStrike" cap="none" dirty="0">
                <a:solidFill>
                  <a:srgbClr val="000000"/>
                </a:solidFill>
                <a:effectLst/>
                <a:latin typeface="Arial"/>
                <a:cs typeface="Arial"/>
                <a:sym typeface="Arial"/>
              </a:rPr>
              <a:t>Overfitting occurs when there isn’t a large enough number of samples therefore the model tends to learn from unwanted noise coming from training images.</a:t>
            </a:r>
          </a:p>
          <a:p>
            <a:pPr marL="457200" marR="0" lvl="0" indent="-298450" algn="l" rtl="0">
              <a:lnSpc>
                <a:spcPct val="100000"/>
              </a:lnSpc>
              <a:spcBef>
                <a:spcPts val="0"/>
              </a:spcBef>
              <a:spcAft>
                <a:spcPts val="0"/>
              </a:spcAft>
              <a:buClr>
                <a:srgbClr val="000000"/>
              </a:buClr>
              <a:buSzPts val="1100"/>
              <a:buFont typeface="Arial"/>
              <a:buChar char="●"/>
            </a:pPr>
            <a:r>
              <a:rPr lang="en-US" sz="1100" b="1" i="0" u="none" strike="noStrike" cap="none" dirty="0">
                <a:solidFill>
                  <a:srgbClr val="000000"/>
                </a:solidFill>
                <a:effectLst/>
                <a:latin typeface="Arial"/>
                <a:cs typeface="Arial"/>
                <a:sym typeface="Arial"/>
              </a:rPr>
              <a:t>Dropout layer randomly sets activation value to 0.</a:t>
            </a:r>
          </a:p>
          <a:p>
            <a:pPr marL="457200" marR="0" lvl="0" indent="-298450" algn="l" rtl="0">
              <a:lnSpc>
                <a:spcPct val="100000"/>
              </a:lnSpc>
              <a:spcBef>
                <a:spcPts val="0"/>
              </a:spcBef>
              <a:spcAft>
                <a:spcPts val="0"/>
              </a:spcAft>
              <a:buClr>
                <a:srgbClr val="000000"/>
              </a:buClr>
              <a:buSzPts val="1100"/>
              <a:buFont typeface="Arial"/>
              <a:buChar char="●"/>
            </a:pPr>
            <a:endParaRPr lang="en-US" sz="1100" b="1" i="0" u="none" strike="noStrike" cap="none" dirty="0">
              <a:solidFill>
                <a:srgbClr val="000000"/>
              </a:solidFill>
              <a:effectLst/>
              <a:latin typeface="Arial"/>
              <a:cs typeface="Arial"/>
              <a:sym typeface="Arial"/>
            </a:endParaRPr>
          </a:p>
          <a:p>
            <a:pPr marL="457200" marR="0" lvl="0" indent="-298450" algn="l" rtl="0">
              <a:lnSpc>
                <a:spcPct val="100000"/>
              </a:lnSpc>
              <a:spcBef>
                <a:spcPts val="0"/>
              </a:spcBef>
              <a:spcAft>
                <a:spcPts val="0"/>
              </a:spcAft>
              <a:buClr>
                <a:srgbClr val="000000"/>
              </a:buClr>
              <a:buSzPts val="1100"/>
              <a:buFont typeface="Arial"/>
              <a:buChar char="●"/>
            </a:pPr>
            <a:endParaRPr lang="en-US" sz="1100" b="1" i="0" u="none" strike="noStrike" cap="none" dirty="0">
              <a:solidFill>
                <a:srgbClr val="000000"/>
              </a:solidFill>
              <a:effectLst/>
              <a:latin typeface="Arial"/>
              <a:cs typeface="Arial"/>
              <a:sym typeface="Arial"/>
            </a:endParaRPr>
          </a:p>
        </p:txBody>
      </p:sp>
    </p:spTree>
    <p:extLst>
      <p:ext uri="{BB962C8B-B14F-4D97-AF65-F5344CB8AC3E}">
        <p14:creationId xmlns:p14="http://schemas.microsoft.com/office/powerpoint/2010/main" val="1833100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b="1" i="0" u="none" strike="noStrike" cap="none" dirty="0">
                <a:solidFill>
                  <a:srgbClr val="000000"/>
                </a:solidFill>
                <a:effectLst/>
                <a:latin typeface="Arial"/>
                <a:cs typeface="Arial"/>
                <a:sym typeface="Arial"/>
              </a:rPr>
              <a:t>Testing the model by giving new image URL.</a:t>
            </a:r>
          </a:p>
        </p:txBody>
      </p:sp>
    </p:spTree>
    <p:extLst>
      <p:ext uri="{BB962C8B-B14F-4D97-AF65-F5344CB8AC3E}">
        <p14:creationId xmlns:p14="http://schemas.microsoft.com/office/powerpoint/2010/main" val="3114094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1" i="0" u="none" strike="noStrike" cap="none" dirty="0">
                <a:solidFill>
                  <a:srgbClr val="000000"/>
                </a:solidFill>
                <a:effectLst/>
                <a:latin typeface="Arial"/>
                <a:cs typeface="Arial"/>
                <a:sym typeface="Arial"/>
              </a:rPr>
              <a:t>Table shows 2 Iterations with 2 Phases each.</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1" i="0" u="none" strike="noStrike" cap="none" dirty="0">
                <a:solidFill>
                  <a:srgbClr val="000000"/>
                </a:solidFill>
                <a:effectLst/>
                <a:latin typeface="Arial"/>
                <a:cs typeface="Arial"/>
                <a:sym typeface="Arial"/>
              </a:rPr>
              <a:t>Training and Validation Accuracy and Loss graphs were generated by the prototype and are plotted as </a:t>
            </a:r>
            <a:r>
              <a:rPr lang="en-GB" sz="1100" b="1" i="0" u="none" strike="noStrike" cap="none" dirty="0">
                <a:solidFill>
                  <a:srgbClr val="000000"/>
                </a:solidFill>
                <a:effectLst/>
                <a:latin typeface="Arial"/>
                <a:cs typeface="Arial"/>
                <a:sym typeface="Arial"/>
              </a:rPr>
              <a:t>Accuracy\Loss against epoch amount.</a:t>
            </a:r>
            <a:endParaRPr lang="en-US" sz="1100" b="1" i="0" u="none" strike="noStrike" cap="none" dirty="0">
              <a:solidFill>
                <a:srgbClr val="000000"/>
              </a:solidFill>
              <a:effectLst/>
              <a:latin typeface="Arial"/>
              <a:cs typeface="Arial"/>
              <a:sym typeface="Arial"/>
            </a:endParaRP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100" b="1" i="0" u="none" strike="noStrike" cap="none" dirty="0">
                <a:solidFill>
                  <a:srgbClr val="000000"/>
                </a:solidFill>
                <a:effectLst/>
                <a:latin typeface="Arial"/>
                <a:cs typeface="Arial"/>
                <a:sym typeface="Arial"/>
              </a:rPr>
              <a:t>Phase 1 is the 40 epoch training with no data augmentation.</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100" b="1" i="0" u="none" strike="noStrike" cap="none" dirty="0">
                <a:solidFill>
                  <a:srgbClr val="000000"/>
                </a:solidFill>
                <a:effectLst/>
                <a:latin typeface="Arial"/>
                <a:cs typeface="Arial"/>
                <a:sym typeface="Arial"/>
              </a:rPr>
              <a:t>Iteration 1 phase 2 is the 60 epoch training with only 1 preprocessing layer.</a:t>
            </a:r>
          </a:p>
          <a:p>
            <a:pPr marL="628650" marR="0" lvl="1"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1" i="0" u="none" strike="noStrike" cap="none" dirty="0">
                <a:solidFill>
                  <a:srgbClr val="000000"/>
                </a:solidFill>
                <a:effectLst/>
                <a:latin typeface="Arial"/>
                <a:cs typeface="Arial"/>
                <a:sym typeface="Arial"/>
              </a:rPr>
              <a:t>Iteration 2 phase 2 is the 60 epoch training with 3 preprocessing layers.</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endParaRPr lang="en-US" sz="1100" b="1" i="0" u="none" strike="noStrike" cap="none" dirty="0">
              <a:solidFill>
                <a:srgbClr val="000000"/>
              </a:solidFill>
              <a:effectLst/>
              <a:latin typeface="Arial"/>
              <a:cs typeface="Arial"/>
              <a:sym typeface="Arial"/>
            </a:endParaRPr>
          </a:p>
          <a:p>
            <a:pPr marL="0" lvl="0" indent="0">
              <a:spcBef>
                <a:spcPts val="0"/>
              </a:spcBef>
              <a:spcAft>
                <a:spcPts val="0"/>
              </a:spcAft>
              <a:buNone/>
            </a:pPr>
            <a:endParaRPr lang="en-MT" dirty="0"/>
          </a:p>
        </p:txBody>
      </p:sp>
    </p:spTree>
    <p:extLst>
      <p:ext uri="{BB962C8B-B14F-4D97-AF65-F5344CB8AC3E}">
        <p14:creationId xmlns:p14="http://schemas.microsoft.com/office/powerpoint/2010/main" val="983779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1" i="0" u="none" strike="noStrike" cap="none" dirty="0">
                <a:solidFill>
                  <a:srgbClr val="000000"/>
                </a:solidFill>
                <a:effectLst/>
                <a:latin typeface="Arial"/>
                <a:cs typeface="Arial"/>
                <a:sym typeface="Arial"/>
              </a:rPr>
              <a:t>If class prediction was incorrect, the percentage value of that guess did not count to the average as it is a 0% guess.</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sz="1100" b="1" i="0" u="none" strike="noStrike" cap="none" dirty="0">
              <a:solidFill>
                <a:srgbClr val="000000"/>
              </a:solidFill>
              <a:effectLst/>
              <a:latin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100" b="1" i="0" u="none" strike="noStrike" cap="none" dirty="0">
                <a:solidFill>
                  <a:srgbClr val="000000"/>
                </a:solidFill>
                <a:effectLst/>
                <a:latin typeface="Arial"/>
                <a:cs typeface="Arial"/>
                <a:sym typeface="Arial"/>
              </a:rPr>
              <a:t>It can be deduced that Iteration 2 obtained better results as an effect of the additional preprocessing layers used.</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sz="1100" b="1" i="0" u="none" strike="noStrike" cap="none" dirty="0">
              <a:solidFill>
                <a:srgbClr val="000000"/>
              </a:solidFill>
              <a:effectLst/>
              <a:latin typeface="Arial"/>
              <a:cs typeface="Arial"/>
              <a:sym typeface="Arial"/>
            </a:endParaRPr>
          </a:p>
          <a:p>
            <a:pPr marL="0" lvl="0" indent="0">
              <a:spcBef>
                <a:spcPts val="0"/>
              </a:spcBef>
              <a:spcAft>
                <a:spcPts val="0"/>
              </a:spcAft>
              <a:buNone/>
            </a:pPr>
            <a:endParaRPr dirty="0"/>
          </a:p>
        </p:txBody>
      </p:sp>
    </p:spTree>
    <p:extLst>
      <p:ext uri="{BB962C8B-B14F-4D97-AF65-F5344CB8AC3E}">
        <p14:creationId xmlns:p14="http://schemas.microsoft.com/office/powerpoint/2010/main" val="1448811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buFont typeface="Arial" panose="020B0604020202020204" pitchFamily="34" charset="0"/>
              <a:buChar char="•"/>
            </a:pPr>
            <a:endParaRPr lang="en-US" b="1" dirty="0"/>
          </a:p>
        </p:txBody>
      </p:sp>
    </p:spTree>
    <p:extLst>
      <p:ext uri="{BB962C8B-B14F-4D97-AF65-F5344CB8AC3E}">
        <p14:creationId xmlns:p14="http://schemas.microsoft.com/office/powerpoint/2010/main" val="8231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b="1" dirty="0"/>
          </a:p>
        </p:txBody>
      </p:sp>
    </p:spTree>
    <p:extLst>
      <p:ext uri="{BB962C8B-B14F-4D97-AF65-F5344CB8AC3E}">
        <p14:creationId xmlns:p14="http://schemas.microsoft.com/office/powerpoint/2010/main" val="3601018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29478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GB" sz="1100" b="1" i="0" u="none" strike="noStrike" cap="none" dirty="0">
                <a:solidFill>
                  <a:srgbClr val="000000"/>
                </a:solidFill>
                <a:effectLst/>
                <a:latin typeface="Arial"/>
                <a:cs typeface="Arial"/>
                <a:sym typeface="Arial"/>
              </a:rPr>
              <a:t>There exist around 369000 different species of flowering plants all across the world, and around 1100 species in Malta.</a:t>
            </a:r>
          </a:p>
          <a:p>
            <a:pPr marL="0" lvl="0" indent="0">
              <a:spcBef>
                <a:spcPts val="0"/>
              </a:spcBef>
              <a:spcAft>
                <a:spcPts val="0"/>
              </a:spcAft>
              <a:buNone/>
            </a:pPr>
            <a:endParaRPr lang="en-GB" b="0" i="0" dirty="0">
              <a:effectLst/>
              <a:latin typeface="Arial" panose="020B0604020202020204" pitchFamily="34" charset="0"/>
            </a:endParaRPr>
          </a:p>
          <a:p>
            <a:pPr marL="457200" marR="0" lvl="0" indent="-298450" algn="l" rtl="0">
              <a:lnSpc>
                <a:spcPct val="100000"/>
              </a:lnSpc>
              <a:spcBef>
                <a:spcPts val="0"/>
              </a:spcBef>
              <a:spcAft>
                <a:spcPts val="0"/>
              </a:spcAft>
              <a:buClr>
                <a:srgbClr val="000000"/>
              </a:buClr>
              <a:buSzPts val="1100"/>
              <a:buFont typeface="Arial"/>
              <a:buChar char="●"/>
            </a:pPr>
            <a:r>
              <a:rPr lang="en-GB" sz="1100" b="1" i="0" u="none" strike="noStrike" cap="none" dirty="0">
                <a:solidFill>
                  <a:srgbClr val="000000"/>
                </a:solidFill>
                <a:effectLst/>
                <a:latin typeface="Arial"/>
                <a:cs typeface="Arial"/>
                <a:sym typeface="Arial"/>
              </a:rPr>
              <a:t>This makes plant classification a very tedious task and with the advancement of computer vision in the past years, it makes sense to approach an automated flower classification technique.</a:t>
            </a:r>
            <a:endParaRPr sz="1100" b="1" i="0" u="none" strike="noStrike" cap="none" dirty="0">
              <a:solidFill>
                <a:srgbClr val="000000"/>
              </a:solidFill>
              <a:effectLst/>
              <a:latin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1" i="0" u="none" strike="noStrike" cap="none" dirty="0">
                <a:solidFill>
                  <a:srgbClr val="000000"/>
                </a:solidFill>
                <a:effectLst/>
                <a:latin typeface="Arial"/>
                <a:ea typeface="Arial"/>
                <a:cs typeface="Arial"/>
                <a:sym typeface="Arial"/>
              </a:rPr>
              <a:t>Therefore, this research intends to focus on the recognition of Maltese endemic and non-endemic flowering plants.</a:t>
            </a:r>
            <a:endParaRPr lang="en-GB" sz="1100" b="1" i="0" u="none" strike="noStrike" cap="none" dirty="0">
              <a:solidFill>
                <a:srgbClr val="000000"/>
              </a:solidFill>
              <a:effectLst/>
              <a:latin typeface="Arial"/>
              <a:ea typeface="Arial"/>
              <a:cs typeface="Arial"/>
              <a:sym typeface="Arial"/>
            </a:endParaRPr>
          </a:p>
          <a:p>
            <a:pPr lvl="0"/>
            <a:endParaRPr lang="en-GB" sz="1100" b="1" i="0" u="none" strike="noStrike" cap="none" dirty="0">
              <a:solidFill>
                <a:srgbClr val="000000"/>
              </a:solidFill>
              <a:effectLst/>
              <a:latin typeface="Arial"/>
              <a:ea typeface="Arial"/>
              <a:cs typeface="Arial"/>
              <a:sym typeface="Arial"/>
            </a:endParaRPr>
          </a:p>
          <a:p>
            <a:pPr lvl="0"/>
            <a:r>
              <a:rPr lang="en-US" sz="1100" b="1" i="0" u="none" strike="noStrike" cap="none" dirty="0">
                <a:solidFill>
                  <a:srgbClr val="000000"/>
                </a:solidFill>
                <a:effectLst/>
                <a:latin typeface="Arial"/>
                <a:ea typeface="Arial"/>
                <a:cs typeface="Arial"/>
                <a:sym typeface="Arial"/>
              </a:rPr>
              <a:t>To address the hypothesis, we ask these 2 research questions to identify the determining factors of flower image classification and the effective use of additional data augmentation preprocessing layers.</a:t>
            </a:r>
            <a:endParaRPr b="1" dirty="0"/>
          </a:p>
        </p:txBody>
      </p:sp>
    </p:spTree>
    <p:extLst>
      <p:ext uri="{BB962C8B-B14F-4D97-AF65-F5344CB8AC3E}">
        <p14:creationId xmlns:p14="http://schemas.microsoft.com/office/powerpoint/2010/main" val="3761439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b="1" i="0" u="none" strike="noStrike" cap="none" dirty="0" err="1">
                <a:solidFill>
                  <a:srgbClr val="000000"/>
                </a:solidFill>
                <a:effectLst/>
                <a:latin typeface="Arial"/>
                <a:cs typeface="Arial"/>
                <a:sym typeface="Arial"/>
              </a:rPr>
              <a:t>F.Siraj</a:t>
            </a:r>
            <a:r>
              <a:rPr lang="en-US" sz="1100" b="1" i="0" u="none" strike="noStrike" cap="none" dirty="0">
                <a:solidFill>
                  <a:srgbClr val="000000"/>
                </a:solidFill>
                <a:effectLst/>
                <a:latin typeface="Arial"/>
                <a:cs typeface="Arial"/>
                <a:sym typeface="Arial"/>
              </a:rPr>
              <a:t> concluded that NN have potential in building a Malaysian Blooming flower recognition system, as resulted by this study.</a:t>
            </a:r>
          </a:p>
          <a:p>
            <a:pPr marL="457200" marR="0" lvl="0" indent="-298450" algn="l" rtl="0">
              <a:lnSpc>
                <a:spcPct val="100000"/>
              </a:lnSpc>
              <a:spcBef>
                <a:spcPts val="0"/>
              </a:spcBef>
              <a:spcAft>
                <a:spcPts val="0"/>
              </a:spcAft>
              <a:buClr>
                <a:srgbClr val="000000"/>
              </a:buClr>
              <a:buSzPts val="1100"/>
              <a:buFont typeface="Arial"/>
              <a:buChar char="●"/>
            </a:pPr>
            <a:endParaRPr lang="en-US" sz="1100" b="1" i="0" u="none" strike="noStrike" cap="none" dirty="0">
              <a:solidFill>
                <a:srgbClr val="000000"/>
              </a:solidFill>
              <a:effectLst/>
              <a:latin typeface="Arial"/>
              <a:cs typeface="Arial"/>
              <a:sym typeface="Arial"/>
            </a:endParaRPr>
          </a:p>
          <a:p>
            <a:pPr marL="457200" marR="0" lvl="0" indent="-298450" algn="l" rtl="0">
              <a:lnSpc>
                <a:spcPct val="100000"/>
              </a:lnSpc>
              <a:spcBef>
                <a:spcPts val="0"/>
              </a:spcBef>
              <a:spcAft>
                <a:spcPts val="0"/>
              </a:spcAft>
              <a:buClr>
                <a:srgbClr val="000000"/>
              </a:buClr>
              <a:buSzPts val="1100"/>
              <a:buFont typeface="Arial"/>
              <a:buChar char="●"/>
            </a:pPr>
            <a:r>
              <a:rPr lang="en-US" sz="1100" b="1" i="0" u="none" strike="noStrike" cap="none" dirty="0" err="1">
                <a:solidFill>
                  <a:srgbClr val="000000"/>
                </a:solidFill>
                <a:effectLst/>
                <a:latin typeface="Arial"/>
                <a:cs typeface="Arial"/>
                <a:sym typeface="Arial"/>
              </a:rPr>
              <a:t>T.Tiay</a:t>
            </a:r>
            <a:r>
              <a:rPr lang="en-US" sz="1100" b="1" i="0" u="none" strike="noStrike" cap="none" dirty="0">
                <a:solidFill>
                  <a:srgbClr val="000000"/>
                </a:solidFill>
                <a:effectLst/>
                <a:latin typeface="Arial"/>
                <a:cs typeface="Arial"/>
                <a:sym typeface="Arial"/>
              </a:rPr>
              <a:t> uses </a:t>
            </a:r>
            <a:r>
              <a:rPr lang="en-GB" sz="1100" b="1" i="0" u="none" strike="noStrike" cap="none" dirty="0">
                <a:solidFill>
                  <a:srgbClr val="000000"/>
                </a:solidFill>
                <a:effectLst/>
                <a:latin typeface="Arial"/>
                <a:cs typeface="Arial"/>
                <a:sym typeface="Arial"/>
              </a:rPr>
              <a:t>Hue and Saturation characteristics are obtained from histograms and the K-nearest neighbour algorithm is used for the Flower classification itself</a:t>
            </a:r>
            <a:endParaRPr sz="1100" b="1" i="0" u="none" strike="noStrike" cap="none" dirty="0">
              <a:solidFill>
                <a:srgbClr val="000000"/>
              </a:solidFill>
              <a:effectLst/>
              <a:latin typeface="Arial"/>
              <a:cs typeface="Arial"/>
              <a:sym typeface="Arial"/>
            </a:endParaRPr>
          </a:p>
        </p:txBody>
      </p:sp>
    </p:spTree>
    <p:extLst>
      <p:ext uri="{BB962C8B-B14F-4D97-AF65-F5344CB8AC3E}">
        <p14:creationId xmlns:p14="http://schemas.microsoft.com/office/powerpoint/2010/main" val="4274715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b="1" i="0" u="none" strike="noStrike" cap="none" dirty="0">
                <a:solidFill>
                  <a:srgbClr val="000000"/>
                </a:solidFill>
                <a:effectLst/>
                <a:latin typeface="Arial"/>
                <a:cs typeface="Arial"/>
                <a:sym typeface="Arial"/>
              </a:rPr>
              <a:t>Other libraries used include; </a:t>
            </a:r>
            <a:r>
              <a:rPr lang="en-US" sz="1100" b="1" i="0" u="none" strike="noStrike" cap="none" dirty="0" err="1">
                <a:solidFill>
                  <a:srgbClr val="000000"/>
                </a:solidFill>
                <a:effectLst/>
                <a:latin typeface="Arial"/>
                <a:cs typeface="Arial"/>
                <a:sym typeface="Arial"/>
              </a:rPr>
              <a:t>numpy</a:t>
            </a:r>
            <a:r>
              <a:rPr lang="en-US" sz="1100" b="1" i="0" u="none" strike="noStrike" cap="none" dirty="0">
                <a:solidFill>
                  <a:srgbClr val="000000"/>
                </a:solidFill>
                <a:effectLst/>
                <a:latin typeface="Arial"/>
                <a:cs typeface="Arial"/>
                <a:sym typeface="Arial"/>
              </a:rPr>
              <a:t>  for mathematical operations and PIL for image processing capabilities.</a:t>
            </a:r>
            <a:endParaRPr sz="1100" b="1" i="0" u="none" strike="noStrike" cap="none" dirty="0">
              <a:solidFill>
                <a:srgbClr val="000000"/>
              </a:solidFill>
              <a:effectLst/>
              <a:latin typeface="Arial"/>
              <a:cs typeface="Arial"/>
              <a:sym typeface="Arial"/>
            </a:endParaRPr>
          </a:p>
        </p:txBody>
      </p:sp>
    </p:spTree>
    <p:extLst>
      <p:ext uri="{BB962C8B-B14F-4D97-AF65-F5344CB8AC3E}">
        <p14:creationId xmlns:p14="http://schemas.microsoft.com/office/powerpoint/2010/main" val="4072149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b="1" i="0" u="none" strike="noStrike" cap="none" dirty="0">
                <a:solidFill>
                  <a:srgbClr val="000000"/>
                </a:solidFill>
                <a:effectLst/>
                <a:latin typeface="Arial"/>
                <a:cs typeface="Arial"/>
                <a:sym typeface="Arial"/>
              </a:rPr>
              <a:t>Explanation of pipeline.</a:t>
            </a:r>
          </a:p>
          <a:p>
            <a:pPr marL="914400" marR="0" lvl="1" indent="-298450" algn="l" rtl="0">
              <a:lnSpc>
                <a:spcPct val="100000"/>
              </a:lnSpc>
              <a:spcBef>
                <a:spcPts val="0"/>
              </a:spcBef>
              <a:spcAft>
                <a:spcPts val="0"/>
              </a:spcAft>
              <a:buClr>
                <a:srgbClr val="000000"/>
              </a:buClr>
              <a:buSzPts val="1100"/>
              <a:buFont typeface="Arial"/>
              <a:buChar char="●"/>
            </a:pPr>
            <a:r>
              <a:rPr lang="en-US" sz="1100" b="1" i="0" u="none" strike="noStrike" cap="none" dirty="0">
                <a:solidFill>
                  <a:srgbClr val="000000"/>
                </a:solidFill>
                <a:effectLst/>
                <a:latin typeface="Arial"/>
                <a:cs typeface="Arial"/>
                <a:sym typeface="Arial"/>
              </a:rPr>
              <a:t>Creating the Dataset.</a:t>
            </a:r>
          </a:p>
          <a:p>
            <a:pPr marL="914400" marR="0" lvl="1" indent="-298450" algn="l" rtl="0">
              <a:lnSpc>
                <a:spcPct val="100000"/>
              </a:lnSpc>
              <a:spcBef>
                <a:spcPts val="0"/>
              </a:spcBef>
              <a:spcAft>
                <a:spcPts val="0"/>
              </a:spcAft>
              <a:buClr>
                <a:srgbClr val="000000"/>
              </a:buClr>
              <a:buSzPts val="1100"/>
              <a:buFont typeface="Arial"/>
              <a:buChar char="●"/>
            </a:pPr>
            <a:r>
              <a:rPr lang="en-US" sz="1100" b="1" i="0" u="none" strike="noStrike" cap="none" dirty="0">
                <a:solidFill>
                  <a:srgbClr val="000000"/>
                </a:solidFill>
                <a:effectLst/>
                <a:latin typeface="Arial"/>
                <a:cs typeface="Arial"/>
                <a:sym typeface="Arial"/>
              </a:rPr>
              <a:t>Data Examination and Understanding</a:t>
            </a:r>
          </a:p>
          <a:p>
            <a:pPr marL="914400" marR="0" lvl="1" indent="-298450" algn="l" rtl="0">
              <a:lnSpc>
                <a:spcPct val="100000"/>
              </a:lnSpc>
              <a:spcBef>
                <a:spcPts val="0"/>
              </a:spcBef>
              <a:spcAft>
                <a:spcPts val="0"/>
              </a:spcAft>
              <a:buClr>
                <a:srgbClr val="000000"/>
              </a:buClr>
              <a:buSzPts val="1100"/>
              <a:buFont typeface="Arial"/>
              <a:buChar char="●"/>
            </a:pPr>
            <a:r>
              <a:rPr lang="en-US" sz="1100" b="1" i="0" u="none" strike="noStrike" cap="none" dirty="0">
                <a:solidFill>
                  <a:srgbClr val="000000"/>
                </a:solidFill>
                <a:effectLst/>
                <a:latin typeface="Arial"/>
                <a:cs typeface="Arial"/>
                <a:sym typeface="Arial"/>
              </a:rPr>
              <a:t>Building the model.</a:t>
            </a:r>
          </a:p>
          <a:p>
            <a:pPr marL="1371600" marR="0" lvl="2" indent="-298450" algn="l" rtl="0">
              <a:lnSpc>
                <a:spcPct val="100000"/>
              </a:lnSpc>
              <a:spcBef>
                <a:spcPts val="0"/>
              </a:spcBef>
              <a:spcAft>
                <a:spcPts val="0"/>
              </a:spcAft>
              <a:buClr>
                <a:srgbClr val="000000"/>
              </a:buClr>
              <a:buSzPts val="1100"/>
              <a:buFont typeface="Courier New" panose="02070309020205020404" pitchFamily="49" charset="0"/>
              <a:buChar char="o"/>
            </a:pPr>
            <a:r>
              <a:rPr lang="en-US" sz="1100" b="1" i="0" u="none" strike="noStrike" cap="none" dirty="0">
                <a:solidFill>
                  <a:srgbClr val="000000"/>
                </a:solidFill>
                <a:effectLst/>
                <a:latin typeface="Arial"/>
                <a:cs typeface="Arial"/>
                <a:sym typeface="Arial"/>
              </a:rPr>
              <a:t>3 convolutional blocks.</a:t>
            </a:r>
          </a:p>
          <a:p>
            <a:pPr marL="1371600" marR="0" lvl="2" indent="-298450" algn="l" rtl="0">
              <a:lnSpc>
                <a:spcPct val="100000"/>
              </a:lnSpc>
              <a:spcBef>
                <a:spcPts val="0"/>
              </a:spcBef>
              <a:spcAft>
                <a:spcPts val="0"/>
              </a:spcAft>
              <a:buClr>
                <a:srgbClr val="000000"/>
              </a:buClr>
              <a:buSzPts val="1100"/>
              <a:buFont typeface="Courier New" panose="02070309020205020404" pitchFamily="49" charset="0"/>
              <a:buChar char="o"/>
            </a:pPr>
            <a:r>
              <a:rPr lang="en-US" sz="1100" b="1" i="0" u="none" strike="noStrike" cap="none" dirty="0">
                <a:solidFill>
                  <a:srgbClr val="000000"/>
                </a:solidFill>
                <a:effectLst/>
                <a:latin typeface="Arial"/>
                <a:cs typeface="Arial"/>
                <a:sym typeface="Arial"/>
              </a:rPr>
              <a:t>Max pooling.</a:t>
            </a:r>
          </a:p>
          <a:p>
            <a:pPr marL="1371600" marR="0" lvl="2" indent="-298450" algn="l" rtl="0">
              <a:lnSpc>
                <a:spcPct val="100000"/>
              </a:lnSpc>
              <a:spcBef>
                <a:spcPts val="0"/>
              </a:spcBef>
              <a:spcAft>
                <a:spcPts val="0"/>
              </a:spcAft>
              <a:buClr>
                <a:srgbClr val="000000"/>
              </a:buClr>
              <a:buSzPts val="1100"/>
              <a:buFont typeface="Courier New" panose="02070309020205020404" pitchFamily="49" charset="0"/>
              <a:buChar char="o"/>
            </a:pPr>
            <a:r>
              <a:rPr lang="en-US" sz="1100" b="1" i="0" u="none" strike="noStrike" cap="none" dirty="0">
                <a:solidFill>
                  <a:srgbClr val="000000"/>
                </a:solidFill>
                <a:effectLst/>
                <a:latin typeface="Arial"/>
                <a:cs typeface="Arial"/>
                <a:sym typeface="Arial"/>
              </a:rPr>
              <a:t>Flatten.</a:t>
            </a:r>
          </a:p>
          <a:p>
            <a:pPr marL="1371600" marR="0" lvl="2" indent="-298450" algn="l" rtl="0">
              <a:lnSpc>
                <a:spcPct val="100000"/>
              </a:lnSpc>
              <a:spcBef>
                <a:spcPts val="0"/>
              </a:spcBef>
              <a:spcAft>
                <a:spcPts val="0"/>
              </a:spcAft>
              <a:buClr>
                <a:srgbClr val="000000"/>
              </a:buClr>
              <a:buSzPts val="1100"/>
              <a:buFont typeface="Courier New" panose="02070309020205020404" pitchFamily="49" charset="0"/>
              <a:buChar char="o"/>
            </a:pPr>
            <a:r>
              <a:rPr lang="en-US" sz="1100" b="1" i="0" u="none" strike="noStrike" cap="none" dirty="0">
                <a:solidFill>
                  <a:srgbClr val="000000"/>
                </a:solidFill>
                <a:effectLst/>
                <a:latin typeface="Arial"/>
                <a:cs typeface="Arial"/>
                <a:sym typeface="Arial"/>
              </a:rPr>
              <a:t>Dense x2.</a:t>
            </a:r>
          </a:p>
          <a:p>
            <a:pPr marL="914400" marR="0" lvl="1" indent="-298450" algn="l" rtl="0">
              <a:lnSpc>
                <a:spcPct val="100000"/>
              </a:lnSpc>
              <a:spcBef>
                <a:spcPts val="0"/>
              </a:spcBef>
              <a:spcAft>
                <a:spcPts val="0"/>
              </a:spcAft>
              <a:buClr>
                <a:srgbClr val="000000"/>
              </a:buClr>
              <a:buSzPts val="1100"/>
              <a:buFont typeface="Arial"/>
              <a:buChar char="●"/>
            </a:pPr>
            <a:r>
              <a:rPr lang="en-US" sz="1100" b="1" i="0" u="none" strike="noStrike" cap="none" dirty="0">
                <a:solidFill>
                  <a:srgbClr val="000000"/>
                </a:solidFill>
                <a:effectLst/>
                <a:latin typeface="Arial"/>
                <a:cs typeface="Arial"/>
                <a:sym typeface="Arial"/>
              </a:rPr>
              <a:t>Training the model.</a:t>
            </a:r>
          </a:p>
          <a:p>
            <a:pPr marL="914400" marR="0" lvl="1" indent="-298450" algn="l" rtl="0">
              <a:lnSpc>
                <a:spcPct val="100000"/>
              </a:lnSpc>
              <a:spcBef>
                <a:spcPts val="0"/>
              </a:spcBef>
              <a:spcAft>
                <a:spcPts val="0"/>
              </a:spcAft>
              <a:buClr>
                <a:srgbClr val="000000"/>
              </a:buClr>
              <a:buSzPts val="1100"/>
              <a:buFont typeface="Arial"/>
              <a:buChar char="●"/>
            </a:pPr>
            <a:r>
              <a:rPr lang="en-US" sz="1100" b="1" i="0" u="none" strike="noStrike" cap="none" dirty="0">
                <a:solidFill>
                  <a:srgbClr val="000000"/>
                </a:solidFill>
                <a:effectLst/>
                <a:latin typeface="Arial"/>
                <a:cs typeface="Arial"/>
                <a:sym typeface="Arial"/>
              </a:rPr>
              <a:t>Testing the model.</a:t>
            </a:r>
          </a:p>
          <a:p>
            <a:pPr marL="1371600" marR="0" lvl="2" indent="-298450" algn="l" rtl="0">
              <a:lnSpc>
                <a:spcPct val="100000"/>
              </a:lnSpc>
              <a:spcBef>
                <a:spcPts val="0"/>
              </a:spcBef>
              <a:spcAft>
                <a:spcPts val="0"/>
              </a:spcAft>
              <a:buClr>
                <a:srgbClr val="000000"/>
              </a:buClr>
              <a:buSzPts val="1100"/>
              <a:buFont typeface="Arial"/>
              <a:buChar char="●"/>
            </a:pPr>
            <a:endParaRPr sz="1100" b="1" i="0" u="none" strike="noStrike" cap="none" dirty="0">
              <a:solidFill>
                <a:srgbClr val="000000"/>
              </a:solidFill>
              <a:effectLst/>
              <a:latin typeface="Arial"/>
              <a:cs typeface="Arial"/>
              <a:sym typeface="Arial"/>
            </a:endParaRPr>
          </a:p>
        </p:txBody>
      </p:sp>
    </p:spTree>
    <p:extLst>
      <p:ext uri="{BB962C8B-B14F-4D97-AF65-F5344CB8AC3E}">
        <p14:creationId xmlns:p14="http://schemas.microsoft.com/office/powerpoint/2010/main" val="3562367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b="1" i="0" u="none" strike="noStrike" cap="none" dirty="0">
                <a:solidFill>
                  <a:srgbClr val="000000"/>
                </a:solidFill>
                <a:effectLst/>
                <a:latin typeface="Arial"/>
                <a:cs typeface="Arial"/>
                <a:sym typeface="Arial"/>
              </a:rPr>
              <a:t>Explanation of Dataset.</a:t>
            </a:r>
          </a:p>
          <a:p>
            <a:pPr marL="457200" marR="0" lvl="0" indent="-298450" algn="l" rtl="0">
              <a:lnSpc>
                <a:spcPct val="100000"/>
              </a:lnSpc>
              <a:spcBef>
                <a:spcPts val="0"/>
              </a:spcBef>
              <a:spcAft>
                <a:spcPts val="0"/>
              </a:spcAft>
              <a:buClr>
                <a:srgbClr val="000000"/>
              </a:buClr>
              <a:buSzPts val="1100"/>
              <a:buFont typeface="Arial"/>
              <a:buChar char="●"/>
            </a:pPr>
            <a:r>
              <a:rPr lang="en-US" sz="1100" b="1" i="0" u="none" strike="noStrike" cap="none" dirty="0">
                <a:solidFill>
                  <a:srgbClr val="000000"/>
                </a:solidFill>
                <a:effectLst/>
                <a:latin typeface="Arial"/>
                <a:cs typeface="Arial"/>
                <a:sym typeface="Arial"/>
              </a:rPr>
              <a:t>Limitation of Maltese Centaury images.</a:t>
            </a:r>
          </a:p>
        </p:txBody>
      </p:sp>
    </p:spTree>
    <p:extLst>
      <p:ext uri="{BB962C8B-B14F-4D97-AF65-F5344CB8AC3E}">
        <p14:creationId xmlns:p14="http://schemas.microsoft.com/office/powerpoint/2010/main" val="3435015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b="1" i="0" u="none" strike="noStrike" cap="none" dirty="0">
                <a:solidFill>
                  <a:srgbClr val="000000"/>
                </a:solidFill>
                <a:effectLst/>
                <a:latin typeface="Arial"/>
                <a:cs typeface="Arial"/>
                <a:sym typeface="Arial"/>
              </a:rPr>
              <a:t>Buffered prefetching done by using </a:t>
            </a:r>
            <a:r>
              <a:rPr lang="en-US" sz="1100" b="1" i="1" u="none" strike="noStrike" cap="none" dirty="0">
                <a:solidFill>
                  <a:srgbClr val="000000"/>
                </a:solidFill>
                <a:effectLst/>
                <a:latin typeface="Arial"/>
                <a:cs typeface="Arial"/>
                <a:sym typeface="Arial"/>
              </a:rPr>
              <a:t>Dataset.</a:t>
            </a:r>
            <a:r>
              <a:rPr lang="en-US" sz="1100" b="1" i="0" u="none" strike="noStrike" cap="none" dirty="0">
                <a:solidFill>
                  <a:srgbClr val="000000"/>
                </a:solidFill>
                <a:effectLst/>
                <a:latin typeface="Arial"/>
                <a:cs typeface="Arial"/>
                <a:sym typeface="Arial"/>
              </a:rPr>
              <a:t>cache, TensorFlow method.</a:t>
            </a:r>
          </a:p>
          <a:p>
            <a:pPr marL="457200" marR="0" lvl="0" indent="-298450" algn="l" rtl="0">
              <a:lnSpc>
                <a:spcPct val="100000"/>
              </a:lnSpc>
              <a:spcBef>
                <a:spcPts val="0"/>
              </a:spcBef>
              <a:spcAft>
                <a:spcPts val="0"/>
              </a:spcAft>
              <a:buClr>
                <a:srgbClr val="000000"/>
              </a:buClr>
              <a:buSzPts val="1100"/>
              <a:buFont typeface="Arial"/>
              <a:buChar char="●"/>
            </a:pPr>
            <a:r>
              <a:rPr lang="en-US" sz="1100" b="1" i="0" u="none" strike="noStrike" cap="none" dirty="0">
                <a:solidFill>
                  <a:srgbClr val="000000"/>
                </a:solidFill>
                <a:effectLst/>
                <a:latin typeface="Arial"/>
                <a:cs typeface="Arial"/>
                <a:sym typeface="Arial"/>
              </a:rPr>
              <a:t>Eliminates bottleneck Possibilities.</a:t>
            </a:r>
          </a:p>
        </p:txBody>
      </p:sp>
    </p:spTree>
    <p:extLst>
      <p:ext uri="{BB962C8B-B14F-4D97-AF65-F5344CB8AC3E}">
        <p14:creationId xmlns:p14="http://schemas.microsoft.com/office/powerpoint/2010/main" val="1608222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b="1" i="0" u="none" strike="noStrike" cap="none" dirty="0">
                <a:solidFill>
                  <a:srgbClr val="000000"/>
                </a:solidFill>
                <a:effectLst/>
                <a:latin typeface="Arial"/>
                <a:cs typeface="Arial"/>
                <a:sym typeface="Arial"/>
              </a:rPr>
              <a:t>The </a:t>
            </a:r>
            <a:r>
              <a:rPr lang="en-US" sz="1100" b="1" i="0" u="none" strike="noStrike" cap="none" dirty="0" err="1">
                <a:solidFill>
                  <a:srgbClr val="000000"/>
                </a:solidFill>
                <a:effectLst/>
                <a:latin typeface="Arial"/>
                <a:cs typeface="Arial"/>
                <a:sym typeface="Arial"/>
              </a:rPr>
              <a:t>ReLu</a:t>
            </a:r>
            <a:r>
              <a:rPr lang="en-US" sz="1100" b="1" i="0" u="none" strike="noStrike" cap="none" dirty="0">
                <a:solidFill>
                  <a:srgbClr val="000000"/>
                </a:solidFill>
                <a:effectLst/>
                <a:latin typeface="Arial"/>
                <a:cs typeface="Arial"/>
                <a:sym typeface="Arial"/>
              </a:rPr>
              <a:t> function is a widely used activation function for many types of NN. </a:t>
            </a:r>
          </a:p>
          <a:p>
            <a:pPr marL="457200" marR="0" lvl="0" indent="-298450" algn="l" rtl="0">
              <a:lnSpc>
                <a:spcPct val="100000"/>
              </a:lnSpc>
              <a:spcBef>
                <a:spcPts val="0"/>
              </a:spcBef>
              <a:spcAft>
                <a:spcPts val="0"/>
              </a:spcAft>
              <a:buClr>
                <a:srgbClr val="000000"/>
              </a:buClr>
              <a:buSzPts val="1100"/>
              <a:buFont typeface="Arial"/>
              <a:buChar char="●"/>
            </a:pPr>
            <a:r>
              <a:rPr lang="en-US" sz="1100" b="1" i="0" u="none" strike="noStrike" cap="none" dirty="0">
                <a:solidFill>
                  <a:srgbClr val="000000"/>
                </a:solidFill>
                <a:effectLst/>
                <a:latin typeface="Arial"/>
                <a:cs typeface="Arial"/>
                <a:sym typeface="Arial"/>
              </a:rPr>
              <a:t>Facilitates the training process and helps to achieve better performance results</a:t>
            </a:r>
          </a:p>
        </p:txBody>
      </p:sp>
    </p:spTree>
    <p:extLst>
      <p:ext uri="{BB962C8B-B14F-4D97-AF65-F5344CB8AC3E}">
        <p14:creationId xmlns:p14="http://schemas.microsoft.com/office/powerpoint/2010/main" val="421376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393034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4" name="Picture Placeholder 3">
            <a:extLst>
              <a:ext uri="{FF2B5EF4-FFF2-40B4-BE49-F238E27FC236}">
                <a16:creationId xmlns:a16="http://schemas.microsoft.com/office/drawing/2014/main" id="{6C5A610E-6324-4C28-9F4D-98C43BE8E1AA}"/>
              </a:ext>
            </a:extLst>
          </p:cNvPr>
          <p:cNvSpPr>
            <a:spLocks noGrp="1"/>
          </p:cNvSpPr>
          <p:nvPr>
            <p:ph type="pic" sz="quarter" idx="13"/>
          </p:nvPr>
        </p:nvSpPr>
        <p:spPr>
          <a:xfrm>
            <a:off x="4335552" y="1151118"/>
            <a:ext cx="4495740" cy="3420882"/>
          </a:xfrm>
        </p:spPr>
        <p:txBody>
          <a:bodyPr/>
          <a:lstStyle/>
          <a:p>
            <a:endParaRPr lang="en-GB" dirty="0"/>
          </a:p>
        </p:txBody>
      </p:sp>
    </p:spTree>
    <p:extLst>
      <p:ext uri="{BB962C8B-B14F-4D97-AF65-F5344CB8AC3E}">
        <p14:creationId xmlns:p14="http://schemas.microsoft.com/office/powerpoint/2010/main" val="2357197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lvl="0"/>
            <a:r>
              <a:rPr lang="en-GB" sz="3600" b="1" i="0" dirty="0">
                <a:effectLst/>
                <a:latin typeface="Arial" panose="020B0604020202020204" pitchFamily="34" charset="0"/>
              </a:rPr>
              <a:t>Research Design II</a:t>
            </a:r>
            <a:endParaRPr sz="8800" b="1" dirty="0">
              <a:latin typeface="Raleway"/>
              <a:ea typeface="Raleway"/>
              <a:cs typeface="Raleway"/>
              <a:sym typeface="Raleway"/>
            </a:endParaRPr>
          </a:p>
        </p:txBody>
      </p:sp>
      <p:sp>
        <p:nvSpPr>
          <p:cNvPr id="55" name="Shape 55"/>
          <p:cNvSpPr txBox="1">
            <a:spLocks noGrp="1"/>
          </p:cNvSpPr>
          <p:nvPr>
            <p:ph type="subTitle" idx="1"/>
          </p:nvPr>
        </p:nvSpPr>
        <p:spPr>
          <a:xfrm>
            <a:off x="311700" y="2834124"/>
            <a:ext cx="8520600" cy="2125333"/>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latin typeface="Lato"/>
                <a:ea typeface="Lato"/>
                <a:cs typeface="Lato"/>
                <a:sym typeface="Lato"/>
              </a:rPr>
              <a:t>Justin Borg </a:t>
            </a:r>
            <a:r>
              <a:rPr lang="en" dirty="0">
                <a:latin typeface="Lato"/>
                <a:ea typeface="Lato"/>
                <a:cs typeface="Lato"/>
                <a:sym typeface="Lato"/>
              </a:rPr>
              <a:t>&amp; </a:t>
            </a:r>
            <a:r>
              <a:rPr lang="en-GB" dirty="0">
                <a:latin typeface="Lato"/>
                <a:ea typeface="Lato"/>
                <a:cs typeface="Lato"/>
                <a:sym typeface="Lato"/>
              </a:rPr>
              <a:t>Mario </a:t>
            </a:r>
            <a:r>
              <a:rPr lang="en-GB" dirty="0" err="1">
                <a:latin typeface="Lato"/>
                <a:ea typeface="Lato"/>
                <a:cs typeface="Lato"/>
                <a:sym typeface="Lato"/>
              </a:rPr>
              <a:t>Mallia-Milanes</a:t>
            </a:r>
            <a:endParaRPr lang="en" dirty="0">
              <a:latin typeface="Lato"/>
              <a:ea typeface="Lato"/>
              <a:cs typeface="Lato"/>
              <a:sym typeface="Lato"/>
            </a:endParaRPr>
          </a:p>
          <a:p>
            <a:pPr marL="0" lvl="0" indent="0">
              <a:spcBef>
                <a:spcPts val="0"/>
              </a:spcBef>
              <a:spcAft>
                <a:spcPts val="0"/>
              </a:spcAft>
              <a:buNone/>
            </a:pPr>
            <a:r>
              <a:rPr lang="en" sz="2400" dirty="0">
                <a:latin typeface="Lato"/>
                <a:ea typeface="Lato"/>
                <a:cs typeface="Lato"/>
                <a:sym typeface="Lato"/>
              </a:rPr>
              <a:t>Institute of Information &amp; Communication Technology</a:t>
            </a:r>
          </a:p>
          <a:p>
            <a:pPr marL="0" lvl="0" indent="0">
              <a:spcBef>
                <a:spcPts val="0"/>
              </a:spcBef>
              <a:spcAft>
                <a:spcPts val="0"/>
              </a:spcAft>
              <a:buNone/>
            </a:pPr>
            <a:r>
              <a:rPr lang="en" sz="2400" dirty="0">
                <a:latin typeface="Lato"/>
                <a:ea typeface="Lato"/>
                <a:cs typeface="Lato"/>
                <a:sym typeface="Lato"/>
              </a:rPr>
              <a:t>MCAST, Paola, Malta</a:t>
            </a:r>
          </a:p>
          <a:p>
            <a:pPr marL="0" lvl="0" indent="0">
              <a:spcBef>
                <a:spcPts val="0"/>
              </a:spcBef>
              <a:spcAft>
                <a:spcPts val="0"/>
              </a:spcAft>
              <a:buNone/>
            </a:pPr>
            <a:endParaRPr lang="en" sz="2400" dirty="0">
              <a:latin typeface="Lato"/>
              <a:ea typeface="Lato"/>
              <a:cs typeface="Lato"/>
              <a:sym typeface="Lato"/>
            </a:endParaRPr>
          </a:p>
        </p:txBody>
      </p:sp>
      <p:cxnSp>
        <p:nvCxnSpPr>
          <p:cNvPr id="4" name="Straight Connector 3">
            <a:extLst>
              <a:ext uri="{FF2B5EF4-FFF2-40B4-BE49-F238E27FC236}">
                <a16:creationId xmlns:a16="http://schemas.microsoft.com/office/drawing/2014/main" id="{36CC284B-5107-E745-9630-DD6C2A410927}"/>
              </a:ext>
            </a:extLst>
          </p:cNvPr>
          <p:cNvCxnSpPr/>
          <p:nvPr/>
        </p:nvCxnSpPr>
        <p:spPr>
          <a:xfrm>
            <a:off x="119270" y="2794483"/>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Picture 7" descr="Shape&#10;&#10;Description automatically generated with medium confidence">
            <a:extLst>
              <a:ext uri="{FF2B5EF4-FFF2-40B4-BE49-F238E27FC236}">
                <a16:creationId xmlns:a16="http://schemas.microsoft.com/office/drawing/2014/main" id="{B8E9EC66-EE26-4981-8CB8-3FF197B22AAE}"/>
              </a:ext>
            </a:extLst>
          </p:cNvPr>
          <p:cNvPicPr>
            <a:picLocks noChangeAspect="1"/>
          </p:cNvPicPr>
          <p:nvPr/>
        </p:nvPicPr>
        <p:blipFill>
          <a:blip r:embed="rId3"/>
          <a:stretch>
            <a:fillRect/>
          </a:stretch>
        </p:blipFill>
        <p:spPr>
          <a:xfrm>
            <a:off x="6382381" y="4102874"/>
            <a:ext cx="2449919" cy="8565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Experiment Design – Training the Model</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a:xfrm>
            <a:off x="311700" y="1082273"/>
            <a:ext cx="8520600" cy="3991025"/>
          </a:xfrm>
        </p:spPr>
        <p:txBody>
          <a:bodyPr/>
          <a:lstStyle/>
          <a:p>
            <a:pPr marL="114300" indent="0">
              <a:buNone/>
            </a:pPr>
            <a:r>
              <a:rPr lang="en-GB" sz="1400" dirty="0"/>
              <a:t>The Training of the model came next, this phase was done in the following steps:</a:t>
            </a:r>
          </a:p>
          <a:p>
            <a:r>
              <a:rPr lang="en-GB" sz="1400" dirty="0"/>
              <a:t>First, model was compiled using the </a:t>
            </a:r>
            <a:r>
              <a:rPr lang="en-GB" sz="1400" dirty="0" err="1"/>
              <a:t>Keras</a:t>
            </a:r>
            <a:r>
              <a:rPr lang="en-GB" sz="1400" dirty="0"/>
              <a:t> Adam algorithm optimizer.</a:t>
            </a:r>
          </a:p>
          <a:p>
            <a:pPr marL="114300" indent="0">
              <a:buNone/>
            </a:pPr>
            <a:endParaRPr lang="en-GB" sz="1400" dirty="0"/>
          </a:p>
          <a:p>
            <a:r>
              <a:rPr lang="en-GB" sz="1400" dirty="0"/>
              <a:t>SparseCategoricalCrosspentropy loss function was used to determine cross-entropy loss.</a:t>
            </a:r>
          </a:p>
          <a:p>
            <a:pPr marL="114300" indent="0">
              <a:buNone/>
            </a:pPr>
            <a:endParaRPr lang="en-GB" sz="1400" dirty="0"/>
          </a:p>
          <a:p>
            <a:r>
              <a:rPr lang="en-GB" sz="1400" dirty="0"/>
              <a:t>Train model for 40 epochs (Phase 1) using the </a:t>
            </a:r>
            <a:r>
              <a:rPr lang="en-GB" sz="1400" i="1" dirty="0" err="1"/>
              <a:t>Keras.fit</a:t>
            </a:r>
            <a:r>
              <a:rPr lang="en-GB" sz="1400" i="1" dirty="0"/>
              <a:t> </a:t>
            </a:r>
            <a:r>
              <a:rPr lang="en-GB" sz="1400" dirty="0"/>
              <a:t>method.</a:t>
            </a:r>
          </a:p>
          <a:p>
            <a:pPr marL="114300" indent="0">
              <a:buNone/>
            </a:pPr>
            <a:endParaRPr lang="en-GB" sz="1400" dirty="0"/>
          </a:p>
          <a:p>
            <a:r>
              <a:rPr lang="en-GB" sz="1400" dirty="0"/>
              <a:t>Added Data Augmentation preprocessing layers in order to combat overfitting.</a:t>
            </a:r>
          </a:p>
          <a:p>
            <a:pPr marL="114300" indent="0">
              <a:buNone/>
            </a:pPr>
            <a:endParaRPr lang="en-GB" sz="1400" dirty="0"/>
          </a:p>
          <a:p>
            <a:r>
              <a:rPr lang="en-GB" sz="1400" dirty="0"/>
              <a:t>Preprocessing layers used:</a:t>
            </a:r>
          </a:p>
          <a:p>
            <a:pPr marL="114300" indent="0">
              <a:buNone/>
            </a:pPr>
            <a:r>
              <a:rPr lang="en-GB" sz="1400" dirty="0"/>
              <a:t>	Iteration 1: </a:t>
            </a:r>
            <a:r>
              <a:rPr lang="en-GB" sz="1400" i="1" dirty="0" err="1"/>
              <a:t>layers.RandomFlip</a:t>
            </a:r>
            <a:r>
              <a:rPr lang="en-GB" sz="1400" i="1" dirty="0"/>
              <a:t>.</a:t>
            </a:r>
          </a:p>
          <a:p>
            <a:pPr marL="114300" indent="0">
              <a:buNone/>
            </a:pPr>
            <a:r>
              <a:rPr lang="en-GB" sz="1400" dirty="0"/>
              <a:t>	Iteration 2: </a:t>
            </a:r>
            <a:r>
              <a:rPr lang="en-GB" sz="1400" i="1" dirty="0" err="1"/>
              <a:t>layers.RandomFlip</a:t>
            </a:r>
            <a:r>
              <a:rPr lang="en-GB" sz="1400" i="1" dirty="0"/>
              <a:t>, </a:t>
            </a:r>
            <a:r>
              <a:rPr lang="en-GB" sz="1400" i="1" dirty="0" err="1"/>
              <a:t>layers.RandomRotation</a:t>
            </a:r>
            <a:r>
              <a:rPr lang="en-GB" sz="1400" i="1" dirty="0"/>
              <a:t>, </a:t>
            </a:r>
            <a:r>
              <a:rPr lang="en-GB" sz="1400" i="1" dirty="0" err="1"/>
              <a:t>layers.RandomZoom</a:t>
            </a:r>
            <a:r>
              <a:rPr lang="en-GB" sz="1400" i="1" dirty="0"/>
              <a:t>.</a:t>
            </a:r>
          </a:p>
          <a:p>
            <a:pPr marL="114300" indent="0">
              <a:buNone/>
            </a:pPr>
            <a:endParaRPr lang="en-GB" sz="1400" i="1" dirty="0"/>
          </a:p>
          <a:p>
            <a:r>
              <a:rPr lang="en-GB" sz="1400" dirty="0"/>
              <a:t>Lastly implemented a further </a:t>
            </a:r>
            <a:r>
              <a:rPr lang="en-GB" sz="1400" b="1" dirty="0"/>
              <a:t>Dropout</a:t>
            </a:r>
            <a:r>
              <a:rPr lang="en-GB" sz="1400" dirty="0"/>
              <a:t> layer technique to combat against overfitting.</a:t>
            </a:r>
          </a:p>
          <a:p>
            <a:pPr marL="114300" indent="0">
              <a:buNone/>
            </a:pPr>
            <a:endParaRPr lang="en-GB" sz="1400" dirty="0"/>
          </a:p>
          <a:p>
            <a:r>
              <a:rPr lang="en-GB" sz="1400" dirty="0"/>
              <a:t>Train model for 60 epochs (Phase 2)</a:t>
            </a:r>
          </a:p>
          <a:p>
            <a:pPr marL="114300" indent="0">
              <a:buNone/>
            </a:pPr>
            <a:endParaRPr lang="en-GB" sz="1400" dirty="0"/>
          </a:p>
          <a:p>
            <a:pPr marL="114300" indent="0">
              <a:buNone/>
            </a:pPr>
            <a:endParaRPr lang="en-GB" sz="1400" dirty="0"/>
          </a:p>
          <a:p>
            <a:pPr marL="114300" indent="0">
              <a:buNone/>
            </a:pPr>
            <a:endParaRPr lang="en-GB" sz="1400" dirty="0"/>
          </a:p>
          <a:p>
            <a:pPr marL="114300" indent="0">
              <a:buNone/>
            </a:pPr>
            <a:endParaRPr lang="en-GB" sz="1400" dirty="0"/>
          </a:p>
          <a:p>
            <a:pPr marL="114300" indent="0">
              <a:buNone/>
            </a:pPr>
            <a:endParaRPr lang="en-GB" sz="1400" dirty="0"/>
          </a:p>
          <a:p>
            <a:pPr marL="114300" indent="0">
              <a:buNone/>
            </a:pPr>
            <a:endParaRPr lang="en-GB" sz="1400" dirty="0"/>
          </a:p>
          <a:p>
            <a:pPr marL="114300" indent="0">
              <a:buNone/>
            </a:pPr>
            <a:endParaRPr lang="en-GB" sz="1400" dirty="0"/>
          </a:p>
          <a:p>
            <a:pPr marL="114300" indent="0">
              <a:buNone/>
            </a:pPr>
            <a:endParaRPr lang="en-GB"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61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Experiment Design – Testing the Model</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a:xfrm>
            <a:off x="311700" y="1152475"/>
            <a:ext cx="8520600" cy="3416400"/>
          </a:xfrm>
        </p:spPr>
        <p:txBody>
          <a:bodyPr/>
          <a:lstStyle/>
          <a:p>
            <a:pPr marL="114300" indent="0">
              <a:buNone/>
            </a:pPr>
            <a:r>
              <a:rPr lang="en-GB" sz="1400" dirty="0"/>
              <a:t>Model was given new images in order to conduct a prediction, prediction outputted was in the form of </a:t>
            </a:r>
            <a:r>
              <a:rPr lang="en-GB" sz="1400" b="1" dirty="0"/>
              <a:t>class prediction </a:t>
            </a:r>
            <a:r>
              <a:rPr lang="en-GB" sz="1400" dirty="0"/>
              <a:t>and </a:t>
            </a:r>
            <a:r>
              <a:rPr lang="en-GB" sz="1400" b="1" dirty="0"/>
              <a:t>confidence score</a:t>
            </a:r>
            <a:r>
              <a:rPr lang="en-GB" sz="1400" dirty="0"/>
              <a:t>.</a:t>
            </a:r>
          </a:p>
          <a:p>
            <a:pPr marL="114300" indent="0">
              <a:buNone/>
            </a:pPr>
            <a:endParaRPr lang="en-GB" sz="1400" dirty="0"/>
          </a:p>
          <a:p>
            <a:pPr marL="114300" indent="0">
              <a:buNone/>
            </a:pPr>
            <a:r>
              <a:rPr lang="en-GB" sz="1400" dirty="0"/>
              <a:t>Model first downloads the image via URL and then outputs its prediction.</a:t>
            </a:r>
          </a:p>
          <a:p>
            <a:pPr marL="114300" indent="0">
              <a:buNone/>
            </a:pPr>
            <a:endParaRPr lang="en-GB" sz="1400" dirty="0"/>
          </a:p>
          <a:p>
            <a:pPr marL="114300" indent="0">
              <a:buNone/>
            </a:pPr>
            <a:r>
              <a:rPr lang="en-GB" sz="1400" dirty="0"/>
              <a:t>Model also outputs a short description of the flower class that was predicted.</a:t>
            </a:r>
          </a:p>
          <a:p>
            <a:pPr marL="114300" indent="0">
              <a:buNone/>
            </a:pPr>
            <a:endParaRPr lang="en-GB" sz="1400" dirty="0"/>
          </a:p>
          <a:p>
            <a:pPr marL="114300" indent="0">
              <a:buNone/>
            </a:pPr>
            <a:endParaRPr lang="en-GB" sz="1400" dirty="0"/>
          </a:p>
          <a:p>
            <a:pPr marL="114300" indent="0">
              <a:buNone/>
            </a:pPr>
            <a:endParaRPr lang="en-GB" sz="1400" dirty="0"/>
          </a:p>
          <a:p>
            <a:pPr marL="114300" indent="0">
              <a:buNone/>
            </a:pPr>
            <a:endParaRPr lang="en-GB" sz="1400" dirty="0"/>
          </a:p>
          <a:p>
            <a:pPr marL="114300" indent="0">
              <a:buNone/>
            </a:pPr>
            <a:endParaRPr lang="en-GB"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E489ADB-54C9-7BCF-79C3-8DC4CC25EFC0}"/>
              </a:ext>
            </a:extLst>
          </p:cNvPr>
          <p:cNvPicPr>
            <a:picLocks noChangeAspect="1"/>
          </p:cNvPicPr>
          <p:nvPr/>
        </p:nvPicPr>
        <p:blipFill>
          <a:blip r:embed="rId3"/>
          <a:stretch>
            <a:fillRect/>
          </a:stretch>
        </p:blipFill>
        <p:spPr>
          <a:xfrm>
            <a:off x="685800" y="3124701"/>
            <a:ext cx="7772400" cy="866324"/>
          </a:xfrm>
          <a:prstGeom prst="rect">
            <a:avLst/>
          </a:prstGeom>
        </p:spPr>
      </p:pic>
    </p:spTree>
    <p:extLst>
      <p:ext uri="{BB962C8B-B14F-4D97-AF65-F5344CB8AC3E}">
        <p14:creationId xmlns:p14="http://schemas.microsoft.com/office/powerpoint/2010/main" val="935474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6852" y="430255"/>
            <a:ext cx="90702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Data Collection &amp; Results – Training And Validation </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a:xfrm>
            <a:off x="311700" y="1152473"/>
            <a:ext cx="5056967" cy="2580431"/>
          </a:xfrm>
        </p:spPr>
        <p:txBody>
          <a:bodyPr/>
          <a:lstStyle/>
          <a:p>
            <a:pPr marL="114300" indent="0">
              <a:buNone/>
            </a:pPr>
            <a:r>
              <a:rPr lang="en-GB" sz="1400" dirty="0"/>
              <a:t>Results were generated from the prototype itself in the form of Training and Validation accuracy and loss graphs (Accuracy\Loss against epoch amount).</a:t>
            </a:r>
          </a:p>
          <a:p>
            <a:pPr marL="114300" indent="0">
              <a:buNone/>
            </a:pPr>
            <a:endParaRPr lang="en-GB" sz="1400" dirty="0"/>
          </a:p>
          <a:p>
            <a:pPr marL="114300" indent="0">
              <a:buNone/>
            </a:pPr>
            <a:r>
              <a:rPr lang="en-GB" sz="1400" dirty="0"/>
              <a:t>Iteration 2, Phase 2 Training and Validation Accuracy graph achieved the best results.</a:t>
            </a:r>
          </a:p>
          <a:p>
            <a:pPr marL="114300" indent="0">
              <a:buNone/>
            </a:pPr>
            <a:endParaRPr lang="en-GB" sz="1400" dirty="0"/>
          </a:p>
          <a:p>
            <a:pPr marL="114300" indent="0">
              <a:buNone/>
            </a:pPr>
            <a:r>
              <a:rPr lang="en-GB" sz="1400" dirty="0"/>
              <a:t>This Phase achieved the best results as a result of it containing the most preprocessing layers.</a:t>
            </a:r>
          </a:p>
          <a:p>
            <a:pPr marL="114300" indent="0">
              <a:buNone/>
            </a:pPr>
            <a:endParaRPr lang="en-GB" sz="1400" dirty="0"/>
          </a:p>
          <a:p>
            <a:pPr marL="114300" indent="0">
              <a:buNone/>
            </a:pPr>
            <a:endParaRPr lang="en-GB"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 name="Picture 3" descr="A picture containing text, diagram, line, plan&#10;&#10;Description automatically generated">
            <a:extLst>
              <a:ext uri="{FF2B5EF4-FFF2-40B4-BE49-F238E27FC236}">
                <a16:creationId xmlns:a16="http://schemas.microsoft.com/office/drawing/2014/main" id="{F293940C-401B-5F46-E592-681C546AF688}"/>
              </a:ext>
            </a:extLst>
          </p:cNvPr>
          <p:cNvPicPr>
            <a:picLocks noChangeAspect="1"/>
          </p:cNvPicPr>
          <p:nvPr/>
        </p:nvPicPr>
        <p:blipFill>
          <a:blip r:embed="rId3"/>
          <a:stretch>
            <a:fillRect/>
          </a:stretch>
        </p:blipFill>
        <p:spPr>
          <a:xfrm>
            <a:off x="5368667" y="1152473"/>
            <a:ext cx="3676190" cy="3498974"/>
          </a:xfrm>
          <a:prstGeom prst="rect">
            <a:avLst/>
          </a:prstGeom>
        </p:spPr>
      </p:pic>
      <p:pic>
        <p:nvPicPr>
          <p:cNvPr id="6" name="Picture 5" descr="A table of accuracy results&#10;&#10;Description automatically generated with low confidence">
            <a:extLst>
              <a:ext uri="{FF2B5EF4-FFF2-40B4-BE49-F238E27FC236}">
                <a16:creationId xmlns:a16="http://schemas.microsoft.com/office/drawing/2014/main" id="{04EDF72D-F1E4-7372-1C84-B18BC15AC709}"/>
              </a:ext>
            </a:extLst>
          </p:cNvPr>
          <p:cNvPicPr>
            <a:picLocks noChangeAspect="1"/>
          </p:cNvPicPr>
          <p:nvPr/>
        </p:nvPicPr>
        <p:blipFill>
          <a:blip r:embed="rId4"/>
          <a:stretch>
            <a:fillRect/>
          </a:stretch>
        </p:blipFill>
        <p:spPr>
          <a:xfrm>
            <a:off x="1316454" y="3687028"/>
            <a:ext cx="3051149" cy="1456472"/>
          </a:xfrm>
          <a:prstGeom prst="rect">
            <a:avLst/>
          </a:prstGeom>
        </p:spPr>
      </p:pic>
    </p:spTree>
    <p:extLst>
      <p:ext uri="{BB962C8B-B14F-4D97-AF65-F5344CB8AC3E}">
        <p14:creationId xmlns:p14="http://schemas.microsoft.com/office/powerpoint/2010/main" val="4147663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219170" y="436870"/>
            <a:ext cx="871940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Data Collection &amp; Results – Prediction Confidence</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a:xfrm>
            <a:off x="311700" y="1152475"/>
            <a:ext cx="5002578" cy="3567844"/>
          </a:xfrm>
        </p:spPr>
        <p:txBody>
          <a:bodyPr/>
          <a:lstStyle/>
          <a:p>
            <a:pPr marL="114300" indent="0">
              <a:buNone/>
            </a:pPr>
            <a:r>
              <a:rPr lang="en-GB" sz="1400" dirty="0"/>
              <a:t>Tables were created to represent the prediction of each class.</a:t>
            </a:r>
          </a:p>
          <a:p>
            <a:pPr marL="114300" indent="0">
              <a:buNone/>
            </a:pPr>
            <a:endParaRPr lang="en-GB" sz="1400" dirty="0"/>
          </a:p>
          <a:p>
            <a:pPr marL="114300" indent="0">
              <a:buNone/>
            </a:pPr>
            <a:r>
              <a:rPr lang="en-GB" sz="1400" dirty="0"/>
              <a:t>Each class was tested with 3 new images.</a:t>
            </a:r>
          </a:p>
          <a:p>
            <a:pPr marL="114300" indent="0">
              <a:buNone/>
            </a:pPr>
            <a:endParaRPr lang="en-GB" sz="1400" dirty="0"/>
          </a:p>
          <a:p>
            <a:pPr marL="114300" indent="0">
              <a:buNone/>
            </a:pPr>
            <a:r>
              <a:rPr lang="en-GB" sz="1400" dirty="0"/>
              <a:t>Averages were calculated for each class, disregarding the incorrect class predictions.</a:t>
            </a:r>
          </a:p>
          <a:p>
            <a:pPr marL="114300" indent="0">
              <a:buNone/>
            </a:pPr>
            <a:endParaRPr lang="en-GB" sz="1400" dirty="0"/>
          </a:p>
          <a:p>
            <a:pPr marL="114300" indent="0">
              <a:buNone/>
            </a:pPr>
            <a:r>
              <a:rPr lang="en-GB" sz="1400" dirty="0"/>
              <a:t>Overall percentages were calculated from the average score of the entire Iteration’s classes.</a:t>
            </a:r>
          </a:p>
          <a:p>
            <a:pPr marL="114300" indent="0">
              <a:buNone/>
            </a:pPr>
            <a:endParaRPr lang="en-GB" sz="1400" dirty="0"/>
          </a:p>
          <a:p>
            <a:pPr marL="114300" indent="0">
              <a:buNone/>
            </a:pPr>
            <a:r>
              <a:rPr lang="en-GB" sz="1400" dirty="0"/>
              <a:t>Iteration 2 did significantly better than Iteration 1 with a delta of </a:t>
            </a:r>
            <a:r>
              <a:rPr lang="en-GB" sz="1400" b="1" dirty="0"/>
              <a:t>13.50%</a:t>
            </a:r>
            <a:r>
              <a:rPr lang="en-GB" sz="1400" dirty="0"/>
              <a:t>.</a:t>
            </a:r>
          </a:p>
          <a:p>
            <a:pPr marL="114300" indent="0">
              <a:buNone/>
            </a:pPr>
            <a:endParaRPr lang="en-GB" sz="1400" b="1" dirty="0"/>
          </a:p>
          <a:p>
            <a:pPr marL="114300" indent="0">
              <a:buNone/>
            </a:pPr>
            <a:endParaRPr lang="en-GB"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 name="Picture 3" descr="A picture containing text, screenshot, number, font&#10;&#10;Description automatically generated">
            <a:extLst>
              <a:ext uri="{FF2B5EF4-FFF2-40B4-BE49-F238E27FC236}">
                <a16:creationId xmlns:a16="http://schemas.microsoft.com/office/drawing/2014/main" id="{981D063A-7C51-B35F-4930-D9C749128DFC}"/>
              </a:ext>
            </a:extLst>
          </p:cNvPr>
          <p:cNvPicPr>
            <a:picLocks noChangeAspect="1"/>
          </p:cNvPicPr>
          <p:nvPr/>
        </p:nvPicPr>
        <p:blipFill>
          <a:blip r:embed="rId3"/>
          <a:stretch>
            <a:fillRect/>
          </a:stretch>
        </p:blipFill>
        <p:spPr>
          <a:xfrm>
            <a:off x="5499557" y="1152475"/>
            <a:ext cx="3545300" cy="3567845"/>
          </a:xfrm>
          <a:prstGeom prst="rect">
            <a:avLst/>
          </a:prstGeom>
        </p:spPr>
      </p:pic>
    </p:spTree>
    <p:extLst>
      <p:ext uri="{BB962C8B-B14F-4D97-AF65-F5344CB8AC3E}">
        <p14:creationId xmlns:p14="http://schemas.microsoft.com/office/powerpoint/2010/main" val="4241489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Analysis and Conclusions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pPr marL="114300" indent="0">
              <a:buNone/>
            </a:pPr>
            <a:r>
              <a:rPr lang="en-US" sz="1400" dirty="0"/>
              <a:t>The results indicate that our hypothesis holds </a:t>
            </a:r>
            <a:r>
              <a:rPr lang="en-US" sz="1400" b="1" dirty="0"/>
              <a:t>true</a:t>
            </a:r>
            <a:r>
              <a:rPr lang="en-US" sz="1400" dirty="0"/>
              <a:t>, a deep learning based model was able to classify different flowering plants.</a:t>
            </a:r>
          </a:p>
          <a:p>
            <a:pPr marL="114300" indent="0">
              <a:buNone/>
            </a:pPr>
            <a:endParaRPr lang="en-US" sz="1050" dirty="0"/>
          </a:p>
          <a:p>
            <a:pPr marL="114300" indent="0">
              <a:buNone/>
            </a:pPr>
            <a:r>
              <a:rPr lang="en-US" sz="1400" dirty="0"/>
              <a:t>Therefore, this model is able to classify Maltese endemic and non-endemic flowering plants.</a:t>
            </a:r>
          </a:p>
          <a:p>
            <a:pPr marL="114300" indent="0">
              <a:buNone/>
            </a:pPr>
            <a:endParaRPr lang="en-US" sz="1400" dirty="0"/>
          </a:p>
          <a:p>
            <a:pPr marL="114300" indent="0">
              <a:buNone/>
            </a:pPr>
            <a:r>
              <a:rPr lang="en-US" sz="1400" dirty="0"/>
              <a:t>Results in this study also show how drastically overfitting affects the classification results and how well  data augmentation preprocessing layers work against overfitting.</a:t>
            </a:r>
          </a:p>
          <a:p>
            <a:pPr marL="114300" indent="0">
              <a:buNone/>
            </a:pPr>
            <a:endParaRPr lang="en-US" sz="1400" dirty="0"/>
          </a:p>
          <a:p>
            <a:pPr marL="114300" indent="0">
              <a:buNone/>
            </a:pPr>
            <a:r>
              <a:rPr lang="en-GB" sz="1400" dirty="0"/>
              <a:t>While this performance is promising as a proof-of-concept, it may not yet possess the sophisticated requirements for it to be used in more complex applications within the field of flower classification.</a:t>
            </a:r>
            <a:endParaRPr lang="en-US" sz="1400" dirty="0"/>
          </a:p>
          <a:p>
            <a:pPr lvl="1">
              <a:spcBef>
                <a:spcPts val="0"/>
              </a:spcBef>
            </a:pPr>
            <a:endParaRPr lang="en-US" sz="800" dirty="0"/>
          </a:p>
          <a:p>
            <a:pPr marL="596900" lvl="1" indent="0">
              <a:spcBef>
                <a:spcPts val="0"/>
              </a:spcBef>
              <a:buNone/>
            </a:pPr>
            <a:endParaRPr lang="en-US" sz="800" dirty="0"/>
          </a:p>
          <a:p>
            <a:endParaRPr lang="en-US" sz="800" dirty="0"/>
          </a:p>
        </p:txBody>
      </p:sp>
    </p:spTree>
    <p:extLst>
      <p:ext uri="{BB962C8B-B14F-4D97-AF65-F5344CB8AC3E}">
        <p14:creationId xmlns:p14="http://schemas.microsoft.com/office/powerpoint/2010/main" val="73567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Future Recommendations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pPr marL="114300" indent="0">
              <a:buNone/>
            </a:pPr>
            <a:r>
              <a:rPr lang="en-US" sz="1400" dirty="0"/>
              <a:t>Further research and implementation to the prototype can certainly make this prototype more accurate and achieve better results.</a:t>
            </a:r>
          </a:p>
          <a:p>
            <a:pPr marL="114300" indent="0">
              <a:buNone/>
            </a:pPr>
            <a:endParaRPr lang="en-US" sz="1400" dirty="0"/>
          </a:p>
          <a:p>
            <a:pPr marL="114300" indent="0">
              <a:buNone/>
            </a:pPr>
            <a:r>
              <a:rPr lang="en-US" sz="1400" dirty="0"/>
              <a:t>For this to be achieved:</a:t>
            </a:r>
          </a:p>
          <a:p>
            <a:r>
              <a:rPr lang="en-US" sz="1400" dirty="0"/>
              <a:t>A larger dataset which uses more precise photography techniques to obtain more centered and focused flower images, would be needed.</a:t>
            </a:r>
          </a:p>
          <a:p>
            <a:endParaRPr lang="en-US" sz="1400" dirty="0"/>
          </a:p>
          <a:p>
            <a:r>
              <a:rPr lang="en-US" sz="1400" dirty="0"/>
              <a:t>Further implementation towards data augmentation could eliminate completely the overfitting issue present in the current version of the prototype.</a:t>
            </a:r>
          </a:p>
          <a:p>
            <a:pPr marL="114300" indent="0">
              <a:buNone/>
            </a:pPr>
            <a:endParaRPr lang="en-US" sz="1400" dirty="0"/>
          </a:p>
          <a:p>
            <a:pPr marL="114300" indent="0">
              <a:buNone/>
            </a:pPr>
            <a:endParaRPr lang="en-US" sz="1400" dirty="0"/>
          </a:p>
          <a:p>
            <a:pPr marL="114300" indent="0">
              <a:buNone/>
            </a:pPr>
            <a:endParaRPr lang="en-US" sz="1400" dirty="0"/>
          </a:p>
          <a:p>
            <a:pPr marL="114300" indent="0">
              <a:buNone/>
            </a:pPr>
            <a:endParaRPr lang="en-US" sz="1400" dirty="0"/>
          </a:p>
          <a:p>
            <a:pPr marL="114300" indent="0">
              <a:buNone/>
            </a:pPr>
            <a:endParaRPr lang="en-US" sz="1400" dirty="0"/>
          </a:p>
          <a:p>
            <a:pPr marL="114300" indent="0">
              <a:buNone/>
            </a:pPr>
            <a:endParaRPr lang="en-US" sz="1400" dirty="0"/>
          </a:p>
        </p:txBody>
      </p:sp>
    </p:spTree>
    <p:extLst>
      <p:ext uri="{BB962C8B-B14F-4D97-AF65-F5344CB8AC3E}">
        <p14:creationId xmlns:p14="http://schemas.microsoft.com/office/powerpoint/2010/main" val="3603874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References</a:t>
            </a:r>
            <a:endParaRPr lang="en-GB"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1700" y="1090236"/>
            <a:ext cx="3717833" cy="3967159"/>
          </a:xfrm>
        </p:spPr>
        <p:txBody>
          <a:bodyPr/>
          <a:lstStyle/>
          <a:p>
            <a:pPr marL="114300" indent="0">
              <a:buNone/>
            </a:pPr>
            <a:r>
              <a:rPr lang="en-GB" sz="800" dirty="0"/>
              <a:t>[1] C. </a:t>
            </a:r>
            <a:r>
              <a:rPr lang="en-GB" sz="800" dirty="0" err="1"/>
              <a:t>Narvekar</a:t>
            </a:r>
            <a:r>
              <a:rPr lang="en-GB" sz="800" dirty="0"/>
              <a:t> and M. Rao, “Flower classification using </a:t>
            </a:r>
            <a:r>
              <a:rPr lang="en-GB" sz="800" dirty="0" err="1"/>
              <a:t>cnn</a:t>
            </a:r>
            <a:r>
              <a:rPr lang="en-GB" sz="800" dirty="0"/>
              <a:t> and transfer</a:t>
            </a:r>
            <a:br>
              <a:rPr lang="en-GB" sz="800" dirty="0"/>
            </a:br>
            <a:r>
              <a:rPr lang="en-GB" sz="800" dirty="0"/>
              <a:t>learning in </a:t>
            </a:r>
            <a:r>
              <a:rPr lang="en-GB" sz="800" dirty="0" err="1"/>
              <a:t>cnn</a:t>
            </a:r>
            <a:r>
              <a:rPr lang="en-GB" sz="800" dirty="0"/>
              <a:t>- agriculture perspective,” in 2020 3rd International</a:t>
            </a:r>
            <a:br>
              <a:rPr lang="en-GB" sz="800" dirty="0"/>
            </a:br>
            <a:r>
              <a:rPr lang="en-GB" sz="800" dirty="0"/>
              <a:t>Conference on Intelligent Sustainable Systems (ICISS), 2020, pp. 660–</a:t>
            </a:r>
            <a:br>
              <a:rPr lang="en-GB" sz="800" dirty="0"/>
            </a:br>
            <a:r>
              <a:rPr lang="en-GB" sz="800" dirty="0"/>
              <a:t>664.</a:t>
            </a:r>
          </a:p>
          <a:p>
            <a:pPr marL="114300" indent="0">
              <a:buNone/>
            </a:pPr>
            <a:br>
              <a:rPr lang="en-GB" sz="800" dirty="0"/>
            </a:br>
            <a:r>
              <a:rPr lang="en-GB" sz="800" dirty="0"/>
              <a:t>[2] J. Kothari, “A case study of image classification based on deep learn-</a:t>
            </a:r>
            <a:br>
              <a:rPr lang="en-GB" sz="800" dirty="0"/>
            </a:br>
            <a:r>
              <a:rPr lang="en-GB" sz="800" dirty="0" err="1"/>
              <a:t>ing</a:t>
            </a:r>
            <a:r>
              <a:rPr lang="en-GB" sz="800" dirty="0"/>
              <a:t> using </a:t>
            </a:r>
            <a:r>
              <a:rPr lang="en-GB" sz="800" dirty="0" err="1"/>
              <a:t>tensorflow</a:t>
            </a:r>
            <a:r>
              <a:rPr lang="en-GB" sz="800" dirty="0"/>
              <a:t>,” International Journal of Innovative Research in</a:t>
            </a:r>
            <a:br>
              <a:rPr lang="en-GB" sz="800" dirty="0"/>
            </a:br>
            <a:r>
              <a:rPr lang="en-GB" sz="800" dirty="0"/>
              <a:t>Computer and Communication Engineering, vol. 6, pp. 3888–3892, 04</a:t>
            </a:r>
            <a:br>
              <a:rPr lang="en-GB" sz="800" dirty="0"/>
            </a:br>
            <a:r>
              <a:rPr lang="en-GB" sz="800" dirty="0"/>
              <a:t>2018.</a:t>
            </a:r>
          </a:p>
          <a:p>
            <a:pPr marL="114300" indent="0">
              <a:buNone/>
            </a:pPr>
            <a:br>
              <a:rPr lang="en-GB" sz="800" dirty="0"/>
            </a:br>
            <a:r>
              <a:rPr lang="en-GB" sz="800" dirty="0"/>
              <a:t>[3] Q. Li, W. Cai, X. Wang, Y. Zhou, D. D. Feng, and M. Chen, “Med-</a:t>
            </a:r>
            <a:br>
              <a:rPr lang="en-GB" sz="800" dirty="0"/>
            </a:br>
            <a:r>
              <a:rPr lang="en-GB" sz="800" dirty="0" err="1"/>
              <a:t>ical</a:t>
            </a:r>
            <a:r>
              <a:rPr lang="en-GB" sz="800" dirty="0"/>
              <a:t> image classification with convolutional neural network,” in 2014</a:t>
            </a:r>
            <a:br>
              <a:rPr lang="en-GB" sz="800" dirty="0"/>
            </a:br>
            <a:r>
              <a:rPr lang="en-GB" sz="800" dirty="0"/>
              <a:t>13th International Conference on Control Automation Robotics Vision</a:t>
            </a:r>
            <a:br>
              <a:rPr lang="en-GB" sz="800" dirty="0"/>
            </a:br>
            <a:r>
              <a:rPr lang="en-GB" sz="800" dirty="0"/>
              <a:t>(ICARCV), 2014, pp. 844–848.</a:t>
            </a:r>
          </a:p>
          <a:p>
            <a:pPr marL="114300" indent="0">
              <a:buNone/>
            </a:pPr>
            <a:br>
              <a:rPr lang="en-GB" sz="800" dirty="0"/>
            </a:br>
            <a:r>
              <a:rPr lang="en-GB" sz="800" dirty="0"/>
              <a:t>[4] C. </a:t>
            </a:r>
            <a:r>
              <a:rPr lang="en-GB" sz="800" dirty="0" err="1"/>
              <a:t>Gamit</a:t>
            </a:r>
            <a:r>
              <a:rPr lang="en-GB" sz="800" dirty="0"/>
              <a:t>, “Literature review on flower classification,” International</a:t>
            </a:r>
            <a:br>
              <a:rPr lang="en-GB" sz="800" dirty="0"/>
            </a:br>
            <a:r>
              <a:rPr lang="en-GB" sz="800" dirty="0"/>
              <a:t>Journal of Engineering Research Technology (IJERT), vol. 4, no. 2,</a:t>
            </a:r>
            <a:br>
              <a:rPr lang="en-GB" sz="800" dirty="0"/>
            </a:br>
            <a:r>
              <a:rPr lang="en-GB" sz="800" dirty="0"/>
              <a:t>2015.</a:t>
            </a:r>
            <a:br>
              <a:rPr lang="en-GB" sz="800" dirty="0"/>
            </a:br>
            <a:endParaRPr lang="en-US" sz="700" dirty="0"/>
          </a:p>
        </p:txBody>
      </p:sp>
      <p:sp>
        <p:nvSpPr>
          <p:cNvPr id="4" name="Text Placeholder 5">
            <a:extLst>
              <a:ext uri="{FF2B5EF4-FFF2-40B4-BE49-F238E27FC236}">
                <a16:creationId xmlns:a16="http://schemas.microsoft.com/office/drawing/2014/main" id="{CAEAFC38-68A4-316A-23CF-0FA0B98C49B9}"/>
              </a:ext>
            </a:extLst>
          </p:cNvPr>
          <p:cNvSpPr txBox="1">
            <a:spLocks/>
          </p:cNvSpPr>
          <p:nvPr/>
        </p:nvSpPr>
        <p:spPr>
          <a:xfrm>
            <a:off x="5114467" y="1090237"/>
            <a:ext cx="3717833" cy="396715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GB" sz="800" dirty="0"/>
              <a:t>[5] F. Siraj, M. A. Salahuddin, and S. A. M. Yusof, “Digital image </a:t>
            </a:r>
            <a:r>
              <a:rPr lang="en-GB" sz="800" dirty="0" err="1"/>
              <a:t>classi</a:t>
            </a:r>
            <a:r>
              <a:rPr lang="en-GB" sz="800" dirty="0"/>
              <a:t>-</a:t>
            </a:r>
            <a:br>
              <a:rPr lang="en-GB" sz="800" dirty="0"/>
            </a:br>
            <a:r>
              <a:rPr lang="en-GB" sz="800" dirty="0" err="1"/>
              <a:t>fication</a:t>
            </a:r>
            <a:r>
              <a:rPr lang="en-GB" sz="800" dirty="0"/>
              <a:t> for </a:t>
            </a:r>
            <a:r>
              <a:rPr lang="en-GB" sz="800" dirty="0" err="1"/>
              <a:t>malaysian</a:t>
            </a:r>
            <a:r>
              <a:rPr lang="en-GB" sz="800" dirty="0"/>
              <a:t> blooming flower,” in 2010 Second International</a:t>
            </a:r>
            <a:br>
              <a:rPr lang="en-GB" sz="800" dirty="0"/>
            </a:br>
            <a:r>
              <a:rPr lang="en-GB" sz="800" dirty="0"/>
              <a:t>Conference on Computational Intelligence, Modelling and Simulation,</a:t>
            </a:r>
            <a:br>
              <a:rPr lang="en-GB" sz="800" dirty="0"/>
            </a:br>
            <a:r>
              <a:rPr lang="en-GB" sz="800" dirty="0"/>
              <a:t>2010, pp. 33–38.</a:t>
            </a:r>
          </a:p>
          <a:p>
            <a:pPr marL="114300" indent="0">
              <a:buNone/>
            </a:pPr>
            <a:br>
              <a:rPr lang="en-GB" sz="800" dirty="0"/>
            </a:br>
            <a:r>
              <a:rPr lang="en-GB" sz="800" dirty="0"/>
              <a:t>[6] T. </a:t>
            </a:r>
            <a:r>
              <a:rPr lang="en-GB" sz="800" dirty="0" err="1"/>
              <a:t>Tiay</a:t>
            </a:r>
            <a:r>
              <a:rPr lang="en-GB" sz="800" dirty="0"/>
              <a:t>, P. </a:t>
            </a:r>
            <a:r>
              <a:rPr lang="en-GB" sz="800" dirty="0" err="1"/>
              <a:t>Benyaphaichit</a:t>
            </a:r>
            <a:r>
              <a:rPr lang="en-GB" sz="800" dirty="0"/>
              <a:t>, and P. </a:t>
            </a:r>
            <a:r>
              <a:rPr lang="en-GB" sz="800" dirty="0" err="1"/>
              <a:t>Riyamongkol</a:t>
            </a:r>
            <a:r>
              <a:rPr lang="en-GB" sz="800" dirty="0"/>
              <a:t>, “Flower recognition</a:t>
            </a:r>
            <a:br>
              <a:rPr lang="en-GB" sz="800" dirty="0"/>
            </a:br>
            <a:r>
              <a:rPr lang="en-GB" sz="800" dirty="0"/>
              <a:t>system based on image processing,” Proceedings of the 2014 3rd ICT</a:t>
            </a:r>
            <a:br>
              <a:rPr lang="en-GB" sz="800" dirty="0"/>
            </a:br>
            <a:r>
              <a:rPr lang="en-GB" sz="800" dirty="0"/>
              <a:t>International Senior Project Conference, ICT-ISPC 2014, pp. 99–102, 10</a:t>
            </a:r>
            <a:br>
              <a:rPr lang="en-GB" sz="800" dirty="0"/>
            </a:br>
            <a:r>
              <a:rPr lang="en-GB" sz="800" dirty="0"/>
              <a:t>2014.</a:t>
            </a:r>
          </a:p>
          <a:p>
            <a:pPr marL="114300" indent="0">
              <a:buNone/>
            </a:pPr>
            <a:br>
              <a:rPr lang="en-GB" sz="800" dirty="0"/>
            </a:br>
            <a:r>
              <a:rPr lang="en-GB" sz="800" dirty="0"/>
              <a:t>[7] J. Borg and D. Scerri, “Image classification with a deep learning model</a:t>
            </a:r>
            <a:br>
              <a:rPr lang="en-GB" sz="800" dirty="0"/>
            </a:br>
            <a:r>
              <a:rPr lang="en-GB" sz="800" dirty="0"/>
              <a:t>for classifying </a:t>
            </a:r>
            <a:r>
              <a:rPr lang="en-GB" sz="800" dirty="0" err="1"/>
              <a:t>maltese</a:t>
            </a:r>
            <a:r>
              <a:rPr lang="en-GB" sz="800" dirty="0"/>
              <a:t> endemic and non-endemic flowering plants,”</a:t>
            </a:r>
            <a:br>
              <a:rPr lang="en-GB" sz="800" dirty="0"/>
            </a:br>
            <a:r>
              <a:rPr lang="en-GB" sz="800" dirty="0"/>
              <a:t>Paola, PLA 9032, May 2023, [email address: justin.borg.e21729, </a:t>
            </a:r>
            <a:r>
              <a:rPr lang="en-GB" sz="800" dirty="0" err="1"/>
              <a:t>dar</a:t>
            </a:r>
            <a:r>
              <a:rPr lang="en-GB" sz="800" dirty="0"/>
              <a:t>-</a:t>
            </a:r>
            <a:br>
              <a:rPr lang="en-GB" sz="800" dirty="0"/>
            </a:br>
            <a:r>
              <a:rPr lang="en-GB" sz="800" dirty="0" err="1"/>
              <a:t>ren.sceri</a:t>
            </a:r>
            <a:r>
              <a:rPr lang="en-GB" sz="800" dirty="0"/>
              <a:t>]@mcast.edu.mt.</a:t>
            </a:r>
            <a:endParaRPr lang="en-US" sz="800" dirty="0"/>
          </a:p>
        </p:txBody>
      </p:sp>
    </p:spTree>
    <p:extLst>
      <p:ext uri="{BB962C8B-B14F-4D97-AF65-F5344CB8AC3E}">
        <p14:creationId xmlns:p14="http://schemas.microsoft.com/office/powerpoint/2010/main" val="1793795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316E-7EDB-6341-901B-EA548A0F0CE2}"/>
              </a:ext>
            </a:extLst>
          </p:cNvPr>
          <p:cNvSpPr>
            <a:spLocks noGrp="1"/>
          </p:cNvSpPr>
          <p:nvPr>
            <p:ph type="title"/>
          </p:nvPr>
        </p:nvSpPr>
        <p:spPr>
          <a:xfrm>
            <a:off x="311700" y="2150849"/>
            <a:ext cx="8520600" cy="1294715"/>
          </a:xfrm>
        </p:spPr>
        <p:txBody>
          <a:bodyPr/>
          <a:lstStyle/>
          <a:p>
            <a:r>
              <a:rPr lang="en-US" b="1" dirty="0">
                <a:latin typeface="Raleway" panose="020B0604020202020204" charset="0"/>
              </a:rPr>
              <a:t>Thank you</a:t>
            </a:r>
            <a:br>
              <a:rPr lang="en-US" dirty="0"/>
            </a:br>
            <a:br>
              <a:rPr lang="en-US" sz="800" dirty="0"/>
            </a:br>
            <a:r>
              <a:rPr lang="en-US" sz="2000" dirty="0"/>
              <a:t>Justin Borg, Mario </a:t>
            </a:r>
            <a:r>
              <a:rPr lang="en-US" sz="2000" dirty="0" err="1"/>
              <a:t>Mallia-Milanes</a:t>
            </a:r>
            <a:endParaRPr lang="en-US" dirty="0"/>
          </a:p>
        </p:txBody>
      </p:sp>
      <p:cxnSp>
        <p:nvCxnSpPr>
          <p:cNvPr id="3" name="Straight Connector 2">
            <a:extLst>
              <a:ext uri="{FF2B5EF4-FFF2-40B4-BE49-F238E27FC236}">
                <a16:creationId xmlns:a16="http://schemas.microsoft.com/office/drawing/2014/main" id="{5E3DAA63-4D00-0147-B9CF-24027D8A2FAF}"/>
              </a:ext>
            </a:extLst>
          </p:cNvPr>
          <p:cNvCxnSpPr/>
          <p:nvPr/>
        </p:nvCxnSpPr>
        <p:spPr>
          <a:xfrm>
            <a:off x="112644" y="2939288"/>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descr="Shape&#10;&#10;Description automatically generated with medium confidence">
            <a:extLst>
              <a:ext uri="{FF2B5EF4-FFF2-40B4-BE49-F238E27FC236}">
                <a16:creationId xmlns:a16="http://schemas.microsoft.com/office/drawing/2014/main" id="{59AEA123-F6BA-4DF5-9223-7478E8C81015}"/>
              </a:ext>
            </a:extLst>
          </p:cNvPr>
          <p:cNvPicPr>
            <a:picLocks noChangeAspect="1"/>
          </p:cNvPicPr>
          <p:nvPr/>
        </p:nvPicPr>
        <p:blipFill>
          <a:blip r:embed="rId2"/>
          <a:stretch>
            <a:fillRect/>
          </a:stretch>
        </p:blipFill>
        <p:spPr>
          <a:xfrm>
            <a:off x="2581742" y="3538134"/>
            <a:ext cx="3980515" cy="1391738"/>
          </a:xfrm>
          <a:prstGeom prst="rect">
            <a:avLst/>
          </a:prstGeom>
        </p:spPr>
      </p:pic>
    </p:spTree>
    <p:extLst>
      <p:ext uri="{BB962C8B-B14F-4D97-AF65-F5344CB8AC3E}">
        <p14:creationId xmlns:p14="http://schemas.microsoft.com/office/powerpoint/2010/main" val="2793694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Problem Definition</a:t>
            </a:r>
            <a:endParaRPr sz="2000" b="1" dirty="0">
              <a:latin typeface="Raleway"/>
              <a:ea typeface="Raleway"/>
              <a:cs typeface="Raleway"/>
              <a:sym typeface="Raleway"/>
            </a:endParaRPr>
          </a:p>
        </p:txBody>
      </p:sp>
      <p:sp>
        <p:nvSpPr>
          <p:cNvPr id="6" name="Text Placeholder 5">
            <a:extLst>
              <a:ext uri="{FF2B5EF4-FFF2-40B4-BE49-F238E27FC236}">
                <a16:creationId xmlns:a16="http://schemas.microsoft.com/office/drawing/2014/main" id="{0CFF0A6D-295C-456E-8798-17AF125A5864}"/>
              </a:ext>
            </a:extLst>
          </p:cNvPr>
          <p:cNvSpPr>
            <a:spLocks noGrp="1"/>
          </p:cNvSpPr>
          <p:nvPr>
            <p:ph type="body" idx="1"/>
          </p:nvPr>
        </p:nvSpPr>
        <p:spPr>
          <a:xfrm>
            <a:off x="311700" y="1152474"/>
            <a:ext cx="8520600" cy="3739957"/>
          </a:xfrm>
        </p:spPr>
        <p:txBody>
          <a:bodyPr/>
          <a:lstStyle/>
          <a:p>
            <a:pPr marL="114300" indent="0">
              <a:lnSpc>
                <a:spcPct val="150000"/>
              </a:lnSpc>
              <a:buNone/>
            </a:pPr>
            <a:r>
              <a:rPr lang="en-GB" sz="1600" dirty="0"/>
              <a:t>Background</a:t>
            </a:r>
            <a:endParaRPr lang="en-GB" sz="1400" dirty="0"/>
          </a:p>
          <a:p>
            <a:pPr marL="114300" indent="0">
              <a:lnSpc>
                <a:spcPct val="150000"/>
              </a:lnSpc>
              <a:buNone/>
            </a:pPr>
            <a:r>
              <a:rPr lang="en-GB" sz="1400" dirty="0"/>
              <a:t>	- Flower classification in Malta and around the world is crucial for medicinal fields, 	conservation efforts, gardening, botanical research etc. With this being said, flower 	classification is an ever increasingly difficult task in  which the demand for specialisation of this 	field is not being met.</a:t>
            </a:r>
          </a:p>
          <a:p>
            <a:pPr marL="114300" indent="0">
              <a:lnSpc>
                <a:spcPct val="150000"/>
              </a:lnSpc>
              <a:buNone/>
            </a:pPr>
            <a:r>
              <a:rPr lang="en-GB" sz="1600" dirty="0"/>
              <a:t>Aim of Study</a:t>
            </a:r>
          </a:p>
          <a:p>
            <a:pPr marL="114300" indent="0">
              <a:lnSpc>
                <a:spcPct val="150000"/>
              </a:lnSpc>
              <a:buNone/>
            </a:pPr>
            <a:r>
              <a:rPr lang="en-GB" sz="1400" dirty="0"/>
              <a:t>	- Using Computer vision, Image classification and deep learning in attempt to automate the 	process of flower classification.</a:t>
            </a:r>
          </a:p>
          <a:p>
            <a:pPr marL="114300" indent="0">
              <a:lnSpc>
                <a:spcPct val="150000"/>
              </a:lnSpc>
              <a:buNone/>
            </a:pPr>
            <a:r>
              <a:rPr lang="en-GB" sz="1600" dirty="0"/>
              <a:t>Objective</a:t>
            </a:r>
          </a:p>
          <a:p>
            <a:pPr marL="114300" indent="0">
              <a:lnSpc>
                <a:spcPct val="150000"/>
              </a:lnSpc>
              <a:buNone/>
            </a:pPr>
            <a:r>
              <a:rPr lang="en-GB" sz="1400" dirty="0"/>
              <a:t>	- Develop an image classification model which is able to effectively recognize and predict 	flowering plant images.</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 b="1" dirty="0">
                <a:latin typeface="Raleway"/>
                <a:ea typeface="Raleway"/>
                <a:cs typeface="Raleway"/>
                <a:sym typeface="Raleway"/>
              </a:rPr>
              <a:t>Hypothesis &amp; Questions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D83BEE64-D478-46E3-9F61-901B1B8AD7B9}"/>
              </a:ext>
            </a:extLst>
          </p:cNvPr>
          <p:cNvSpPr>
            <a:spLocks noGrp="1"/>
          </p:cNvSpPr>
          <p:nvPr>
            <p:ph type="body" idx="1"/>
          </p:nvPr>
        </p:nvSpPr>
        <p:spPr>
          <a:xfrm>
            <a:off x="311700" y="1152474"/>
            <a:ext cx="8520600" cy="3714797"/>
          </a:xfrm>
        </p:spPr>
        <p:txBody>
          <a:bodyPr/>
          <a:lstStyle/>
          <a:p>
            <a:pPr marL="114300" indent="0">
              <a:buNone/>
            </a:pPr>
            <a:r>
              <a:rPr lang="en-GB" dirty="0"/>
              <a:t>Hypothesis</a:t>
            </a:r>
          </a:p>
          <a:p>
            <a:pPr marL="114300" indent="0">
              <a:buNone/>
            </a:pPr>
            <a:r>
              <a:rPr lang="en-GB" sz="1400" dirty="0"/>
              <a:t>	The hypothesis of this study is that image classification with deep learning models can be 	used to classify Maltese endemic and non-endemic flowering plants.</a:t>
            </a:r>
          </a:p>
          <a:p>
            <a:pPr marL="114300" indent="0">
              <a:buNone/>
            </a:pPr>
            <a:endParaRPr lang="en-GB" dirty="0"/>
          </a:p>
          <a:p>
            <a:pPr marL="114300" indent="0">
              <a:buNone/>
            </a:pPr>
            <a:r>
              <a:rPr lang="en-GB" dirty="0"/>
              <a:t>Research Questions</a:t>
            </a:r>
          </a:p>
          <a:p>
            <a:pPr marL="914400" lvl="2" indent="-342900">
              <a:spcBef>
                <a:spcPts val="0"/>
              </a:spcBef>
              <a:buSzPts val="1800"/>
              <a:buFont typeface="+mj-lt"/>
              <a:buAutoNum type="arabicPeriod"/>
            </a:pPr>
            <a:r>
              <a:rPr lang="en-GB" dirty="0"/>
              <a:t>How is the accuracy of image classification affected in deep learning</a:t>
            </a:r>
            <a:br>
              <a:rPr lang="en-GB" dirty="0"/>
            </a:br>
            <a:r>
              <a:rPr lang="en-GB" dirty="0"/>
              <a:t>models when using different types of data augmentation pre-</a:t>
            </a:r>
            <a:br>
              <a:rPr lang="en-GB" dirty="0"/>
            </a:br>
            <a:r>
              <a:rPr lang="en-GB" dirty="0"/>
              <a:t>processing layers?</a:t>
            </a:r>
          </a:p>
          <a:p>
            <a:pPr marL="914400" lvl="2" indent="-342900">
              <a:spcBef>
                <a:spcPts val="0"/>
              </a:spcBef>
              <a:buSzPts val="1800"/>
              <a:buFont typeface="+mj-lt"/>
              <a:buAutoNum type="arabicPeriod"/>
            </a:pPr>
            <a:endParaRPr lang="en-GB" dirty="0"/>
          </a:p>
          <a:p>
            <a:pPr marL="914400" lvl="2" indent="-342900">
              <a:spcBef>
                <a:spcPts val="0"/>
              </a:spcBef>
              <a:buSzPts val="1800"/>
              <a:buFont typeface="+mj-lt"/>
              <a:buAutoNum type="arabicPeriod"/>
            </a:pPr>
            <a:r>
              <a:rPr lang="en-GB" dirty="0"/>
              <a:t>How effective is image classification in classifying Maltese endemic and non-endemic flowering plants?</a:t>
            </a:r>
          </a:p>
        </p:txBody>
      </p:sp>
    </p:spTree>
    <p:extLst>
      <p:ext uri="{BB962C8B-B14F-4D97-AF65-F5344CB8AC3E}">
        <p14:creationId xmlns:p14="http://schemas.microsoft.com/office/powerpoint/2010/main" val="149105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Reviewed Literature and Methodologies</a:t>
            </a:r>
            <a:endParaRPr sz="2000" b="1" dirty="0">
              <a:latin typeface="Raleway"/>
              <a:ea typeface="Raleway"/>
              <a:cs typeface="Raleway"/>
              <a:sym typeface="Raleway"/>
            </a:endParaRPr>
          </a:p>
        </p:txBody>
      </p:sp>
      <p:sp>
        <p:nvSpPr>
          <p:cNvPr id="10" name="Shape 61">
            <a:extLst>
              <a:ext uri="{FF2B5EF4-FFF2-40B4-BE49-F238E27FC236}">
                <a16:creationId xmlns:a16="http://schemas.microsoft.com/office/drawing/2014/main" id="{FD4B4C9F-F7EC-4B6E-876F-FFE4D72DA8C5}"/>
              </a:ext>
            </a:extLst>
          </p:cNvPr>
          <p:cNvSpPr txBox="1">
            <a:spLocks noGrp="1"/>
          </p:cNvSpPr>
          <p:nvPr>
            <p:ph type="body" idx="1"/>
          </p:nvPr>
        </p:nvSpPr>
        <p:spPr>
          <a:xfrm>
            <a:off x="311699" y="1152475"/>
            <a:ext cx="8632275" cy="285681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400" dirty="0" err="1"/>
              <a:t>C.Narvekar</a:t>
            </a:r>
            <a:r>
              <a:rPr lang="en-GB" sz="1400" dirty="0"/>
              <a:t> et al. (2020) conducted a similar study by proposing a CNN deep learning model using transfer learning in attempt to classify flower images. They obtained very good </a:t>
            </a:r>
          </a:p>
          <a:p>
            <a:pPr marL="0" lvl="0" indent="0" rtl="0">
              <a:spcBef>
                <a:spcPts val="0"/>
              </a:spcBef>
              <a:spcAft>
                <a:spcPts val="0"/>
              </a:spcAft>
              <a:buNone/>
            </a:pPr>
            <a:r>
              <a:rPr lang="en-GB" sz="1400" dirty="0"/>
              <a:t>accuracy results and the overall study was successful.</a:t>
            </a:r>
          </a:p>
          <a:p>
            <a:pPr marL="0" lvl="0" indent="0" rtl="0">
              <a:spcBef>
                <a:spcPts val="0"/>
              </a:spcBef>
              <a:spcAft>
                <a:spcPts val="0"/>
              </a:spcAft>
              <a:buNone/>
            </a:pPr>
            <a:endParaRPr lang="en-GB" sz="1400" dirty="0"/>
          </a:p>
          <a:p>
            <a:pPr marL="0" lvl="0" indent="0" rtl="0">
              <a:spcBef>
                <a:spcPts val="0"/>
              </a:spcBef>
              <a:spcAft>
                <a:spcPts val="0"/>
              </a:spcAft>
              <a:buNone/>
            </a:pPr>
            <a:r>
              <a:rPr lang="en-GB" sz="1400" dirty="0"/>
              <a:t>In another study by </a:t>
            </a:r>
            <a:r>
              <a:rPr lang="en-GB" sz="1400" dirty="0" err="1"/>
              <a:t>F.Siraj</a:t>
            </a:r>
            <a:r>
              <a:rPr lang="en-GB" sz="1400" dirty="0"/>
              <a:t> et al. (2010) the authors hypothesized the use of </a:t>
            </a:r>
          </a:p>
          <a:p>
            <a:pPr marL="0" lvl="0" indent="0" rtl="0">
              <a:spcBef>
                <a:spcPts val="0"/>
              </a:spcBef>
              <a:spcAft>
                <a:spcPts val="0"/>
              </a:spcAft>
              <a:buNone/>
            </a:pPr>
            <a:r>
              <a:rPr lang="en-GB" sz="1400" dirty="0"/>
              <a:t>Neural Networks and image processing to be able to understand flower </a:t>
            </a:r>
          </a:p>
          <a:p>
            <a:pPr marL="0" lvl="0" indent="0" rtl="0">
              <a:spcBef>
                <a:spcPts val="0"/>
              </a:spcBef>
              <a:spcAft>
                <a:spcPts val="0"/>
              </a:spcAft>
              <a:buNone/>
            </a:pPr>
            <a:r>
              <a:rPr lang="en-GB" sz="1400" dirty="0"/>
              <a:t>Image features found in the Malaysian Blooming Flower.</a:t>
            </a:r>
          </a:p>
          <a:p>
            <a:pPr marL="0" lvl="0" indent="0" rtl="0">
              <a:spcBef>
                <a:spcPts val="0"/>
              </a:spcBef>
              <a:spcAft>
                <a:spcPts val="0"/>
              </a:spcAft>
              <a:buNone/>
            </a:pPr>
            <a:endParaRPr lang="en-GB" sz="1400" dirty="0"/>
          </a:p>
          <a:p>
            <a:pPr marL="0" lvl="0" indent="0" rtl="0">
              <a:spcBef>
                <a:spcPts val="0"/>
              </a:spcBef>
              <a:spcAft>
                <a:spcPts val="0"/>
              </a:spcAft>
              <a:buNone/>
            </a:pPr>
            <a:r>
              <a:rPr lang="en-GB" sz="1400" dirty="0" err="1"/>
              <a:t>T.Tiay</a:t>
            </a:r>
            <a:r>
              <a:rPr lang="en-GB" sz="1400" dirty="0"/>
              <a:t> et al. (2014) proposed a model which uses edge and colour characteristics found in flower images to carry out flower image classification. This study uses Hu’s seven moment algorithm and the K-nearest neighbour algorithm.</a:t>
            </a:r>
          </a:p>
          <a:p>
            <a:pPr marL="0" lvl="0" indent="0" rtl="0">
              <a:spcBef>
                <a:spcPts val="0"/>
              </a:spcBef>
              <a:spcAft>
                <a:spcPts val="0"/>
              </a:spcAft>
              <a:buNone/>
            </a:pPr>
            <a:endParaRPr lang="en-GB"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 name="Picture 2" descr="A picture containing text, font, screenshot, number&#10;&#10;Description automatically generated">
            <a:extLst>
              <a:ext uri="{FF2B5EF4-FFF2-40B4-BE49-F238E27FC236}">
                <a16:creationId xmlns:a16="http://schemas.microsoft.com/office/drawing/2014/main" id="{040FC6BF-ED6F-D387-F25E-7C800230CA32}"/>
              </a:ext>
            </a:extLst>
          </p:cNvPr>
          <p:cNvPicPr>
            <a:picLocks noChangeAspect="1"/>
          </p:cNvPicPr>
          <p:nvPr/>
        </p:nvPicPr>
        <p:blipFill>
          <a:blip r:embed="rId3"/>
          <a:stretch>
            <a:fillRect/>
          </a:stretch>
        </p:blipFill>
        <p:spPr>
          <a:xfrm>
            <a:off x="6421171" y="1560886"/>
            <a:ext cx="2623686" cy="1418788"/>
          </a:xfrm>
          <a:prstGeom prst="rect">
            <a:avLst/>
          </a:prstGeom>
        </p:spPr>
      </p:pic>
      <p:pic>
        <p:nvPicPr>
          <p:cNvPr id="14" name="Picture 13" descr="A picture containing flower, frangipani, plant, petal&#10;&#10;Description automatically generated">
            <a:extLst>
              <a:ext uri="{FF2B5EF4-FFF2-40B4-BE49-F238E27FC236}">
                <a16:creationId xmlns:a16="http://schemas.microsoft.com/office/drawing/2014/main" id="{A1E68F37-2F3A-E7DF-B1AD-2AA15FFA2ED5}"/>
              </a:ext>
            </a:extLst>
          </p:cNvPr>
          <p:cNvPicPr>
            <a:picLocks noChangeAspect="1"/>
          </p:cNvPicPr>
          <p:nvPr/>
        </p:nvPicPr>
        <p:blipFill>
          <a:blip r:embed="rId4"/>
          <a:stretch>
            <a:fillRect/>
          </a:stretch>
        </p:blipFill>
        <p:spPr>
          <a:xfrm>
            <a:off x="311700" y="4160032"/>
            <a:ext cx="2557440" cy="817685"/>
          </a:xfrm>
          <a:prstGeom prst="rect">
            <a:avLst/>
          </a:prstGeom>
        </p:spPr>
      </p:pic>
      <p:pic>
        <p:nvPicPr>
          <p:cNvPr id="16" name="Picture 15" descr="A picture containing flower, black and white, white, monochrome photography&#10;&#10;Description automatically generated">
            <a:extLst>
              <a:ext uri="{FF2B5EF4-FFF2-40B4-BE49-F238E27FC236}">
                <a16:creationId xmlns:a16="http://schemas.microsoft.com/office/drawing/2014/main" id="{10F825D8-97B6-95C2-DBDA-B923E5C186FC}"/>
              </a:ext>
            </a:extLst>
          </p:cNvPr>
          <p:cNvPicPr>
            <a:picLocks noChangeAspect="1"/>
          </p:cNvPicPr>
          <p:nvPr/>
        </p:nvPicPr>
        <p:blipFill>
          <a:blip r:embed="rId5"/>
          <a:stretch>
            <a:fillRect/>
          </a:stretch>
        </p:blipFill>
        <p:spPr>
          <a:xfrm>
            <a:off x="3348139" y="4160032"/>
            <a:ext cx="2557440" cy="858569"/>
          </a:xfrm>
          <a:prstGeom prst="rect">
            <a:avLst/>
          </a:prstGeom>
        </p:spPr>
      </p:pic>
      <p:pic>
        <p:nvPicPr>
          <p:cNvPr id="18" name="Picture 17" descr="A black and white image of a person's face&#10;&#10;Description automatically generated with low confidence">
            <a:extLst>
              <a:ext uri="{FF2B5EF4-FFF2-40B4-BE49-F238E27FC236}">
                <a16:creationId xmlns:a16="http://schemas.microsoft.com/office/drawing/2014/main" id="{36B11AFB-F6F1-E6B1-949F-0E8CA2865EB3}"/>
              </a:ext>
            </a:extLst>
          </p:cNvPr>
          <p:cNvPicPr>
            <a:picLocks noChangeAspect="1"/>
          </p:cNvPicPr>
          <p:nvPr/>
        </p:nvPicPr>
        <p:blipFill>
          <a:blip r:embed="rId6"/>
          <a:stretch>
            <a:fillRect/>
          </a:stretch>
        </p:blipFill>
        <p:spPr>
          <a:xfrm>
            <a:off x="6274857" y="4158216"/>
            <a:ext cx="2557443" cy="858570"/>
          </a:xfrm>
          <a:prstGeom prst="rect">
            <a:avLst/>
          </a:prstGeom>
        </p:spPr>
      </p:pic>
      <p:sp>
        <p:nvSpPr>
          <p:cNvPr id="19" name="TextBox 18">
            <a:extLst>
              <a:ext uri="{FF2B5EF4-FFF2-40B4-BE49-F238E27FC236}">
                <a16:creationId xmlns:a16="http://schemas.microsoft.com/office/drawing/2014/main" id="{153346F7-FB88-6FC7-0B6C-B90110929334}"/>
              </a:ext>
            </a:extLst>
          </p:cNvPr>
          <p:cNvSpPr txBox="1"/>
          <p:nvPr/>
        </p:nvSpPr>
        <p:spPr>
          <a:xfrm>
            <a:off x="1152829" y="4878286"/>
            <a:ext cx="875181" cy="276999"/>
          </a:xfrm>
          <a:prstGeom prst="rect">
            <a:avLst/>
          </a:prstGeom>
          <a:noFill/>
        </p:spPr>
        <p:txBody>
          <a:bodyPr wrap="square" rtlCol="0">
            <a:spAutoFit/>
          </a:bodyPr>
          <a:lstStyle/>
          <a:p>
            <a:r>
              <a:rPr lang="en-MT" sz="1200" dirty="0"/>
              <a:t>Grayscale</a:t>
            </a:r>
            <a:endParaRPr lang="en-MT" dirty="0"/>
          </a:p>
        </p:txBody>
      </p:sp>
      <p:sp>
        <p:nvSpPr>
          <p:cNvPr id="20" name="TextBox 19">
            <a:extLst>
              <a:ext uri="{FF2B5EF4-FFF2-40B4-BE49-F238E27FC236}">
                <a16:creationId xmlns:a16="http://schemas.microsoft.com/office/drawing/2014/main" id="{053C6D27-F966-BC65-30B3-0124E739228F}"/>
              </a:ext>
            </a:extLst>
          </p:cNvPr>
          <p:cNvSpPr txBox="1"/>
          <p:nvPr/>
        </p:nvSpPr>
        <p:spPr>
          <a:xfrm>
            <a:off x="4251629" y="4892342"/>
            <a:ext cx="875181" cy="276999"/>
          </a:xfrm>
          <a:prstGeom prst="rect">
            <a:avLst/>
          </a:prstGeom>
          <a:noFill/>
        </p:spPr>
        <p:txBody>
          <a:bodyPr wrap="square" rtlCol="0">
            <a:spAutoFit/>
          </a:bodyPr>
          <a:lstStyle/>
          <a:p>
            <a:r>
              <a:rPr lang="en-MT" sz="1200" dirty="0"/>
              <a:t>Cropping</a:t>
            </a:r>
            <a:endParaRPr lang="en-MT" dirty="0"/>
          </a:p>
        </p:txBody>
      </p:sp>
      <p:sp>
        <p:nvSpPr>
          <p:cNvPr id="21" name="TextBox 20">
            <a:extLst>
              <a:ext uri="{FF2B5EF4-FFF2-40B4-BE49-F238E27FC236}">
                <a16:creationId xmlns:a16="http://schemas.microsoft.com/office/drawing/2014/main" id="{8FB927C6-7D47-C017-0EF9-2D592AE07805}"/>
              </a:ext>
            </a:extLst>
          </p:cNvPr>
          <p:cNvSpPr txBox="1"/>
          <p:nvPr/>
        </p:nvSpPr>
        <p:spPr>
          <a:xfrm>
            <a:off x="7311354" y="4892342"/>
            <a:ext cx="621241" cy="276999"/>
          </a:xfrm>
          <a:prstGeom prst="rect">
            <a:avLst/>
          </a:prstGeom>
          <a:noFill/>
        </p:spPr>
        <p:txBody>
          <a:bodyPr wrap="square" rtlCol="0">
            <a:spAutoFit/>
          </a:bodyPr>
          <a:lstStyle/>
          <a:p>
            <a:r>
              <a:rPr lang="en-MT" sz="1200" dirty="0"/>
              <a:t>Edge</a:t>
            </a:r>
            <a:endParaRPr lang="en-MT" dirty="0"/>
          </a:p>
        </p:txBody>
      </p:sp>
    </p:spTree>
    <p:extLst>
      <p:ext uri="{BB962C8B-B14F-4D97-AF65-F5344CB8AC3E}">
        <p14:creationId xmlns:p14="http://schemas.microsoft.com/office/powerpoint/2010/main" val="172244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Chosen Methodology</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a:xfrm>
            <a:off x="311700" y="1152475"/>
            <a:ext cx="4260300" cy="3416400"/>
          </a:xfrm>
        </p:spPr>
        <p:txBody>
          <a:bodyPr/>
          <a:lstStyle/>
          <a:p>
            <a:pPr marL="114300" indent="0">
              <a:buNone/>
            </a:pPr>
            <a:r>
              <a:rPr lang="en-GB" sz="1400" dirty="0"/>
              <a:t>The model in this study followed the </a:t>
            </a:r>
            <a:r>
              <a:rPr lang="en-GB" sz="1400" dirty="0" err="1"/>
              <a:t>Keras</a:t>
            </a:r>
            <a:r>
              <a:rPr lang="en-GB" sz="1400" dirty="0"/>
              <a:t> Sequential model in aims of building a Convolutional Neural Network (CNN) able to classify flower images. </a:t>
            </a:r>
          </a:p>
          <a:p>
            <a:pPr marL="114300" indent="0">
              <a:buNone/>
            </a:pPr>
            <a:endParaRPr lang="en-GB" sz="1400" dirty="0"/>
          </a:p>
          <a:p>
            <a:pPr marL="114300" indent="0">
              <a:buNone/>
            </a:pPr>
            <a:r>
              <a:rPr lang="en-GB" sz="1400" dirty="0"/>
              <a:t>This in conjunction with TensorFlow’s deep learning framework were the technologies used for building our model.</a:t>
            </a:r>
          </a:p>
          <a:p>
            <a:pPr marL="114300" indent="0">
              <a:buNone/>
            </a:pPr>
            <a:endParaRPr lang="en-GB" sz="1400" dirty="0"/>
          </a:p>
          <a:p>
            <a:pPr marL="114300" indent="0">
              <a:buNone/>
            </a:pPr>
            <a:r>
              <a:rPr lang="en-GB" sz="1400" dirty="0"/>
              <a:t>Python 3.11.1 and Visual Studio Code were used as the programming language and code editor for the creation of this classification model.</a:t>
            </a:r>
          </a:p>
          <a:p>
            <a:pPr marL="114300" indent="0">
              <a:buNone/>
            </a:pPr>
            <a:endParaRPr lang="en-GB" sz="1400" dirty="0"/>
          </a:p>
          <a:p>
            <a:pPr marL="114300" indent="0">
              <a:buNone/>
            </a:pPr>
            <a:endParaRPr lang="en-GB" sz="1400" dirty="0"/>
          </a:p>
          <a:p>
            <a:pPr marL="114300" indent="0">
              <a:buNone/>
            </a:pPr>
            <a:endParaRPr lang="en-GB"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 name="Picture 3" descr="A picture containing font, graphics, screenshot, logo&#10;&#10;Description automatically generated">
            <a:extLst>
              <a:ext uri="{FF2B5EF4-FFF2-40B4-BE49-F238E27FC236}">
                <a16:creationId xmlns:a16="http://schemas.microsoft.com/office/drawing/2014/main" id="{EFA781A1-FF48-2AF5-0597-DECF5BE51B39}"/>
              </a:ext>
            </a:extLst>
          </p:cNvPr>
          <p:cNvPicPr>
            <a:picLocks noChangeAspect="1"/>
          </p:cNvPicPr>
          <p:nvPr/>
        </p:nvPicPr>
        <p:blipFill>
          <a:blip r:embed="rId3"/>
          <a:stretch>
            <a:fillRect/>
          </a:stretch>
        </p:blipFill>
        <p:spPr>
          <a:xfrm>
            <a:off x="4481911" y="1197534"/>
            <a:ext cx="2638425" cy="765143"/>
          </a:xfrm>
          <a:prstGeom prst="rect">
            <a:avLst/>
          </a:prstGeom>
        </p:spPr>
      </p:pic>
      <p:pic>
        <p:nvPicPr>
          <p:cNvPr id="7" name="Picture 6" descr="A picture containing font, graphics, logo, symbol&#10;&#10;Description automatically generated">
            <a:extLst>
              <a:ext uri="{FF2B5EF4-FFF2-40B4-BE49-F238E27FC236}">
                <a16:creationId xmlns:a16="http://schemas.microsoft.com/office/drawing/2014/main" id="{1A931F69-7F42-BAC1-6C7D-FA4E12FFD5BE}"/>
              </a:ext>
            </a:extLst>
          </p:cNvPr>
          <p:cNvPicPr>
            <a:picLocks noChangeAspect="1"/>
          </p:cNvPicPr>
          <p:nvPr/>
        </p:nvPicPr>
        <p:blipFill>
          <a:blip r:embed="rId4"/>
          <a:stretch>
            <a:fillRect/>
          </a:stretch>
        </p:blipFill>
        <p:spPr>
          <a:xfrm>
            <a:off x="5734849" y="1803843"/>
            <a:ext cx="3409151" cy="1144678"/>
          </a:xfrm>
          <a:prstGeom prst="rect">
            <a:avLst/>
          </a:prstGeom>
        </p:spPr>
      </p:pic>
      <p:pic>
        <p:nvPicPr>
          <p:cNvPr id="6" name="Picture 5" descr="A picture containing clipart, graphics, font, design&#10;&#10;Description automatically generated">
            <a:extLst>
              <a:ext uri="{FF2B5EF4-FFF2-40B4-BE49-F238E27FC236}">
                <a16:creationId xmlns:a16="http://schemas.microsoft.com/office/drawing/2014/main" id="{001D7146-0A87-DF46-9E0F-4977610A0525}"/>
              </a:ext>
            </a:extLst>
          </p:cNvPr>
          <p:cNvPicPr>
            <a:picLocks noChangeAspect="1"/>
          </p:cNvPicPr>
          <p:nvPr/>
        </p:nvPicPr>
        <p:blipFill>
          <a:blip r:embed="rId5"/>
          <a:stretch>
            <a:fillRect/>
          </a:stretch>
        </p:blipFill>
        <p:spPr>
          <a:xfrm>
            <a:off x="4705350" y="2651673"/>
            <a:ext cx="2838450" cy="1596628"/>
          </a:xfrm>
          <a:prstGeom prst="rect">
            <a:avLst/>
          </a:prstGeom>
        </p:spPr>
      </p:pic>
      <p:pic>
        <p:nvPicPr>
          <p:cNvPr id="9" name="Picture 8" descr="A picture containing symbol, logo, graphics, electric blue&#10;&#10;Description automatically generated">
            <a:extLst>
              <a:ext uri="{FF2B5EF4-FFF2-40B4-BE49-F238E27FC236}">
                <a16:creationId xmlns:a16="http://schemas.microsoft.com/office/drawing/2014/main" id="{17AC5CC3-DF9F-DAD2-C05B-9BF2C03817F1}"/>
              </a:ext>
            </a:extLst>
          </p:cNvPr>
          <p:cNvPicPr>
            <a:picLocks noChangeAspect="1"/>
          </p:cNvPicPr>
          <p:nvPr/>
        </p:nvPicPr>
        <p:blipFill>
          <a:blip r:embed="rId6"/>
          <a:stretch>
            <a:fillRect/>
          </a:stretch>
        </p:blipFill>
        <p:spPr>
          <a:xfrm>
            <a:off x="6386556" y="3700438"/>
            <a:ext cx="2757444" cy="1443062"/>
          </a:xfrm>
          <a:prstGeom prst="rect">
            <a:avLst/>
          </a:prstGeom>
        </p:spPr>
      </p:pic>
    </p:spTree>
    <p:extLst>
      <p:ext uri="{BB962C8B-B14F-4D97-AF65-F5344CB8AC3E}">
        <p14:creationId xmlns:p14="http://schemas.microsoft.com/office/powerpoint/2010/main" val="3392495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Experiment Design – Research Pipeline</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a:xfrm>
            <a:off x="311700" y="1152475"/>
            <a:ext cx="8520600" cy="3416400"/>
          </a:xfrm>
        </p:spPr>
        <p:txBody>
          <a:bodyPr/>
          <a:lstStyle/>
          <a:p>
            <a:pPr marL="114300" indent="0">
              <a:buNone/>
            </a:pPr>
            <a:endParaRPr lang="en-GB" sz="1400" dirty="0"/>
          </a:p>
          <a:p>
            <a:pPr marL="114300" indent="0">
              <a:buNone/>
            </a:pPr>
            <a:endParaRPr lang="en-GB" sz="1400" dirty="0"/>
          </a:p>
          <a:p>
            <a:pPr marL="114300" indent="0">
              <a:buNone/>
            </a:pPr>
            <a:endParaRPr lang="en-GB"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Picture 7" descr="A picture containing text, screenshot, diagram, receipt&#10;&#10;Description automatically generated">
            <a:extLst>
              <a:ext uri="{FF2B5EF4-FFF2-40B4-BE49-F238E27FC236}">
                <a16:creationId xmlns:a16="http://schemas.microsoft.com/office/drawing/2014/main" id="{7615D76C-8FEE-6279-151C-956ED708199D}"/>
              </a:ext>
            </a:extLst>
          </p:cNvPr>
          <p:cNvPicPr>
            <a:picLocks noChangeAspect="1"/>
          </p:cNvPicPr>
          <p:nvPr/>
        </p:nvPicPr>
        <p:blipFill>
          <a:blip r:embed="rId3"/>
          <a:stretch>
            <a:fillRect/>
          </a:stretch>
        </p:blipFill>
        <p:spPr>
          <a:xfrm>
            <a:off x="578136" y="1295401"/>
            <a:ext cx="7987727" cy="3512264"/>
          </a:xfrm>
          <a:prstGeom prst="rect">
            <a:avLst/>
          </a:prstGeom>
        </p:spPr>
      </p:pic>
    </p:spTree>
    <p:extLst>
      <p:ext uri="{BB962C8B-B14F-4D97-AF65-F5344CB8AC3E}">
        <p14:creationId xmlns:p14="http://schemas.microsoft.com/office/powerpoint/2010/main" val="150354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Experiment Design – Creating the Dataset </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a:xfrm>
            <a:off x="311700" y="1152475"/>
            <a:ext cx="6035312" cy="3416400"/>
          </a:xfrm>
        </p:spPr>
        <p:txBody>
          <a:bodyPr/>
          <a:lstStyle/>
          <a:p>
            <a:pPr marL="114300" indent="0">
              <a:buNone/>
            </a:pPr>
            <a:r>
              <a:rPr lang="en-GB" sz="1400" dirty="0"/>
              <a:t>The dataset that was used in this study was made up of a mixture of publicly available flower datasets which were collected from different sources, including Kaggle and the University of Oxford.</a:t>
            </a:r>
          </a:p>
          <a:p>
            <a:pPr marL="114300" indent="0">
              <a:buNone/>
            </a:pPr>
            <a:endParaRPr lang="en-GB" sz="1400" dirty="0"/>
          </a:p>
          <a:p>
            <a:pPr marL="114300" indent="0">
              <a:buNone/>
            </a:pPr>
            <a:r>
              <a:rPr lang="en-GB" sz="1400" dirty="0"/>
              <a:t>The finished dataset contains </a:t>
            </a:r>
            <a:r>
              <a:rPr lang="en-GB" sz="1400" b="1" dirty="0"/>
              <a:t>6511 </a:t>
            </a:r>
            <a:r>
              <a:rPr lang="en-GB" sz="1400" dirty="0"/>
              <a:t>images split into </a:t>
            </a:r>
            <a:r>
              <a:rPr lang="en-GB" sz="1400" b="1" dirty="0"/>
              <a:t>8</a:t>
            </a:r>
            <a:r>
              <a:rPr lang="en-GB" sz="1400" dirty="0"/>
              <a:t> classes:</a:t>
            </a:r>
          </a:p>
          <a:p>
            <a:r>
              <a:rPr lang="en-GB" sz="1400" dirty="0"/>
              <a:t>Daffodil</a:t>
            </a:r>
          </a:p>
          <a:p>
            <a:r>
              <a:rPr lang="en-GB" sz="1400" dirty="0"/>
              <a:t>Daisy</a:t>
            </a:r>
          </a:p>
          <a:p>
            <a:r>
              <a:rPr lang="en-GB" sz="1400" dirty="0"/>
              <a:t>Dandelion</a:t>
            </a:r>
          </a:p>
          <a:p>
            <a:r>
              <a:rPr lang="en-GB" sz="1400" dirty="0"/>
              <a:t>Lavender</a:t>
            </a:r>
          </a:p>
          <a:p>
            <a:r>
              <a:rPr lang="en-GB" sz="1400" dirty="0"/>
              <a:t>Maltese Centaury</a:t>
            </a:r>
          </a:p>
          <a:p>
            <a:r>
              <a:rPr lang="en-GB" sz="1400" dirty="0"/>
              <a:t>Rose</a:t>
            </a:r>
          </a:p>
          <a:p>
            <a:r>
              <a:rPr lang="en-GB" sz="1400" dirty="0"/>
              <a:t>Sunflower</a:t>
            </a:r>
          </a:p>
          <a:p>
            <a:r>
              <a:rPr lang="en-GB" sz="1400" dirty="0"/>
              <a:t>Tulip</a:t>
            </a:r>
          </a:p>
          <a:p>
            <a:endParaRPr lang="en-GB" sz="1400" dirty="0"/>
          </a:p>
          <a:p>
            <a:pPr marL="114300" indent="0">
              <a:buNone/>
            </a:pPr>
            <a:endParaRPr lang="en-GB"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descr="A picture containing black, darkness&#10;&#10;Description automatically generated">
            <a:extLst>
              <a:ext uri="{FF2B5EF4-FFF2-40B4-BE49-F238E27FC236}">
                <a16:creationId xmlns:a16="http://schemas.microsoft.com/office/drawing/2014/main" id="{2B32B450-EF8B-6380-84F8-3CCF26B4A543}"/>
              </a:ext>
            </a:extLst>
          </p:cNvPr>
          <p:cNvPicPr>
            <a:picLocks noChangeAspect="1"/>
          </p:cNvPicPr>
          <p:nvPr/>
        </p:nvPicPr>
        <p:blipFill>
          <a:blip r:embed="rId3"/>
          <a:stretch>
            <a:fillRect/>
          </a:stretch>
        </p:blipFill>
        <p:spPr>
          <a:xfrm>
            <a:off x="6530164" y="1838409"/>
            <a:ext cx="2302136" cy="2302136"/>
          </a:xfrm>
          <a:prstGeom prst="rect">
            <a:avLst/>
          </a:prstGeom>
        </p:spPr>
      </p:pic>
      <p:sp>
        <p:nvSpPr>
          <p:cNvPr id="7" name="TextBox 6">
            <a:extLst>
              <a:ext uri="{FF2B5EF4-FFF2-40B4-BE49-F238E27FC236}">
                <a16:creationId xmlns:a16="http://schemas.microsoft.com/office/drawing/2014/main" id="{78358FCB-C2A6-1F7B-4B33-C723024EB94A}"/>
              </a:ext>
            </a:extLst>
          </p:cNvPr>
          <p:cNvSpPr txBox="1"/>
          <p:nvPr/>
        </p:nvSpPr>
        <p:spPr>
          <a:xfrm>
            <a:off x="6863787" y="1626100"/>
            <a:ext cx="1634890" cy="338554"/>
          </a:xfrm>
          <a:prstGeom prst="rect">
            <a:avLst/>
          </a:prstGeom>
          <a:noFill/>
        </p:spPr>
        <p:txBody>
          <a:bodyPr wrap="square" rtlCol="0">
            <a:spAutoFit/>
          </a:bodyPr>
          <a:lstStyle/>
          <a:p>
            <a:r>
              <a:rPr lang="en-MT" sz="1600" b="1" dirty="0"/>
              <a:t>Flower Dataset</a:t>
            </a:r>
          </a:p>
        </p:txBody>
      </p:sp>
    </p:spTree>
    <p:extLst>
      <p:ext uri="{BB962C8B-B14F-4D97-AF65-F5344CB8AC3E}">
        <p14:creationId xmlns:p14="http://schemas.microsoft.com/office/powerpoint/2010/main" val="3755254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Experiment Design – Data Preparation</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a:xfrm>
            <a:off x="311700" y="1152475"/>
            <a:ext cx="4575093" cy="3659368"/>
          </a:xfrm>
        </p:spPr>
        <p:txBody>
          <a:bodyPr/>
          <a:lstStyle/>
          <a:p>
            <a:pPr marL="114300" indent="0">
              <a:buNone/>
            </a:pPr>
            <a:r>
              <a:rPr lang="en-GB" sz="1400" dirty="0"/>
              <a:t>This phase was essential in the study as here we optimized the dataset images to be configured in the best way possible for the model training and validation.</a:t>
            </a:r>
          </a:p>
          <a:p>
            <a:pPr marL="114300" indent="0">
              <a:buNone/>
            </a:pPr>
            <a:endParaRPr lang="en-GB" sz="1400" dirty="0"/>
          </a:p>
          <a:p>
            <a:pPr>
              <a:buFont typeface="Arial" panose="020B0604020202020204" pitchFamily="34" charset="0"/>
              <a:buChar char="•"/>
            </a:pPr>
            <a:r>
              <a:rPr lang="en-GB" sz="1400" dirty="0"/>
              <a:t>Dataset was downloaded.</a:t>
            </a:r>
          </a:p>
          <a:p>
            <a:pPr>
              <a:buFont typeface="Arial" panose="020B0604020202020204" pitchFamily="34" charset="0"/>
              <a:buChar char="•"/>
            </a:pPr>
            <a:r>
              <a:rPr lang="en-GB" sz="1400" dirty="0"/>
              <a:t>Loader Configuration (batch size – 32, image size 180x180 pixels)</a:t>
            </a:r>
          </a:p>
          <a:p>
            <a:pPr>
              <a:buFont typeface="Arial" panose="020B0604020202020204" pitchFamily="34" charset="0"/>
              <a:buChar char="•"/>
            </a:pPr>
            <a:r>
              <a:rPr lang="en-GB" sz="1400" dirty="0"/>
              <a:t>Validation Split - 80% Training 20% Validation</a:t>
            </a:r>
          </a:p>
          <a:p>
            <a:pPr>
              <a:buFont typeface="Arial" panose="020B0604020202020204" pitchFamily="34" charset="0"/>
              <a:buChar char="•"/>
            </a:pPr>
            <a:r>
              <a:rPr lang="en-GB" sz="1400" dirty="0"/>
              <a:t>Buffered prefetching to yield data from disk without having I/O blocking.</a:t>
            </a:r>
          </a:p>
          <a:p>
            <a:pPr>
              <a:buFont typeface="Arial" panose="020B0604020202020204" pitchFamily="34" charset="0"/>
              <a:buChar char="•"/>
            </a:pPr>
            <a:endParaRPr lang="en-GB" sz="1400" dirty="0"/>
          </a:p>
          <a:p>
            <a:pPr marL="114300" indent="0">
              <a:buNone/>
            </a:pPr>
            <a:r>
              <a:rPr lang="en-GB" sz="1400" dirty="0"/>
              <a:t>Some images are then visualised to test these new  implementations.</a:t>
            </a:r>
          </a:p>
          <a:p>
            <a:pPr marL="114300" indent="0">
              <a:buNone/>
            </a:pPr>
            <a:endParaRPr lang="en-GB" sz="1400" dirty="0"/>
          </a:p>
          <a:p>
            <a:pPr marL="114300" indent="0">
              <a:buNone/>
            </a:pPr>
            <a:endParaRPr lang="en-GB" sz="1400" dirty="0"/>
          </a:p>
          <a:p>
            <a:pPr marL="114300" indent="0">
              <a:buNone/>
            </a:pPr>
            <a:endParaRPr lang="en-GB"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681AD40-C360-92EC-6EEE-BD38321519DD}"/>
              </a:ext>
            </a:extLst>
          </p:cNvPr>
          <p:cNvSpPr txBox="1"/>
          <p:nvPr/>
        </p:nvSpPr>
        <p:spPr>
          <a:xfrm>
            <a:off x="1237129" y="1430767"/>
            <a:ext cx="184731" cy="307777"/>
          </a:xfrm>
          <a:prstGeom prst="rect">
            <a:avLst/>
          </a:prstGeom>
          <a:noFill/>
        </p:spPr>
        <p:txBody>
          <a:bodyPr wrap="none" rtlCol="0">
            <a:spAutoFit/>
          </a:bodyPr>
          <a:lstStyle/>
          <a:p>
            <a:endParaRPr lang="en-MT" dirty="0"/>
          </a:p>
        </p:txBody>
      </p:sp>
      <p:pic>
        <p:nvPicPr>
          <p:cNvPr id="7" name="Picture 6" descr="A collage of flowers&#10;&#10;Description automatically generated with medium confidence">
            <a:extLst>
              <a:ext uri="{FF2B5EF4-FFF2-40B4-BE49-F238E27FC236}">
                <a16:creationId xmlns:a16="http://schemas.microsoft.com/office/drawing/2014/main" id="{9F7DAF44-1F25-ACE4-A54E-9B2CCD67F469}"/>
              </a:ext>
            </a:extLst>
          </p:cNvPr>
          <p:cNvPicPr>
            <a:picLocks noChangeAspect="1"/>
          </p:cNvPicPr>
          <p:nvPr/>
        </p:nvPicPr>
        <p:blipFill>
          <a:blip r:embed="rId3"/>
          <a:stretch>
            <a:fillRect/>
          </a:stretch>
        </p:blipFill>
        <p:spPr>
          <a:xfrm>
            <a:off x="5477921" y="1152475"/>
            <a:ext cx="3354379" cy="3439301"/>
          </a:xfrm>
          <a:prstGeom prst="rect">
            <a:avLst/>
          </a:prstGeom>
        </p:spPr>
      </p:pic>
    </p:spTree>
    <p:extLst>
      <p:ext uri="{BB962C8B-B14F-4D97-AF65-F5344CB8AC3E}">
        <p14:creationId xmlns:p14="http://schemas.microsoft.com/office/powerpoint/2010/main" val="33837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Experiment Design – Building the Model</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a:xfrm>
            <a:off x="311700" y="1282075"/>
            <a:ext cx="4615302" cy="3416400"/>
          </a:xfrm>
        </p:spPr>
        <p:txBody>
          <a:bodyPr/>
          <a:lstStyle/>
          <a:p>
            <a:pPr marL="114300" indent="0">
              <a:buNone/>
            </a:pPr>
            <a:r>
              <a:rPr lang="en-GB" sz="1400" dirty="0"/>
              <a:t>The Convolutional Neural Network (CNN) model built in this study, consisted of 3 convolutional blocks each containing a max-pooling layer. Next, a Flatten layer and two Dense classifier layers were utilized. </a:t>
            </a:r>
          </a:p>
          <a:p>
            <a:pPr marL="114300" indent="0">
              <a:buNone/>
            </a:pPr>
            <a:endParaRPr lang="en-GB" sz="1400" dirty="0"/>
          </a:p>
          <a:p>
            <a:pPr marL="114300" indent="0">
              <a:buNone/>
            </a:pPr>
            <a:r>
              <a:rPr lang="en-GB" sz="1400" dirty="0"/>
              <a:t>The 3 convolutional blocks are used for </a:t>
            </a:r>
            <a:r>
              <a:rPr lang="en-GB" sz="1400" b="1" dirty="0"/>
              <a:t>Feature Extraction </a:t>
            </a:r>
            <a:r>
              <a:rPr lang="en-GB" sz="1400" dirty="0"/>
              <a:t>whereas the Flatten and Dense layers are used for </a:t>
            </a:r>
            <a:r>
              <a:rPr lang="en-GB" sz="1400" b="1" dirty="0"/>
              <a:t>Classification</a:t>
            </a:r>
            <a:r>
              <a:rPr lang="en-GB" sz="1400" dirty="0"/>
              <a:t>.</a:t>
            </a:r>
          </a:p>
          <a:p>
            <a:pPr marL="114300" indent="0">
              <a:buNone/>
            </a:pPr>
            <a:endParaRPr lang="en-GB" sz="1400" dirty="0"/>
          </a:p>
          <a:p>
            <a:pPr marL="114300" indent="0">
              <a:buNone/>
            </a:pPr>
            <a:r>
              <a:rPr lang="en-GB" sz="1400" dirty="0"/>
              <a:t>Dense layer is activated through the Rectified Linear Unit (</a:t>
            </a:r>
            <a:r>
              <a:rPr lang="en-GB" sz="1400" dirty="0" err="1"/>
              <a:t>ReLu</a:t>
            </a:r>
            <a:r>
              <a:rPr lang="en-GB" sz="1400" dirty="0"/>
              <a:t>) function.</a:t>
            </a:r>
          </a:p>
          <a:p>
            <a:pPr marL="114300" indent="0">
              <a:buNone/>
            </a:pPr>
            <a:endParaRPr lang="en-GB" sz="1400" dirty="0"/>
          </a:p>
          <a:p>
            <a:pPr marL="114300" indent="0">
              <a:buNone/>
            </a:pPr>
            <a:endParaRPr lang="en-GB"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 name="Picture 3" descr="A picture containing text, receipt, diagram, screenshot&#10;&#10;Description automatically generated">
            <a:extLst>
              <a:ext uri="{FF2B5EF4-FFF2-40B4-BE49-F238E27FC236}">
                <a16:creationId xmlns:a16="http://schemas.microsoft.com/office/drawing/2014/main" id="{AA4A7695-54E1-63F6-A531-9670F715CD4A}"/>
              </a:ext>
            </a:extLst>
          </p:cNvPr>
          <p:cNvPicPr>
            <a:picLocks noChangeAspect="1"/>
          </p:cNvPicPr>
          <p:nvPr/>
        </p:nvPicPr>
        <p:blipFill>
          <a:blip r:embed="rId3"/>
          <a:stretch>
            <a:fillRect/>
          </a:stretch>
        </p:blipFill>
        <p:spPr>
          <a:xfrm>
            <a:off x="6221282" y="1152983"/>
            <a:ext cx="2111233" cy="3862011"/>
          </a:xfrm>
          <a:prstGeom prst="rect">
            <a:avLst/>
          </a:prstGeom>
        </p:spPr>
      </p:pic>
    </p:spTree>
    <p:extLst>
      <p:ext uri="{BB962C8B-B14F-4D97-AF65-F5344CB8AC3E}">
        <p14:creationId xmlns:p14="http://schemas.microsoft.com/office/powerpoint/2010/main" val="248265242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071FCDFA86604391F8054337E90318" ma:contentTypeVersion="12" ma:contentTypeDescription="Create a new document." ma:contentTypeScope="" ma:versionID="428e8bd3f5b5705d3283ef1619dfa54f">
  <xsd:schema xmlns:xsd="http://www.w3.org/2001/XMLSchema" xmlns:xs="http://www.w3.org/2001/XMLSchema" xmlns:p="http://schemas.microsoft.com/office/2006/metadata/properties" xmlns:ns2="3f03398d-0ece-48ce-bdc3-b3342d37f0b0" xmlns:ns3="d3147ea9-79fb-4d7e-9ba9-7b6fc83c550b" targetNamespace="http://schemas.microsoft.com/office/2006/metadata/properties" ma:root="true" ma:fieldsID="3910bb58698fd8bb77612700b8755d01" ns2:_="" ns3:_="">
    <xsd:import namespace="3f03398d-0ece-48ce-bdc3-b3342d37f0b0"/>
    <xsd:import namespace="d3147ea9-79fb-4d7e-9ba9-7b6fc83c550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03398d-0ece-48ce-bdc3-b3342d37f0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2918eac-b98b-469d-b8dc-95a04dc6b27e"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3147ea9-79fb-4d7e-9ba9-7b6fc83c550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396ae96-d522-43c8-96e6-4de5d3dc4375}" ma:internalName="TaxCatchAll" ma:showField="CatchAllData" ma:web="d3147ea9-79fb-4d7e-9ba9-7b6fc83c550b">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f03398d-0ece-48ce-bdc3-b3342d37f0b0">
      <Terms xmlns="http://schemas.microsoft.com/office/infopath/2007/PartnerControls"/>
    </lcf76f155ced4ddcb4097134ff3c332f>
    <TaxCatchAll xmlns="d3147ea9-79fb-4d7e-9ba9-7b6fc83c550b" xsi:nil="true"/>
  </documentManagement>
</p:properties>
</file>

<file path=customXml/itemProps1.xml><?xml version="1.0" encoding="utf-8"?>
<ds:datastoreItem xmlns:ds="http://schemas.openxmlformats.org/officeDocument/2006/customXml" ds:itemID="{F3DD5823-7284-4845-A805-44DE20C267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03398d-0ece-48ce-bdc3-b3342d37f0b0"/>
    <ds:schemaRef ds:uri="d3147ea9-79fb-4d7e-9ba9-7b6fc83c55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727EC3-027E-415E-8E65-39AD5268606C}">
  <ds:schemaRefs>
    <ds:schemaRef ds:uri="http://schemas.microsoft.com/sharepoint/v3/contenttype/forms"/>
  </ds:schemaRefs>
</ds:datastoreItem>
</file>

<file path=customXml/itemProps3.xml><?xml version="1.0" encoding="utf-8"?>
<ds:datastoreItem xmlns:ds="http://schemas.openxmlformats.org/officeDocument/2006/customXml" ds:itemID="{C3CE82D3-3DAB-415F-ABBA-4A99DAAF7228}">
  <ds:schemaRefs>
    <ds:schemaRef ds:uri="http://schemas.microsoft.com/office/2006/metadata/properties"/>
    <ds:schemaRef ds:uri="http://schemas.microsoft.com/office/infopath/2007/PartnerControls"/>
    <ds:schemaRef ds:uri="3f03398d-0ece-48ce-bdc3-b3342d37f0b0"/>
    <ds:schemaRef ds:uri="d3147ea9-79fb-4d7e-9ba9-7b6fc83c550b"/>
  </ds:schemaRefs>
</ds:datastoreItem>
</file>

<file path=docProps/app.xml><?xml version="1.0" encoding="utf-8"?>
<Properties xmlns="http://schemas.openxmlformats.org/officeDocument/2006/extended-properties" xmlns:vt="http://schemas.openxmlformats.org/officeDocument/2006/docPropsVTypes">
  <TotalTime>2407</TotalTime>
  <Words>1917</Words>
  <Application>Microsoft Office PowerPoint</Application>
  <PresentationFormat>On-screen Show (16:9)</PresentationFormat>
  <Paragraphs>186</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Lato</vt:lpstr>
      <vt:lpstr>Courier New</vt:lpstr>
      <vt:lpstr>Arial</vt:lpstr>
      <vt:lpstr>Raleway</vt:lpstr>
      <vt:lpstr>Simple Light</vt:lpstr>
      <vt:lpstr>Research Design II</vt:lpstr>
      <vt:lpstr>Problem Definition</vt:lpstr>
      <vt:lpstr>Hypothesis &amp; Questions</vt:lpstr>
      <vt:lpstr>Reviewed Literature and Methodologies</vt:lpstr>
      <vt:lpstr>Chosen Methodology</vt:lpstr>
      <vt:lpstr>Experiment Design – Research Pipeline</vt:lpstr>
      <vt:lpstr>Experiment Design – Creating the Dataset </vt:lpstr>
      <vt:lpstr>Experiment Design – Data Preparation</vt:lpstr>
      <vt:lpstr>Experiment Design – Building the Model</vt:lpstr>
      <vt:lpstr>Experiment Design – Training the Model</vt:lpstr>
      <vt:lpstr>Experiment Design – Testing the Model</vt:lpstr>
      <vt:lpstr>Data Collection &amp; Results – Training And Validation </vt:lpstr>
      <vt:lpstr>Data Collection &amp; Results – Prediction Confidence</vt:lpstr>
      <vt:lpstr>Analysis and Conclusions</vt:lpstr>
      <vt:lpstr>Future Recommendations</vt:lpstr>
      <vt:lpstr>References</vt:lpstr>
      <vt:lpstr>Thank you  Justin Borg, Mario Mallia-Milanes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cp:lastModifiedBy>Justin Borg</cp:lastModifiedBy>
  <cp:revision>285</cp:revision>
  <dcterms:modified xsi:type="dcterms:W3CDTF">2024-04-30T17:41:05Z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0x01010024D22435272C1B46BC6CD8E0DCE7406C</vt:lpwstr>
  </property>
</Properties>
</file>