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5.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6.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8.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9.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0.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1.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12.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3.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14.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15.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16.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7.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18.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9.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20.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21.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22.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23.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24.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notesSlides/notesSlide25.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516" r:id="rId2"/>
    <p:sldId id="957" r:id="rId3"/>
    <p:sldId id="265" r:id="rId4"/>
    <p:sldId id="478" r:id="rId5"/>
    <p:sldId id="479" r:id="rId6"/>
    <p:sldId id="482" r:id="rId7"/>
    <p:sldId id="958" r:id="rId8"/>
    <p:sldId id="311" r:id="rId9"/>
    <p:sldId id="310" r:id="rId10"/>
    <p:sldId id="312" r:id="rId11"/>
    <p:sldId id="521" r:id="rId12"/>
    <p:sldId id="959" r:id="rId13"/>
    <p:sldId id="737" r:id="rId14"/>
    <p:sldId id="735" r:id="rId15"/>
    <p:sldId id="822" r:id="rId16"/>
    <p:sldId id="466" r:id="rId17"/>
    <p:sldId id="464" r:id="rId18"/>
    <p:sldId id="323" r:id="rId19"/>
    <p:sldId id="698" r:id="rId20"/>
    <p:sldId id="699" r:id="rId21"/>
    <p:sldId id="700" r:id="rId22"/>
    <p:sldId id="707" r:id="rId23"/>
    <p:sldId id="704" r:id="rId24"/>
    <p:sldId id="705" r:id="rId25"/>
    <p:sldId id="736" r:id="rId26"/>
    <p:sldId id="468" r:id="rId27"/>
  </p:sldIdLst>
  <p:sldSz cx="9144000" cy="6858000" type="screen4x3"/>
  <p:notesSz cx="7010400" cy="9296400"/>
  <p:custDataLst>
    <p:tags r:id="rId30"/>
  </p:custDataLst>
  <p:defaultTextStyle>
    <a:defPPr>
      <a:defRPr lang="fr-F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ndan Fitzgibbon" initials="BF" lastIdx="9" clrIdx="0">
    <p:extLst>
      <p:ext uri="{19B8F6BF-5375-455C-9EA6-DF929625EA0E}">
        <p15:presenceInfo xmlns:p15="http://schemas.microsoft.com/office/powerpoint/2012/main" userId="S-1-5-21-1525630109-3604497247-1345404988-33087" providerId="AD"/>
      </p:ext>
    </p:extLst>
  </p:cmAuthor>
  <p:cmAuthor id="2" name="Tiphaine Hérault" initials="TH" lastIdx="1" clrIdx="1">
    <p:extLst>
      <p:ext uri="{19B8F6BF-5375-455C-9EA6-DF929625EA0E}">
        <p15:presenceInfo xmlns:p15="http://schemas.microsoft.com/office/powerpoint/2012/main" userId="S-1-5-21-1525630109-3604497247-1345404988-348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1AE6"/>
    <a:srgbClr val="A5D3F9"/>
    <a:srgbClr val="61BBFF"/>
    <a:srgbClr val="FBF169"/>
    <a:srgbClr val="EADA06"/>
    <a:srgbClr val="2AE2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21" autoAdjust="0"/>
    <p:restoredTop sz="65179" autoAdjust="0"/>
  </p:normalViewPr>
  <p:slideViewPr>
    <p:cSldViewPr snapToGrid="0">
      <p:cViewPr varScale="1">
        <p:scale>
          <a:sx n="51" d="100"/>
          <a:sy n="51" d="100"/>
        </p:scale>
        <p:origin x="1867" y="53"/>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840"/>
    </p:cViewPr>
  </p:sorterViewPr>
  <p:notesViewPr>
    <p:cSldViewPr snapToGrid="0">
      <p:cViewPr varScale="1">
        <p:scale>
          <a:sx n="61" d="100"/>
          <a:sy n="61" d="100"/>
        </p:scale>
        <p:origin x="2563" y="34"/>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Feuil1!$B$1</c:f>
              <c:strCache>
                <c:ptCount val="1"/>
                <c:pt idx="0">
                  <c:v>Série 1</c:v>
                </c:pt>
              </c:strCache>
            </c:strRef>
          </c:tx>
          <c:invertIfNegative val="0"/>
          <c:cat>
            <c:strRef>
              <c:f>Feuil1!$A$2:$A$5</c:f>
              <c:strCache>
                <c:ptCount val="4"/>
                <c:pt idx="0">
                  <c:v>Catégorie 1</c:v>
                </c:pt>
                <c:pt idx="1">
                  <c:v>Catégorie 2</c:v>
                </c:pt>
                <c:pt idx="2">
                  <c:v>Catégorie 3</c:v>
                </c:pt>
                <c:pt idx="3">
                  <c:v>Catégorie 4</c:v>
                </c:pt>
              </c:strCache>
            </c:strRef>
          </c:cat>
          <c:val>
            <c:numRef>
              <c:f>Feuil1!$B$2:$B$5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FA6-4522-AA89-1CDDE5C9FAA2}"/>
            </c:ext>
          </c:extLst>
        </c:ser>
        <c:ser>
          <c:idx val="1"/>
          <c:order val="1"/>
          <c:tx>
            <c:strRef>
              <c:f>Feuil1!$C$1</c:f>
              <c:strCache>
                <c:ptCount val="1"/>
                <c:pt idx="0">
                  <c:v>Série 2</c:v>
                </c:pt>
              </c:strCache>
            </c:strRef>
          </c:tx>
          <c:invertIfNegative val="0"/>
          <c:cat>
            <c:strRef>
              <c:f>Feuil1!$A$2:$A$5</c:f>
              <c:strCache>
                <c:ptCount val="4"/>
                <c:pt idx="0">
                  <c:v>Catégorie 1</c:v>
                </c:pt>
                <c:pt idx="1">
                  <c:v>Catégorie 2</c:v>
                </c:pt>
                <c:pt idx="2">
                  <c:v>Catégorie 3</c:v>
                </c:pt>
                <c:pt idx="3">
                  <c:v>Catégorie 4</c:v>
                </c:pt>
              </c:strCache>
            </c:strRef>
          </c:cat>
          <c:val>
            <c:numRef>
              <c:f>Feuil1!$C$2:$C$5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FA6-4522-AA89-1CDDE5C9FAA2}"/>
            </c:ext>
          </c:extLst>
        </c:ser>
        <c:ser>
          <c:idx val="2"/>
          <c:order val="2"/>
          <c:tx>
            <c:strRef>
              <c:f>Feuil1!$D$1</c:f>
              <c:strCache>
                <c:ptCount val="1"/>
                <c:pt idx="0">
                  <c:v>Série 3</c:v>
                </c:pt>
              </c:strCache>
            </c:strRef>
          </c:tx>
          <c:invertIfNegative val="0"/>
          <c:cat>
            <c:strRef>
              <c:f>Feuil1!$A$2:$A$5</c:f>
              <c:strCache>
                <c:ptCount val="4"/>
                <c:pt idx="0">
                  <c:v>Catégorie 1</c:v>
                </c:pt>
                <c:pt idx="1">
                  <c:v>Catégorie 2</c:v>
                </c:pt>
                <c:pt idx="2">
                  <c:v>Catégorie 3</c:v>
                </c:pt>
                <c:pt idx="3">
                  <c:v>Catégorie 4</c:v>
                </c:pt>
              </c:strCache>
            </c:strRef>
          </c:cat>
          <c:val>
            <c:numRef>
              <c:f>Feuil1!$D$2:$D$5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EFA6-4522-AA89-1CDDE5C9FAA2}"/>
            </c:ext>
          </c:extLst>
        </c:ser>
        <c:dLbls>
          <c:showLegendKey val="0"/>
          <c:showVal val="0"/>
          <c:showCatName val="0"/>
          <c:showSerName val="0"/>
          <c:showPercent val="0"/>
          <c:showBubbleSize val="0"/>
        </c:dLbls>
        <c:gapWidth val="150"/>
        <c:shape val="box"/>
        <c:axId val="524269088"/>
        <c:axId val="524265480"/>
        <c:axId val="579837952"/>
      </c:bar3DChart>
      <c:catAx>
        <c:axId val="524269088"/>
        <c:scaling>
          <c:orientation val="minMax"/>
        </c:scaling>
        <c:delete val="0"/>
        <c:axPos val="b"/>
        <c:numFmt formatCode="General" sourceLinked="1"/>
        <c:majorTickMark val="out"/>
        <c:minorTickMark val="none"/>
        <c:tickLblPos val="nextTo"/>
        <c:crossAx val="524265480"/>
        <c:crosses val="autoZero"/>
        <c:auto val="1"/>
        <c:lblAlgn val="ctr"/>
        <c:lblOffset val="100"/>
        <c:noMultiLvlLbl val="0"/>
      </c:catAx>
      <c:valAx>
        <c:axId val="524265480"/>
        <c:scaling>
          <c:orientation val="minMax"/>
        </c:scaling>
        <c:delete val="0"/>
        <c:axPos val="l"/>
        <c:majorGridlines/>
        <c:numFmt formatCode="General" sourceLinked="1"/>
        <c:majorTickMark val="out"/>
        <c:minorTickMark val="none"/>
        <c:tickLblPos val="nextTo"/>
        <c:crossAx val="524269088"/>
        <c:crosses val="autoZero"/>
        <c:crossBetween val="between"/>
      </c:valAx>
      <c:serAx>
        <c:axId val="579837952"/>
        <c:scaling>
          <c:orientation val="minMax"/>
        </c:scaling>
        <c:delete val="0"/>
        <c:axPos val="b"/>
        <c:majorTickMark val="out"/>
        <c:minorTickMark val="none"/>
        <c:tickLblPos val="nextTo"/>
        <c:crossAx val="524265480"/>
        <c:crosses val="autoZero"/>
      </c:serAx>
    </c:plotArea>
    <c:legend>
      <c:legendPos val="r"/>
      <c:overlay val="0"/>
    </c:legend>
    <c:plotVisOnly val="1"/>
    <c:dispBlanksAs val="gap"/>
    <c:showDLblsOverMax val="0"/>
  </c:chart>
  <c:txPr>
    <a:bodyPr/>
    <a:lstStyle/>
    <a:p>
      <a:pPr>
        <a:defRPr sz="1800"/>
      </a:pPr>
      <a:endParaRPr lang="ro-RO"/>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Espace réservé du pied de page 3"/>
          <p:cNvSpPr>
            <a:spLocks noGrp="1"/>
          </p:cNvSpPr>
          <p:nvPr>
            <p:ph type="ftr" sz="quarter" idx="2"/>
          </p:nvPr>
        </p:nvSpPr>
        <p:spPr>
          <a:xfrm>
            <a:off x="0" y="8829054"/>
            <a:ext cx="3038319" cy="465242"/>
          </a:xfrm>
          <a:prstGeom prst="rect">
            <a:avLst/>
          </a:prstGeom>
        </p:spPr>
        <p:txBody>
          <a:bodyPr vert="horz" lIns="91427" tIns="45713" rIns="91427" bIns="45713" rtlCol="0" anchor="b"/>
          <a:lstStyle>
            <a:lvl1pPr algn="l" eaLnBrk="1" fontAlgn="auto" hangingPunct="1">
              <a:spcBef>
                <a:spcPts val="0"/>
              </a:spcBef>
              <a:spcAft>
                <a:spcPts val="0"/>
              </a:spcAft>
              <a:defRPr sz="1200">
                <a:latin typeface="+mn-lt"/>
                <a:cs typeface="+mn-cs"/>
              </a:defRPr>
            </a:lvl1pPr>
          </a:lstStyle>
          <a:p>
            <a:pPr>
              <a:defRPr/>
            </a:pPr>
            <a:endParaRPr lang="fr-CA"/>
          </a:p>
        </p:txBody>
      </p:sp>
      <p:sp>
        <p:nvSpPr>
          <p:cNvPr id="5" name="Espace réservé du numéro de diapositive 4"/>
          <p:cNvSpPr>
            <a:spLocks noGrp="1"/>
          </p:cNvSpPr>
          <p:nvPr>
            <p:ph type="sldNum" sz="quarter" idx="3"/>
          </p:nvPr>
        </p:nvSpPr>
        <p:spPr>
          <a:xfrm>
            <a:off x="3970885" y="8829054"/>
            <a:ext cx="3038319" cy="465242"/>
          </a:xfrm>
          <a:prstGeom prst="rect">
            <a:avLst/>
          </a:prstGeom>
        </p:spPr>
        <p:txBody>
          <a:bodyPr vert="horz" wrap="square" lIns="91427" tIns="45713" rIns="91427" bIns="45713"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7C35679D-8E64-465C-9694-FAA9774FC1DE}" type="slidenum">
              <a:rPr lang="fr-CA" altLang="fr-FR"/>
              <a:pPr>
                <a:defRPr/>
              </a:pPr>
              <a:t>‹N°›</a:t>
            </a:fld>
            <a:endParaRPr lang="fr-CA" altLang="fr-FR"/>
          </a:p>
        </p:txBody>
      </p:sp>
    </p:spTree>
    <p:extLst>
      <p:ext uri="{BB962C8B-B14F-4D97-AF65-F5344CB8AC3E}">
        <p14:creationId xmlns:p14="http://schemas.microsoft.com/office/powerpoint/2010/main" val="1122632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38319" cy="465242"/>
          </a:xfrm>
          <a:prstGeom prst="rect">
            <a:avLst/>
          </a:prstGeom>
        </p:spPr>
        <p:txBody>
          <a:bodyPr vert="horz" lIns="93164" tIns="46582" rIns="93164" bIns="46582" rtlCol="0"/>
          <a:lstStyle>
            <a:lvl1pPr algn="l" eaLnBrk="1" fontAlgn="auto" hangingPunct="1">
              <a:spcBef>
                <a:spcPts val="0"/>
              </a:spcBef>
              <a:spcAft>
                <a:spcPts val="0"/>
              </a:spcAft>
              <a:defRPr sz="1200">
                <a:latin typeface="+mn-lt"/>
                <a:cs typeface="+mn-cs"/>
              </a:defRPr>
            </a:lvl1pPr>
          </a:lstStyle>
          <a:p>
            <a:pPr>
              <a:defRPr/>
            </a:pPr>
            <a:endParaRPr lang="fr-CA"/>
          </a:p>
        </p:txBody>
      </p:sp>
      <p:sp>
        <p:nvSpPr>
          <p:cNvPr id="3" name="Espace réservé de la date 2"/>
          <p:cNvSpPr>
            <a:spLocks noGrp="1"/>
          </p:cNvSpPr>
          <p:nvPr>
            <p:ph type="dt" idx="1"/>
          </p:nvPr>
        </p:nvSpPr>
        <p:spPr>
          <a:xfrm>
            <a:off x="3970885" y="0"/>
            <a:ext cx="3038319" cy="465242"/>
          </a:xfrm>
          <a:prstGeom prst="rect">
            <a:avLst/>
          </a:prstGeom>
        </p:spPr>
        <p:txBody>
          <a:bodyPr vert="horz" lIns="93164" tIns="46582" rIns="93164" bIns="46582" rtlCol="0"/>
          <a:lstStyle>
            <a:lvl1pPr algn="r" eaLnBrk="1" fontAlgn="auto" hangingPunct="1">
              <a:spcBef>
                <a:spcPts val="0"/>
              </a:spcBef>
              <a:spcAft>
                <a:spcPts val="0"/>
              </a:spcAft>
              <a:defRPr sz="1200">
                <a:latin typeface="+mn-lt"/>
                <a:cs typeface="+mn-cs"/>
              </a:defRPr>
            </a:lvl1pPr>
          </a:lstStyle>
          <a:p>
            <a:pPr>
              <a:defRPr/>
            </a:pPr>
            <a:fld id="{FBCB0E2B-77AB-4225-8DC6-154FE37AB0F5}" type="datetimeFigureOut">
              <a:rPr lang="fr-FR"/>
              <a:pPr>
                <a:defRPr/>
              </a:pPr>
              <a:t>18/09/2023</a:t>
            </a:fld>
            <a:endParaRPr lang="fr-CA"/>
          </a:p>
        </p:txBody>
      </p:sp>
      <p:sp>
        <p:nvSpPr>
          <p:cNvPr id="4" name="Espace réservé de l'image des diapositives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64" tIns="46582" rIns="93164" bIns="46582" rtlCol="0" anchor="ctr"/>
          <a:lstStyle/>
          <a:p>
            <a:pPr lvl="0"/>
            <a:endParaRPr lang="fr-CA" noProof="0"/>
          </a:p>
        </p:txBody>
      </p:sp>
      <p:sp>
        <p:nvSpPr>
          <p:cNvPr id="5" name="Espace réservé des commentaires 4"/>
          <p:cNvSpPr>
            <a:spLocks noGrp="1"/>
          </p:cNvSpPr>
          <p:nvPr>
            <p:ph type="body" sz="quarter" idx="3"/>
          </p:nvPr>
        </p:nvSpPr>
        <p:spPr>
          <a:xfrm>
            <a:off x="701519" y="4416634"/>
            <a:ext cx="5607362" cy="4182960"/>
          </a:xfrm>
          <a:prstGeom prst="rect">
            <a:avLst/>
          </a:prstGeom>
        </p:spPr>
        <p:txBody>
          <a:bodyPr vert="horz" lIns="93164" tIns="46582" rIns="93164" bIns="46582" rtlCol="0">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CA" noProof="0"/>
          </a:p>
        </p:txBody>
      </p:sp>
      <p:sp>
        <p:nvSpPr>
          <p:cNvPr id="6" name="Espace réservé du pied de page 5"/>
          <p:cNvSpPr>
            <a:spLocks noGrp="1"/>
          </p:cNvSpPr>
          <p:nvPr>
            <p:ph type="ftr" sz="quarter" idx="4"/>
          </p:nvPr>
        </p:nvSpPr>
        <p:spPr>
          <a:xfrm>
            <a:off x="0" y="8829054"/>
            <a:ext cx="3038319" cy="465242"/>
          </a:xfrm>
          <a:prstGeom prst="rect">
            <a:avLst/>
          </a:prstGeom>
        </p:spPr>
        <p:txBody>
          <a:bodyPr vert="horz" lIns="93164" tIns="46582" rIns="93164" bIns="46582" rtlCol="0" anchor="b"/>
          <a:lstStyle>
            <a:lvl1pPr algn="l" eaLnBrk="1" fontAlgn="auto" hangingPunct="1">
              <a:spcBef>
                <a:spcPts val="0"/>
              </a:spcBef>
              <a:spcAft>
                <a:spcPts val="0"/>
              </a:spcAft>
              <a:defRPr sz="1200">
                <a:latin typeface="+mn-lt"/>
                <a:cs typeface="+mn-cs"/>
              </a:defRPr>
            </a:lvl1pPr>
          </a:lstStyle>
          <a:p>
            <a:pPr>
              <a:defRPr/>
            </a:pPr>
            <a:endParaRPr lang="fr-CA"/>
          </a:p>
        </p:txBody>
      </p:sp>
      <p:sp>
        <p:nvSpPr>
          <p:cNvPr id="7" name="Espace réservé du numéro de diapositive 6"/>
          <p:cNvSpPr>
            <a:spLocks noGrp="1"/>
          </p:cNvSpPr>
          <p:nvPr>
            <p:ph type="sldNum" sz="quarter" idx="5"/>
          </p:nvPr>
        </p:nvSpPr>
        <p:spPr>
          <a:xfrm>
            <a:off x="3970885" y="8829054"/>
            <a:ext cx="3038319" cy="465242"/>
          </a:xfrm>
          <a:prstGeom prst="rect">
            <a:avLst/>
          </a:prstGeom>
        </p:spPr>
        <p:txBody>
          <a:bodyPr vert="horz" wrap="square" lIns="93164" tIns="46582" rIns="93164" bIns="46582"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A2F0AE4-3828-4E2C-8096-76DCA905336B}" type="slidenum">
              <a:rPr lang="fr-CA" altLang="fr-FR"/>
              <a:pPr>
                <a:defRPr/>
              </a:pPr>
              <a:t>‹N°›</a:t>
            </a:fld>
            <a:endParaRPr lang="fr-CA" altLang="fr-FR"/>
          </a:p>
        </p:txBody>
      </p:sp>
    </p:spTree>
    <p:extLst>
      <p:ext uri="{BB962C8B-B14F-4D97-AF65-F5344CB8AC3E}">
        <p14:creationId xmlns:p14="http://schemas.microsoft.com/office/powerpoint/2010/main" val="23949514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ibguides.biblio.polymtl.ca/resources_by_subjec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None/>
            </a:pPr>
            <a:r>
              <a:rPr lang="en-CA" altLang="fr-FR" dirty="0"/>
              <a:t>Hello everybody!</a:t>
            </a:r>
          </a:p>
          <a:p>
            <a:pPr eaLnBrk="1" hangingPunct="1">
              <a:spcBef>
                <a:spcPct val="0"/>
              </a:spcBef>
              <a:buFontTx/>
              <a:buNone/>
            </a:pPr>
            <a:endParaRPr lang="en-CA" altLang="fr-FR" dirty="0"/>
          </a:p>
          <a:p>
            <a:pPr eaLnBrk="1" hangingPunct="1">
              <a:spcBef>
                <a:spcPct val="0"/>
              </a:spcBef>
              <a:buFontTx/>
              <a:buNone/>
            </a:pPr>
            <a:r>
              <a:rPr lang="en-CA" altLang="fr-FR" dirty="0"/>
              <a:t>In preparation for the first </a:t>
            </a:r>
            <a:r>
              <a:rPr lang="en-CA" altLang="fr-FR" b="0" dirty="0"/>
              <a:t>session, </a:t>
            </a:r>
            <a:r>
              <a:rPr lang="en-CA" altLang="fr-FR" dirty="0"/>
              <a:t>please read this presentation, answer the questions, and do the exercises. </a:t>
            </a:r>
            <a:endParaRPr lang="fr-CA" altLang="fr-FR" dirty="0"/>
          </a:p>
        </p:txBody>
      </p:sp>
      <p:sp>
        <p:nvSpPr>
          <p:cNvPr id="1536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841" indent="-285708">
              <a:spcBef>
                <a:spcPct val="30000"/>
              </a:spcBef>
              <a:defRPr sz="1200">
                <a:solidFill>
                  <a:schemeClr val="tx1"/>
                </a:solidFill>
                <a:latin typeface="Calibri" panose="020F0502020204030204" pitchFamily="34" charset="0"/>
              </a:defRPr>
            </a:lvl2pPr>
            <a:lvl3pPr marL="1142833" indent="-228567">
              <a:spcBef>
                <a:spcPct val="30000"/>
              </a:spcBef>
              <a:defRPr sz="1200">
                <a:solidFill>
                  <a:schemeClr val="tx1"/>
                </a:solidFill>
                <a:latin typeface="Calibri" panose="020F0502020204030204" pitchFamily="34" charset="0"/>
              </a:defRPr>
            </a:lvl3pPr>
            <a:lvl4pPr marL="1599965" indent="-228567">
              <a:spcBef>
                <a:spcPct val="30000"/>
              </a:spcBef>
              <a:defRPr sz="1200">
                <a:solidFill>
                  <a:schemeClr val="tx1"/>
                </a:solidFill>
                <a:latin typeface="Calibri" panose="020F0502020204030204" pitchFamily="34" charset="0"/>
              </a:defRPr>
            </a:lvl4pPr>
            <a:lvl5pPr marL="2057099" indent="-228567">
              <a:spcBef>
                <a:spcPct val="30000"/>
              </a:spcBef>
              <a:defRPr sz="1200">
                <a:solidFill>
                  <a:schemeClr val="tx1"/>
                </a:solidFill>
                <a:latin typeface="Calibri" panose="020F0502020204030204" pitchFamily="34" charset="0"/>
              </a:defRPr>
            </a:lvl5pPr>
            <a:lvl6pPr marL="2514232" indent="-228567" eaLnBrk="0" fontAlgn="base" hangingPunct="0">
              <a:spcBef>
                <a:spcPct val="30000"/>
              </a:spcBef>
              <a:spcAft>
                <a:spcPct val="0"/>
              </a:spcAft>
              <a:defRPr sz="1200">
                <a:solidFill>
                  <a:schemeClr val="tx1"/>
                </a:solidFill>
                <a:latin typeface="Calibri" panose="020F0502020204030204" pitchFamily="34" charset="0"/>
              </a:defRPr>
            </a:lvl6pPr>
            <a:lvl7pPr marL="2971364" indent="-228567" eaLnBrk="0" fontAlgn="base" hangingPunct="0">
              <a:spcBef>
                <a:spcPct val="30000"/>
              </a:spcBef>
              <a:spcAft>
                <a:spcPct val="0"/>
              </a:spcAft>
              <a:defRPr sz="1200">
                <a:solidFill>
                  <a:schemeClr val="tx1"/>
                </a:solidFill>
                <a:latin typeface="Calibri" panose="020F0502020204030204" pitchFamily="34" charset="0"/>
              </a:defRPr>
            </a:lvl7pPr>
            <a:lvl8pPr marL="3428498" indent="-228567" eaLnBrk="0" fontAlgn="base" hangingPunct="0">
              <a:spcBef>
                <a:spcPct val="30000"/>
              </a:spcBef>
              <a:spcAft>
                <a:spcPct val="0"/>
              </a:spcAft>
              <a:defRPr sz="1200">
                <a:solidFill>
                  <a:schemeClr val="tx1"/>
                </a:solidFill>
                <a:latin typeface="Calibri" panose="020F0502020204030204" pitchFamily="34" charset="0"/>
              </a:defRPr>
            </a:lvl8pPr>
            <a:lvl9pPr marL="3885630" indent="-228567"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C6C9DF4-4CF8-4BAC-A6F7-51FAC27BF509}" type="slidenum">
              <a:rPr lang="fr-CA" altLang="fr-FR" smtClean="0"/>
              <a:pPr>
                <a:spcBef>
                  <a:spcPct val="0"/>
                </a:spcBef>
              </a:pPr>
              <a:t>1</a:t>
            </a:fld>
            <a:endParaRPr lang="fr-CA" altLang="fr-FR"/>
          </a:p>
        </p:txBody>
      </p:sp>
    </p:spTree>
    <p:extLst>
      <p:ext uri="{BB962C8B-B14F-4D97-AF65-F5344CB8AC3E}">
        <p14:creationId xmlns:p14="http://schemas.microsoft.com/office/powerpoint/2010/main" val="1809653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CA" altLang="fr-FR" dirty="0"/>
              <a:t>The literature review also allows you to identify important researchers in your field, as well as collaborative networks. </a:t>
            </a:r>
            <a:endParaRPr lang="fr-FR" altLang="fr-FR" dirty="0"/>
          </a:p>
        </p:txBody>
      </p:sp>
      <p:sp>
        <p:nvSpPr>
          <p:cNvPr id="4" name="Espace réservé de l'en-tête 3"/>
          <p:cNvSpPr>
            <a:spLocks noGrp="1"/>
          </p:cNvSpPr>
          <p:nvPr>
            <p:ph type="hdr" sz="quarter"/>
          </p:nvPr>
        </p:nvSpPr>
        <p:spPr/>
        <p:txBody>
          <a:bodyPr/>
          <a:lstStyle/>
          <a:p>
            <a:pPr>
              <a:defRPr/>
            </a:pPr>
            <a:r>
              <a:rPr lang="fr-FR"/>
              <a:t>ING6900 - Labo 1</a:t>
            </a:r>
          </a:p>
        </p:txBody>
      </p:sp>
      <p:sp>
        <p:nvSpPr>
          <p:cNvPr id="64517" name="Espace réservé du numéro de diapositive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841" indent="-285708">
              <a:spcBef>
                <a:spcPct val="30000"/>
              </a:spcBef>
              <a:defRPr sz="1200">
                <a:solidFill>
                  <a:schemeClr val="tx1"/>
                </a:solidFill>
                <a:latin typeface="Calibri" panose="020F0502020204030204" pitchFamily="34" charset="0"/>
              </a:defRPr>
            </a:lvl2pPr>
            <a:lvl3pPr marL="1142833" indent="-228567">
              <a:spcBef>
                <a:spcPct val="30000"/>
              </a:spcBef>
              <a:defRPr sz="1200">
                <a:solidFill>
                  <a:schemeClr val="tx1"/>
                </a:solidFill>
                <a:latin typeface="Calibri" panose="020F0502020204030204" pitchFamily="34" charset="0"/>
              </a:defRPr>
            </a:lvl3pPr>
            <a:lvl4pPr marL="1599965" indent="-228567">
              <a:spcBef>
                <a:spcPct val="30000"/>
              </a:spcBef>
              <a:defRPr sz="1200">
                <a:solidFill>
                  <a:schemeClr val="tx1"/>
                </a:solidFill>
                <a:latin typeface="Calibri" panose="020F0502020204030204" pitchFamily="34" charset="0"/>
              </a:defRPr>
            </a:lvl4pPr>
            <a:lvl5pPr marL="2057099" indent="-228567">
              <a:spcBef>
                <a:spcPct val="30000"/>
              </a:spcBef>
              <a:defRPr sz="1200">
                <a:solidFill>
                  <a:schemeClr val="tx1"/>
                </a:solidFill>
                <a:latin typeface="Calibri" panose="020F0502020204030204" pitchFamily="34" charset="0"/>
              </a:defRPr>
            </a:lvl5pPr>
            <a:lvl6pPr marL="2514232" indent="-228567" eaLnBrk="0" fontAlgn="base" hangingPunct="0">
              <a:spcBef>
                <a:spcPct val="30000"/>
              </a:spcBef>
              <a:spcAft>
                <a:spcPct val="0"/>
              </a:spcAft>
              <a:defRPr sz="1200">
                <a:solidFill>
                  <a:schemeClr val="tx1"/>
                </a:solidFill>
                <a:latin typeface="Calibri" panose="020F0502020204030204" pitchFamily="34" charset="0"/>
              </a:defRPr>
            </a:lvl6pPr>
            <a:lvl7pPr marL="2971364" indent="-228567" eaLnBrk="0" fontAlgn="base" hangingPunct="0">
              <a:spcBef>
                <a:spcPct val="30000"/>
              </a:spcBef>
              <a:spcAft>
                <a:spcPct val="0"/>
              </a:spcAft>
              <a:defRPr sz="1200">
                <a:solidFill>
                  <a:schemeClr val="tx1"/>
                </a:solidFill>
                <a:latin typeface="Calibri" panose="020F0502020204030204" pitchFamily="34" charset="0"/>
              </a:defRPr>
            </a:lvl7pPr>
            <a:lvl8pPr marL="3428498" indent="-228567" eaLnBrk="0" fontAlgn="base" hangingPunct="0">
              <a:spcBef>
                <a:spcPct val="30000"/>
              </a:spcBef>
              <a:spcAft>
                <a:spcPct val="0"/>
              </a:spcAft>
              <a:defRPr sz="1200">
                <a:solidFill>
                  <a:schemeClr val="tx1"/>
                </a:solidFill>
                <a:latin typeface="Calibri" panose="020F0502020204030204" pitchFamily="34" charset="0"/>
              </a:defRPr>
            </a:lvl8pPr>
            <a:lvl9pPr marL="3885630" indent="-228567"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26A5B4C-08EF-4A14-A555-606C51BB2ACD}" type="slidenum">
              <a:rPr lang="fr-FR" altLang="fr-FR" smtClean="0"/>
              <a:pPr>
                <a:spcBef>
                  <a:spcPct val="0"/>
                </a:spcBef>
              </a:pPr>
              <a:t>10</a:t>
            </a:fld>
            <a:endParaRPr lang="fr-FR" altLang="fr-FR"/>
          </a:p>
        </p:txBody>
      </p:sp>
    </p:spTree>
    <p:extLst>
      <p:ext uri="{BB962C8B-B14F-4D97-AF65-F5344CB8AC3E}">
        <p14:creationId xmlns:p14="http://schemas.microsoft.com/office/powerpoint/2010/main" val="3985100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91139"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r>
              <a:rPr lang="en-CA" dirty="0"/>
              <a:t>Writing a literature review can be difficult.</a:t>
            </a:r>
            <a:r>
              <a:rPr lang="en-CA" baseline="0" dirty="0"/>
              <a:t> In the Library collection, we have </a:t>
            </a:r>
            <a:r>
              <a:rPr lang="en-CA" dirty="0"/>
              <a:t>several methodology books addressing this topic, many of them in electronic format. Use the guide </a:t>
            </a:r>
            <a:r>
              <a:rPr lang="en-CA" i="1" dirty="0"/>
              <a:t>Literature</a:t>
            </a:r>
            <a:r>
              <a:rPr lang="en-CA" i="1" baseline="0" dirty="0"/>
              <a:t> Review </a:t>
            </a:r>
            <a:r>
              <a:rPr lang="en-CA" dirty="0"/>
              <a:t>to find and access them. </a:t>
            </a:r>
          </a:p>
          <a:p>
            <a:endParaRPr lang="en-CA" dirty="0"/>
          </a:p>
          <a:p>
            <a:r>
              <a:rPr lang="en-CA" dirty="0"/>
              <a:t>CAP7005E will not cover the actual writing process,</a:t>
            </a:r>
            <a:r>
              <a:rPr lang="en-CA" baseline="0" dirty="0"/>
              <a:t> but y</a:t>
            </a:r>
            <a:r>
              <a:rPr lang="en-CA" dirty="0"/>
              <a:t>ou will learn how to find the documents you need for your literature review. </a:t>
            </a:r>
            <a:endParaRPr lang="fr-FR" dirty="0"/>
          </a:p>
        </p:txBody>
      </p:sp>
      <p:sp>
        <p:nvSpPr>
          <p:cNvPr id="4" name="Espace réservé de l'en-tête 3"/>
          <p:cNvSpPr>
            <a:spLocks noGrp="1"/>
          </p:cNvSpPr>
          <p:nvPr>
            <p:ph type="hdr" sz="quarter"/>
          </p:nvPr>
        </p:nvSpPr>
        <p:spPr/>
        <p:txBody>
          <a:bodyPr/>
          <a:lstStyle/>
          <a:p>
            <a:pPr>
              <a:defRPr/>
            </a:pPr>
            <a:r>
              <a:rPr lang="fr-FR"/>
              <a:t>ING6900 - Labo 1</a:t>
            </a:r>
          </a:p>
        </p:txBody>
      </p:sp>
      <p:sp>
        <p:nvSpPr>
          <p:cNvPr id="5" name="Espace réservé du numéro de diapositive 4"/>
          <p:cNvSpPr>
            <a:spLocks noGrp="1"/>
          </p:cNvSpPr>
          <p:nvPr>
            <p:ph type="sldNum" sz="quarter" idx="5"/>
          </p:nvPr>
        </p:nvSpPr>
        <p:spPr/>
        <p:txBody>
          <a:bodyPr/>
          <a:lstStyle/>
          <a:p>
            <a:pPr>
              <a:defRPr/>
            </a:pPr>
            <a:fld id="{D4BB5B7E-BB41-45B9-A7D5-A555E00E5311}" type="slidenum">
              <a:rPr lang="fr-FR" smtClean="0"/>
              <a:pPr>
                <a:defRPr/>
              </a:pPr>
              <a:t>11</a:t>
            </a:fld>
            <a:endParaRPr lang="fr-FR"/>
          </a:p>
        </p:txBody>
      </p:sp>
    </p:spTree>
    <p:extLst>
      <p:ext uri="{BB962C8B-B14F-4D97-AF65-F5344CB8AC3E}">
        <p14:creationId xmlns:p14="http://schemas.microsoft.com/office/powerpoint/2010/main" val="3645662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CA" altLang="fr-FR" dirty="0"/>
          </a:p>
        </p:txBody>
      </p:sp>
      <p:sp>
        <p:nvSpPr>
          <p:cNvPr id="6144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841" indent="-285708">
              <a:spcBef>
                <a:spcPct val="30000"/>
              </a:spcBef>
              <a:defRPr sz="1200">
                <a:solidFill>
                  <a:schemeClr val="tx1"/>
                </a:solidFill>
                <a:latin typeface="Calibri" panose="020F0502020204030204" pitchFamily="34" charset="0"/>
              </a:defRPr>
            </a:lvl2pPr>
            <a:lvl3pPr marL="1142833" indent="-228567">
              <a:spcBef>
                <a:spcPct val="30000"/>
              </a:spcBef>
              <a:defRPr sz="1200">
                <a:solidFill>
                  <a:schemeClr val="tx1"/>
                </a:solidFill>
                <a:latin typeface="Calibri" panose="020F0502020204030204" pitchFamily="34" charset="0"/>
              </a:defRPr>
            </a:lvl3pPr>
            <a:lvl4pPr marL="1599965" indent="-228567">
              <a:spcBef>
                <a:spcPct val="30000"/>
              </a:spcBef>
              <a:defRPr sz="1200">
                <a:solidFill>
                  <a:schemeClr val="tx1"/>
                </a:solidFill>
                <a:latin typeface="Calibri" panose="020F0502020204030204" pitchFamily="34" charset="0"/>
              </a:defRPr>
            </a:lvl4pPr>
            <a:lvl5pPr marL="2057099" indent="-228567">
              <a:spcBef>
                <a:spcPct val="30000"/>
              </a:spcBef>
              <a:defRPr sz="1200">
                <a:solidFill>
                  <a:schemeClr val="tx1"/>
                </a:solidFill>
                <a:latin typeface="Calibri" panose="020F0502020204030204" pitchFamily="34" charset="0"/>
              </a:defRPr>
            </a:lvl5pPr>
            <a:lvl6pPr marL="2514232" indent="-228567" eaLnBrk="0" fontAlgn="base" hangingPunct="0">
              <a:spcBef>
                <a:spcPct val="30000"/>
              </a:spcBef>
              <a:spcAft>
                <a:spcPct val="0"/>
              </a:spcAft>
              <a:defRPr sz="1200">
                <a:solidFill>
                  <a:schemeClr val="tx1"/>
                </a:solidFill>
                <a:latin typeface="Calibri" panose="020F0502020204030204" pitchFamily="34" charset="0"/>
              </a:defRPr>
            </a:lvl6pPr>
            <a:lvl7pPr marL="2971364" indent="-228567" eaLnBrk="0" fontAlgn="base" hangingPunct="0">
              <a:spcBef>
                <a:spcPct val="30000"/>
              </a:spcBef>
              <a:spcAft>
                <a:spcPct val="0"/>
              </a:spcAft>
              <a:defRPr sz="1200">
                <a:solidFill>
                  <a:schemeClr val="tx1"/>
                </a:solidFill>
                <a:latin typeface="Calibri" panose="020F0502020204030204" pitchFamily="34" charset="0"/>
              </a:defRPr>
            </a:lvl7pPr>
            <a:lvl8pPr marL="3428498" indent="-228567" eaLnBrk="0" fontAlgn="base" hangingPunct="0">
              <a:spcBef>
                <a:spcPct val="30000"/>
              </a:spcBef>
              <a:spcAft>
                <a:spcPct val="0"/>
              </a:spcAft>
              <a:defRPr sz="1200">
                <a:solidFill>
                  <a:schemeClr val="tx1"/>
                </a:solidFill>
                <a:latin typeface="Calibri" panose="020F0502020204030204" pitchFamily="34" charset="0"/>
              </a:defRPr>
            </a:lvl8pPr>
            <a:lvl9pPr marL="3885630" indent="-228567"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DE2FB5A-C41C-44D9-8A77-66A607ABCED9}" type="slidenum">
              <a:rPr lang="fr-CA" altLang="fr-FR" smtClean="0"/>
              <a:pPr>
                <a:spcBef>
                  <a:spcPct val="0"/>
                </a:spcBef>
              </a:pPr>
              <a:t>12</a:t>
            </a:fld>
            <a:endParaRPr lang="fr-CA" altLang="fr-FR"/>
          </a:p>
        </p:txBody>
      </p:sp>
    </p:spTree>
    <p:extLst>
      <p:ext uri="{BB962C8B-B14F-4D97-AF65-F5344CB8AC3E}">
        <p14:creationId xmlns:p14="http://schemas.microsoft.com/office/powerpoint/2010/main" val="1179474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CA" dirty="0"/>
              <a:t>The Library offers several services which are well detailed on the website. </a:t>
            </a:r>
          </a:p>
          <a:p>
            <a:r>
              <a:rPr lang="en-CA" dirty="0"/>
              <a:t>One of the most important at the moment is the </a:t>
            </a:r>
            <a:r>
              <a:rPr lang="en-CA" b="1" dirty="0"/>
              <a:t>installation of the proxy </a:t>
            </a:r>
            <a:r>
              <a:rPr lang="en-CA" dirty="0"/>
              <a:t>to access our resources from outside Polytechnique.</a:t>
            </a:r>
            <a:endParaRPr lang="fr-CA" dirty="0"/>
          </a:p>
        </p:txBody>
      </p:sp>
      <p:sp>
        <p:nvSpPr>
          <p:cNvPr id="4" name="Espace réservé du numéro de diapositive 3"/>
          <p:cNvSpPr>
            <a:spLocks noGrp="1"/>
          </p:cNvSpPr>
          <p:nvPr>
            <p:ph type="sldNum" sz="quarter" idx="10"/>
          </p:nvPr>
        </p:nvSpPr>
        <p:spPr/>
        <p:txBody>
          <a:bodyPr/>
          <a:lstStyle/>
          <a:p>
            <a:pPr>
              <a:defRPr/>
            </a:pPr>
            <a:fld id="{9A2F0AE4-3828-4E2C-8096-76DCA905336B}" type="slidenum">
              <a:rPr lang="fr-CA" altLang="fr-FR" smtClean="0"/>
              <a:pPr>
                <a:defRPr/>
              </a:pPr>
              <a:t>13</a:t>
            </a:fld>
            <a:endParaRPr lang="fr-CA" altLang="fr-FR"/>
          </a:p>
        </p:txBody>
      </p:sp>
    </p:spTree>
    <p:extLst>
      <p:ext uri="{BB962C8B-B14F-4D97-AF65-F5344CB8AC3E}">
        <p14:creationId xmlns:p14="http://schemas.microsoft.com/office/powerpoint/2010/main" val="3098779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CA" b="1" dirty="0"/>
              <a:t>Please configure your proxy now! </a:t>
            </a:r>
          </a:p>
          <a:p>
            <a:endParaRPr lang="en-CA" dirty="0"/>
          </a:p>
          <a:p>
            <a:r>
              <a:rPr lang="en-CA" dirty="0"/>
              <a:t>The steps to install it according to your browser and type of electronic device are explained in the videos and PDFs on this page.</a:t>
            </a:r>
            <a:endParaRPr lang="fr-CA" dirty="0"/>
          </a:p>
        </p:txBody>
      </p:sp>
      <p:sp>
        <p:nvSpPr>
          <p:cNvPr id="4" name="Espace réservé du numéro de diapositive 3"/>
          <p:cNvSpPr>
            <a:spLocks noGrp="1"/>
          </p:cNvSpPr>
          <p:nvPr>
            <p:ph type="sldNum" sz="quarter" idx="10"/>
          </p:nvPr>
        </p:nvSpPr>
        <p:spPr/>
        <p:txBody>
          <a:bodyPr/>
          <a:lstStyle/>
          <a:p>
            <a:pPr>
              <a:defRPr/>
            </a:pPr>
            <a:fld id="{5EDD6152-5FE4-42A3-9C12-71404D2EBDA7}" type="slidenum">
              <a:rPr lang="fr-CA" smtClean="0"/>
              <a:pPr>
                <a:defRPr/>
              </a:pPr>
              <a:t>14</a:t>
            </a:fld>
            <a:endParaRPr lang="fr-CA"/>
          </a:p>
        </p:txBody>
      </p:sp>
    </p:spTree>
    <p:extLst>
      <p:ext uri="{BB962C8B-B14F-4D97-AF65-F5344CB8AC3E}">
        <p14:creationId xmlns:p14="http://schemas.microsoft.com/office/powerpoint/2010/main" val="1582825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8003"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aseline="0" noProof="0" dirty="0"/>
              <a:t>Antidote can help you write your texts by minimizing language errors. This software is available in French and in English on the laptops lent by the Library.</a:t>
            </a:r>
          </a:p>
          <a:p>
            <a:pPr eaLnBrk="1" hangingPunct="1">
              <a:spcBef>
                <a:spcPct val="0"/>
              </a:spcBef>
            </a:pPr>
            <a:endParaRPr lang="en-CA" baseline="0" noProof="0" dirty="0"/>
          </a:p>
          <a:p>
            <a:pPr eaLnBrk="1" hangingPunct="1">
              <a:spcBef>
                <a:spcPct val="0"/>
              </a:spcBef>
            </a:pPr>
            <a:r>
              <a:rPr lang="en-CA" u="sng" baseline="0" noProof="0" dirty="0"/>
              <a:t>Do not hesitate to contact us! </a:t>
            </a:r>
            <a:endParaRPr lang="en-CA" u="sng" noProof="0" dirty="0"/>
          </a:p>
        </p:txBody>
      </p:sp>
      <p:sp>
        <p:nvSpPr>
          <p:cNvPr id="43012" name="Espace réservé du numéro de diapositiv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60686F-792D-44F3-9A00-1681D7D9CD7B}" type="slidenum">
              <a:rPr lang="fr-CA" smtClean="0"/>
              <a:pPr fontAlgn="base">
                <a:spcBef>
                  <a:spcPct val="0"/>
                </a:spcBef>
                <a:spcAft>
                  <a:spcPct val="0"/>
                </a:spcAft>
                <a:defRPr/>
              </a:pPr>
              <a:t>15</a:t>
            </a:fld>
            <a:endParaRPr lang="fr-CA"/>
          </a:p>
        </p:txBody>
      </p:sp>
    </p:spTree>
    <p:extLst>
      <p:ext uri="{BB962C8B-B14F-4D97-AF65-F5344CB8AC3E}">
        <p14:creationId xmlns:p14="http://schemas.microsoft.com/office/powerpoint/2010/main" val="2467588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CA" altLang="fr-FR" dirty="0"/>
              <a:t>The guides developed by the Library cover all fields of engineering at </a:t>
            </a:r>
            <a:r>
              <a:rPr lang="en-CA" altLang="fr-FR" dirty="0" err="1"/>
              <a:t>Polytechnique</a:t>
            </a:r>
            <a:r>
              <a:rPr lang="en-CA" altLang="fr-FR" dirty="0"/>
              <a:t>, in addition to more general topics such as citation, plagiarism, open access, and publishing.</a:t>
            </a:r>
          </a:p>
          <a:p>
            <a:endParaRPr lang="en-CA" altLang="fr-FR" dirty="0"/>
          </a:p>
          <a:p>
            <a:r>
              <a:rPr lang="en-CA" altLang="fr-FR" dirty="0"/>
              <a:t>Click on </a:t>
            </a:r>
            <a:r>
              <a:rPr lang="en-CA" altLang="fr-FR" i="1" dirty="0"/>
              <a:t>All guides</a:t>
            </a:r>
            <a:r>
              <a:rPr lang="en-CA" altLang="fr-FR" i="1" baseline="0" dirty="0"/>
              <a:t> </a:t>
            </a:r>
            <a:r>
              <a:rPr lang="en-CA" altLang="fr-FR" i="0" dirty="0"/>
              <a:t>to</a:t>
            </a:r>
            <a:r>
              <a:rPr lang="en-CA" altLang="fr-FR" i="0" baseline="0" dirty="0"/>
              <a:t> display </a:t>
            </a:r>
            <a:r>
              <a:rPr lang="en-CA" altLang="fr-FR" dirty="0"/>
              <a:t>an alphabetical list of guides. </a:t>
            </a:r>
          </a:p>
          <a:p>
            <a:endParaRPr lang="en-CA" altLang="fr-FR" dirty="0"/>
          </a:p>
          <a:p>
            <a:r>
              <a:rPr lang="en-CA" altLang="fr-FR" dirty="0"/>
              <a:t>Click on </a:t>
            </a:r>
            <a:r>
              <a:rPr lang="en-CA" altLang="fr-FR" b="1" i="1" dirty="0"/>
              <a:t>Guides</a:t>
            </a:r>
            <a:r>
              <a:rPr lang="en-CA" altLang="fr-FR" i="1" dirty="0"/>
              <a:t> by Subject </a:t>
            </a:r>
            <a:r>
              <a:rPr lang="en-CA" altLang="fr-FR" dirty="0"/>
              <a:t>to see all the guides grouped according to various subjects, including</a:t>
            </a:r>
            <a:r>
              <a:rPr lang="en-CA" altLang="fr-FR" baseline="0" dirty="0"/>
              <a:t> </a:t>
            </a:r>
            <a:r>
              <a:rPr lang="en-CA" altLang="fr-FR" dirty="0"/>
              <a:t>different fields of engineering.</a:t>
            </a:r>
            <a:endParaRPr lang="fr-CA" altLang="fr-FR" dirty="0"/>
          </a:p>
        </p:txBody>
      </p:sp>
      <p:sp>
        <p:nvSpPr>
          <p:cNvPr id="9523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841" indent="-285708">
              <a:defRPr>
                <a:solidFill>
                  <a:schemeClr val="tx1"/>
                </a:solidFill>
                <a:latin typeface="Arial" panose="020B0604020202020204" pitchFamily="34" charset="0"/>
                <a:cs typeface="Arial" panose="020B0604020202020204" pitchFamily="34" charset="0"/>
              </a:defRPr>
            </a:lvl2pPr>
            <a:lvl3pPr marL="1142833" indent="-228567">
              <a:defRPr>
                <a:solidFill>
                  <a:schemeClr val="tx1"/>
                </a:solidFill>
                <a:latin typeface="Arial" panose="020B0604020202020204" pitchFamily="34" charset="0"/>
                <a:cs typeface="Arial" panose="020B0604020202020204" pitchFamily="34" charset="0"/>
              </a:defRPr>
            </a:lvl3pPr>
            <a:lvl4pPr marL="1599965" indent="-228567">
              <a:defRPr>
                <a:solidFill>
                  <a:schemeClr val="tx1"/>
                </a:solidFill>
                <a:latin typeface="Arial" panose="020B0604020202020204" pitchFamily="34" charset="0"/>
                <a:cs typeface="Arial" panose="020B0604020202020204" pitchFamily="34" charset="0"/>
              </a:defRPr>
            </a:lvl4pPr>
            <a:lvl5pPr marL="2057099" indent="-228567">
              <a:defRPr>
                <a:solidFill>
                  <a:schemeClr val="tx1"/>
                </a:solidFill>
                <a:latin typeface="Arial" panose="020B0604020202020204" pitchFamily="34" charset="0"/>
                <a:cs typeface="Arial" panose="020B0604020202020204" pitchFamily="34" charset="0"/>
              </a:defRPr>
            </a:lvl5pPr>
            <a:lvl6pPr marL="2514232" indent="-22856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364" indent="-22856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498" indent="-22856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5630" indent="-22856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2524184-C3B5-4E89-ACBE-B42321E762BB}" type="slidenum">
              <a:rPr lang="fr-CA" altLang="fr-FR" smtClean="0">
                <a:latin typeface="Calibri" panose="020F0502020204030204" pitchFamily="34" charset="0"/>
              </a:rPr>
              <a:pPr/>
              <a:t>16</a:t>
            </a:fld>
            <a:endParaRPr lang="fr-CA" altLang="fr-FR">
              <a:latin typeface="Calibri" panose="020F0502020204030204" pitchFamily="34" charset="0"/>
            </a:endParaRPr>
          </a:p>
        </p:txBody>
      </p:sp>
    </p:spTree>
    <p:extLst>
      <p:ext uri="{BB962C8B-B14F-4D97-AF65-F5344CB8AC3E}">
        <p14:creationId xmlns:p14="http://schemas.microsoft.com/office/powerpoint/2010/main" val="621862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r>
              <a:rPr lang="en-CA" altLang="fr-FR" dirty="0"/>
              <a:t>The</a:t>
            </a:r>
            <a:r>
              <a:rPr lang="en-CA" altLang="fr-FR" baseline="0" dirty="0"/>
              <a:t> Library</a:t>
            </a:r>
            <a:r>
              <a:rPr lang="en-CA" altLang="fr-FR" dirty="0"/>
              <a:t> website includes several document search tools.</a:t>
            </a:r>
          </a:p>
          <a:p>
            <a:endParaRPr lang="en-CA" altLang="fr-FR" dirty="0"/>
          </a:p>
          <a:p>
            <a:r>
              <a:rPr lang="en-CA" altLang="fr-FR" b="1" i="1" strike="noStrike" dirty="0"/>
              <a:t>A-Z</a:t>
            </a:r>
            <a:r>
              <a:rPr lang="en-CA" altLang="fr-FR" b="1" i="1" strike="noStrike" baseline="0" dirty="0"/>
              <a:t> Databases </a:t>
            </a:r>
            <a:r>
              <a:rPr lang="en-CA" altLang="fr-FR" dirty="0"/>
              <a:t>lists alphabetically the recommended databases, which can be sorted by subject and by document type.</a:t>
            </a:r>
          </a:p>
          <a:p>
            <a:endParaRPr lang="en-CA" altLang="fr-FR" dirty="0"/>
          </a:p>
          <a:p>
            <a:r>
              <a:rPr lang="en-CA" altLang="fr-FR" b="1" i="1" dirty="0"/>
              <a:t>Search in Sofia </a:t>
            </a:r>
            <a:r>
              <a:rPr lang="en-CA" altLang="fr-FR" dirty="0"/>
              <a:t>allows searching the Library collection (or collections of other universities in Quebec), which</a:t>
            </a:r>
            <a:r>
              <a:rPr lang="en-CA" altLang="fr-FR" baseline="0" dirty="0"/>
              <a:t> mainly </a:t>
            </a:r>
            <a:r>
              <a:rPr lang="en-CA" altLang="fr-FR" dirty="0"/>
              <a:t>includes books (another annotated presentation to introduce and explain the search in the Sofia discovery tool is available on Moodle).</a:t>
            </a:r>
          </a:p>
          <a:p>
            <a:endParaRPr lang="en-CA" altLang="fr-FR" dirty="0"/>
          </a:p>
          <a:p>
            <a:r>
              <a:rPr lang="en-CA" altLang="fr-FR" b="1" i="1" dirty="0"/>
              <a:t>Search a journal </a:t>
            </a:r>
            <a:r>
              <a:rPr lang="en-US" altLang="fr-FR" dirty="0"/>
              <a:t>allows searching for a journal using keywords and find out if the Library owns it or subscribes to it.</a:t>
            </a:r>
          </a:p>
          <a:p>
            <a:endParaRPr lang="en-CA" altLang="fr-FR" dirty="0"/>
          </a:p>
          <a:p>
            <a:r>
              <a:rPr lang="en-CA" altLang="fr-FR" b="1" i="1" dirty="0"/>
              <a:t>Search</a:t>
            </a:r>
            <a:r>
              <a:rPr lang="en-CA" altLang="fr-FR" b="1" i="1" baseline="0" dirty="0"/>
              <a:t> an Article from a Citation </a:t>
            </a:r>
            <a:r>
              <a:rPr lang="en-CA" altLang="fr-FR" i="0" baseline="0" dirty="0"/>
              <a:t>is very useful to search for references written according to citation styles in which the title of articles is not included, such as the RCS (Royal Society of Chemistry) citation style**. Enter here the ISSN identifier, DOI, journal, issue, number and/or start page to find out where the full text is available (in which database).</a:t>
            </a:r>
          </a:p>
          <a:p>
            <a:endParaRPr lang="en-CA" altLang="fr-FR" i="0" baseline="0" dirty="0"/>
          </a:p>
          <a:p>
            <a:r>
              <a:rPr lang="en-CA" altLang="fr-FR" i="0" baseline="0" dirty="0"/>
              <a:t>**Example of a reference in RCS:</a:t>
            </a:r>
          </a:p>
          <a:p>
            <a:r>
              <a:rPr lang="en-CA" sz="1200" kern="1200" dirty="0">
                <a:solidFill>
                  <a:schemeClr val="tx1"/>
                </a:solidFill>
                <a:effectLst/>
                <a:latin typeface="+mn-lt"/>
                <a:ea typeface="+mn-ea"/>
                <a:cs typeface="+mn-cs"/>
              </a:rPr>
              <a:t>T. J. </a:t>
            </a:r>
            <a:r>
              <a:rPr lang="en-CA" sz="1200" kern="1200" dirty="0" err="1">
                <a:solidFill>
                  <a:schemeClr val="tx1"/>
                </a:solidFill>
                <a:effectLst/>
                <a:latin typeface="+mn-lt"/>
                <a:ea typeface="+mn-ea"/>
                <a:cs typeface="+mn-cs"/>
              </a:rPr>
              <a:t>Hebden</a:t>
            </a:r>
            <a:r>
              <a:rPr lang="en-CA" sz="1200" kern="1200" dirty="0">
                <a:solidFill>
                  <a:schemeClr val="tx1"/>
                </a:solidFill>
                <a:effectLst/>
                <a:latin typeface="+mn-lt"/>
                <a:ea typeface="+mn-ea"/>
                <a:cs typeface="+mn-cs"/>
              </a:rPr>
              <a:t>, R. R. Schrock, M. K. </a:t>
            </a:r>
            <a:r>
              <a:rPr lang="en-CA" sz="1200" kern="1200" dirty="0" err="1">
                <a:solidFill>
                  <a:schemeClr val="tx1"/>
                </a:solidFill>
                <a:effectLst/>
                <a:latin typeface="+mn-lt"/>
                <a:ea typeface="+mn-ea"/>
                <a:cs typeface="+mn-cs"/>
              </a:rPr>
              <a:t>Takase</a:t>
            </a:r>
            <a:r>
              <a:rPr lang="en-CA" sz="1200" kern="1200" dirty="0">
                <a:solidFill>
                  <a:schemeClr val="tx1"/>
                </a:solidFill>
                <a:effectLst/>
                <a:latin typeface="+mn-lt"/>
                <a:ea typeface="+mn-ea"/>
                <a:cs typeface="+mn-cs"/>
              </a:rPr>
              <a:t> and P. Müller, Chem. </a:t>
            </a:r>
            <a:r>
              <a:rPr lang="en-CA" sz="1200" kern="1200" dirty="0" err="1">
                <a:solidFill>
                  <a:schemeClr val="tx1"/>
                </a:solidFill>
                <a:effectLst/>
                <a:latin typeface="+mn-lt"/>
                <a:ea typeface="+mn-ea"/>
                <a:cs typeface="+mn-cs"/>
              </a:rPr>
              <a:t>Commun</a:t>
            </a:r>
            <a:r>
              <a:rPr lang="en-CA" sz="1200" kern="1200" dirty="0">
                <a:solidFill>
                  <a:schemeClr val="tx1"/>
                </a:solidFill>
                <a:effectLst/>
                <a:latin typeface="+mn-lt"/>
                <a:ea typeface="+mn-ea"/>
                <a:cs typeface="+mn-cs"/>
              </a:rPr>
              <a:t>., 2012, 48, 1851–1853.</a:t>
            </a:r>
            <a:endParaRPr lang="fr-CA" altLang="fr-FR" i="1" dirty="0"/>
          </a:p>
        </p:txBody>
      </p:sp>
      <p:sp>
        <p:nvSpPr>
          <p:cNvPr id="9114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841" indent="-285708">
              <a:defRPr>
                <a:solidFill>
                  <a:schemeClr val="tx1"/>
                </a:solidFill>
                <a:latin typeface="Arial" panose="020B0604020202020204" pitchFamily="34" charset="0"/>
                <a:cs typeface="Arial" panose="020B0604020202020204" pitchFamily="34" charset="0"/>
              </a:defRPr>
            </a:lvl2pPr>
            <a:lvl3pPr marL="1142833" indent="-228567">
              <a:defRPr>
                <a:solidFill>
                  <a:schemeClr val="tx1"/>
                </a:solidFill>
                <a:latin typeface="Arial" panose="020B0604020202020204" pitchFamily="34" charset="0"/>
                <a:cs typeface="Arial" panose="020B0604020202020204" pitchFamily="34" charset="0"/>
              </a:defRPr>
            </a:lvl3pPr>
            <a:lvl4pPr marL="1599965" indent="-228567">
              <a:defRPr>
                <a:solidFill>
                  <a:schemeClr val="tx1"/>
                </a:solidFill>
                <a:latin typeface="Arial" panose="020B0604020202020204" pitchFamily="34" charset="0"/>
                <a:cs typeface="Arial" panose="020B0604020202020204" pitchFamily="34" charset="0"/>
              </a:defRPr>
            </a:lvl4pPr>
            <a:lvl5pPr marL="2057099" indent="-228567">
              <a:defRPr>
                <a:solidFill>
                  <a:schemeClr val="tx1"/>
                </a:solidFill>
                <a:latin typeface="Arial" panose="020B0604020202020204" pitchFamily="34" charset="0"/>
                <a:cs typeface="Arial" panose="020B0604020202020204" pitchFamily="34" charset="0"/>
              </a:defRPr>
            </a:lvl5pPr>
            <a:lvl6pPr marL="2514232" indent="-22856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364" indent="-22856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498" indent="-22856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5630" indent="-22856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3B23660-E16F-450C-A490-B1F09616EE83}" type="slidenum">
              <a:rPr lang="fr-CA" altLang="fr-FR" smtClean="0">
                <a:latin typeface="Calibri" panose="020F0502020204030204" pitchFamily="34" charset="0"/>
              </a:rPr>
              <a:pPr/>
              <a:t>17</a:t>
            </a:fld>
            <a:endParaRPr lang="fr-CA" altLang="fr-FR">
              <a:latin typeface="Calibri" panose="020F0502020204030204" pitchFamily="34" charset="0"/>
            </a:endParaRPr>
          </a:p>
        </p:txBody>
      </p:sp>
    </p:spTree>
    <p:extLst>
      <p:ext uri="{BB962C8B-B14F-4D97-AF65-F5344CB8AC3E}">
        <p14:creationId xmlns:p14="http://schemas.microsoft.com/office/powerpoint/2010/main" val="1659562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fr-FR" dirty="0"/>
              <a:t>Take the time to explore the Library website, so you will be able to find the resources you need.</a:t>
            </a:r>
          </a:p>
          <a:p>
            <a:pPr eaLnBrk="1" hangingPunct="1">
              <a:spcBef>
                <a:spcPct val="0"/>
              </a:spcBef>
            </a:pPr>
            <a:endParaRPr lang="en-CA" altLang="fr-FR" dirty="0"/>
          </a:p>
          <a:p>
            <a:pPr eaLnBrk="1" hangingPunct="1">
              <a:spcBef>
                <a:spcPct val="0"/>
              </a:spcBef>
            </a:pPr>
            <a:r>
              <a:rPr lang="en-CA" altLang="fr-FR" dirty="0"/>
              <a:t>Many search methods presented in this workshop are performed starting from the Library website. It is therefore important to explore it and to understand its organization.</a:t>
            </a:r>
          </a:p>
          <a:p>
            <a:pPr eaLnBrk="1" hangingPunct="1">
              <a:spcBef>
                <a:spcPct val="0"/>
              </a:spcBef>
            </a:pPr>
            <a:endParaRPr lang="en-CA" altLang="fr-FR" dirty="0"/>
          </a:p>
          <a:p>
            <a:pPr eaLnBrk="1" hangingPunct="1">
              <a:spcBef>
                <a:spcPct val="0"/>
              </a:spcBef>
            </a:pPr>
            <a:r>
              <a:rPr lang="en-CA" altLang="fr-FR" dirty="0"/>
              <a:t>After you do</a:t>
            </a:r>
            <a:r>
              <a:rPr lang="en-CA" altLang="fr-FR" baseline="0" dirty="0"/>
              <a:t> this exercise </a:t>
            </a:r>
            <a:r>
              <a:rPr lang="en-CA" altLang="fr-FR" dirty="0"/>
              <a:t>on your own (or if you could not do it), check out the next few slides for the answers. </a:t>
            </a:r>
            <a:endParaRPr lang="fr-CA" altLang="fr-FR" dirty="0"/>
          </a:p>
        </p:txBody>
      </p:sp>
      <p:sp>
        <p:nvSpPr>
          <p:cNvPr id="972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841" indent="-285708">
              <a:spcBef>
                <a:spcPct val="30000"/>
              </a:spcBef>
              <a:defRPr sz="1200">
                <a:solidFill>
                  <a:schemeClr val="tx1"/>
                </a:solidFill>
                <a:latin typeface="Calibri" panose="020F0502020204030204" pitchFamily="34" charset="0"/>
              </a:defRPr>
            </a:lvl2pPr>
            <a:lvl3pPr marL="1142833" indent="-228567">
              <a:spcBef>
                <a:spcPct val="30000"/>
              </a:spcBef>
              <a:defRPr sz="1200">
                <a:solidFill>
                  <a:schemeClr val="tx1"/>
                </a:solidFill>
                <a:latin typeface="Calibri" panose="020F0502020204030204" pitchFamily="34" charset="0"/>
              </a:defRPr>
            </a:lvl3pPr>
            <a:lvl4pPr marL="1599965" indent="-228567">
              <a:spcBef>
                <a:spcPct val="30000"/>
              </a:spcBef>
              <a:defRPr sz="1200">
                <a:solidFill>
                  <a:schemeClr val="tx1"/>
                </a:solidFill>
                <a:latin typeface="Calibri" panose="020F0502020204030204" pitchFamily="34" charset="0"/>
              </a:defRPr>
            </a:lvl4pPr>
            <a:lvl5pPr marL="2057099" indent="-228567">
              <a:spcBef>
                <a:spcPct val="30000"/>
              </a:spcBef>
              <a:defRPr sz="1200">
                <a:solidFill>
                  <a:schemeClr val="tx1"/>
                </a:solidFill>
                <a:latin typeface="Calibri" panose="020F0502020204030204" pitchFamily="34" charset="0"/>
              </a:defRPr>
            </a:lvl5pPr>
            <a:lvl6pPr marL="2514232" indent="-228567" eaLnBrk="0" fontAlgn="base" hangingPunct="0">
              <a:spcBef>
                <a:spcPct val="30000"/>
              </a:spcBef>
              <a:spcAft>
                <a:spcPct val="0"/>
              </a:spcAft>
              <a:defRPr sz="1200">
                <a:solidFill>
                  <a:schemeClr val="tx1"/>
                </a:solidFill>
                <a:latin typeface="Calibri" panose="020F0502020204030204" pitchFamily="34" charset="0"/>
              </a:defRPr>
            </a:lvl6pPr>
            <a:lvl7pPr marL="2971364" indent="-228567" eaLnBrk="0" fontAlgn="base" hangingPunct="0">
              <a:spcBef>
                <a:spcPct val="30000"/>
              </a:spcBef>
              <a:spcAft>
                <a:spcPct val="0"/>
              </a:spcAft>
              <a:defRPr sz="1200">
                <a:solidFill>
                  <a:schemeClr val="tx1"/>
                </a:solidFill>
                <a:latin typeface="Calibri" panose="020F0502020204030204" pitchFamily="34" charset="0"/>
              </a:defRPr>
            </a:lvl7pPr>
            <a:lvl8pPr marL="3428498" indent="-228567" eaLnBrk="0" fontAlgn="base" hangingPunct="0">
              <a:spcBef>
                <a:spcPct val="30000"/>
              </a:spcBef>
              <a:spcAft>
                <a:spcPct val="0"/>
              </a:spcAft>
              <a:defRPr sz="1200">
                <a:solidFill>
                  <a:schemeClr val="tx1"/>
                </a:solidFill>
                <a:latin typeface="Calibri" panose="020F0502020204030204" pitchFamily="34" charset="0"/>
              </a:defRPr>
            </a:lvl8pPr>
            <a:lvl9pPr marL="3885630" indent="-228567"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2513459-71A9-4E3D-96D4-56CCBDC3633D}" type="slidenum">
              <a:rPr lang="fr-CA" altLang="fr-FR" smtClean="0"/>
              <a:pPr>
                <a:spcBef>
                  <a:spcPct val="0"/>
                </a:spcBef>
              </a:pPr>
              <a:t>18</a:t>
            </a:fld>
            <a:endParaRPr lang="fr-CA" altLang="fr-FR"/>
          </a:p>
        </p:txBody>
      </p:sp>
    </p:spTree>
    <p:extLst>
      <p:ext uri="{BB962C8B-B14F-4D97-AF65-F5344CB8AC3E}">
        <p14:creationId xmlns:p14="http://schemas.microsoft.com/office/powerpoint/2010/main" val="1954086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CA" altLang="fr-FR" dirty="0"/>
          </a:p>
        </p:txBody>
      </p:sp>
      <p:sp>
        <p:nvSpPr>
          <p:cNvPr id="9523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841" indent="-285708">
              <a:defRPr>
                <a:solidFill>
                  <a:schemeClr val="tx1"/>
                </a:solidFill>
                <a:latin typeface="Arial" panose="020B0604020202020204" pitchFamily="34" charset="0"/>
                <a:cs typeface="Arial" panose="020B0604020202020204" pitchFamily="34" charset="0"/>
              </a:defRPr>
            </a:lvl2pPr>
            <a:lvl3pPr marL="1142833" indent="-228567">
              <a:defRPr>
                <a:solidFill>
                  <a:schemeClr val="tx1"/>
                </a:solidFill>
                <a:latin typeface="Arial" panose="020B0604020202020204" pitchFamily="34" charset="0"/>
                <a:cs typeface="Arial" panose="020B0604020202020204" pitchFamily="34" charset="0"/>
              </a:defRPr>
            </a:lvl3pPr>
            <a:lvl4pPr marL="1599965" indent="-228567">
              <a:defRPr>
                <a:solidFill>
                  <a:schemeClr val="tx1"/>
                </a:solidFill>
                <a:latin typeface="Arial" panose="020B0604020202020204" pitchFamily="34" charset="0"/>
                <a:cs typeface="Arial" panose="020B0604020202020204" pitchFamily="34" charset="0"/>
              </a:defRPr>
            </a:lvl4pPr>
            <a:lvl5pPr marL="2057099" indent="-228567">
              <a:defRPr>
                <a:solidFill>
                  <a:schemeClr val="tx1"/>
                </a:solidFill>
                <a:latin typeface="Arial" panose="020B0604020202020204" pitchFamily="34" charset="0"/>
                <a:cs typeface="Arial" panose="020B0604020202020204" pitchFamily="34" charset="0"/>
              </a:defRPr>
            </a:lvl5pPr>
            <a:lvl6pPr marL="2514232" indent="-22856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364" indent="-22856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498" indent="-22856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5630" indent="-22856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2524184-C3B5-4E89-ACBE-B42321E762BB}" type="slidenum">
              <a:rPr lang="fr-CA" altLang="fr-FR" smtClean="0">
                <a:latin typeface="Calibri" panose="020F0502020204030204" pitchFamily="34" charset="0"/>
              </a:rPr>
              <a:pPr/>
              <a:t>19</a:t>
            </a:fld>
            <a:endParaRPr lang="fr-CA" altLang="fr-FR">
              <a:latin typeface="Calibri" panose="020F0502020204030204" pitchFamily="34" charset="0"/>
            </a:endParaRPr>
          </a:p>
        </p:txBody>
      </p:sp>
    </p:spTree>
    <p:extLst>
      <p:ext uri="{BB962C8B-B14F-4D97-AF65-F5344CB8AC3E}">
        <p14:creationId xmlns:p14="http://schemas.microsoft.com/office/powerpoint/2010/main" val="1418191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pPr>
              <a:defRPr/>
            </a:pPr>
            <a:fld id="{9BDE1313-BB40-4B92-A9C8-3E743C1EDDDB}" type="slidenum">
              <a:rPr lang="fr-CA" smtClean="0"/>
              <a:pPr>
                <a:defRPr/>
              </a:pPr>
              <a:t>2</a:t>
            </a:fld>
            <a:endParaRPr lang="fr-CA"/>
          </a:p>
        </p:txBody>
      </p:sp>
    </p:spTree>
    <p:extLst>
      <p:ext uri="{BB962C8B-B14F-4D97-AF65-F5344CB8AC3E}">
        <p14:creationId xmlns:p14="http://schemas.microsoft.com/office/powerpoint/2010/main" val="2043484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fr-FR" dirty="0"/>
              <a:t>More than one guide may be useful to</a:t>
            </a:r>
            <a:r>
              <a:rPr lang="en-CA" altLang="fr-FR" baseline="0" dirty="0"/>
              <a:t> find information on</a:t>
            </a:r>
            <a:r>
              <a:rPr lang="en-CA" altLang="fr-FR" dirty="0"/>
              <a:t> your research topic. Explore all guides that seem relevant to you. </a:t>
            </a:r>
            <a:endParaRPr lang="fr-CA" altLang="fr-FR" dirty="0"/>
          </a:p>
        </p:txBody>
      </p:sp>
      <p:sp>
        <p:nvSpPr>
          <p:cNvPr id="10138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841" indent="-285708">
              <a:spcBef>
                <a:spcPct val="30000"/>
              </a:spcBef>
              <a:defRPr sz="1200">
                <a:solidFill>
                  <a:schemeClr val="tx1"/>
                </a:solidFill>
                <a:latin typeface="Calibri" panose="020F0502020204030204" pitchFamily="34" charset="0"/>
              </a:defRPr>
            </a:lvl2pPr>
            <a:lvl3pPr marL="1142833" indent="-228567">
              <a:spcBef>
                <a:spcPct val="30000"/>
              </a:spcBef>
              <a:defRPr sz="1200">
                <a:solidFill>
                  <a:schemeClr val="tx1"/>
                </a:solidFill>
                <a:latin typeface="Calibri" panose="020F0502020204030204" pitchFamily="34" charset="0"/>
              </a:defRPr>
            </a:lvl3pPr>
            <a:lvl4pPr marL="1599965" indent="-228567">
              <a:spcBef>
                <a:spcPct val="30000"/>
              </a:spcBef>
              <a:defRPr sz="1200">
                <a:solidFill>
                  <a:schemeClr val="tx1"/>
                </a:solidFill>
                <a:latin typeface="Calibri" panose="020F0502020204030204" pitchFamily="34" charset="0"/>
              </a:defRPr>
            </a:lvl4pPr>
            <a:lvl5pPr marL="2057099" indent="-228567">
              <a:spcBef>
                <a:spcPct val="30000"/>
              </a:spcBef>
              <a:defRPr sz="1200">
                <a:solidFill>
                  <a:schemeClr val="tx1"/>
                </a:solidFill>
                <a:latin typeface="Calibri" panose="020F0502020204030204" pitchFamily="34" charset="0"/>
              </a:defRPr>
            </a:lvl5pPr>
            <a:lvl6pPr marL="2514232" indent="-228567" eaLnBrk="0" fontAlgn="base" hangingPunct="0">
              <a:spcBef>
                <a:spcPct val="30000"/>
              </a:spcBef>
              <a:spcAft>
                <a:spcPct val="0"/>
              </a:spcAft>
              <a:defRPr sz="1200">
                <a:solidFill>
                  <a:schemeClr val="tx1"/>
                </a:solidFill>
                <a:latin typeface="Calibri" panose="020F0502020204030204" pitchFamily="34" charset="0"/>
              </a:defRPr>
            </a:lvl6pPr>
            <a:lvl7pPr marL="2971364" indent="-228567" eaLnBrk="0" fontAlgn="base" hangingPunct="0">
              <a:spcBef>
                <a:spcPct val="30000"/>
              </a:spcBef>
              <a:spcAft>
                <a:spcPct val="0"/>
              </a:spcAft>
              <a:defRPr sz="1200">
                <a:solidFill>
                  <a:schemeClr val="tx1"/>
                </a:solidFill>
                <a:latin typeface="Calibri" panose="020F0502020204030204" pitchFamily="34" charset="0"/>
              </a:defRPr>
            </a:lvl7pPr>
            <a:lvl8pPr marL="3428498" indent="-228567" eaLnBrk="0" fontAlgn="base" hangingPunct="0">
              <a:spcBef>
                <a:spcPct val="30000"/>
              </a:spcBef>
              <a:spcAft>
                <a:spcPct val="0"/>
              </a:spcAft>
              <a:defRPr sz="1200">
                <a:solidFill>
                  <a:schemeClr val="tx1"/>
                </a:solidFill>
                <a:latin typeface="Calibri" panose="020F0502020204030204" pitchFamily="34" charset="0"/>
              </a:defRPr>
            </a:lvl8pPr>
            <a:lvl9pPr marL="3885630" indent="-228567"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C0CFC45-DB6B-4E2B-9B27-47EA994EA2C8}" type="slidenum">
              <a:rPr lang="fr-CA" altLang="fr-FR" smtClean="0"/>
              <a:pPr>
                <a:spcBef>
                  <a:spcPct val="0"/>
                </a:spcBef>
              </a:pPr>
              <a:t>20</a:t>
            </a:fld>
            <a:endParaRPr lang="fr-CA" altLang="fr-FR"/>
          </a:p>
        </p:txBody>
      </p:sp>
    </p:spTree>
    <p:extLst>
      <p:ext uri="{BB962C8B-B14F-4D97-AF65-F5344CB8AC3E}">
        <p14:creationId xmlns:p14="http://schemas.microsoft.com/office/powerpoint/2010/main" val="2629238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fr-FR" baseline="0" dirty="0"/>
              <a:t>Some d</a:t>
            </a:r>
            <a:r>
              <a:rPr lang="en-CA" altLang="fr-FR" dirty="0"/>
              <a:t>ocuments are presented</a:t>
            </a:r>
            <a:r>
              <a:rPr lang="en-CA" altLang="fr-FR" baseline="0" dirty="0"/>
              <a:t> in the guides according to their print or </a:t>
            </a:r>
            <a:r>
              <a:rPr lang="en-CA" altLang="fr-FR" dirty="0"/>
              <a:t>electronic format. </a:t>
            </a:r>
          </a:p>
          <a:p>
            <a:pPr eaLnBrk="1" hangingPunct="1">
              <a:spcBef>
                <a:spcPct val="0"/>
              </a:spcBef>
            </a:pPr>
            <a:endParaRPr lang="en-CA" altLang="fr-FR" dirty="0"/>
          </a:p>
          <a:p>
            <a:pPr eaLnBrk="1" hangingPunct="1">
              <a:spcBef>
                <a:spcPct val="0"/>
              </a:spcBef>
            </a:pPr>
            <a:r>
              <a:rPr lang="en-CA" altLang="fr-FR" dirty="0"/>
              <a:t>There is a</a:t>
            </a:r>
            <a:r>
              <a:rPr lang="en-CA" altLang="fr-FR" baseline="0" dirty="0"/>
              <a:t> </a:t>
            </a:r>
            <a:r>
              <a:rPr lang="en-CA" altLang="fr-FR" dirty="0"/>
              <a:t>lock symbol next to most titles in electronic format,</a:t>
            </a:r>
            <a:r>
              <a:rPr lang="en-CA" altLang="fr-FR" baseline="0" dirty="0"/>
              <a:t> which shows</a:t>
            </a:r>
            <a:r>
              <a:rPr lang="en-CA" altLang="fr-FR" dirty="0"/>
              <a:t> that these documents</a:t>
            </a:r>
            <a:r>
              <a:rPr lang="en-CA" altLang="fr-FR" baseline="0" dirty="0"/>
              <a:t> are</a:t>
            </a:r>
            <a:r>
              <a:rPr lang="en-CA" altLang="fr-FR" dirty="0"/>
              <a:t> made available to the </a:t>
            </a:r>
            <a:r>
              <a:rPr lang="en-CA" altLang="fr-FR" dirty="0" err="1"/>
              <a:t>Polytechnique</a:t>
            </a:r>
            <a:r>
              <a:rPr lang="en-CA" altLang="fr-FR" dirty="0"/>
              <a:t> community through Library subscriptions. </a:t>
            </a:r>
            <a:r>
              <a:rPr lang="en-CA" altLang="fr-FR" b="1" dirty="0"/>
              <a:t>To access them from off-campus, install the Library proxy.</a:t>
            </a:r>
            <a:endParaRPr lang="fr-CA" altLang="fr-FR" b="1" dirty="0"/>
          </a:p>
        </p:txBody>
      </p:sp>
      <p:sp>
        <p:nvSpPr>
          <p:cNvPr id="10138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841" indent="-285708">
              <a:spcBef>
                <a:spcPct val="30000"/>
              </a:spcBef>
              <a:defRPr sz="1200">
                <a:solidFill>
                  <a:schemeClr val="tx1"/>
                </a:solidFill>
                <a:latin typeface="Calibri" panose="020F0502020204030204" pitchFamily="34" charset="0"/>
              </a:defRPr>
            </a:lvl2pPr>
            <a:lvl3pPr marL="1142833" indent="-228567">
              <a:spcBef>
                <a:spcPct val="30000"/>
              </a:spcBef>
              <a:defRPr sz="1200">
                <a:solidFill>
                  <a:schemeClr val="tx1"/>
                </a:solidFill>
                <a:latin typeface="Calibri" panose="020F0502020204030204" pitchFamily="34" charset="0"/>
              </a:defRPr>
            </a:lvl3pPr>
            <a:lvl4pPr marL="1599965" indent="-228567">
              <a:spcBef>
                <a:spcPct val="30000"/>
              </a:spcBef>
              <a:defRPr sz="1200">
                <a:solidFill>
                  <a:schemeClr val="tx1"/>
                </a:solidFill>
                <a:latin typeface="Calibri" panose="020F0502020204030204" pitchFamily="34" charset="0"/>
              </a:defRPr>
            </a:lvl4pPr>
            <a:lvl5pPr marL="2057099" indent="-228567">
              <a:spcBef>
                <a:spcPct val="30000"/>
              </a:spcBef>
              <a:defRPr sz="1200">
                <a:solidFill>
                  <a:schemeClr val="tx1"/>
                </a:solidFill>
                <a:latin typeface="Calibri" panose="020F0502020204030204" pitchFamily="34" charset="0"/>
              </a:defRPr>
            </a:lvl5pPr>
            <a:lvl6pPr marL="2514232" indent="-228567" eaLnBrk="0" fontAlgn="base" hangingPunct="0">
              <a:spcBef>
                <a:spcPct val="30000"/>
              </a:spcBef>
              <a:spcAft>
                <a:spcPct val="0"/>
              </a:spcAft>
              <a:defRPr sz="1200">
                <a:solidFill>
                  <a:schemeClr val="tx1"/>
                </a:solidFill>
                <a:latin typeface="Calibri" panose="020F0502020204030204" pitchFamily="34" charset="0"/>
              </a:defRPr>
            </a:lvl6pPr>
            <a:lvl7pPr marL="2971364" indent="-228567" eaLnBrk="0" fontAlgn="base" hangingPunct="0">
              <a:spcBef>
                <a:spcPct val="30000"/>
              </a:spcBef>
              <a:spcAft>
                <a:spcPct val="0"/>
              </a:spcAft>
              <a:defRPr sz="1200">
                <a:solidFill>
                  <a:schemeClr val="tx1"/>
                </a:solidFill>
                <a:latin typeface="Calibri" panose="020F0502020204030204" pitchFamily="34" charset="0"/>
              </a:defRPr>
            </a:lvl7pPr>
            <a:lvl8pPr marL="3428498" indent="-228567" eaLnBrk="0" fontAlgn="base" hangingPunct="0">
              <a:spcBef>
                <a:spcPct val="30000"/>
              </a:spcBef>
              <a:spcAft>
                <a:spcPct val="0"/>
              </a:spcAft>
              <a:defRPr sz="1200">
                <a:solidFill>
                  <a:schemeClr val="tx1"/>
                </a:solidFill>
                <a:latin typeface="Calibri" panose="020F0502020204030204" pitchFamily="34" charset="0"/>
              </a:defRPr>
            </a:lvl8pPr>
            <a:lvl9pPr marL="3885630" indent="-228567"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C0CFC45-DB6B-4E2B-9B27-47EA994EA2C8}" type="slidenum">
              <a:rPr lang="fr-CA" altLang="fr-FR" smtClean="0"/>
              <a:pPr>
                <a:spcBef>
                  <a:spcPct val="0"/>
                </a:spcBef>
              </a:pPr>
              <a:t>21</a:t>
            </a:fld>
            <a:endParaRPr lang="fr-CA" altLang="fr-FR"/>
          </a:p>
        </p:txBody>
      </p:sp>
    </p:spTree>
    <p:extLst>
      <p:ext uri="{BB962C8B-B14F-4D97-AF65-F5344CB8AC3E}">
        <p14:creationId xmlns:p14="http://schemas.microsoft.com/office/powerpoint/2010/main" val="57760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fr-FR" dirty="0"/>
              <a:t>Journal</a:t>
            </a:r>
            <a:r>
              <a:rPr lang="en-CA" altLang="fr-FR" baseline="0" dirty="0"/>
              <a:t> articles</a:t>
            </a:r>
            <a:r>
              <a:rPr lang="en-CA" altLang="fr-FR" dirty="0"/>
              <a:t> and conferences papers</a:t>
            </a:r>
            <a:r>
              <a:rPr lang="en-CA" altLang="fr-FR" baseline="0" dirty="0"/>
              <a:t> can</a:t>
            </a:r>
            <a:r>
              <a:rPr lang="en-CA" altLang="fr-FR" dirty="0"/>
              <a:t> often be found in the same databases. If you are looking only for one or the other, you will find options to select them once you access the database. </a:t>
            </a:r>
          </a:p>
          <a:p>
            <a:pPr eaLnBrk="1" hangingPunct="1">
              <a:spcBef>
                <a:spcPct val="0"/>
              </a:spcBef>
            </a:pPr>
            <a:endParaRPr lang="en-CA" altLang="fr-FR" dirty="0"/>
          </a:p>
          <a:p>
            <a:pPr eaLnBrk="1" hangingPunct="1">
              <a:spcBef>
                <a:spcPct val="0"/>
              </a:spcBef>
            </a:pPr>
            <a:r>
              <a:rPr lang="en-CA" altLang="fr-FR" dirty="0"/>
              <a:t>Note that </a:t>
            </a:r>
            <a:r>
              <a:rPr lang="en-CA" altLang="fr-FR" dirty="0" err="1"/>
              <a:t>Compendex</a:t>
            </a:r>
            <a:r>
              <a:rPr lang="en-CA" altLang="fr-FR" dirty="0"/>
              <a:t> and Web of Science databases are recommended for all fields of engineering. We will explore them in more detail later in this workshop.</a:t>
            </a:r>
            <a:endParaRPr lang="fr-CA" altLang="fr-FR" dirty="0"/>
          </a:p>
        </p:txBody>
      </p:sp>
      <p:sp>
        <p:nvSpPr>
          <p:cNvPr id="10342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841" indent="-285708">
              <a:spcBef>
                <a:spcPct val="30000"/>
              </a:spcBef>
              <a:defRPr sz="1200">
                <a:solidFill>
                  <a:schemeClr val="tx1"/>
                </a:solidFill>
                <a:latin typeface="Calibri" panose="020F0502020204030204" pitchFamily="34" charset="0"/>
              </a:defRPr>
            </a:lvl2pPr>
            <a:lvl3pPr marL="1142833" indent="-228567">
              <a:spcBef>
                <a:spcPct val="30000"/>
              </a:spcBef>
              <a:defRPr sz="1200">
                <a:solidFill>
                  <a:schemeClr val="tx1"/>
                </a:solidFill>
                <a:latin typeface="Calibri" panose="020F0502020204030204" pitchFamily="34" charset="0"/>
              </a:defRPr>
            </a:lvl3pPr>
            <a:lvl4pPr marL="1599965" indent="-228567">
              <a:spcBef>
                <a:spcPct val="30000"/>
              </a:spcBef>
              <a:defRPr sz="1200">
                <a:solidFill>
                  <a:schemeClr val="tx1"/>
                </a:solidFill>
                <a:latin typeface="Calibri" panose="020F0502020204030204" pitchFamily="34" charset="0"/>
              </a:defRPr>
            </a:lvl4pPr>
            <a:lvl5pPr marL="2057099" indent="-228567">
              <a:spcBef>
                <a:spcPct val="30000"/>
              </a:spcBef>
              <a:defRPr sz="1200">
                <a:solidFill>
                  <a:schemeClr val="tx1"/>
                </a:solidFill>
                <a:latin typeface="Calibri" panose="020F0502020204030204" pitchFamily="34" charset="0"/>
              </a:defRPr>
            </a:lvl5pPr>
            <a:lvl6pPr marL="2514232" indent="-228567" eaLnBrk="0" fontAlgn="base" hangingPunct="0">
              <a:spcBef>
                <a:spcPct val="30000"/>
              </a:spcBef>
              <a:spcAft>
                <a:spcPct val="0"/>
              </a:spcAft>
              <a:defRPr sz="1200">
                <a:solidFill>
                  <a:schemeClr val="tx1"/>
                </a:solidFill>
                <a:latin typeface="Calibri" panose="020F0502020204030204" pitchFamily="34" charset="0"/>
              </a:defRPr>
            </a:lvl6pPr>
            <a:lvl7pPr marL="2971364" indent="-228567" eaLnBrk="0" fontAlgn="base" hangingPunct="0">
              <a:spcBef>
                <a:spcPct val="30000"/>
              </a:spcBef>
              <a:spcAft>
                <a:spcPct val="0"/>
              </a:spcAft>
              <a:defRPr sz="1200">
                <a:solidFill>
                  <a:schemeClr val="tx1"/>
                </a:solidFill>
                <a:latin typeface="Calibri" panose="020F0502020204030204" pitchFamily="34" charset="0"/>
              </a:defRPr>
            </a:lvl7pPr>
            <a:lvl8pPr marL="3428498" indent="-228567" eaLnBrk="0" fontAlgn="base" hangingPunct="0">
              <a:spcBef>
                <a:spcPct val="30000"/>
              </a:spcBef>
              <a:spcAft>
                <a:spcPct val="0"/>
              </a:spcAft>
              <a:defRPr sz="1200">
                <a:solidFill>
                  <a:schemeClr val="tx1"/>
                </a:solidFill>
                <a:latin typeface="Calibri" panose="020F0502020204030204" pitchFamily="34" charset="0"/>
              </a:defRPr>
            </a:lvl8pPr>
            <a:lvl9pPr marL="3885630" indent="-228567"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4A3CA82-B7FA-43FD-AB28-73E8D78DB8EB}" type="slidenum">
              <a:rPr lang="fr-CA" altLang="fr-FR" smtClean="0"/>
              <a:pPr>
                <a:spcBef>
                  <a:spcPct val="0"/>
                </a:spcBef>
              </a:pPr>
              <a:t>22</a:t>
            </a:fld>
            <a:endParaRPr lang="fr-CA" altLang="fr-FR"/>
          </a:p>
        </p:txBody>
      </p:sp>
    </p:spTree>
    <p:extLst>
      <p:ext uri="{BB962C8B-B14F-4D97-AF65-F5344CB8AC3E}">
        <p14:creationId xmlns:p14="http://schemas.microsoft.com/office/powerpoint/2010/main" val="1425803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CA" altLang="fr-FR" dirty="0"/>
              <a:t>When looking for patents, we</a:t>
            </a:r>
            <a:r>
              <a:rPr lang="en-CA" altLang="fr-FR" baseline="0" dirty="0"/>
              <a:t> a</a:t>
            </a:r>
            <a:r>
              <a:rPr lang="en-CA" altLang="fr-FR" dirty="0"/>
              <a:t>re looking for a specific type of document rather than for resources in a particular field of engineering. You can also consult the other guides under </a:t>
            </a:r>
            <a:r>
              <a:rPr lang="en-CA" altLang="fr-FR" b="1" i="1" strike="noStrike" dirty="0"/>
              <a:t>Guides </a:t>
            </a:r>
            <a:r>
              <a:rPr lang="en-CA" altLang="fr-FR" i="1" dirty="0"/>
              <a:t>by Document Type </a:t>
            </a:r>
            <a:r>
              <a:rPr lang="en-CA" altLang="fr-FR" dirty="0"/>
              <a:t>for types of documents useful in engineering.</a:t>
            </a:r>
            <a:endParaRPr lang="fr-CA" altLang="fr-FR" dirty="0"/>
          </a:p>
        </p:txBody>
      </p:sp>
      <p:sp>
        <p:nvSpPr>
          <p:cNvPr id="9523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841" indent="-285708">
              <a:defRPr>
                <a:solidFill>
                  <a:schemeClr val="tx1"/>
                </a:solidFill>
                <a:latin typeface="Arial" panose="020B0604020202020204" pitchFamily="34" charset="0"/>
                <a:cs typeface="Arial" panose="020B0604020202020204" pitchFamily="34" charset="0"/>
              </a:defRPr>
            </a:lvl2pPr>
            <a:lvl3pPr marL="1142833" indent="-228567">
              <a:defRPr>
                <a:solidFill>
                  <a:schemeClr val="tx1"/>
                </a:solidFill>
                <a:latin typeface="Arial" panose="020B0604020202020204" pitchFamily="34" charset="0"/>
                <a:cs typeface="Arial" panose="020B0604020202020204" pitchFamily="34" charset="0"/>
              </a:defRPr>
            </a:lvl3pPr>
            <a:lvl4pPr marL="1599965" indent="-228567">
              <a:defRPr>
                <a:solidFill>
                  <a:schemeClr val="tx1"/>
                </a:solidFill>
                <a:latin typeface="Arial" panose="020B0604020202020204" pitchFamily="34" charset="0"/>
                <a:cs typeface="Arial" panose="020B0604020202020204" pitchFamily="34" charset="0"/>
              </a:defRPr>
            </a:lvl4pPr>
            <a:lvl5pPr marL="2057099" indent="-228567">
              <a:defRPr>
                <a:solidFill>
                  <a:schemeClr val="tx1"/>
                </a:solidFill>
                <a:latin typeface="Arial" panose="020B0604020202020204" pitchFamily="34" charset="0"/>
                <a:cs typeface="Arial" panose="020B0604020202020204" pitchFamily="34" charset="0"/>
              </a:defRPr>
            </a:lvl5pPr>
            <a:lvl6pPr marL="2514232" indent="-22856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364" indent="-22856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498" indent="-22856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5630" indent="-22856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2524184-C3B5-4E89-ACBE-B42321E762BB}" type="slidenum">
              <a:rPr kumimoji="0" lang="fr-CA" altLang="fr-FR"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fr-CA" altLang="fr-FR"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761828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fr-FR" dirty="0"/>
              <a:t>The restricted access is indicated by the lock icon, so </a:t>
            </a:r>
            <a:r>
              <a:rPr lang="en-CA" altLang="fr-FR" i="1" dirty="0"/>
              <a:t>Derwent</a:t>
            </a:r>
            <a:r>
              <a:rPr lang="en-CA" altLang="fr-FR" i="1" baseline="0" dirty="0"/>
              <a:t> Innovations Index</a:t>
            </a:r>
            <a:r>
              <a:rPr lang="en-CA" altLang="fr-FR" dirty="0"/>
              <a:t> is available to the </a:t>
            </a:r>
            <a:r>
              <a:rPr lang="en-CA" altLang="fr-FR" dirty="0" err="1"/>
              <a:t>Polytechnique</a:t>
            </a:r>
            <a:r>
              <a:rPr lang="en-CA" altLang="fr-FR" dirty="0"/>
              <a:t> community via Library subscription. The other patents databases in this guide are free resources accessible to all.</a:t>
            </a:r>
            <a:endParaRPr lang="fr-CA" altLang="fr-FR" dirty="0"/>
          </a:p>
        </p:txBody>
      </p:sp>
      <p:sp>
        <p:nvSpPr>
          <p:cNvPr id="10547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841" indent="-285708">
              <a:spcBef>
                <a:spcPct val="30000"/>
              </a:spcBef>
              <a:defRPr sz="1200">
                <a:solidFill>
                  <a:schemeClr val="tx1"/>
                </a:solidFill>
                <a:latin typeface="Calibri" panose="020F0502020204030204" pitchFamily="34" charset="0"/>
              </a:defRPr>
            </a:lvl2pPr>
            <a:lvl3pPr marL="1142833" indent="-228567">
              <a:spcBef>
                <a:spcPct val="30000"/>
              </a:spcBef>
              <a:defRPr sz="1200">
                <a:solidFill>
                  <a:schemeClr val="tx1"/>
                </a:solidFill>
                <a:latin typeface="Calibri" panose="020F0502020204030204" pitchFamily="34" charset="0"/>
              </a:defRPr>
            </a:lvl3pPr>
            <a:lvl4pPr marL="1599965" indent="-228567">
              <a:spcBef>
                <a:spcPct val="30000"/>
              </a:spcBef>
              <a:defRPr sz="1200">
                <a:solidFill>
                  <a:schemeClr val="tx1"/>
                </a:solidFill>
                <a:latin typeface="Calibri" panose="020F0502020204030204" pitchFamily="34" charset="0"/>
              </a:defRPr>
            </a:lvl4pPr>
            <a:lvl5pPr marL="2057099" indent="-228567">
              <a:spcBef>
                <a:spcPct val="30000"/>
              </a:spcBef>
              <a:defRPr sz="1200">
                <a:solidFill>
                  <a:schemeClr val="tx1"/>
                </a:solidFill>
                <a:latin typeface="Calibri" panose="020F0502020204030204" pitchFamily="34" charset="0"/>
              </a:defRPr>
            </a:lvl5pPr>
            <a:lvl6pPr marL="2514232" indent="-228567" eaLnBrk="0" fontAlgn="base" hangingPunct="0">
              <a:spcBef>
                <a:spcPct val="30000"/>
              </a:spcBef>
              <a:spcAft>
                <a:spcPct val="0"/>
              </a:spcAft>
              <a:defRPr sz="1200">
                <a:solidFill>
                  <a:schemeClr val="tx1"/>
                </a:solidFill>
                <a:latin typeface="Calibri" panose="020F0502020204030204" pitchFamily="34" charset="0"/>
              </a:defRPr>
            </a:lvl6pPr>
            <a:lvl7pPr marL="2971364" indent="-228567" eaLnBrk="0" fontAlgn="base" hangingPunct="0">
              <a:spcBef>
                <a:spcPct val="30000"/>
              </a:spcBef>
              <a:spcAft>
                <a:spcPct val="0"/>
              </a:spcAft>
              <a:defRPr sz="1200">
                <a:solidFill>
                  <a:schemeClr val="tx1"/>
                </a:solidFill>
                <a:latin typeface="Calibri" panose="020F0502020204030204" pitchFamily="34" charset="0"/>
              </a:defRPr>
            </a:lvl7pPr>
            <a:lvl8pPr marL="3428498" indent="-228567" eaLnBrk="0" fontAlgn="base" hangingPunct="0">
              <a:spcBef>
                <a:spcPct val="30000"/>
              </a:spcBef>
              <a:spcAft>
                <a:spcPct val="0"/>
              </a:spcAft>
              <a:defRPr sz="1200">
                <a:solidFill>
                  <a:schemeClr val="tx1"/>
                </a:solidFill>
                <a:latin typeface="Calibri" panose="020F0502020204030204" pitchFamily="34" charset="0"/>
              </a:defRPr>
            </a:lvl8pPr>
            <a:lvl9pPr marL="3885630" indent="-228567"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9C08100-195C-4C92-834E-AE93647A887B}" type="slidenum">
              <a:rPr lang="fr-CA" altLang="fr-FR" smtClean="0"/>
              <a:pPr>
                <a:spcBef>
                  <a:spcPct val="0"/>
                </a:spcBef>
              </a:pPr>
              <a:t>24</a:t>
            </a:fld>
            <a:endParaRPr lang="fr-CA" altLang="fr-FR"/>
          </a:p>
        </p:txBody>
      </p:sp>
    </p:spTree>
    <p:extLst>
      <p:ext uri="{BB962C8B-B14F-4D97-AF65-F5344CB8AC3E}">
        <p14:creationId xmlns:p14="http://schemas.microsoft.com/office/powerpoint/2010/main" val="8257797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EDD6152-5FE4-42A3-9C12-71404D2EBDA7}" type="slidenum">
              <a:rPr lang="fr-CA" smtClean="0"/>
              <a:pPr>
                <a:defRPr/>
              </a:pPr>
              <a:t>25</a:t>
            </a:fld>
            <a:endParaRPr lang="fr-CA"/>
          </a:p>
        </p:txBody>
      </p:sp>
    </p:spTree>
    <p:extLst>
      <p:ext uri="{BB962C8B-B14F-4D97-AF65-F5344CB8AC3E}">
        <p14:creationId xmlns:p14="http://schemas.microsoft.com/office/powerpoint/2010/main" val="35424597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CA" altLang="fr-FR" dirty="0"/>
              <a:t>Do not forget that the Reference Service can help you with general questions.</a:t>
            </a:r>
          </a:p>
          <a:p>
            <a:endParaRPr lang="en-CA" altLang="fr-FR" dirty="0"/>
          </a:p>
          <a:p>
            <a:r>
              <a:rPr lang="en-CA" altLang="fr-FR" dirty="0"/>
              <a:t>For questions directly related to this</a:t>
            </a:r>
            <a:r>
              <a:rPr lang="en-CA" altLang="fr-FR" baseline="0" dirty="0"/>
              <a:t> workshop</a:t>
            </a:r>
            <a:r>
              <a:rPr lang="en-CA" altLang="fr-FR" dirty="0"/>
              <a:t> or for further research assistance, contact the librarian in charge of your group.</a:t>
            </a:r>
          </a:p>
          <a:p>
            <a:endParaRPr lang="en-CA" altLang="fr-FR" dirty="0"/>
          </a:p>
          <a:p>
            <a:r>
              <a:rPr lang="en-CA" altLang="fr-FR" dirty="0"/>
              <a:t>Our</a:t>
            </a:r>
            <a:r>
              <a:rPr lang="en-CA" altLang="fr-FR" baseline="0" dirty="0"/>
              <a:t> </a:t>
            </a:r>
            <a:r>
              <a:rPr lang="en-CA" altLang="fr-FR" dirty="0"/>
              <a:t>Facebook and Twitter accounts can keep you informed on the latest interesting engineering and science news.</a:t>
            </a:r>
            <a:endParaRPr lang="fr-CA" altLang="fr-FR" dirty="0"/>
          </a:p>
        </p:txBody>
      </p:sp>
      <p:sp>
        <p:nvSpPr>
          <p:cNvPr id="15667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841" indent="-285708">
              <a:defRPr>
                <a:solidFill>
                  <a:schemeClr val="tx1"/>
                </a:solidFill>
                <a:latin typeface="Arial" panose="020B0604020202020204" pitchFamily="34" charset="0"/>
                <a:cs typeface="Arial" panose="020B0604020202020204" pitchFamily="34" charset="0"/>
              </a:defRPr>
            </a:lvl2pPr>
            <a:lvl3pPr marL="1142833" indent="-228567">
              <a:defRPr>
                <a:solidFill>
                  <a:schemeClr val="tx1"/>
                </a:solidFill>
                <a:latin typeface="Arial" panose="020B0604020202020204" pitchFamily="34" charset="0"/>
                <a:cs typeface="Arial" panose="020B0604020202020204" pitchFamily="34" charset="0"/>
              </a:defRPr>
            </a:lvl3pPr>
            <a:lvl4pPr marL="1599965" indent="-228567">
              <a:defRPr>
                <a:solidFill>
                  <a:schemeClr val="tx1"/>
                </a:solidFill>
                <a:latin typeface="Arial" panose="020B0604020202020204" pitchFamily="34" charset="0"/>
                <a:cs typeface="Arial" panose="020B0604020202020204" pitchFamily="34" charset="0"/>
              </a:defRPr>
            </a:lvl4pPr>
            <a:lvl5pPr marL="2057099" indent="-228567">
              <a:defRPr>
                <a:solidFill>
                  <a:schemeClr val="tx1"/>
                </a:solidFill>
                <a:latin typeface="Arial" panose="020B0604020202020204" pitchFamily="34" charset="0"/>
                <a:cs typeface="Arial" panose="020B0604020202020204" pitchFamily="34" charset="0"/>
              </a:defRPr>
            </a:lvl5pPr>
            <a:lvl6pPr marL="2514232" indent="-22856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364" indent="-22856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498" indent="-22856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5630" indent="-22856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B3BDB57-9D43-480B-B2D2-238C823D31B0}" type="slidenum">
              <a:rPr lang="fr-CA" altLang="fr-FR" smtClean="0">
                <a:latin typeface="Calibri" panose="020F0502020204030204" pitchFamily="34" charset="0"/>
              </a:rPr>
              <a:pPr/>
              <a:t>26</a:t>
            </a:fld>
            <a:endParaRPr lang="fr-CA" altLang="fr-FR">
              <a:latin typeface="Calibri" panose="020F0502020204030204" pitchFamily="34" charset="0"/>
            </a:endParaRPr>
          </a:p>
        </p:txBody>
      </p:sp>
    </p:spTree>
    <p:extLst>
      <p:ext uri="{BB962C8B-B14F-4D97-AF65-F5344CB8AC3E}">
        <p14:creationId xmlns:p14="http://schemas.microsoft.com/office/powerpoint/2010/main" val="2285385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CA" altLang="fr-FR" dirty="0"/>
          </a:p>
        </p:txBody>
      </p:sp>
      <p:sp>
        <p:nvSpPr>
          <p:cNvPr id="2458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841" indent="-285708">
              <a:spcBef>
                <a:spcPct val="30000"/>
              </a:spcBef>
              <a:defRPr sz="1200">
                <a:solidFill>
                  <a:schemeClr val="tx1"/>
                </a:solidFill>
                <a:latin typeface="Calibri" panose="020F0502020204030204" pitchFamily="34" charset="0"/>
              </a:defRPr>
            </a:lvl2pPr>
            <a:lvl3pPr marL="1142833" indent="-228567">
              <a:spcBef>
                <a:spcPct val="30000"/>
              </a:spcBef>
              <a:defRPr sz="1200">
                <a:solidFill>
                  <a:schemeClr val="tx1"/>
                </a:solidFill>
                <a:latin typeface="Calibri" panose="020F0502020204030204" pitchFamily="34" charset="0"/>
              </a:defRPr>
            </a:lvl3pPr>
            <a:lvl4pPr marL="1599965" indent="-228567">
              <a:spcBef>
                <a:spcPct val="30000"/>
              </a:spcBef>
              <a:defRPr sz="1200">
                <a:solidFill>
                  <a:schemeClr val="tx1"/>
                </a:solidFill>
                <a:latin typeface="Calibri" panose="020F0502020204030204" pitchFamily="34" charset="0"/>
              </a:defRPr>
            </a:lvl4pPr>
            <a:lvl5pPr marL="2057099" indent="-228567">
              <a:spcBef>
                <a:spcPct val="30000"/>
              </a:spcBef>
              <a:defRPr sz="1200">
                <a:solidFill>
                  <a:schemeClr val="tx1"/>
                </a:solidFill>
                <a:latin typeface="Calibri" panose="020F0502020204030204" pitchFamily="34" charset="0"/>
              </a:defRPr>
            </a:lvl5pPr>
            <a:lvl6pPr marL="2514232" indent="-228567" eaLnBrk="0" fontAlgn="base" hangingPunct="0">
              <a:spcBef>
                <a:spcPct val="30000"/>
              </a:spcBef>
              <a:spcAft>
                <a:spcPct val="0"/>
              </a:spcAft>
              <a:defRPr sz="1200">
                <a:solidFill>
                  <a:schemeClr val="tx1"/>
                </a:solidFill>
                <a:latin typeface="Calibri" panose="020F0502020204030204" pitchFamily="34" charset="0"/>
              </a:defRPr>
            </a:lvl6pPr>
            <a:lvl7pPr marL="2971364" indent="-228567" eaLnBrk="0" fontAlgn="base" hangingPunct="0">
              <a:spcBef>
                <a:spcPct val="30000"/>
              </a:spcBef>
              <a:spcAft>
                <a:spcPct val="0"/>
              </a:spcAft>
              <a:defRPr sz="1200">
                <a:solidFill>
                  <a:schemeClr val="tx1"/>
                </a:solidFill>
                <a:latin typeface="Calibri" panose="020F0502020204030204" pitchFamily="34" charset="0"/>
              </a:defRPr>
            </a:lvl7pPr>
            <a:lvl8pPr marL="3428498" indent="-228567" eaLnBrk="0" fontAlgn="base" hangingPunct="0">
              <a:spcBef>
                <a:spcPct val="30000"/>
              </a:spcBef>
              <a:spcAft>
                <a:spcPct val="0"/>
              </a:spcAft>
              <a:defRPr sz="1200">
                <a:solidFill>
                  <a:schemeClr val="tx1"/>
                </a:solidFill>
                <a:latin typeface="Calibri" panose="020F0502020204030204" pitchFamily="34" charset="0"/>
              </a:defRPr>
            </a:lvl8pPr>
            <a:lvl9pPr marL="3885630" indent="-228567"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0722DAA-35F6-41F6-AC84-E24CCA7BA149}" type="slidenum">
              <a:rPr lang="fr-CA" altLang="fr-FR" smtClean="0"/>
              <a:pPr>
                <a:spcBef>
                  <a:spcPct val="0"/>
                </a:spcBef>
              </a:pPr>
              <a:t>3</a:t>
            </a:fld>
            <a:endParaRPr lang="fr-CA" altLang="fr-FR"/>
          </a:p>
        </p:txBody>
      </p:sp>
    </p:spTree>
    <p:extLst>
      <p:ext uri="{BB962C8B-B14F-4D97-AF65-F5344CB8AC3E}">
        <p14:creationId xmlns:p14="http://schemas.microsoft.com/office/powerpoint/2010/main" val="3072253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CA" altLang="fr-FR" dirty="0"/>
          </a:p>
        </p:txBody>
      </p:sp>
      <p:sp>
        <p:nvSpPr>
          <p:cNvPr id="2662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841" indent="-285708">
              <a:defRPr>
                <a:solidFill>
                  <a:schemeClr val="tx1"/>
                </a:solidFill>
                <a:latin typeface="Arial" panose="020B0604020202020204" pitchFamily="34" charset="0"/>
                <a:cs typeface="Arial" panose="020B0604020202020204" pitchFamily="34" charset="0"/>
              </a:defRPr>
            </a:lvl2pPr>
            <a:lvl3pPr marL="1142833" indent="-228567">
              <a:defRPr>
                <a:solidFill>
                  <a:schemeClr val="tx1"/>
                </a:solidFill>
                <a:latin typeface="Arial" panose="020B0604020202020204" pitchFamily="34" charset="0"/>
                <a:cs typeface="Arial" panose="020B0604020202020204" pitchFamily="34" charset="0"/>
              </a:defRPr>
            </a:lvl3pPr>
            <a:lvl4pPr marL="1599965" indent="-228567">
              <a:defRPr>
                <a:solidFill>
                  <a:schemeClr val="tx1"/>
                </a:solidFill>
                <a:latin typeface="Arial" panose="020B0604020202020204" pitchFamily="34" charset="0"/>
                <a:cs typeface="Arial" panose="020B0604020202020204" pitchFamily="34" charset="0"/>
              </a:defRPr>
            </a:lvl4pPr>
            <a:lvl5pPr marL="2057099" indent="-228567">
              <a:defRPr>
                <a:solidFill>
                  <a:schemeClr val="tx1"/>
                </a:solidFill>
                <a:latin typeface="Arial" panose="020B0604020202020204" pitchFamily="34" charset="0"/>
                <a:cs typeface="Arial" panose="020B0604020202020204" pitchFamily="34" charset="0"/>
              </a:defRPr>
            </a:lvl5pPr>
            <a:lvl6pPr marL="2514232" indent="-22856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364" indent="-22856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498" indent="-22856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5630" indent="-22856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13AD60D-3826-4AEB-B3D2-3B93B3BF7FD8}" type="slidenum">
              <a:rPr lang="fr-CA" altLang="fr-FR" smtClean="0">
                <a:latin typeface="Calibri" panose="020F0502020204030204" pitchFamily="34" charset="0"/>
              </a:rPr>
              <a:pPr/>
              <a:t>4</a:t>
            </a:fld>
            <a:endParaRPr lang="fr-CA" altLang="fr-FR">
              <a:latin typeface="Calibri" panose="020F0502020204030204" pitchFamily="34" charset="0"/>
            </a:endParaRPr>
          </a:p>
        </p:txBody>
      </p:sp>
    </p:spTree>
    <p:extLst>
      <p:ext uri="{BB962C8B-B14F-4D97-AF65-F5344CB8AC3E}">
        <p14:creationId xmlns:p14="http://schemas.microsoft.com/office/powerpoint/2010/main" val="579506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77500" lnSpcReduction="20000"/>
          </a:bodyPr>
          <a:lstStyle/>
          <a:p>
            <a:r>
              <a:rPr lang="en-CA" altLang="fr-FR" dirty="0"/>
              <a:t>There are several types of scientific documents</a:t>
            </a:r>
            <a:r>
              <a:rPr lang="en-CA" altLang="fr-FR" baseline="0" dirty="0"/>
              <a:t> and surely you </a:t>
            </a:r>
            <a:r>
              <a:rPr lang="en-CA" altLang="fr-FR" dirty="0"/>
              <a:t>have already consulted some of them. However, do you really know the differences between the different types of journal articles?</a:t>
            </a:r>
          </a:p>
          <a:p>
            <a:endParaRPr lang="en-CA" altLang="fr-FR" dirty="0"/>
          </a:p>
          <a:p>
            <a:r>
              <a:rPr lang="en-CA" sz="1200" b="1" u="none" kern="1200" dirty="0">
                <a:solidFill>
                  <a:schemeClr val="tx1"/>
                </a:solidFill>
                <a:effectLst/>
                <a:latin typeface="+mn-lt"/>
                <a:ea typeface="+mn-ea"/>
                <a:cs typeface="+mn-cs"/>
              </a:rPr>
              <a:t>Journal articles</a:t>
            </a:r>
            <a:r>
              <a:rPr lang="en-CA" sz="1200" b="0" u="none" kern="1200" dirty="0">
                <a:solidFill>
                  <a:schemeClr val="tx1"/>
                </a:solidFill>
                <a:effectLst/>
                <a:latin typeface="+mn-lt"/>
                <a:ea typeface="+mn-ea"/>
                <a:cs typeface="+mn-cs"/>
              </a:rPr>
              <a:t>:</a:t>
            </a:r>
            <a:r>
              <a:rPr lang="en-CA" sz="1200" b="0" u="none" kern="1200" baseline="0" dirty="0">
                <a:solidFill>
                  <a:schemeClr val="tx1"/>
                </a:solidFill>
                <a:effectLst/>
                <a:latin typeface="+mn-lt"/>
                <a:ea typeface="+mn-ea"/>
                <a:cs typeface="+mn-cs"/>
              </a:rPr>
              <a:t> T</a:t>
            </a:r>
            <a:r>
              <a:rPr lang="en-CA" sz="1200" kern="1200" dirty="0">
                <a:solidFill>
                  <a:schemeClr val="tx1"/>
                </a:solidFill>
                <a:effectLst/>
                <a:latin typeface="+mn-lt"/>
                <a:ea typeface="+mn-ea"/>
                <a:cs typeface="+mn-cs"/>
              </a:rPr>
              <a:t>he most common type of</a:t>
            </a:r>
            <a:r>
              <a:rPr lang="en-CA" sz="1200" kern="1200" baseline="0" dirty="0">
                <a:solidFill>
                  <a:schemeClr val="tx1"/>
                </a:solidFill>
                <a:effectLst/>
                <a:latin typeface="+mn-lt"/>
                <a:ea typeface="+mn-ea"/>
                <a:cs typeface="+mn-cs"/>
              </a:rPr>
              <a:t> article, also called </a:t>
            </a:r>
            <a:r>
              <a:rPr lang="en-CA" sz="1200" kern="1200" dirty="0">
                <a:solidFill>
                  <a:schemeClr val="tx1"/>
                </a:solidFill>
                <a:effectLst/>
                <a:latin typeface="+mn-lt"/>
                <a:ea typeface="+mn-ea"/>
                <a:cs typeface="+mn-cs"/>
              </a:rPr>
              <a:t>research articles/papers.</a:t>
            </a:r>
            <a:r>
              <a:rPr lang="en-CA" sz="1200" kern="1200" baseline="0" dirty="0">
                <a:solidFill>
                  <a:schemeClr val="tx1"/>
                </a:solidFill>
                <a:effectLst/>
                <a:latin typeface="+mn-lt"/>
                <a:ea typeface="+mn-ea"/>
                <a:cs typeface="+mn-cs"/>
              </a:rPr>
              <a:t> They are published in </a:t>
            </a:r>
            <a:r>
              <a:rPr lang="en-CA" sz="1200" kern="1200" dirty="0">
                <a:solidFill>
                  <a:schemeClr val="tx1"/>
                </a:solidFill>
                <a:effectLst/>
                <a:latin typeface="+mn-lt"/>
                <a:ea typeface="+mn-ea"/>
                <a:cs typeface="+mn-cs"/>
              </a:rPr>
              <a:t>academic journals and present a specific finding, often including the sections </a:t>
            </a:r>
            <a:r>
              <a:rPr lang="en-CA" sz="1200" b="0" u="none" kern="1200" dirty="0">
                <a:solidFill>
                  <a:schemeClr val="tx1"/>
                </a:solidFill>
                <a:effectLst/>
                <a:latin typeface="+mn-lt"/>
                <a:ea typeface="+mn-ea"/>
                <a:cs typeface="+mn-cs"/>
              </a:rPr>
              <a:t>Abstract – Introduction – Methodology – Results – Discussion</a:t>
            </a:r>
            <a:r>
              <a:rPr lang="en-CA" sz="1200" b="0" u="none" kern="1200" baseline="0" dirty="0">
                <a:solidFill>
                  <a:schemeClr val="tx1"/>
                </a:solidFill>
                <a:effectLst/>
                <a:latin typeface="+mn-lt"/>
                <a:ea typeface="+mn-ea"/>
                <a:cs typeface="+mn-cs"/>
              </a:rPr>
              <a:t> </a:t>
            </a:r>
            <a:r>
              <a:rPr lang="en-CA" sz="1200" b="0" u="none" kern="1200" dirty="0">
                <a:solidFill>
                  <a:schemeClr val="tx1"/>
                </a:solidFill>
                <a:effectLst/>
                <a:latin typeface="+mn-lt"/>
                <a:ea typeface="+mn-ea"/>
                <a:cs typeface="+mn-cs"/>
              </a:rPr>
              <a:t>– Conclusion. </a:t>
            </a:r>
          </a:p>
          <a:p>
            <a:endParaRPr lang="en-CA" sz="1200" b="0" u="none" kern="1200" dirty="0">
              <a:solidFill>
                <a:schemeClr val="tx1"/>
              </a:solidFill>
              <a:effectLst/>
              <a:latin typeface="+mn-lt"/>
              <a:ea typeface="+mn-ea"/>
              <a:cs typeface="+mn-cs"/>
            </a:endParaRPr>
          </a:p>
          <a:p>
            <a:r>
              <a:rPr lang="en-CA" sz="1200" b="1" u="none" kern="1200" dirty="0">
                <a:solidFill>
                  <a:schemeClr val="tx1"/>
                </a:solidFill>
                <a:effectLst/>
                <a:latin typeface="+mn-lt"/>
                <a:ea typeface="+mn-ea"/>
                <a:cs typeface="+mn-cs"/>
              </a:rPr>
              <a:t>Letter</a:t>
            </a:r>
            <a:r>
              <a:rPr lang="en-CA" sz="1200" b="0" u="none" kern="1200" dirty="0">
                <a:solidFill>
                  <a:schemeClr val="tx1"/>
                </a:solidFill>
                <a:effectLst/>
                <a:latin typeface="+mn-lt"/>
                <a:ea typeface="+mn-ea"/>
                <a:cs typeface="+mn-cs"/>
              </a:rPr>
              <a:t>: Brief research article, usually less than 5 or 6 pages, that</a:t>
            </a:r>
            <a:r>
              <a:rPr lang="en-CA" sz="1200" b="0" u="none" kern="1200" baseline="0" dirty="0">
                <a:solidFill>
                  <a:schemeClr val="tx1"/>
                </a:solidFill>
                <a:effectLst/>
                <a:latin typeface="+mn-lt"/>
                <a:ea typeface="+mn-ea"/>
                <a:cs typeface="+mn-cs"/>
              </a:rPr>
              <a:t> </a:t>
            </a:r>
            <a:r>
              <a:rPr lang="en-CA" sz="1200" b="0" u="none" kern="1200" dirty="0">
                <a:solidFill>
                  <a:schemeClr val="tx1"/>
                </a:solidFill>
                <a:effectLst/>
                <a:latin typeface="+mn-lt"/>
                <a:ea typeface="+mn-ea"/>
                <a:cs typeface="+mn-cs"/>
              </a:rPr>
              <a:t>presents </a:t>
            </a:r>
            <a:r>
              <a:rPr lang="en-CA" sz="1200" kern="1200" dirty="0">
                <a:solidFill>
                  <a:schemeClr val="tx1"/>
                </a:solidFill>
                <a:effectLst/>
                <a:latin typeface="+mn-lt"/>
                <a:ea typeface="+mn-ea"/>
                <a:cs typeface="+mn-cs"/>
              </a:rPr>
              <a:t>significant new findings</a:t>
            </a:r>
            <a:r>
              <a:rPr lang="en-CA" sz="1200" b="0" u="none" kern="1200" dirty="0">
                <a:solidFill>
                  <a:schemeClr val="tx1"/>
                </a:solidFill>
                <a:effectLst/>
                <a:latin typeface="+mn-lt"/>
                <a:ea typeface="+mn-ea"/>
                <a:cs typeface="+mn-cs"/>
              </a:rPr>
              <a:t>. Sometimes referred to as a </a:t>
            </a:r>
            <a:r>
              <a:rPr lang="en-CA" sz="1200" b="0" i="1" u="none" kern="1200" dirty="0">
                <a:solidFill>
                  <a:schemeClr val="tx1"/>
                </a:solidFill>
                <a:effectLst/>
                <a:latin typeface="+mn-lt"/>
                <a:ea typeface="+mn-ea"/>
                <a:cs typeface="+mn-cs"/>
              </a:rPr>
              <a:t>Letter to the Editor</a:t>
            </a:r>
            <a:r>
              <a:rPr lang="en-CA" sz="1200" b="0" u="none" kern="1200" dirty="0">
                <a:solidFill>
                  <a:schemeClr val="tx1"/>
                </a:solidFill>
                <a:effectLst/>
                <a:latin typeface="+mn-lt"/>
                <a:ea typeface="+mn-ea"/>
                <a:cs typeface="+mn-cs"/>
              </a:rPr>
              <a:t>.</a:t>
            </a:r>
          </a:p>
          <a:p>
            <a:endParaRPr lang="en-CA" sz="1200" b="1" u="none" kern="1200" dirty="0">
              <a:solidFill>
                <a:schemeClr val="tx1"/>
              </a:solidFill>
              <a:effectLst/>
              <a:latin typeface="+mn-lt"/>
              <a:ea typeface="+mn-ea"/>
              <a:cs typeface="+mn-cs"/>
            </a:endParaRPr>
          </a:p>
          <a:p>
            <a:r>
              <a:rPr lang="en-CA" sz="1200" b="1" u="none" kern="1200" dirty="0">
                <a:solidFill>
                  <a:schemeClr val="tx1"/>
                </a:solidFill>
                <a:effectLst/>
                <a:latin typeface="+mn-lt"/>
                <a:ea typeface="+mn-ea"/>
                <a:cs typeface="+mn-cs"/>
              </a:rPr>
              <a:t>Brief report</a:t>
            </a:r>
            <a:r>
              <a:rPr lang="en-CA" sz="1200" b="0" u="none" kern="1200" dirty="0">
                <a:solidFill>
                  <a:schemeClr val="tx1"/>
                </a:solidFill>
                <a:effectLst/>
                <a:latin typeface="+mn-lt"/>
                <a:ea typeface="+mn-ea"/>
                <a:cs typeface="+mn-cs"/>
              </a:rPr>
              <a:t>: A short article that generally</a:t>
            </a:r>
            <a:r>
              <a:rPr lang="en-CA" sz="1200" b="0" u="none" kern="1200" baseline="0" dirty="0">
                <a:solidFill>
                  <a:schemeClr val="tx1"/>
                </a:solidFill>
                <a:effectLst/>
                <a:latin typeface="+mn-lt"/>
                <a:ea typeface="+mn-ea"/>
                <a:cs typeface="+mn-cs"/>
              </a:rPr>
              <a:t> announces</a:t>
            </a:r>
            <a:r>
              <a:rPr lang="en-CA" sz="1200" b="0" u="none" kern="1200" dirty="0">
                <a:solidFill>
                  <a:schemeClr val="tx1"/>
                </a:solidFill>
                <a:effectLst/>
                <a:latin typeface="+mn-lt"/>
                <a:ea typeface="+mn-ea"/>
                <a:cs typeface="+mn-cs"/>
              </a:rPr>
              <a:t> a discovery before the full article is published.</a:t>
            </a:r>
          </a:p>
          <a:p>
            <a:endParaRPr lang="en-CA" sz="1200" b="1" u="none" kern="1200" dirty="0">
              <a:solidFill>
                <a:schemeClr val="tx1"/>
              </a:solidFill>
              <a:effectLst/>
              <a:latin typeface="+mn-lt"/>
              <a:ea typeface="+mn-ea"/>
              <a:cs typeface="+mn-cs"/>
            </a:endParaRPr>
          </a:p>
          <a:p>
            <a:r>
              <a:rPr lang="en-CA" sz="1200" b="1" u="none" kern="1200" dirty="0">
                <a:solidFill>
                  <a:schemeClr val="tx1"/>
                </a:solidFill>
                <a:effectLst/>
                <a:latin typeface="+mn-lt"/>
                <a:ea typeface="+mn-ea"/>
                <a:cs typeface="+mn-cs"/>
              </a:rPr>
              <a:t>Comment / reply</a:t>
            </a:r>
            <a:r>
              <a:rPr lang="en-CA" sz="1200" b="0" u="none"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 </a:t>
            </a:r>
            <a:r>
              <a:rPr lang="en-CA" dirty="0">
                <a:effectLst/>
              </a:rPr>
              <a:t>Criticism or</a:t>
            </a:r>
            <a:r>
              <a:rPr lang="en-CA" baseline="0" dirty="0">
                <a:effectLst/>
              </a:rPr>
              <a:t> opinion on</a:t>
            </a:r>
            <a:r>
              <a:rPr lang="en-CA" dirty="0">
                <a:effectLst/>
              </a:rPr>
              <a:t> an article published</a:t>
            </a:r>
            <a:r>
              <a:rPr lang="en-CA" baseline="0" dirty="0">
                <a:effectLst/>
              </a:rPr>
              <a:t> in the journal</a:t>
            </a:r>
            <a:r>
              <a:rPr lang="en-CA" dirty="0">
                <a:effectLst/>
              </a:rPr>
              <a:t>. This</a:t>
            </a:r>
            <a:r>
              <a:rPr lang="en-CA" baseline="0" dirty="0">
                <a:effectLst/>
              </a:rPr>
              <a:t> way</a:t>
            </a:r>
            <a:r>
              <a:rPr lang="en-CA" dirty="0">
                <a:effectLst/>
              </a:rPr>
              <a:t>,</a:t>
            </a:r>
            <a:r>
              <a:rPr lang="en-CA" baseline="0" dirty="0">
                <a:effectLst/>
              </a:rPr>
              <a:t> r</a:t>
            </a:r>
            <a:r>
              <a:rPr lang="en-CA" dirty="0">
                <a:effectLst/>
              </a:rPr>
              <a:t>eaders and authors</a:t>
            </a:r>
            <a:r>
              <a:rPr lang="en-CA" baseline="0" dirty="0">
                <a:effectLst/>
              </a:rPr>
              <a:t> </a:t>
            </a:r>
            <a:r>
              <a:rPr lang="en-CA" dirty="0">
                <a:effectLst/>
              </a:rPr>
              <a:t>can</a:t>
            </a:r>
            <a:r>
              <a:rPr lang="en-CA" baseline="0" dirty="0">
                <a:effectLst/>
              </a:rPr>
              <a:t> discuss.</a:t>
            </a:r>
          </a:p>
          <a:p>
            <a:endParaRPr lang="en-CA" baseline="0" dirty="0">
              <a:effectLst/>
            </a:endParaRPr>
          </a:p>
          <a:p>
            <a:r>
              <a:rPr lang="en-CA" b="1" dirty="0">
                <a:effectLst/>
              </a:rPr>
              <a:t>Editorial</a:t>
            </a:r>
            <a:r>
              <a:rPr lang="en-CA" dirty="0">
                <a:effectLst/>
              </a:rPr>
              <a:t>: A short opinion piece, usually addressing the topic of the journal issue.</a:t>
            </a:r>
          </a:p>
          <a:p>
            <a:r>
              <a:rPr lang="en-CA" sz="1200" b="1" kern="1200" dirty="0">
                <a:solidFill>
                  <a:schemeClr val="tx1"/>
                </a:solidFill>
                <a:effectLst/>
                <a:latin typeface="+mn-lt"/>
                <a:ea typeface="+mn-ea"/>
                <a:cs typeface="+mn-cs"/>
              </a:rPr>
              <a:t> </a:t>
            </a:r>
            <a:endParaRPr lang="en-CA" dirty="0">
              <a:effectLst/>
            </a:endParaRPr>
          </a:p>
          <a:p>
            <a:r>
              <a:rPr lang="en-CA" sz="1200" b="1" u="none" kern="1200" dirty="0">
                <a:solidFill>
                  <a:schemeClr val="tx1"/>
                </a:solidFill>
                <a:effectLst/>
                <a:latin typeface="+mn-lt"/>
                <a:ea typeface="+mn-ea"/>
                <a:cs typeface="+mn-cs"/>
              </a:rPr>
              <a:t>Review article</a:t>
            </a:r>
            <a:r>
              <a:rPr lang="en-CA" sz="1200" u="none" kern="1200" dirty="0">
                <a:solidFill>
                  <a:schemeClr val="tx1"/>
                </a:solidFill>
                <a:effectLst/>
                <a:latin typeface="+mn-lt"/>
                <a:ea typeface="+mn-ea"/>
                <a:cs typeface="+mn-cs"/>
              </a:rPr>
              <a:t> </a:t>
            </a:r>
            <a:r>
              <a:rPr lang="en-CA" sz="1200" kern="1200" dirty="0">
                <a:solidFill>
                  <a:schemeClr val="tx1"/>
                </a:solidFill>
                <a:effectLst/>
                <a:latin typeface="+mn-lt"/>
                <a:ea typeface="+mn-ea"/>
                <a:cs typeface="+mn-cs"/>
              </a:rPr>
              <a:t>= literature review:</a:t>
            </a:r>
            <a:r>
              <a:rPr lang="en-CA" sz="1200" kern="1200" baseline="0" dirty="0">
                <a:solidFill>
                  <a:schemeClr val="tx1"/>
                </a:solidFill>
                <a:effectLst/>
                <a:latin typeface="+mn-lt"/>
                <a:ea typeface="+mn-ea"/>
                <a:cs typeface="+mn-cs"/>
              </a:rPr>
              <a:t> </a:t>
            </a:r>
            <a:r>
              <a:rPr lang="en-CA" sz="1200" kern="1200" dirty="0">
                <a:solidFill>
                  <a:schemeClr val="tx1"/>
                </a:solidFill>
                <a:effectLst/>
                <a:latin typeface="+mn-lt"/>
                <a:ea typeface="+mn-ea"/>
                <a:cs typeface="+mn-cs"/>
              </a:rPr>
              <a:t>Provides a state of the art on a topic from selected publications. Usually contains a long reference list.</a:t>
            </a:r>
          </a:p>
          <a:p>
            <a:endParaRPr lang="en-CA"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CA" sz="1200" b="1" u="none" kern="1200" dirty="0">
                <a:solidFill>
                  <a:schemeClr val="tx1"/>
                </a:solidFill>
                <a:effectLst/>
                <a:latin typeface="+mn-lt"/>
                <a:ea typeface="+mn-ea"/>
                <a:cs typeface="+mn-cs"/>
              </a:rPr>
              <a:t>Technical note</a:t>
            </a:r>
            <a:r>
              <a:rPr lang="en-CA" sz="1200" b="0" u="none"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 “A short article giving a brief description of a specific development, technique or procedure, or a modification of an existing technique, procedure or device. Technical notes are variously referred to as technical innovations or technical developments. </a:t>
            </a:r>
            <a:r>
              <a:rPr lang="en-CA" sz="1200" b="0" kern="1200" dirty="0">
                <a:solidFill>
                  <a:schemeClr val="tx1"/>
                </a:solidFill>
                <a:effectLst/>
                <a:latin typeface="+mn-lt"/>
                <a:ea typeface="+mn-ea"/>
                <a:cs typeface="+mn-cs"/>
              </a:rPr>
              <a:t>The main criteria for publication will be the novelty of concepts involved, the validity of the technique and its potential.” (Source: https://www.ncbi.nlm.nih.gov/pubmed/20358146)</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A" altLang="fr-FR" sz="1200" b="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Some journals specialize in publishing only one type of article, whereas others accept several types of articles.</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This workshop will present several resources for finding the main types of scientific documents listed here. </a:t>
            </a:r>
            <a:endParaRPr lang="en-CA" altLang="fr-FR" b="0" dirty="0"/>
          </a:p>
        </p:txBody>
      </p:sp>
      <p:sp>
        <p:nvSpPr>
          <p:cNvPr id="2867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841" indent="-285708">
              <a:defRPr>
                <a:solidFill>
                  <a:schemeClr val="tx1"/>
                </a:solidFill>
                <a:latin typeface="Arial" panose="020B0604020202020204" pitchFamily="34" charset="0"/>
                <a:cs typeface="Arial" panose="020B0604020202020204" pitchFamily="34" charset="0"/>
              </a:defRPr>
            </a:lvl2pPr>
            <a:lvl3pPr marL="1142833" indent="-228567">
              <a:defRPr>
                <a:solidFill>
                  <a:schemeClr val="tx1"/>
                </a:solidFill>
                <a:latin typeface="Arial" panose="020B0604020202020204" pitchFamily="34" charset="0"/>
                <a:cs typeface="Arial" panose="020B0604020202020204" pitchFamily="34" charset="0"/>
              </a:defRPr>
            </a:lvl3pPr>
            <a:lvl4pPr marL="1599965" indent="-228567">
              <a:defRPr>
                <a:solidFill>
                  <a:schemeClr val="tx1"/>
                </a:solidFill>
                <a:latin typeface="Arial" panose="020B0604020202020204" pitchFamily="34" charset="0"/>
                <a:cs typeface="Arial" panose="020B0604020202020204" pitchFamily="34" charset="0"/>
              </a:defRPr>
            </a:lvl4pPr>
            <a:lvl5pPr marL="2057099" indent="-228567">
              <a:defRPr>
                <a:solidFill>
                  <a:schemeClr val="tx1"/>
                </a:solidFill>
                <a:latin typeface="Arial" panose="020B0604020202020204" pitchFamily="34" charset="0"/>
                <a:cs typeface="Arial" panose="020B0604020202020204" pitchFamily="34" charset="0"/>
              </a:defRPr>
            </a:lvl5pPr>
            <a:lvl6pPr marL="2514232" indent="-22856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364" indent="-22856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498" indent="-22856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5630" indent="-22856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4BE0E2A-B90D-4172-A24E-5DEDEE7581D5}" type="slidenum">
              <a:rPr lang="fr-CA" altLang="fr-FR" smtClean="0">
                <a:latin typeface="Calibri" panose="020F0502020204030204" pitchFamily="34" charset="0"/>
              </a:rPr>
              <a:pPr/>
              <a:t>5</a:t>
            </a:fld>
            <a:endParaRPr lang="fr-CA" altLang="fr-FR">
              <a:latin typeface="Calibri" panose="020F0502020204030204" pitchFamily="34" charset="0"/>
            </a:endParaRPr>
          </a:p>
        </p:txBody>
      </p:sp>
    </p:spTree>
    <p:extLst>
      <p:ext uri="{BB962C8B-B14F-4D97-AF65-F5344CB8AC3E}">
        <p14:creationId xmlns:p14="http://schemas.microsoft.com/office/powerpoint/2010/main" val="3180790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r>
              <a:rPr lang="en-CA" altLang="fr-FR" dirty="0"/>
              <a:t>The cycle of scientific information shows how scientific information is created and</a:t>
            </a:r>
            <a:r>
              <a:rPr lang="en-CA" altLang="fr-FR" baseline="0" dirty="0"/>
              <a:t> assimilated</a:t>
            </a:r>
            <a:r>
              <a:rPr lang="en-CA" altLang="fr-FR" dirty="0"/>
              <a:t>. </a:t>
            </a:r>
          </a:p>
          <a:p>
            <a:endParaRPr lang="en-CA" altLang="fr-FR" dirty="0"/>
          </a:p>
          <a:p>
            <a:r>
              <a:rPr lang="en-CA" altLang="fr-FR" dirty="0"/>
              <a:t>Information is created through primary sources,</a:t>
            </a:r>
            <a:r>
              <a:rPr lang="en-CA" altLang="fr-FR" baseline="0" dirty="0"/>
              <a:t> which are original documents written by the witnesses to an event (experiment, etc.).</a:t>
            </a:r>
            <a:endParaRPr lang="en-CA" altLang="fr-FR" dirty="0"/>
          </a:p>
          <a:p>
            <a:endParaRPr lang="en-CA" altLang="fr-FR" dirty="0"/>
          </a:p>
          <a:p>
            <a:r>
              <a:rPr lang="en-CA" altLang="fr-FR" dirty="0"/>
              <a:t>For example, a researcher produces laboratory notebooks, based on which he can share his findings with colleagues (by e-mail), and then publish a journal article, which will be included in a bibliographic database. If</a:t>
            </a:r>
            <a:r>
              <a:rPr lang="en-CA" altLang="fr-FR" baseline="0" dirty="0"/>
              <a:t> they are important, t</a:t>
            </a:r>
            <a:r>
              <a:rPr lang="en-CA" altLang="fr-FR" dirty="0"/>
              <a:t>he findings in this article could be included in an encyclopaedia, which could later be mentioned in a guide to the literature. </a:t>
            </a:r>
          </a:p>
          <a:p>
            <a:endParaRPr lang="en-CA" altLang="fr-FR" dirty="0"/>
          </a:p>
          <a:p>
            <a:r>
              <a:rPr lang="en-CA" altLang="fr-FR" dirty="0"/>
              <a:t>A</a:t>
            </a:r>
            <a:r>
              <a:rPr lang="en-CA" altLang="fr-FR" baseline="0" dirty="0"/>
              <a:t> </a:t>
            </a:r>
            <a:r>
              <a:rPr lang="en-CA" altLang="fr-FR" dirty="0"/>
              <a:t>guide to the literature lists important works on a particular subject,</a:t>
            </a:r>
            <a:r>
              <a:rPr lang="en-CA" altLang="fr-FR" baseline="0" dirty="0"/>
              <a:t> compiling primary and secondary sources. Since new primary sources are continuously published, the </a:t>
            </a:r>
            <a:r>
              <a:rPr lang="en-CA" altLang="fr-FR" dirty="0"/>
              <a:t>guides can quickly become outdated. More and more guides are in electronic format, so they can be frequently updated. The Library has developed several guides by fields of engineering: </a:t>
            </a:r>
            <a:r>
              <a:rPr lang="en-CA" dirty="0">
                <a:hlinkClick r:id="rId3"/>
              </a:rPr>
              <a:t>https://libguides.biblio.polymtl.ca/resources_by_subject</a:t>
            </a:r>
            <a:r>
              <a:rPr lang="en-CA" altLang="fr-FR" dirty="0"/>
              <a:t>. </a:t>
            </a:r>
          </a:p>
          <a:p>
            <a:endParaRPr lang="en-CA" altLang="fr-FR" dirty="0"/>
          </a:p>
          <a:p>
            <a:r>
              <a:rPr lang="en-CA" altLang="fr-FR" dirty="0"/>
              <a:t>We</a:t>
            </a:r>
            <a:r>
              <a:rPr lang="en-CA" altLang="fr-FR" baseline="0" dirty="0"/>
              <a:t> recommend that you start i</a:t>
            </a:r>
            <a:r>
              <a:rPr lang="en-CA" altLang="fr-FR" dirty="0"/>
              <a:t>nformation retrieval by</a:t>
            </a:r>
            <a:r>
              <a:rPr lang="en-CA" altLang="fr-FR" baseline="0" dirty="0"/>
              <a:t> referring to</a:t>
            </a:r>
            <a:r>
              <a:rPr lang="en-CA" altLang="fr-FR" dirty="0"/>
              <a:t> tertiary sources, then secondary sources, and finally primary sources, in this order. That is, you should begin by becoming familiar with a subject in general by consulting tertiary and secondary sources, and then be able to consult very specific primary sources on</a:t>
            </a:r>
            <a:r>
              <a:rPr lang="en-CA" altLang="fr-FR" baseline="0" dirty="0"/>
              <a:t> precise</a:t>
            </a:r>
            <a:r>
              <a:rPr lang="en-CA" altLang="fr-FR" dirty="0"/>
              <a:t> aspects of your research. Once you have done this, you will in turn be able to create primary sources (such as your thesis or dissertation), which will be included at</a:t>
            </a:r>
            <a:r>
              <a:rPr lang="en-CA" altLang="fr-FR" baseline="0" dirty="0"/>
              <a:t> least in our institutional repository, </a:t>
            </a:r>
            <a:r>
              <a:rPr lang="en-CA" altLang="fr-FR" baseline="0" dirty="0" err="1"/>
              <a:t>PolyPublie</a:t>
            </a:r>
            <a:r>
              <a:rPr lang="en-CA" altLang="fr-FR" dirty="0"/>
              <a:t> (a</a:t>
            </a:r>
            <a:r>
              <a:rPr lang="en-CA" altLang="fr-FR" baseline="0" dirty="0"/>
              <a:t> </a:t>
            </a:r>
            <a:r>
              <a:rPr lang="en-CA" altLang="fr-FR" dirty="0"/>
              <a:t>secondary source). </a:t>
            </a:r>
            <a:endParaRPr lang="fr-CA" altLang="fr-FR" dirty="0"/>
          </a:p>
        </p:txBody>
      </p:sp>
      <p:sp>
        <p:nvSpPr>
          <p:cNvPr id="3379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841" indent="-285708">
              <a:defRPr>
                <a:solidFill>
                  <a:schemeClr val="tx1"/>
                </a:solidFill>
                <a:latin typeface="Arial" panose="020B0604020202020204" pitchFamily="34" charset="0"/>
                <a:cs typeface="Arial" panose="020B0604020202020204" pitchFamily="34" charset="0"/>
              </a:defRPr>
            </a:lvl2pPr>
            <a:lvl3pPr marL="1142833" indent="-228567">
              <a:defRPr>
                <a:solidFill>
                  <a:schemeClr val="tx1"/>
                </a:solidFill>
                <a:latin typeface="Arial" panose="020B0604020202020204" pitchFamily="34" charset="0"/>
                <a:cs typeface="Arial" panose="020B0604020202020204" pitchFamily="34" charset="0"/>
              </a:defRPr>
            </a:lvl3pPr>
            <a:lvl4pPr marL="1599965" indent="-228567">
              <a:defRPr>
                <a:solidFill>
                  <a:schemeClr val="tx1"/>
                </a:solidFill>
                <a:latin typeface="Arial" panose="020B0604020202020204" pitchFamily="34" charset="0"/>
                <a:cs typeface="Arial" panose="020B0604020202020204" pitchFamily="34" charset="0"/>
              </a:defRPr>
            </a:lvl4pPr>
            <a:lvl5pPr marL="2057099" indent="-228567">
              <a:defRPr>
                <a:solidFill>
                  <a:schemeClr val="tx1"/>
                </a:solidFill>
                <a:latin typeface="Arial" panose="020B0604020202020204" pitchFamily="34" charset="0"/>
                <a:cs typeface="Arial" panose="020B0604020202020204" pitchFamily="34" charset="0"/>
              </a:defRPr>
            </a:lvl5pPr>
            <a:lvl6pPr marL="2514232" indent="-22856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364" indent="-22856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498" indent="-22856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5630" indent="-22856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7D52DB9-07FD-4EBC-B1A8-54A3A8934481}" type="slidenum">
              <a:rPr lang="fr-CA" altLang="fr-FR" smtClean="0">
                <a:latin typeface="Calibri" panose="020F0502020204030204" pitchFamily="34" charset="0"/>
              </a:rPr>
              <a:pPr/>
              <a:t>6</a:t>
            </a:fld>
            <a:endParaRPr lang="fr-CA" altLang="fr-FR">
              <a:latin typeface="Calibri" panose="020F0502020204030204" pitchFamily="34" charset="0"/>
            </a:endParaRPr>
          </a:p>
        </p:txBody>
      </p:sp>
    </p:spTree>
    <p:extLst>
      <p:ext uri="{BB962C8B-B14F-4D97-AF65-F5344CB8AC3E}">
        <p14:creationId xmlns:p14="http://schemas.microsoft.com/office/powerpoint/2010/main" val="74845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CA" dirty="0"/>
              <a:t>Q1 could also be: For what topic will you be looking for information for your Master's or PhD</a:t>
            </a:r>
            <a:r>
              <a:rPr lang="en-CA" baseline="0" dirty="0"/>
              <a:t> </a:t>
            </a:r>
            <a:r>
              <a:rPr lang="en-CA" dirty="0"/>
              <a:t>project? What types of information will you need? </a:t>
            </a:r>
          </a:p>
          <a:p>
            <a:endParaRPr lang="en-CA" dirty="0"/>
          </a:p>
          <a:p>
            <a:pPr marL="0" marR="0" indent="0" algn="l" defTabSz="914400" rtl="0" eaLnBrk="0" fontAlgn="base" latinLnBrk="0" hangingPunct="0">
              <a:lnSpc>
                <a:spcPct val="100000"/>
              </a:lnSpc>
              <a:spcBef>
                <a:spcPct val="30000"/>
              </a:spcBef>
              <a:spcAft>
                <a:spcPct val="0"/>
              </a:spcAft>
              <a:buClrTx/>
              <a:buSzTx/>
              <a:buFontTx/>
              <a:buNone/>
              <a:tabLst/>
              <a:defRPr/>
            </a:pPr>
            <a:r>
              <a:rPr lang="en-CA" dirty="0"/>
              <a:t>Q2: What sources of information do you already use? How do you usually search?</a:t>
            </a:r>
          </a:p>
          <a:p>
            <a:endParaRPr lang="en-CA" dirty="0"/>
          </a:p>
          <a:p>
            <a:r>
              <a:rPr lang="en-CA" dirty="0"/>
              <a:t>Take a few minutes to think about the questions and then </a:t>
            </a:r>
            <a:r>
              <a:rPr lang="en-CA" b="1" dirty="0"/>
              <a:t>enter your </a:t>
            </a:r>
            <a:r>
              <a:rPr lang="en-CA" b="1" dirty="0" smtClean="0"/>
              <a:t>answers</a:t>
            </a:r>
            <a:r>
              <a:rPr lang="en-CA" b="1" baseline="0" dirty="0" smtClean="0"/>
              <a:t> on </a:t>
            </a:r>
            <a:r>
              <a:rPr lang="en-CA" b="1" baseline="0" dirty="0" err="1" smtClean="0"/>
              <a:t>Socrative</a:t>
            </a:r>
            <a:r>
              <a:rPr lang="en-CA" b="1" baseline="0" dirty="0" smtClean="0"/>
              <a:t>.</a:t>
            </a:r>
            <a:endParaRPr lang="en-CA" dirty="0"/>
          </a:p>
          <a:p>
            <a:r>
              <a:rPr lang="en-CA" dirty="0"/>
              <a:t>Your answers will</a:t>
            </a:r>
            <a:r>
              <a:rPr lang="en-CA" baseline="0" dirty="0"/>
              <a:t> contribute to the </a:t>
            </a:r>
            <a:r>
              <a:rPr lang="en-CA" dirty="0"/>
              <a:t>discussion </a:t>
            </a:r>
            <a:r>
              <a:rPr lang="en-CA"/>
              <a:t>in </a:t>
            </a:r>
            <a:r>
              <a:rPr lang="en-CA" smtClean="0"/>
              <a:t>class.</a:t>
            </a:r>
            <a:endParaRPr lang="fr-CA" dirty="0"/>
          </a:p>
        </p:txBody>
      </p:sp>
      <p:sp>
        <p:nvSpPr>
          <p:cNvPr id="4" name="Espace réservé du numéro de diapositive 3"/>
          <p:cNvSpPr>
            <a:spLocks noGrp="1"/>
          </p:cNvSpPr>
          <p:nvPr>
            <p:ph type="sldNum" sz="quarter" idx="10"/>
          </p:nvPr>
        </p:nvSpPr>
        <p:spPr/>
        <p:txBody>
          <a:bodyPr/>
          <a:lstStyle/>
          <a:p>
            <a:pPr>
              <a:defRPr/>
            </a:pPr>
            <a:fld id="{5EDD6152-5FE4-42A3-9C12-71404D2EBDA7}" type="slidenum">
              <a:rPr lang="fr-CA" smtClean="0"/>
              <a:pPr>
                <a:defRPr/>
              </a:pPr>
              <a:t>7</a:t>
            </a:fld>
            <a:endParaRPr lang="fr-CA"/>
          </a:p>
        </p:txBody>
      </p:sp>
    </p:spTree>
    <p:extLst>
      <p:ext uri="{BB962C8B-B14F-4D97-AF65-F5344CB8AC3E}">
        <p14:creationId xmlns:p14="http://schemas.microsoft.com/office/powerpoint/2010/main" val="930337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CA" altLang="fr-FR" dirty="0"/>
          </a:p>
        </p:txBody>
      </p:sp>
      <p:sp>
        <p:nvSpPr>
          <p:cNvPr id="6144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841" indent="-285708">
              <a:spcBef>
                <a:spcPct val="30000"/>
              </a:spcBef>
              <a:defRPr sz="1200">
                <a:solidFill>
                  <a:schemeClr val="tx1"/>
                </a:solidFill>
                <a:latin typeface="Calibri" panose="020F0502020204030204" pitchFamily="34" charset="0"/>
              </a:defRPr>
            </a:lvl2pPr>
            <a:lvl3pPr marL="1142833" indent="-228567">
              <a:spcBef>
                <a:spcPct val="30000"/>
              </a:spcBef>
              <a:defRPr sz="1200">
                <a:solidFill>
                  <a:schemeClr val="tx1"/>
                </a:solidFill>
                <a:latin typeface="Calibri" panose="020F0502020204030204" pitchFamily="34" charset="0"/>
              </a:defRPr>
            </a:lvl3pPr>
            <a:lvl4pPr marL="1599965" indent="-228567">
              <a:spcBef>
                <a:spcPct val="30000"/>
              </a:spcBef>
              <a:defRPr sz="1200">
                <a:solidFill>
                  <a:schemeClr val="tx1"/>
                </a:solidFill>
                <a:latin typeface="Calibri" panose="020F0502020204030204" pitchFamily="34" charset="0"/>
              </a:defRPr>
            </a:lvl4pPr>
            <a:lvl5pPr marL="2057099" indent="-228567">
              <a:spcBef>
                <a:spcPct val="30000"/>
              </a:spcBef>
              <a:defRPr sz="1200">
                <a:solidFill>
                  <a:schemeClr val="tx1"/>
                </a:solidFill>
                <a:latin typeface="Calibri" panose="020F0502020204030204" pitchFamily="34" charset="0"/>
              </a:defRPr>
            </a:lvl5pPr>
            <a:lvl6pPr marL="2514232" indent="-228567" eaLnBrk="0" fontAlgn="base" hangingPunct="0">
              <a:spcBef>
                <a:spcPct val="30000"/>
              </a:spcBef>
              <a:spcAft>
                <a:spcPct val="0"/>
              </a:spcAft>
              <a:defRPr sz="1200">
                <a:solidFill>
                  <a:schemeClr val="tx1"/>
                </a:solidFill>
                <a:latin typeface="Calibri" panose="020F0502020204030204" pitchFamily="34" charset="0"/>
              </a:defRPr>
            </a:lvl6pPr>
            <a:lvl7pPr marL="2971364" indent="-228567" eaLnBrk="0" fontAlgn="base" hangingPunct="0">
              <a:spcBef>
                <a:spcPct val="30000"/>
              </a:spcBef>
              <a:spcAft>
                <a:spcPct val="0"/>
              </a:spcAft>
              <a:defRPr sz="1200">
                <a:solidFill>
                  <a:schemeClr val="tx1"/>
                </a:solidFill>
                <a:latin typeface="Calibri" panose="020F0502020204030204" pitchFamily="34" charset="0"/>
              </a:defRPr>
            </a:lvl7pPr>
            <a:lvl8pPr marL="3428498" indent="-228567" eaLnBrk="0" fontAlgn="base" hangingPunct="0">
              <a:spcBef>
                <a:spcPct val="30000"/>
              </a:spcBef>
              <a:spcAft>
                <a:spcPct val="0"/>
              </a:spcAft>
              <a:defRPr sz="1200">
                <a:solidFill>
                  <a:schemeClr val="tx1"/>
                </a:solidFill>
                <a:latin typeface="Calibri" panose="020F0502020204030204" pitchFamily="34" charset="0"/>
              </a:defRPr>
            </a:lvl8pPr>
            <a:lvl9pPr marL="3885630" indent="-228567"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DE2FB5A-C41C-44D9-8A77-66A607ABCED9}" type="slidenum">
              <a:rPr lang="fr-CA" altLang="fr-FR" smtClean="0"/>
              <a:pPr>
                <a:spcBef>
                  <a:spcPct val="0"/>
                </a:spcBef>
              </a:pPr>
              <a:t>8</a:t>
            </a:fld>
            <a:endParaRPr lang="fr-CA" altLang="fr-FR"/>
          </a:p>
        </p:txBody>
      </p:sp>
    </p:spTree>
    <p:extLst>
      <p:ext uri="{BB962C8B-B14F-4D97-AF65-F5344CB8AC3E}">
        <p14:creationId xmlns:p14="http://schemas.microsoft.com/office/powerpoint/2010/main" val="492952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CA" dirty="0"/>
              <a:t>Although the definition states “a </a:t>
            </a:r>
            <a:r>
              <a:rPr lang="en-US" sz="1200" dirty="0">
                <a:latin typeface="+mn-lt"/>
                <a:cs typeface="+mn-cs"/>
              </a:rPr>
              <a:t>comprehensive survey of the works </a:t>
            </a:r>
            <a:r>
              <a:rPr lang="en-CA" dirty="0"/>
              <a:t>...", sometimes it can be difficult to find everything that was written on a topic. Still, in your literature review you should show that you</a:t>
            </a:r>
            <a:r>
              <a:rPr lang="en-CA" baseline="0" dirty="0"/>
              <a:t> </a:t>
            </a:r>
            <a:r>
              <a:rPr lang="en-CA" dirty="0"/>
              <a:t>tried to be as comprehensive as possible. Keep this in mind when searching for articles by using the classical search method presented later in this workshop: in order to be exhaustive, you should search quite broadly, and therefore</a:t>
            </a:r>
            <a:r>
              <a:rPr lang="en-CA" baseline="0" dirty="0"/>
              <a:t> </a:t>
            </a:r>
            <a:r>
              <a:rPr lang="en-CA" dirty="0"/>
              <a:t>find information that is not necessarily relevant to your topic. </a:t>
            </a:r>
          </a:p>
          <a:p>
            <a:endParaRPr lang="en-CA" dirty="0"/>
          </a:p>
          <a:p>
            <a:r>
              <a:rPr lang="en-CA" dirty="0"/>
              <a:t>This workshop is given by librarians, who</a:t>
            </a:r>
            <a:r>
              <a:rPr lang="en-CA" baseline="0" dirty="0"/>
              <a:t> are</a:t>
            </a:r>
            <a:r>
              <a:rPr lang="en-CA" dirty="0"/>
              <a:t> experts in finding literature, and will show you how to be comprehensive in your search for information. You will see other methods to diversify your ways of searching for information,</a:t>
            </a:r>
            <a:r>
              <a:rPr lang="en-CA" baseline="0" dirty="0"/>
              <a:t> and t</a:t>
            </a:r>
            <a:r>
              <a:rPr lang="en-CA" dirty="0"/>
              <a:t>his should help you to thoroughly search for materials related to your project.</a:t>
            </a:r>
          </a:p>
          <a:p>
            <a:endParaRPr lang="en-CA" dirty="0"/>
          </a:p>
          <a:p>
            <a:r>
              <a:rPr lang="en-CA" dirty="0"/>
              <a:t>The literature review should be one of the first steps in a research project.</a:t>
            </a:r>
            <a:r>
              <a:rPr lang="en-CA" baseline="0" dirty="0"/>
              <a:t> In addition,</a:t>
            </a:r>
            <a:r>
              <a:rPr lang="en-CA" dirty="0"/>
              <a:t> it is an </a:t>
            </a:r>
            <a:r>
              <a:rPr lang="en-CA" b="1" dirty="0"/>
              <a:t>ongoing step</a:t>
            </a:r>
            <a:r>
              <a:rPr lang="en-CA" dirty="0"/>
              <a:t>. You cannot say, "I will do my literature review in the first 6 months of my PhD and then finish with it”. At the beginning, you will search more intensively to find out everything that had been done so far, but afterwards</a:t>
            </a:r>
            <a:r>
              <a:rPr lang="en-CA" baseline="0" dirty="0"/>
              <a:t> </a:t>
            </a:r>
            <a:r>
              <a:rPr lang="en-CA" dirty="0"/>
              <a:t>you should keep following what is happening in your field. This workshop will show you how to do that first thorough literature search, along with convenient means to keep up to date.</a:t>
            </a:r>
            <a:endParaRPr lang="fr-CA" dirty="0"/>
          </a:p>
        </p:txBody>
      </p:sp>
      <p:sp>
        <p:nvSpPr>
          <p:cNvPr id="4" name="Espace réservé du numéro de diapositive 3"/>
          <p:cNvSpPr>
            <a:spLocks noGrp="1"/>
          </p:cNvSpPr>
          <p:nvPr>
            <p:ph type="sldNum" sz="quarter" idx="10"/>
          </p:nvPr>
        </p:nvSpPr>
        <p:spPr/>
        <p:txBody>
          <a:bodyPr/>
          <a:lstStyle/>
          <a:p>
            <a:pPr>
              <a:defRPr/>
            </a:pPr>
            <a:fld id="{9A2F0AE4-3828-4E2C-8096-76DCA905336B}" type="slidenum">
              <a:rPr lang="fr-CA" altLang="fr-FR" smtClean="0"/>
              <a:pPr>
                <a:defRPr/>
              </a:pPr>
              <a:t>9</a:t>
            </a:fld>
            <a:endParaRPr lang="fr-CA" altLang="fr-FR"/>
          </a:p>
        </p:txBody>
      </p:sp>
    </p:spTree>
    <p:extLst>
      <p:ext uri="{BB962C8B-B14F-4D97-AF65-F5344CB8AC3E}">
        <p14:creationId xmlns:p14="http://schemas.microsoft.com/office/powerpoint/2010/main" val="770848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Connecteur droit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1" name="Connecteur droit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2" name="Connecteur droit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3" name="Connecteur droit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4" name="Connecteur droit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5" name="Connecteur droit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7" name="Ellipse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8" name="Ellipse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9" name="Ellipse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0" name="Ellipse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1" name="Ellipse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2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32588" y="188913"/>
            <a:ext cx="176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re 7"/>
          <p:cNvSpPr>
            <a:spLocks noGrp="1"/>
          </p:cNvSpPr>
          <p:nvPr>
            <p:ph type="ctrTitle"/>
          </p:nvPr>
        </p:nvSpPr>
        <p:spPr>
          <a:xfrm>
            <a:off x="2339752" y="1340768"/>
            <a:ext cx="6172200" cy="1894362"/>
          </a:xfrm>
        </p:spPr>
        <p:txBody>
          <a:bodyPr/>
          <a:lstStyle>
            <a:lvl1pPr>
              <a:defRPr b="1"/>
            </a:lvl1pPr>
          </a:lstStyle>
          <a:p>
            <a:r>
              <a:rPr lang="fr-FR"/>
              <a:t>Cliquez pour modifier le style du titre</a:t>
            </a:r>
            <a:endParaRPr lang="en-US"/>
          </a:p>
        </p:txBody>
      </p:sp>
      <p:sp>
        <p:nvSpPr>
          <p:cNvPr id="9" name="Sous-titre 8"/>
          <p:cNvSpPr>
            <a:spLocks noGrp="1"/>
          </p:cNvSpPr>
          <p:nvPr>
            <p:ph type="subTitle" idx="1"/>
          </p:nvPr>
        </p:nvSpPr>
        <p:spPr>
          <a:xfrm>
            <a:off x="2339752" y="407707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fr-FR"/>
              <a:t>Cliquez pour modifier le style des sous-titres du masque</a:t>
            </a:r>
            <a:endParaRPr lang="en-US"/>
          </a:p>
        </p:txBody>
      </p:sp>
      <p:sp>
        <p:nvSpPr>
          <p:cNvPr id="23" name="Espace réservé de la date 27"/>
          <p:cNvSpPr>
            <a:spLocks noGrp="1"/>
          </p:cNvSpPr>
          <p:nvPr>
            <p:ph type="dt" sz="half" idx="10"/>
          </p:nvPr>
        </p:nvSpPr>
        <p:spPr bwMode="auto">
          <a:xfrm>
            <a:off x="2411413" y="6237288"/>
            <a:ext cx="2286000" cy="381000"/>
          </a:xfrm>
        </p:spPr>
        <p:txBody>
          <a:bodyPr/>
          <a:lstStyle>
            <a:lvl1pPr algn="l">
              <a:defRPr/>
            </a:lvl1pPr>
          </a:lstStyle>
          <a:p>
            <a:pPr>
              <a:defRPr/>
            </a:pPr>
            <a:fld id="{F4830EA9-7209-4C45-8768-1F7123D09327}" type="datetime1">
              <a:rPr lang="fr-FR"/>
              <a:pPr>
                <a:defRPr/>
              </a:pPr>
              <a:t>18/09/2023</a:t>
            </a:fld>
            <a:endParaRPr lang="fr-BE" dirty="0"/>
          </a:p>
        </p:txBody>
      </p:sp>
      <p:sp>
        <p:nvSpPr>
          <p:cNvPr id="24" name="Espace réservé du pied de page 16"/>
          <p:cNvSpPr>
            <a:spLocks noGrp="1"/>
          </p:cNvSpPr>
          <p:nvPr>
            <p:ph type="ftr" sz="quarter" idx="11"/>
          </p:nvPr>
        </p:nvSpPr>
        <p:spPr bwMode="auto">
          <a:xfrm>
            <a:off x="4859338" y="6237288"/>
            <a:ext cx="3657600" cy="384175"/>
          </a:xfrm>
        </p:spPr>
        <p:txBody>
          <a:bodyPr/>
          <a:lstStyle>
            <a:lvl1pPr algn="r">
              <a:defRPr/>
            </a:lvl1pPr>
          </a:lstStyle>
          <a:p>
            <a:pPr>
              <a:defRPr/>
            </a:pPr>
            <a:endParaRPr lang="fr-BE"/>
          </a:p>
        </p:txBody>
      </p:sp>
      <p:sp>
        <p:nvSpPr>
          <p:cNvPr id="25" name="Espace réservé du numéro de diapositive 28"/>
          <p:cNvSpPr>
            <a:spLocks noGrp="1"/>
          </p:cNvSpPr>
          <p:nvPr>
            <p:ph type="sldNum" sz="quarter" idx="12"/>
          </p:nvPr>
        </p:nvSpPr>
        <p:spPr bwMode="auto">
          <a:xfrm>
            <a:off x="1325563" y="4929188"/>
            <a:ext cx="609600" cy="517525"/>
          </a:xfrm>
        </p:spPr>
        <p:txBody>
          <a:bodyPr/>
          <a:lstStyle>
            <a:lvl1pPr>
              <a:defRPr/>
            </a:lvl1pPr>
          </a:lstStyle>
          <a:p>
            <a:pPr>
              <a:defRPr/>
            </a:pPr>
            <a:fld id="{3790F9A6-1F3C-4A8D-B130-EE7CF1F82576}" type="slidenum">
              <a:rPr lang="fr-BE" altLang="fr-FR"/>
              <a:pPr>
                <a:defRPr/>
              </a:pPr>
              <a:t>‹N°›</a:t>
            </a:fld>
            <a:endParaRPr lang="fr-BE" altLang="fr-FR"/>
          </a:p>
        </p:txBody>
      </p:sp>
    </p:spTree>
    <p:extLst>
      <p:ext uri="{BB962C8B-B14F-4D97-AF65-F5344CB8AC3E}">
        <p14:creationId xmlns:p14="http://schemas.microsoft.com/office/powerpoint/2010/main" val="52633650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13"/>
          <p:cNvSpPr>
            <a:spLocks noGrp="1"/>
          </p:cNvSpPr>
          <p:nvPr>
            <p:ph type="dt" sz="half" idx="10"/>
          </p:nvPr>
        </p:nvSpPr>
        <p:spPr/>
        <p:txBody>
          <a:bodyPr/>
          <a:lstStyle>
            <a:lvl1pPr>
              <a:defRPr/>
            </a:lvl1pPr>
          </a:lstStyle>
          <a:p>
            <a:pPr>
              <a:defRPr/>
            </a:pPr>
            <a:fld id="{9AACFA19-E4C2-44DE-8842-BB80A54DA323}" type="datetime1">
              <a:rPr lang="fr-FR"/>
              <a:pPr>
                <a:defRPr/>
              </a:pPr>
              <a:t>18/09/2023</a:t>
            </a:fld>
            <a:endParaRPr lang="fr-BE"/>
          </a:p>
        </p:txBody>
      </p:sp>
      <p:sp>
        <p:nvSpPr>
          <p:cNvPr id="5" name="Espace réservé du pied de page 2"/>
          <p:cNvSpPr>
            <a:spLocks noGrp="1"/>
          </p:cNvSpPr>
          <p:nvPr>
            <p:ph type="ftr" sz="quarter" idx="11"/>
          </p:nvPr>
        </p:nvSpPr>
        <p:spPr/>
        <p:txBody>
          <a:bodyPr/>
          <a:lstStyle>
            <a:lvl1pPr>
              <a:defRPr/>
            </a:lvl1pPr>
          </a:lstStyle>
          <a:p>
            <a:pPr>
              <a:defRPr/>
            </a:pPr>
            <a:endParaRPr lang="fr-BE"/>
          </a:p>
        </p:txBody>
      </p:sp>
      <p:sp>
        <p:nvSpPr>
          <p:cNvPr id="6" name="Espace réservé du numéro de diapositive 22"/>
          <p:cNvSpPr>
            <a:spLocks noGrp="1"/>
          </p:cNvSpPr>
          <p:nvPr>
            <p:ph type="sldNum" sz="quarter" idx="12"/>
          </p:nvPr>
        </p:nvSpPr>
        <p:spPr/>
        <p:txBody>
          <a:bodyPr/>
          <a:lstStyle>
            <a:lvl1pPr>
              <a:defRPr/>
            </a:lvl1pPr>
          </a:lstStyle>
          <a:p>
            <a:pPr>
              <a:defRPr/>
            </a:pPr>
            <a:fld id="{751C7CCF-24EA-45DA-97C4-D86E6BE1DC99}" type="slidenum">
              <a:rPr lang="fr-BE" altLang="fr-FR"/>
              <a:pPr>
                <a:defRPr/>
              </a:pPr>
              <a:t>‹N°›</a:t>
            </a:fld>
            <a:endParaRPr lang="fr-BE" altLang="fr-FR"/>
          </a:p>
        </p:txBody>
      </p:sp>
    </p:spTree>
    <p:extLst>
      <p:ext uri="{BB962C8B-B14F-4D97-AF65-F5344CB8AC3E}">
        <p14:creationId xmlns:p14="http://schemas.microsoft.com/office/powerpoint/2010/main" val="32446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lang="fr-FR"/>
              <a:t>Cliquez pour modifier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13"/>
          <p:cNvSpPr>
            <a:spLocks noGrp="1"/>
          </p:cNvSpPr>
          <p:nvPr>
            <p:ph type="dt" sz="half" idx="10"/>
          </p:nvPr>
        </p:nvSpPr>
        <p:spPr/>
        <p:txBody>
          <a:bodyPr/>
          <a:lstStyle>
            <a:lvl1pPr>
              <a:defRPr/>
            </a:lvl1pPr>
          </a:lstStyle>
          <a:p>
            <a:pPr>
              <a:defRPr/>
            </a:pPr>
            <a:fld id="{D47E5542-D3A8-4D77-9FF4-180E33D1E74E}" type="datetime1">
              <a:rPr lang="fr-FR"/>
              <a:pPr>
                <a:defRPr/>
              </a:pPr>
              <a:t>18/09/2023</a:t>
            </a:fld>
            <a:endParaRPr lang="fr-BE"/>
          </a:p>
        </p:txBody>
      </p:sp>
      <p:sp>
        <p:nvSpPr>
          <p:cNvPr id="5" name="Espace réservé du pied de page 2"/>
          <p:cNvSpPr>
            <a:spLocks noGrp="1"/>
          </p:cNvSpPr>
          <p:nvPr>
            <p:ph type="ftr" sz="quarter" idx="11"/>
          </p:nvPr>
        </p:nvSpPr>
        <p:spPr/>
        <p:txBody>
          <a:bodyPr/>
          <a:lstStyle>
            <a:lvl1pPr>
              <a:defRPr/>
            </a:lvl1pPr>
          </a:lstStyle>
          <a:p>
            <a:pPr>
              <a:defRPr/>
            </a:pPr>
            <a:endParaRPr lang="fr-BE"/>
          </a:p>
        </p:txBody>
      </p:sp>
      <p:sp>
        <p:nvSpPr>
          <p:cNvPr id="6" name="Espace réservé du numéro de diapositive 22"/>
          <p:cNvSpPr>
            <a:spLocks noGrp="1"/>
          </p:cNvSpPr>
          <p:nvPr>
            <p:ph type="sldNum" sz="quarter" idx="12"/>
          </p:nvPr>
        </p:nvSpPr>
        <p:spPr/>
        <p:txBody>
          <a:bodyPr/>
          <a:lstStyle>
            <a:lvl1pPr>
              <a:defRPr/>
            </a:lvl1pPr>
          </a:lstStyle>
          <a:p>
            <a:pPr>
              <a:defRPr/>
            </a:pPr>
            <a:fld id="{B20A2A35-ABF9-48A6-A8A8-86CDF05EDF38}" type="slidenum">
              <a:rPr lang="fr-BE" altLang="fr-FR"/>
              <a:pPr>
                <a:defRPr/>
              </a:pPr>
              <a:t>‹N°›</a:t>
            </a:fld>
            <a:endParaRPr lang="fr-BE" altLang="fr-FR"/>
          </a:p>
        </p:txBody>
      </p:sp>
    </p:spTree>
    <p:extLst>
      <p:ext uri="{BB962C8B-B14F-4D97-AF65-F5344CB8AC3E}">
        <p14:creationId xmlns:p14="http://schemas.microsoft.com/office/powerpoint/2010/main" val="2025943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6_Titre et contenu">
    <p:spTree>
      <p:nvGrpSpPr>
        <p:cNvPr id="1" name=""/>
        <p:cNvGrpSpPr/>
        <p:nvPr/>
      </p:nvGrpSpPr>
      <p:grpSpPr>
        <a:xfrm>
          <a:off x="0" y="0"/>
          <a:ext cx="0" cy="0"/>
          <a:chOff x="0" y="0"/>
          <a:chExt cx="0" cy="0"/>
        </a:xfrm>
      </p:grpSpPr>
      <p:sp>
        <p:nvSpPr>
          <p:cNvPr id="4" name="Rectangle 3"/>
          <p:cNvSpPr/>
          <p:nvPr/>
        </p:nvSpPr>
        <p:spPr>
          <a:xfrm>
            <a:off x="76200" y="152400"/>
            <a:ext cx="533400" cy="59705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 name="Content Placeholder 2"/>
          <p:cNvSpPr>
            <a:spLocks noGrp="1"/>
          </p:cNvSpPr>
          <p:nvPr>
            <p:ph idx="1"/>
          </p:nvPr>
        </p:nvSpPr>
        <p:spPr>
          <a:xfrm>
            <a:off x="762000" y="198437"/>
            <a:ext cx="8077200" cy="5897563"/>
          </a:xfrm>
          <a:prstGeom prst="rect">
            <a:avLst/>
          </a:prstGeom>
        </p:spPr>
        <p:txBody>
          <a:bodyPr/>
          <a:lstStyle>
            <a:lvl1pPr>
              <a:buNone/>
              <a:defRPr sz="2000">
                <a:latin typeface="+mn-lt"/>
                <a:cs typeface="Bell Gothic Std Bold"/>
              </a:defRPr>
            </a:lvl1pPr>
            <a:lvl2pPr>
              <a:defRPr sz="1800">
                <a:latin typeface="+mn-lt"/>
                <a:cs typeface="Bell Gothic Std Bold"/>
              </a:defRPr>
            </a:lvl2pPr>
            <a:lvl3pPr>
              <a:defRPr sz="1600">
                <a:latin typeface="+mn-lt"/>
                <a:cs typeface="Bell Gothic Std Bold"/>
              </a:defRPr>
            </a:lvl3pPr>
          </a:lstStyle>
          <a:p>
            <a:pPr lvl="0"/>
            <a:r>
              <a:rPr lang="fr-FR"/>
              <a:t>Cliquez pour modifier les styles du texte du masque</a:t>
            </a:r>
          </a:p>
          <a:p>
            <a:pPr lvl="1"/>
            <a:r>
              <a:rPr lang="fr-FR"/>
              <a:t>Deuxième niveau</a:t>
            </a:r>
          </a:p>
          <a:p>
            <a:pPr lvl="2"/>
            <a:r>
              <a:rPr lang="fr-FR"/>
              <a:t>Troisième niveau</a:t>
            </a:r>
          </a:p>
        </p:txBody>
      </p:sp>
      <p:sp>
        <p:nvSpPr>
          <p:cNvPr id="5" name="Date Placeholder 3"/>
          <p:cNvSpPr>
            <a:spLocks noGrp="1"/>
          </p:cNvSpPr>
          <p:nvPr>
            <p:ph type="dt" sz="half" idx="10"/>
          </p:nvPr>
        </p:nvSpPr>
        <p:spPr/>
        <p:txBody>
          <a:bodyPr/>
          <a:lstStyle>
            <a:lvl1pPr>
              <a:defRPr>
                <a:latin typeface="Bell Gothic Std Bold"/>
                <a:cs typeface="Bell Gothic Std Bold"/>
              </a:defRPr>
            </a:lvl1pPr>
          </a:lstStyle>
          <a:p>
            <a:pPr>
              <a:defRPr/>
            </a:pPr>
            <a:fld id="{1AB6F8EB-2703-4475-883F-DC9D4F0DCC04}" type="datetime1">
              <a:rPr lang="fr-FR"/>
              <a:pPr>
                <a:defRPr/>
              </a:pPr>
              <a:t>18/09/2023</a:t>
            </a:fld>
            <a:endParaRPr lang="fr-FR"/>
          </a:p>
        </p:txBody>
      </p:sp>
      <p:sp>
        <p:nvSpPr>
          <p:cNvPr id="6" name="Slide Number Placeholder 5"/>
          <p:cNvSpPr>
            <a:spLocks noGrp="1"/>
          </p:cNvSpPr>
          <p:nvPr>
            <p:ph type="sldNum" sz="quarter" idx="11"/>
          </p:nvPr>
        </p:nvSpPr>
        <p:spPr>
          <a:xfrm>
            <a:off x="7010400" y="6264275"/>
            <a:ext cx="2133600" cy="365125"/>
          </a:xfrm>
        </p:spPr>
        <p:txBody>
          <a:bodyPr/>
          <a:lstStyle>
            <a:lvl1pPr>
              <a:defRPr>
                <a:latin typeface="Bell Gothic Std Bold"/>
                <a:ea typeface="Bell Gothic Std Bold"/>
                <a:cs typeface="Bell Gothic Std Bold"/>
              </a:defRPr>
            </a:lvl1pPr>
          </a:lstStyle>
          <a:p>
            <a:pPr>
              <a:defRPr/>
            </a:pPr>
            <a:fld id="{41E8687A-5C8A-43C2-916E-374E62627A9A}" type="slidenum">
              <a:rPr lang="fr-FR" altLang="fr-FR"/>
              <a:pPr>
                <a:defRPr/>
              </a:pPr>
              <a:t>‹N°›</a:t>
            </a:fld>
            <a:endParaRPr lang="fr-FR" altLang="fr-FR"/>
          </a:p>
        </p:txBody>
      </p:sp>
    </p:spTree>
    <p:extLst>
      <p:ext uri="{BB962C8B-B14F-4D97-AF65-F5344CB8AC3E}">
        <p14:creationId xmlns:p14="http://schemas.microsoft.com/office/powerpoint/2010/main" val="229910563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fr-CA" dirty="0"/>
              <a:t>Click to </a:t>
            </a:r>
            <a:r>
              <a:rPr lang="fr-CA" dirty="0" err="1"/>
              <a:t>edit</a:t>
            </a:r>
            <a:r>
              <a:rPr lang="fr-CA" dirty="0"/>
              <a:t> Master </a:t>
            </a:r>
            <a:r>
              <a:rPr lang="fr-CA" dirty="0" err="1"/>
              <a:t>text</a:t>
            </a:r>
            <a:r>
              <a:rPr lang="fr-CA" dirty="0"/>
              <a:t> styles</a:t>
            </a:r>
          </a:p>
          <a:p>
            <a:pPr lvl="1"/>
            <a:r>
              <a:rPr lang="fr-CA" dirty="0"/>
              <a:t>Second </a:t>
            </a:r>
            <a:r>
              <a:rPr lang="fr-CA" dirty="0" err="1"/>
              <a:t>level</a:t>
            </a:r>
            <a:endParaRPr lang="fr-CA" dirty="0"/>
          </a:p>
        </p:txBody>
      </p:sp>
      <p:sp>
        <p:nvSpPr>
          <p:cNvPr id="6" name="Text Placeholder 5"/>
          <p:cNvSpPr>
            <a:spLocks noGrp="1"/>
          </p:cNvSpPr>
          <p:nvPr>
            <p:ph type="body" sz="quarter" idx="10"/>
          </p:nvPr>
        </p:nvSpPr>
        <p:spPr>
          <a:xfrm>
            <a:off x="0" y="6308725"/>
            <a:ext cx="9107488" cy="319088"/>
          </a:xfrm>
        </p:spPr>
        <p:txBody>
          <a:bodyPr anchor="b"/>
          <a:lstStyle>
            <a:lvl1pPr marL="0" indent="0">
              <a:spcBef>
                <a:spcPts val="0"/>
              </a:spcBef>
              <a:buNone/>
              <a:defRPr sz="1200" b="0"/>
            </a:lvl1pPr>
          </a:lstStyle>
          <a:p>
            <a:pPr lvl="0"/>
            <a:r>
              <a:rPr lang="en-US" dirty="0"/>
              <a:t>Click to edit Master text styles</a:t>
            </a:r>
          </a:p>
        </p:txBody>
      </p:sp>
    </p:spTree>
    <p:extLst>
      <p:ext uri="{BB962C8B-B14F-4D97-AF65-F5344CB8AC3E}">
        <p14:creationId xmlns:p14="http://schemas.microsoft.com/office/powerpoint/2010/main" val="1186207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12_Titre et contenu">
    <p:spTree>
      <p:nvGrpSpPr>
        <p:cNvPr id="1" name=""/>
        <p:cNvGrpSpPr/>
        <p:nvPr/>
      </p:nvGrpSpPr>
      <p:grpSpPr>
        <a:xfrm>
          <a:off x="0" y="0"/>
          <a:ext cx="0" cy="0"/>
          <a:chOff x="0" y="0"/>
          <a:chExt cx="0" cy="0"/>
        </a:xfrm>
      </p:grpSpPr>
      <p:sp>
        <p:nvSpPr>
          <p:cNvPr id="4" name="Rectangle 3"/>
          <p:cNvSpPr/>
          <p:nvPr/>
        </p:nvSpPr>
        <p:spPr>
          <a:xfrm>
            <a:off x="8610600" y="188913"/>
            <a:ext cx="533400" cy="5970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Content Placeholder 2"/>
          <p:cNvSpPr>
            <a:spLocks noGrp="1"/>
          </p:cNvSpPr>
          <p:nvPr>
            <p:ph idx="1"/>
          </p:nvPr>
        </p:nvSpPr>
        <p:spPr>
          <a:xfrm>
            <a:off x="395536" y="198437"/>
            <a:ext cx="8077200" cy="5897563"/>
          </a:xfrm>
          <a:prstGeom prst="rect">
            <a:avLst/>
          </a:prstGeom>
        </p:spPr>
        <p:txBody>
          <a:bodyPr/>
          <a:lstStyle>
            <a:lvl1pPr>
              <a:buNone/>
              <a:defRPr sz="2000">
                <a:latin typeface="+mn-lt"/>
                <a:cs typeface="Bell Gothic Std Bold"/>
              </a:defRPr>
            </a:lvl1pPr>
            <a:lvl2pPr>
              <a:defRPr sz="1800">
                <a:latin typeface="+mn-lt"/>
                <a:cs typeface="Bell Gothic Std Bold"/>
              </a:defRPr>
            </a:lvl2pPr>
            <a:lvl3pPr>
              <a:defRPr sz="1600">
                <a:latin typeface="+mn-lt"/>
                <a:cs typeface="Bell Gothic Std Bold"/>
              </a:defRPr>
            </a:lvl3pPr>
          </a:lstStyle>
          <a:p>
            <a:pPr lvl="0"/>
            <a:r>
              <a:rPr lang="fr-FR"/>
              <a:t>Cliquez pour modifier les styles du texte du masque</a:t>
            </a:r>
          </a:p>
          <a:p>
            <a:pPr lvl="1"/>
            <a:r>
              <a:rPr lang="fr-FR"/>
              <a:t>Deuxième niveau</a:t>
            </a:r>
          </a:p>
          <a:p>
            <a:pPr lvl="2"/>
            <a:r>
              <a:rPr lang="fr-FR"/>
              <a:t>Troisième niveau</a:t>
            </a:r>
          </a:p>
        </p:txBody>
      </p:sp>
      <p:sp>
        <p:nvSpPr>
          <p:cNvPr id="5" name="Date Placeholder 3"/>
          <p:cNvSpPr>
            <a:spLocks noGrp="1"/>
          </p:cNvSpPr>
          <p:nvPr>
            <p:ph type="dt" sz="half" idx="10"/>
          </p:nvPr>
        </p:nvSpPr>
        <p:spPr/>
        <p:txBody>
          <a:bodyPr/>
          <a:lstStyle>
            <a:lvl1pPr>
              <a:defRPr>
                <a:latin typeface="Bell Gothic Std Bold"/>
                <a:cs typeface="Bell Gothic Std Bold"/>
              </a:defRPr>
            </a:lvl1pPr>
          </a:lstStyle>
          <a:p>
            <a:pPr>
              <a:defRPr/>
            </a:pPr>
            <a:fld id="{F50430CC-81CB-4544-A74A-EEEC6C2F2EBA}" type="datetime1">
              <a:rPr lang="fr-FR"/>
              <a:pPr>
                <a:defRPr/>
              </a:pPr>
              <a:t>18/09/2023</a:t>
            </a:fld>
            <a:endParaRPr lang="fr-FR"/>
          </a:p>
        </p:txBody>
      </p:sp>
      <p:sp>
        <p:nvSpPr>
          <p:cNvPr id="6" name="Slide Number Placeholder 5"/>
          <p:cNvSpPr>
            <a:spLocks noGrp="1"/>
          </p:cNvSpPr>
          <p:nvPr>
            <p:ph type="sldNum" sz="quarter" idx="11"/>
          </p:nvPr>
        </p:nvSpPr>
        <p:spPr>
          <a:xfrm>
            <a:off x="7010400" y="6264275"/>
            <a:ext cx="2133600" cy="365125"/>
          </a:xfrm>
        </p:spPr>
        <p:txBody>
          <a:bodyPr/>
          <a:lstStyle>
            <a:lvl1pPr>
              <a:defRPr>
                <a:latin typeface="Bell Gothic Std Bold"/>
                <a:cs typeface="Bell Gothic Std Bold"/>
              </a:defRPr>
            </a:lvl1pPr>
          </a:lstStyle>
          <a:p>
            <a:pPr>
              <a:defRPr/>
            </a:pPr>
            <a:fld id="{8229E541-0AD0-48D2-B04F-AF3F447B49E7}" type="slidenum">
              <a:rPr lang="fr-FR"/>
              <a:pPr>
                <a:defRPr/>
              </a:pPr>
              <a:t>‹N°›</a:t>
            </a:fld>
            <a:endParaRPr lang="fr-FR"/>
          </a:p>
        </p:txBody>
      </p:sp>
    </p:spTree>
    <p:extLst>
      <p:ext uri="{BB962C8B-B14F-4D97-AF65-F5344CB8AC3E}">
        <p14:creationId xmlns:p14="http://schemas.microsoft.com/office/powerpoint/2010/main" val="118075438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POnTheFlyLayout">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e la date 2"/>
          <p:cNvSpPr>
            <a:spLocks noGrp="1"/>
          </p:cNvSpPr>
          <p:nvPr>
            <p:ph type="dt" sz="half" idx="10"/>
          </p:nvPr>
        </p:nvSpPr>
        <p:spPr/>
        <p:txBody>
          <a:bodyPr/>
          <a:lstStyle/>
          <a:p>
            <a:pPr>
              <a:defRPr/>
            </a:pPr>
            <a:fld id="{E3E7938D-F604-4303-8BA5-566AE0EED5D9}" type="datetime1">
              <a:rPr lang="fr-FR" smtClean="0"/>
              <a:pPr>
                <a:defRPr/>
              </a:pPr>
              <a:t>18/09/2023</a:t>
            </a:fld>
            <a:endParaRPr lang="fr-BE"/>
          </a:p>
        </p:txBody>
      </p:sp>
      <p:sp>
        <p:nvSpPr>
          <p:cNvPr id="4" name="Espace réservé du pied de page 3"/>
          <p:cNvSpPr>
            <a:spLocks noGrp="1"/>
          </p:cNvSpPr>
          <p:nvPr>
            <p:ph type="ftr" sz="quarter" idx="11"/>
          </p:nvPr>
        </p:nvSpPr>
        <p:spPr/>
        <p:txBody>
          <a:bodyPr/>
          <a:lstStyle/>
          <a:p>
            <a:pPr>
              <a:defRPr/>
            </a:pPr>
            <a:endParaRPr lang="fr-BE"/>
          </a:p>
        </p:txBody>
      </p:sp>
      <p:sp>
        <p:nvSpPr>
          <p:cNvPr id="5" name="Espace réservé du numéro de diapositive 4"/>
          <p:cNvSpPr>
            <a:spLocks noGrp="1"/>
          </p:cNvSpPr>
          <p:nvPr>
            <p:ph type="sldNum" sz="quarter" idx="12"/>
          </p:nvPr>
        </p:nvSpPr>
        <p:spPr/>
        <p:txBody>
          <a:bodyPr/>
          <a:lstStyle/>
          <a:p>
            <a:pPr>
              <a:defRPr/>
            </a:pPr>
            <a:fld id="{289B200C-72D4-428C-8A5D-49D93572B7AD}" type="slidenum">
              <a:rPr lang="fr-BE" altLang="fr-FR" smtClean="0"/>
              <a:pPr>
                <a:defRPr/>
              </a:pPr>
              <a:t>‹N°›</a:t>
            </a:fld>
            <a:endParaRPr lang="fr-BE" altLang="fr-FR"/>
          </a:p>
        </p:txBody>
      </p:sp>
      <p:graphicFrame>
        <p:nvGraphicFramePr>
          <p:cNvPr id="6" name="TPChart" hidden="1"/>
          <p:cNvGraphicFramePr/>
          <p:nvPr userDrawn="1">
            <p:extLst>
              <p:ext uri="{D42A27DB-BD31-4B8C-83A1-F6EECF244321}">
                <p14:modId xmlns:p14="http://schemas.microsoft.com/office/powerpoint/2010/main" val="3760403867"/>
              </p:ext>
            </p:extLst>
          </p:nvPr>
        </p:nvGraphicFramePr>
        <p:xfrm>
          <a:off x="6350000" y="1600200"/>
          <a:ext cx="2540000" cy="254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71655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9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52400" y="304800"/>
            <a:ext cx="8991600" cy="5867400"/>
          </a:xfrm>
          <a:prstGeom prst="rect">
            <a:avLst/>
          </a:prstGeom>
        </p:spPr>
        <p:txBody>
          <a:bodyPr/>
          <a:lstStyle>
            <a:lvl1pPr>
              <a:defRPr sz="2400"/>
            </a:lvl1pPr>
            <a:lvl2pPr>
              <a:defRPr sz="2000"/>
            </a:lvl2pPr>
            <a:lvl3pPr>
              <a:defRPr sz="1800"/>
            </a:lvl3pPr>
            <a:lvl4pPr>
              <a:defRPr sz="1600"/>
            </a:lvl4pPr>
            <a:lvl5pPr>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dirty="0"/>
          </a:p>
        </p:txBody>
      </p:sp>
      <p:sp>
        <p:nvSpPr>
          <p:cNvPr id="4" name="Espace réservé de la date 3"/>
          <p:cNvSpPr>
            <a:spLocks noGrp="1"/>
          </p:cNvSpPr>
          <p:nvPr>
            <p:ph type="dt" sz="half" idx="10"/>
          </p:nvPr>
        </p:nvSpPr>
        <p:spPr/>
        <p:txBody>
          <a:bodyPr/>
          <a:lstStyle>
            <a:lvl1pPr>
              <a:defRPr/>
            </a:lvl1pPr>
          </a:lstStyle>
          <a:p>
            <a:pPr>
              <a:defRPr/>
            </a:pPr>
            <a:fld id="{1241C2ED-800B-473A-88CC-05D80E0B7D22}" type="datetime1">
              <a:rPr lang="fr-FR"/>
              <a:pPr>
                <a:defRPr/>
              </a:pPr>
              <a:t>18/09/2023</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97FBABDC-C2A9-42C0-86EF-9DF8FA7944A3}" type="slidenum">
              <a:rPr lang="fr-FR"/>
              <a:pPr>
                <a:defRPr/>
              </a:pPr>
              <a:t>‹N°›</a:t>
            </a:fld>
            <a:endParaRPr lang="fr-FR"/>
          </a:p>
        </p:txBody>
      </p:sp>
    </p:spTree>
    <p:extLst>
      <p:ext uri="{BB962C8B-B14F-4D97-AF65-F5344CB8AC3E}">
        <p14:creationId xmlns:p14="http://schemas.microsoft.com/office/powerpoint/2010/main" val="70152702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8" name="Espace réservé du contenu 7"/>
          <p:cNvSpPr>
            <a:spLocks noGrp="1"/>
          </p:cNvSpPr>
          <p:nvPr>
            <p:ph sz="quarter" idx="1"/>
          </p:nvPr>
        </p:nvSpPr>
        <p:spPr>
          <a:xfrm>
            <a:off x="457200" y="1600200"/>
            <a:ext cx="7467600" cy="487375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6"/>
          <p:cNvSpPr>
            <a:spLocks noGrp="1"/>
          </p:cNvSpPr>
          <p:nvPr>
            <p:ph type="dt" sz="half" idx="10"/>
          </p:nvPr>
        </p:nvSpPr>
        <p:spPr/>
        <p:txBody>
          <a:bodyPr rtlCol="0"/>
          <a:lstStyle>
            <a:lvl1pPr>
              <a:defRPr/>
            </a:lvl1pPr>
          </a:lstStyle>
          <a:p>
            <a:pPr>
              <a:defRPr/>
            </a:pPr>
            <a:fld id="{C8ADE7C9-AB43-422D-8000-EEF372A244F6}" type="datetime1">
              <a:rPr lang="fr-FR"/>
              <a:pPr>
                <a:defRPr/>
              </a:pPr>
              <a:t>18/09/2023</a:t>
            </a:fld>
            <a:endParaRPr lang="fr-BE"/>
          </a:p>
        </p:txBody>
      </p:sp>
      <p:sp>
        <p:nvSpPr>
          <p:cNvPr id="5" name="Espace réservé du numéro de diapositive 8"/>
          <p:cNvSpPr>
            <a:spLocks noGrp="1"/>
          </p:cNvSpPr>
          <p:nvPr>
            <p:ph type="sldNum" sz="quarter" idx="11"/>
          </p:nvPr>
        </p:nvSpPr>
        <p:spPr/>
        <p:txBody>
          <a:bodyPr/>
          <a:lstStyle>
            <a:lvl1pPr>
              <a:defRPr/>
            </a:lvl1pPr>
          </a:lstStyle>
          <a:p>
            <a:pPr>
              <a:defRPr/>
            </a:pPr>
            <a:fld id="{8E4417E7-DCF2-4B29-920A-12694CFBF98A}" type="slidenum">
              <a:rPr lang="fr-BE" altLang="fr-FR"/>
              <a:pPr>
                <a:defRPr/>
              </a:pPr>
              <a:t>‹N°›</a:t>
            </a:fld>
            <a:endParaRPr lang="fr-BE" altLang="fr-FR"/>
          </a:p>
        </p:txBody>
      </p:sp>
      <p:sp>
        <p:nvSpPr>
          <p:cNvPr id="6" name="Espace réservé du pied de page 9"/>
          <p:cNvSpPr>
            <a:spLocks noGrp="1"/>
          </p:cNvSpPr>
          <p:nvPr>
            <p:ph type="ftr" sz="quarter" idx="12"/>
          </p:nvPr>
        </p:nvSpPr>
        <p:spPr/>
        <p:txBody>
          <a:bodyPr rtlCol="0"/>
          <a:lstStyle>
            <a:lvl1pPr>
              <a:defRPr/>
            </a:lvl1pPr>
          </a:lstStyle>
          <a:p>
            <a:pPr>
              <a:defRPr/>
            </a:pPr>
            <a:endParaRPr lang="fr-BE"/>
          </a:p>
        </p:txBody>
      </p:sp>
    </p:spTree>
    <p:extLst>
      <p:ext uri="{BB962C8B-B14F-4D97-AF65-F5344CB8AC3E}">
        <p14:creationId xmlns:p14="http://schemas.microsoft.com/office/powerpoint/2010/main" val="3978321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Connecteur droit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9" name="Connecteur droit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0" name="Connecteur droit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1" name="Connecteur droit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2" name="Connecteur droit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3" name="Rectangle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 name="Ellipse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5" name="Ellipse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6" name="Ellipse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7" name="Ellipse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8" name="Ellipse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9" name="Connecteur droit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lang="fr-FR"/>
              <a:t>Cliquez pour modifier le style du titre</a:t>
            </a:r>
            <a:endParaRPr lang="en-US"/>
          </a:p>
        </p:txBody>
      </p:sp>
      <p:sp>
        <p:nvSpPr>
          <p:cNvPr id="3" name="Espace réservé du texte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fr-FR"/>
              <a:t>Cliquez pour modifier les styles du texte du masque</a:t>
            </a:r>
          </a:p>
        </p:txBody>
      </p:sp>
      <p:sp>
        <p:nvSpPr>
          <p:cNvPr id="20" name="Espace réservé du numéro de diapositive 5"/>
          <p:cNvSpPr>
            <a:spLocks noGrp="1"/>
          </p:cNvSpPr>
          <p:nvPr>
            <p:ph type="sldNum" sz="quarter" idx="10"/>
          </p:nvPr>
        </p:nvSpPr>
        <p:spPr bwMode="auto">
          <a:xfrm>
            <a:off x="1339850" y="4929188"/>
            <a:ext cx="609600" cy="517525"/>
          </a:xfrm>
        </p:spPr>
        <p:txBody>
          <a:bodyPr/>
          <a:lstStyle>
            <a:lvl1pPr>
              <a:defRPr/>
            </a:lvl1pPr>
          </a:lstStyle>
          <a:p>
            <a:pPr>
              <a:defRPr/>
            </a:pPr>
            <a:fld id="{8825D5D6-AD91-46EA-917B-3A948534BC51}" type="slidenum">
              <a:rPr lang="fr-BE" altLang="fr-FR"/>
              <a:pPr>
                <a:defRPr/>
              </a:pPr>
              <a:t>‹N°›</a:t>
            </a:fld>
            <a:endParaRPr lang="fr-BE" altLang="fr-FR"/>
          </a:p>
        </p:txBody>
      </p:sp>
    </p:spTree>
    <p:extLst>
      <p:ext uri="{BB962C8B-B14F-4D97-AF65-F5344CB8AC3E}">
        <p14:creationId xmlns:p14="http://schemas.microsoft.com/office/powerpoint/2010/main" val="309020978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9" name="Espace réservé du contenu 8"/>
          <p:cNvSpPr>
            <a:spLocks noGrp="1"/>
          </p:cNvSpPr>
          <p:nvPr>
            <p:ph sz="quarter" idx="1"/>
          </p:nvPr>
        </p:nvSpPr>
        <p:spPr>
          <a:xfrm>
            <a:off x="457200" y="1600200"/>
            <a:ext cx="3657600" cy="45720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1" name="Espace réservé du contenu 10"/>
          <p:cNvSpPr>
            <a:spLocks noGrp="1"/>
          </p:cNvSpPr>
          <p:nvPr>
            <p:ph sz="quarter" idx="2"/>
          </p:nvPr>
        </p:nvSpPr>
        <p:spPr>
          <a:xfrm>
            <a:off x="4270248" y="1600200"/>
            <a:ext cx="3657600" cy="45720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13"/>
          <p:cNvSpPr>
            <a:spLocks noGrp="1"/>
          </p:cNvSpPr>
          <p:nvPr>
            <p:ph type="dt" sz="half" idx="10"/>
          </p:nvPr>
        </p:nvSpPr>
        <p:spPr/>
        <p:txBody>
          <a:bodyPr/>
          <a:lstStyle>
            <a:lvl1pPr>
              <a:defRPr/>
            </a:lvl1pPr>
          </a:lstStyle>
          <a:p>
            <a:pPr>
              <a:defRPr/>
            </a:pPr>
            <a:fld id="{D6ABD1B7-70BB-4738-9784-6272442B2F2C}" type="datetime1">
              <a:rPr lang="fr-FR"/>
              <a:pPr>
                <a:defRPr/>
              </a:pPr>
              <a:t>18/09/2023</a:t>
            </a:fld>
            <a:endParaRPr lang="fr-BE"/>
          </a:p>
        </p:txBody>
      </p:sp>
      <p:sp>
        <p:nvSpPr>
          <p:cNvPr id="6" name="Espace réservé du pied de page 2"/>
          <p:cNvSpPr>
            <a:spLocks noGrp="1"/>
          </p:cNvSpPr>
          <p:nvPr>
            <p:ph type="ftr" sz="quarter" idx="11"/>
          </p:nvPr>
        </p:nvSpPr>
        <p:spPr/>
        <p:txBody>
          <a:bodyPr/>
          <a:lstStyle>
            <a:lvl1pPr>
              <a:defRPr/>
            </a:lvl1pPr>
          </a:lstStyle>
          <a:p>
            <a:pPr>
              <a:defRPr/>
            </a:pPr>
            <a:endParaRPr lang="fr-BE"/>
          </a:p>
        </p:txBody>
      </p:sp>
      <p:sp>
        <p:nvSpPr>
          <p:cNvPr id="7" name="Espace réservé du numéro de diapositive 22"/>
          <p:cNvSpPr>
            <a:spLocks noGrp="1"/>
          </p:cNvSpPr>
          <p:nvPr>
            <p:ph type="sldNum" sz="quarter" idx="12"/>
          </p:nvPr>
        </p:nvSpPr>
        <p:spPr/>
        <p:txBody>
          <a:bodyPr/>
          <a:lstStyle>
            <a:lvl1pPr>
              <a:defRPr/>
            </a:lvl1pPr>
          </a:lstStyle>
          <a:p>
            <a:pPr>
              <a:defRPr/>
            </a:pPr>
            <a:fld id="{64B84A01-07D1-4E53-B952-695A154E902A}" type="slidenum">
              <a:rPr lang="fr-BE" altLang="fr-FR"/>
              <a:pPr>
                <a:defRPr/>
              </a:pPr>
              <a:t>‹N°›</a:t>
            </a:fld>
            <a:endParaRPr lang="fr-BE" altLang="fr-FR"/>
          </a:p>
        </p:txBody>
      </p:sp>
    </p:spTree>
    <p:extLst>
      <p:ext uri="{BB962C8B-B14F-4D97-AF65-F5344CB8AC3E}">
        <p14:creationId xmlns:p14="http://schemas.microsoft.com/office/powerpoint/2010/main" val="3366113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lstStyle>
            <a:lvl1pPr>
              <a:defRPr/>
            </a:lvl1pPr>
          </a:lstStyle>
          <a:p>
            <a:r>
              <a:rPr lang="fr-FR"/>
              <a:t>Cliquez pour modifier le style du titre</a:t>
            </a:r>
            <a:endParaRPr lang="en-US"/>
          </a:p>
        </p:txBody>
      </p:sp>
      <p:sp>
        <p:nvSpPr>
          <p:cNvPr id="11" name="Espace réservé du contenu 10"/>
          <p:cNvSpPr>
            <a:spLocks noGrp="1"/>
          </p:cNvSpPr>
          <p:nvPr>
            <p:ph sz="quarter" idx="2"/>
          </p:nvPr>
        </p:nvSpPr>
        <p:spPr>
          <a:xfrm>
            <a:off x="457200" y="2362200"/>
            <a:ext cx="3657600" cy="3886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3" name="Espace réservé du contenu 12"/>
          <p:cNvSpPr>
            <a:spLocks noGrp="1"/>
          </p:cNvSpPr>
          <p:nvPr>
            <p:ph sz="quarter" idx="4"/>
          </p:nvPr>
        </p:nvSpPr>
        <p:spPr>
          <a:xfrm>
            <a:off x="4371975" y="2362200"/>
            <a:ext cx="3657600" cy="3886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fr-FR"/>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fr-FR"/>
              <a:t>Cliquez pour modifier les styles du texte du masque</a:t>
            </a:r>
          </a:p>
        </p:txBody>
      </p:sp>
      <p:sp>
        <p:nvSpPr>
          <p:cNvPr id="7" name="Espace réservé de la date 13"/>
          <p:cNvSpPr>
            <a:spLocks noGrp="1"/>
          </p:cNvSpPr>
          <p:nvPr>
            <p:ph type="dt" sz="half" idx="10"/>
          </p:nvPr>
        </p:nvSpPr>
        <p:spPr/>
        <p:txBody>
          <a:bodyPr/>
          <a:lstStyle>
            <a:lvl1pPr>
              <a:defRPr/>
            </a:lvl1pPr>
          </a:lstStyle>
          <a:p>
            <a:pPr>
              <a:defRPr/>
            </a:pPr>
            <a:fld id="{6515BD76-D067-4B37-AD7B-6439DE9E31D6}" type="datetime1">
              <a:rPr lang="fr-FR"/>
              <a:pPr>
                <a:defRPr/>
              </a:pPr>
              <a:t>18/09/2023</a:t>
            </a:fld>
            <a:endParaRPr lang="fr-BE"/>
          </a:p>
        </p:txBody>
      </p:sp>
      <p:sp>
        <p:nvSpPr>
          <p:cNvPr id="8" name="Espace réservé du pied de page 2"/>
          <p:cNvSpPr>
            <a:spLocks noGrp="1"/>
          </p:cNvSpPr>
          <p:nvPr>
            <p:ph type="ftr" sz="quarter" idx="11"/>
          </p:nvPr>
        </p:nvSpPr>
        <p:spPr/>
        <p:txBody>
          <a:bodyPr/>
          <a:lstStyle>
            <a:lvl1pPr>
              <a:defRPr/>
            </a:lvl1pPr>
          </a:lstStyle>
          <a:p>
            <a:pPr>
              <a:defRPr/>
            </a:pPr>
            <a:endParaRPr lang="fr-BE"/>
          </a:p>
        </p:txBody>
      </p:sp>
      <p:sp>
        <p:nvSpPr>
          <p:cNvPr id="9" name="Espace réservé du numéro de diapositive 22"/>
          <p:cNvSpPr>
            <a:spLocks noGrp="1"/>
          </p:cNvSpPr>
          <p:nvPr>
            <p:ph type="sldNum" sz="quarter" idx="12"/>
          </p:nvPr>
        </p:nvSpPr>
        <p:spPr/>
        <p:txBody>
          <a:bodyPr/>
          <a:lstStyle>
            <a:lvl1pPr>
              <a:defRPr/>
            </a:lvl1pPr>
          </a:lstStyle>
          <a:p>
            <a:pPr>
              <a:defRPr/>
            </a:pPr>
            <a:fld id="{680AB1A9-1D0C-4AEB-9147-84F97736AD89}" type="slidenum">
              <a:rPr lang="fr-BE" altLang="fr-FR"/>
              <a:pPr>
                <a:defRPr/>
              </a:pPr>
              <a:t>‹N°›</a:t>
            </a:fld>
            <a:endParaRPr lang="fr-BE" altLang="fr-FR"/>
          </a:p>
        </p:txBody>
      </p:sp>
    </p:spTree>
    <p:extLst>
      <p:ext uri="{BB962C8B-B14F-4D97-AF65-F5344CB8AC3E}">
        <p14:creationId xmlns:p14="http://schemas.microsoft.com/office/powerpoint/2010/main" val="1374968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e la date 5"/>
          <p:cNvSpPr>
            <a:spLocks noGrp="1"/>
          </p:cNvSpPr>
          <p:nvPr>
            <p:ph type="dt" sz="half" idx="10"/>
          </p:nvPr>
        </p:nvSpPr>
        <p:spPr/>
        <p:txBody>
          <a:bodyPr rtlCol="0"/>
          <a:lstStyle>
            <a:lvl1pPr>
              <a:defRPr/>
            </a:lvl1pPr>
          </a:lstStyle>
          <a:p>
            <a:pPr>
              <a:defRPr/>
            </a:pPr>
            <a:fld id="{D9586103-E13A-4F50-AAC4-C2D081B6A959}" type="datetime1">
              <a:rPr lang="fr-FR"/>
              <a:pPr>
                <a:defRPr/>
              </a:pPr>
              <a:t>18/09/2023</a:t>
            </a:fld>
            <a:endParaRPr lang="fr-BE"/>
          </a:p>
        </p:txBody>
      </p:sp>
      <p:sp>
        <p:nvSpPr>
          <p:cNvPr id="4" name="Espace réservé du numéro de diapositive 6"/>
          <p:cNvSpPr>
            <a:spLocks noGrp="1"/>
          </p:cNvSpPr>
          <p:nvPr>
            <p:ph type="sldNum" sz="quarter" idx="11"/>
          </p:nvPr>
        </p:nvSpPr>
        <p:spPr/>
        <p:txBody>
          <a:bodyPr/>
          <a:lstStyle>
            <a:lvl1pPr>
              <a:defRPr/>
            </a:lvl1pPr>
          </a:lstStyle>
          <a:p>
            <a:pPr>
              <a:defRPr/>
            </a:pPr>
            <a:fld id="{CC9916E2-DF2C-426B-90F6-F17F0ADDC185}" type="slidenum">
              <a:rPr lang="fr-BE" altLang="fr-FR"/>
              <a:pPr>
                <a:defRPr/>
              </a:pPr>
              <a:t>‹N°›</a:t>
            </a:fld>
            <a:endParaRPr lang="fr-BE" altLang="fr-FR"/>
          </a:p>
        </p:txBody>
      </p:sp>
      <p:sp>
        <p:nvSpPr>
          <p:cNvPr id="5" name="Espace réservé du pied de page 7"/>
          <p:cNvSpPr>
            <a:spLocks noGrp="1"/>
          </p:cNvSpPr>
          <p:nvPr>
            <p:ph type="ftr" sz="quarter" idx="12"/>
          </p:nvPr>
        </p:nvSpPr>
        <p:spPr/>
        <p:txBody>
          <a:bodyPr rtlCol="0"/>
          <a:lstStyle>
            <a:lvl1pPr>
              <a:defRPr/>
            </a:lvl1pPr>
          </a:lstStyle>
          <a:p>
            <a:pPr>
              <a:defRPr/>
            </a:pPr>
            <a:endParaRPr lang="fr-BE"/>
          </a:p>
        </p:txBody>
      </p:sp>
    </p:spTree>
    <p:extLst>
      <p:ext uri="{BB962C8B-B14F-4D97-AF65-F5344CB8AC3E}">
        <p14:creationId xmlns:p14="http://schemas.microsoft.com/office/powerpoint/2010/main" val="150152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3"/>
          <p:cNvSpPr>
            <a:spLocks noGrp="1"/>
          </p:cNvSpPr>
          <p:nvPr>
            <p:ph type="dt" sz="half" idx="10"/>
          </p:nvPr>
        </p:nvSpPr>
        <p:spPr/>
        <p:txBody>
          <a:bodyPr/>
          <a:lstStyle>
            <a:lvl1pPr>
              <a:defRPr/>
            </a:lvl1pPr>
          </a:lstStyle>
          <a:p>
            <a:pPr>
              <a:defRPr/>
            </a:pPr>
            <a:fld id="{537583F7-7AF8-48EA-B0F5-2B85EBD783FF}" type="datetime1">
              <a:rPr lang="fr-FR"/>
              <a:pPr>
                <a:defRPr/>
              </a:pPr>
              <a:t>18/09/2023</a:t>
            </a:fld>
            <a:endParaRPr lang="fr-BE"/>
          </a:p>
        </p:txBody>
      </p:sp>
      <p:sp>
        <p:nvSpPr>
          <p:cNvPr id="3" name="Espace réservé du pied de page 2"/>
          <p:cNvSpPr>
            <a:spLocks noGrp="1"/>
          </p:cNvSpPr>
          <p:nvPr>
            <p:ph type="ftr" sz="quarter" idx="11"/>
          </p:nvPr>
        </p:nvSpPr>
        <p:spPr/>
        <p:txBody>
          <a:bodyPr/>
          <a:lstStyle>
            <a:lvl1pPr>
              <a:defRPr/>
            </a:lvl1pPr>
          </a:lstStyle>
          <a:p>
            <a:pPr>
              <a:defRPr/>
            </a:pPr>
            <a:endParaRPr lang="fr-BE"/>
          </a:p>
        </p:txBody>
      </p:sp>
      <p:sp>
        <p:nvSpPr>
          <p:cNvPr id="4" name="Espace réservé du numéro de diapositive 22"/>
          <p:cNvSpPr>
            <a:spLocks noGrp="1"/>
          </p:cNvSpPr>
          <p:nvPr>
            <p:ph type="sldNum" sz="quarter" idx="12"/>
          </p:nvPr>
        </p:nvSpPr>
        <p:spPr/>
        <p:txBody>
          <a:bodyPr/>
          <a:lstStyle>
            <a:lvl1pPr>
              <a:defRPr/>
            </a:lvl1pPr>
          </a:lstStyle>
          <a:p>
            <a:pPr>
              <a:defRPr/>
            </a:pPr>
            <a:fld id="{C3E3712A-E19F-4DA9-9FD3-EC00379F6153}" type="slidenum">
              <a:rPr lang="fr-BE" altLang="fr-FR"/>
              <a:pPr>
                <a:defRPr/>
              </a:pPr>
              <a:t>‹N°›</a:t>
            </a:fld>
            <a:endParaRPr lang="fr-BE" altLang="fr-FR"/>
          </a:p>
        </p:txBody>
      </p:sp>
    </p:spTree>
    <p:extLst>
      <p:ext uri="{BB962C8B-B14F-4D97-AF65-F5344CB8AC3E}">
        <p14:creationId xmlns:p14="http://schemas.microsoft.com/office/powerpoint/2010/main" val="4032025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5" name="Connecteur droit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6" name="Connecteur droit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7" name="Connecteur droit 16"/>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8" name="Connecteur droit 17"/>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9" name="Rectangle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Connecteur droit 19"/>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1" name="Ellipse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re 1"/>
          <p:cNvSpPr>
            <a:spLocks noGrp="1"/>
          </p:cNvSpPr>
          <p:nvPr>
            <p:ph type="title"/>
          </p:nvPr>
        </p:nvSpPr>
        <p:spPr>
          <a:xfrm rot="5400000">
            <a:off x="3371850" y="3200400"/>
            <a:ext cx="6309360" cy="457200"/>
          </a:xfrm>
        </p:spPr>
        <p:txBody>
          <a:bodyPr/>
          <a:lstStyle>
            <a:lvl1pPr algn="l">
              <a:buNone/>
              <a:defRPr sz="2000" b="1" cap="small" baseline="0"/>
            </a:lvl1pPr>
          </a:lstStyle>
          <a:p>
            <a:r>
              <a:rPr lang="fr-FR"/>
              <a:t>Cliquez pour modifier le style du titre</a:t>
            </a:r>
            <a:endParaRPr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fr-FR"/>
              <a:t>Cliquez pour modifier les styles du texte du masque</a:t>
            </a:r>
          </a:p>
        </p:txBody>
      </p:sp>
      <p:sp>
        <p:nvSpPr>
          <p:cNvPr id="18" name="Espace réservé du contenu 17"/>
          <p:cNvSpPr>
            <a:spLocks noGrp="1"/>
          </p:cNvSpPr>
          <p:nvPr>
            <p:ph sz="quarter" idx="1"/>
          </p:nvPr>
        </p:nvSpPr>
        <p:spPr>
          <a:xfrm>
            <a:off x="304800" y="274320"/>
            <a:ext cx="5638800" cy="632764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2" name="Espace réservé de la date 20"/>
          <p:cNvSpPr>
            <a:spLocks noGrp="1"/>
          </p:cNvSpPr>
          <p:nvPr>
            <p:ph type="dt" sz="half" idx="10"/>
          </p:nvPr>
        </p:nvSpPr>
        <p:spPr/>
        <p:txBody>
          <a:bodyPr rtlCol="0"/>
          <a:lstStyle>
            <a:lvl1pPr>
              <a:defRPr/>
            </a:lvl1pPr>
          </a:lstStyle>
          <a:p>
            <a:pPr>
              <a:defRPr/>
            </a:pPr>
            <a:fld id="{6FF84959-8BBF-4E7F-96EA-3F55591DE753}" type="datetime1">
              <a:rPr lang="fr-FR"/>
              <a:pPr>
                <a:defRPr/>
              </a:pPr>
              <a:t>18/09/2023</a:t>
            </a:fld>
            <a:endParaRPr lang="fr-BE"/>
          </a:p>
        </p:txBody>
      </p:sp>
      <p:sp>
        <p:nvSpPr>
          <p:cNvPr id="13" name="Espace réservé du numéro de diapositive 21"/>
          <p:cNvSpPr>
            <a:spLocks noGrp="1"/>
          </p:cNvSpPr>
          <p:nvPr>
            <p:ph type="sldNum" sz="quarter" idx="11"/>
          </p:nvPr>
        </p:nvSpPr>
        <p:spPr/>
        <p:txBody>
          <a:bodyPr/>
          <a:lstStyle>
            <a:lvl1pPr>
              <a:defRPr/>
            </a:lvl1pPr>
          </a:lstStyle>
          <a:p>
            <a:pPr>
              <a:defRPr/>
            </a:pPr>
            <a:fld id="{BFF88E30-45AA-4EB5-9DA8-3A4F4C7AAAE2}" type="slidenum">
              <a:rPr lang="fr-BE" altLang="fr-FR"/>
              <a:pPr>
                <a:defRPr/>
              </a:pPr>
              <a:t>‹N°›</a:t>
            </a:fld>
            <a:endParaRPr lang="fr-BE" altLang="fr-FR"/>
          </a:p>
        </p:txBody>
      </p:sp>
      <p:sp>
        <p:nvSpPr>
          <p:cNvPr id="14" name="Espace réservé du pied de page 22"/>
          <p:cNvSpPr>
            <a:spLocks noGrp="1"/>
          </p:cNvSpPr>
          <p:nvPr>
            <p:ph type="ftr" sz="quarter" idx="12"/>
          </p:nvPr>
        </p:nvSpPr>
        <p:spPr/>
        <p:txBody>
          <a:bodyPr rtlCol="0"/>
          <a:lstStyle>
            <a:lvl1pPr>
              <a:defRPr/>
            </a:lvl1pPr>
          </a:lstStyle>
          <a:p>
            <a:pPr>
              <a:defRPr/>
            </a:pPr>
            <a:endParaRPr lang="fr-BE"/>
          </a:p>
        </p:txBody>
      </p:sp>
    </p:spTree>
    <p:extLst>
      <p:ext uri="{BB962C8B-B14F-4D97-AF65-F5344CB8AC3E}">
        <p14:creationId xmlns:p14="http://schemas.microsoft.com/office/powerpoint/2010/main" val="369184468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5" name="Connecteur droit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6" name="Ellipse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Connecteur droit 16"/>
          <p:cNvSpPr>
            <a:spLocks noChangeShapeType="1"/>
          </p:cNvSpPr>
          <p:nvPr/>
        </p:nvSpPr>
        <p:spPr bwMode="auto">
          <a:xfrm>
            <a:off x="89916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8" name="Rectangle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Connecteur droit 18"/>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0" name="Connecteur droit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11" name="Connecteur droit 20"/>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 name="Titre 1"/>
          <p:cNvSpPr>
            <a:spLocks noGrp="1"/>
          </p:cNvSpPr>
          <p:nvPr>
            <p:ph type="title"/>
          </p:nvPr>
        </p:nvSpPr>
        <p:spPr>
          <a:xfrm rot="5400000">
            <a:off x="3350133" y="3200400"/>
            <a:ext cx="6309360" cy="457200"/>
          </a:xfrm>
        </p:spPr>
        <p:txBody>
          <a:bodyPr/>
          <a:lstStyle>
            <a:lvl1pPr algn="l">
              <a:buNone/>
              <a:defRPr sz="2000" b="1"/>
            </a:lvl1pPr>
          </a:lstStyle>
          <a:p>
            <a:r>
              <a:rPr lang="fr-FR"/>
              <a:t>Cliquez pour modifier le style du titre</a:t>
            </a:r>
            <a:endParaRPr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fr-FR" noProof="0"/>
              <a:t>Cliquez sur l'icône pour ajouter une image</a:t>
            </a:r>
            <a:endParaRPr lang="en-US" noProof="0"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fr-FR"/>
              <a:t>Cliquez pour modifier les styles du texte du masque</a:t>
            </a:r>
          </a:p>
        </p:txBody>
      </p:sp>
      <p:sp>
        <p:nvSpPr>
          <p:cNvPr id="12" name="Espace réservé de la date 16"/>
          <p:cNvSpPr>
            <a:spLocks noGrp="1"/>
          </p:cNvSpPr>
          <p:nvPr>
            <p:ph type="dt" sz="half" idx="10"/>
          </p:nvPr>
        </p:nvSpPr>
        <p:spPr/>
        <p:txBody>
          <a:bodyPr rtlCol="0"/>
          <a:lstStyle>
            <a:lvl1pPr>
              <a:defRPr/>
            </a:lvl1pPr>
          </a:lstStyle>
          <a:p>
            <a:pPr>
              <a:defRPr/>
            </a:pPr>
            <a:fld id="{6EB675C1-F67A-4720-BEAE-33E5ABD062A7}" type="datetime1">
              <a:rPr lang="fr-FR"/>
              <a:pPr>
                <a:defRPr/>
              </a:pPr>
              <a:t>18/09/2023</a:t>
            </a:fld>
            <a:endParaRPr lang="fr-BE"/>
          </a:p>
        </p:txBody>
      </p:sp>
      <p:sp>
        <p:nvSpPr>
          <p:cNvPr id="13" name="Espace réservé du numéro de diapositive 17"/>
          <p:cNvSpPr>
            <a:spLocks noGrp="1"/>
          </p:cNvSpPr>
          <p:nvPr>
            <p:ph type="sldNum" sz="quarter" idx="11"/>
          </p:nvPr>
        </p:nvSpPr>
        <p:spPr/>
        <p:txBody>
          <a:bodyPr/>
          <a:lstStyle>
            <a:lvl1pPr>
              <a:defRPr/>
            </a:lvl1pPr>
          </a:lstStyle>
          <a:p>
            <a:pPr>
              <a:defRPr/>
            </a:pPr>
            <a:fld id="{E99E7DB1-907A-48D6-A2FC-BCB54361E9DD}" type="slidenum">
              <a:rPr lang="fr-BE" altLang="fr-FR"/>
              <a:pPr>
                <a:defRPr/>
              </a:pPr>
              <a:t>‹N°›</a:t>
            </a:fld>
            <a:endParaRPr lang="fr-BE" altLang="fr-FR"/>
          </a:p>
        </p:txBody>
      </p:sp>
      <p:sp>
        <p:nvSpPr>
          <p:cNvPr id="14" name="Espace réservé du pied de page 20"/>
          <p:cNvSpPr>
            <a:spLocks noGrp="1"/>
          </p:cNvSpPr>
          <p:nvPr>
            <p:ph type="ftr" sz="quarter" idx="12"/>
          </p:nvPr>
        </p:nvSpPr>
        <p:spPr/>
        <p:txBody>
          <a:bodyPr rtlCol="0"/>
          <a:lstStyle>
            <a:lvl1pPr>
              <a:defRPr/>
            </a:lvl1pPr>
          </a:lstStyle>
          <a:p>
            <a:pPr>
              <a:defRPr/>
            </a:pPr>
            <a:endParaRPr lang="fr-BE"/>
          </a:p>
        </p:txBody>
      </p:sp>
    </p:spTree>
    <p:extLst>
      <p:ext uri="{BB962C8B-B14F-4D97-AF65-F5344CB8AC3E}">
        <p14:creationId xmlns:p14="http://schemas.microsoft.com/office/powerpoint/2010/main" val="1356763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lang="fr-FR"/>
              <a:t>Cliquez pour modifier le style du titre</a:t>
            </a:r>
            <a:endParaRPr lang="en-US"/>
          </a:p>
        </p:txBody>
      </p:sp>
      <p:sp>
        <p:nvSpPr>
          <p:cNvPr id="1028" name="Espace réservé du texte 12"/>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endParaRPr lang="en-US" altLang="fr-FR"/>
          </a:p>
        </p:txBody>
      </p:sp>
      <p:sp>
        <p:nvSpPr>
          <p:cNvPr id="14" name="Espace réservé de la date 13"/>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cs typeface="+mn-cs"/>
              </a:defRPr>
            </a:lvl1pPr>
          </a:lstStyle>
          <a:p>
            <a:pPr>
              <a:defRPr/>
            </a:pPr>
            <a:fld id="{E3E7938D-F604-4303-8BA5-566AE0EED5D9}" type="datetime1">
              <a:rPr lang="fr-FR"/>
              <a:pPr>
                <a:defRPr/>
              </a:pPr>
              <a:t>18/09/2023</a:t>
            </a:fld>
            <a:endParaRPr lang="fr-BE"/>
          </a:p>
        </p:txBody>
      </p:sp>
      <p:sp>
        <p:nvSpPr>
          <p:cNvPr id="3" name="Espace réservé du pied de page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cs typeface="+mn-cs"/>
              </a:defRPr>
            </a:lvl1pPr>
          </a:lstStyle>
          <a:p>
            <a:pPr>
              <a:defRPr/>
            </a:pPr>
            <a:endParaRPr lang="fr-BE"/>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032" name="Connecteur droit 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34" name="Connecteur droit 1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2" name="Ellipse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3" name="Espace réservé du numéro de diapositive 22"/>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400" b="1">
                <a:solidFill>
                  <a:srgbClr val="FFFFFF"/>
                </a:solidFill>
                <a:latin typeface="Calibri" panose="020F0502020204030204" pitchFamily="34" charset="0"/>
              </a:defRPr>
            </a:lvl1pPr>
          </a:lstStyle>
          <a:p>
            <a:pPr>
              <a:defRPr/>
            </a:pPr>
            <a:fld id="{289B200C-72D4-428C-8A5D-49D93572B7AD}" type="slidenum">
              <a:rPr lang="fr-BE" altLang="fr-FR"/>
              <a:pPr>
                <a:defRPr/>
              </a:pPr>
              <a:t>‹N°›</a:t>
            </a:fld>
            <a:endParaRPr lang="fr-BE" altLang="fr-FR"/>
          </a:p>
        </p:txBody>
      </p:sp>
    </p:spTree>
  </p:cSld>
  <p:clrMap bg1="lt1" tx1="dk1" bg2="lt2" tx2="dk2" accent1="accent1" accent2="accent2" accent3="accent3" accent4="accent4" accent5="accent5" accent6="accent6" hlink="hlink" folHlink="folHlink"/>
  <p:sldLayoutIdLst>
    <p:sldLayoutId id="2147484612" r:id="rId1"/>
    <p:sldLayoutId id="2147484613" r:id="rId2"/>
    <p:sldLayoutId id="2147484614" r:id="rId3"/>
    <p:sldLayoutId id="2147484607" r:id="rId4"/>
    <p:sldLayoutId id="2147484608" r:id="rId5"/>
    <p:sldLayoutId id="2147484615" r:id="rId6"/>
    <p:sldLayoutId id="2147484609" r:id="rId7"/>
    <p:sldLayoutId id="2147484616" r:id="rId8"/>
    <p:sldLayoutId id="2147484617" r:id="rId9"/>
    <p:sldLayoutId id="2147484610" r:id="rId10"/>
    <p:sldLayoutId id="2147484611" r:id="rId11"/>
    <p:sldLayoutId id="2147484619" r:id="rId12"/>
    <p:sldLayoutId id="2147484620" r:id="rId13"/>
    <p:sldLayoutId id="2147484621" r:id="rId14"/>
    <p:sldLayoutId id="2147484622" r:id="rId15"/>
    <p:sldLayoutId id="2147484623" r:id="rId16"/>
  </p:sldLayoutIdLst>
  <p:hf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alibri" pitchFamily="34" charset="0"/>
        </a:defRPr>
      </a:lvl2pPr>
      <a:lvl3pPr algn="l" rtl="0" eaLnBrk="0" fontAlgn="base" hangingPunct="0">
        <a:spcBef>
          <a:spcPct val="0"/>
        </a:spcBef>
        <a:spcAft>
          <a:spcPct val="0"/>
        </a:spcAft>
        <a:defRPr sz="3000">
          <a:solidFill>
            <a:schemeClr val="tx2"/>
          </a:solidFill>
          <a:latin typeface="Calibri" pitchFamily="34" charset="0"/>
        </a:defRPr>
      </a:lvl3pPr>
      <a:lvl4pPr algn="l" rtl="0" eaLnBrk="0" fontAlgn="base" hangingPunct="0">
        <a:spcBef>
          <a:spcPct val="0"/>
        </a:spcBef>
        <a:spcAft>
          <a:spcPct val="0"/>
        </a:spcAft>
        <a:defRPr sz="3000">
          <a:solidFill>
            <a:schemeClr val="tx2"/>
          </a:solidFill>
          <a:latin typeface="Calibri" pitchFamily="34" charset="0"/>
        </a:defRPr>
      </a:lvl4pPr>
      <a:lvl5pPr algn="l" rtl="0" eaLnBrk="0" fontAlgn="base" hangingPunct="0">
        <a:spcBef>
          <a:spcPct val="0"/>
        </a:spcBef>
        <a:spcAft>
          <a:spcPct val="0"/>
        </a:spcAft>
        <a:defRPr sz="3000">
          <a:solidFill>
            <a:schemeClr val="tx2"/>
          </a:solidFill>
          <a:latin typeface="Calibri" pitchFamily="34" charset="0"/>
        </a:defRPr>
      </a:lvl5pPr>
      <a:lvl6pPr marL="457200" algn="l" rtl="0" fontAlgn="base">
        <a:spcBef>
          <a:spcPct val="0"/>
        </a:spcBef>
        <a:spcAft>
          <a:spcPct val="0"/>
        </a:spcAft>
        <a:defRPr sz="3000">
          <a:solidFill>
            <a:schemeClr val="tx2"/>
          </a:solidFill>
          <a:latin typeface="Calibri" pitchFamily="34" charset="0"/>
        </a:defRPr>
      </a:lvl6pPr>
      <a:lvl7pPr marL="914400" algn="l" rtl="0" fontAlgn="base">
        <a:spcBef>
          <a:spcPct val="0"/>
        </a:spcBef>
        <a:spcAft>
          <a:spcPct val="0"/>
        </a:spcAft>
        <a:defRPr sz="3000">
          <a:solidFill>
            <a:schemeClr val="tx2"/>
          </a:solidFill>
          <a:latin typeface="Calibri" pitchFamily="34" charset="0"/>
        </a:defRPr>
      </a:lvl7pPr>
      <a:lvl8pPr marL="1371600" algn="l" rtl="0" fontAlgn="base">
        <a:spcBef>
          <a:spcPct val="0"/>
        </a:spcBef>
        <a:spcAft>
          <a:spcPct val="0"/>
        </a:spcAft>
        <a:defRPr sz="3000">
          <a:solidFill>
            <a:schemeClr val="tx2"/>
          </a:solidFill>
          <a:latin typeface="Calibri" pitchFamily="34" charset="0"/>
        </a:defRPr>
      </a:lvl8pPr>
      <a:lvl9pPr marL="1828800" algn="l" rtl="0" fontAlgn="base">
        <a:spcBef>
          <a:spcPct val="0"/>
        </a:spcBef>
        <a:spcAft>
          <a:spcPct val="0"/>
        </a:spcAft>
        <a:defRPr sz="3000">
          <a:solidFill>
            <a:schemeClr val="tx2"/>
          </a:solidFill>
          <a:latin typeface="Calibri" pitchFamily="34" charset="0"/>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0062A9"/>
        </a:buClr>
        <a:buSzPct val="60000"/>
        <a:buFont typeface="Wingdings" panose="05000000000000000000"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AABBDC"/>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6D7E2"/>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notesSlide" Target="../notesSlides/notesSlide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8" Type="http://schemas.openxmlformats.org/officeDocument/2006/relationships/hyperlink" Target="https://polymtl.on.worldcat.org/oclc/61494250" TargetMode="External"/><Relationship Id="rId3" Type="http://schemas.openxmlformats.org/officeDocument/2006/relationships/tags" Target="../tags/tag58.xml"/><Relationship Id="rId7" Type="http://schemas.openxmlformats.org/officeDocument/2006/relationships/notesSlide" Target="../notesSlides/notesSlide10.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Layout" Target="../slideLayouts/slideLayout2.xml"/><Relationship Id="rId5" Type="http://schemas.openxmlformats.org/officeDocument/2006/relationships/tags" Target="../tags/tag60.xml"/><Relationship Id="rId4" Type="http://schemas.openxmlformats.org/officeDocument/2006/relationships/tags" Target="../tags/tag59.xml"/></Relationships>
</file>

<file path=ppt/slides/_rels/slide11.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image" Target="../media/image6.jpeg"/><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hyperlink" Target="https://libguides.biblio.polymtl.ca/c.php?g=480411&amp;p=3284712" TargetMode="External"/><Relationship Id="rId17" Type="http://schemas.openxmlformats.org/officeDocument/2006/relationships/image" Target="../media/image9.jpeg"/><Relationship Id="rId2" Type="http://schemas.openxmlformats.org/officeDocument/2006/relationships/tags" Target="../tags/tag62.xml"/><Relationship Id="rId16" Type="http://schemas.openxmlformats.org/officeDocument/2006/relationships/hyperlink" Target="http://vsmart.biblio.polymtl.ca/epmvw/FullBB.csp?WebAction=ShowFullBB&amp;EncodedRequest=*A39*DE*FD*FB*C6*A5*9Fz*3A*A6*18*0F*A4b*C1&amp;Profile=Default&amp;OpacLanguage=fre&amp;NumberToRetrieve=50&amp;StartValue=4&amp;WebPageNr=1&amp;SearchTerm1=2012.1.207923&amp;SearchT1=&amp;Index1=1*Titlebib&amp;SearchMethod=Find_2&amp;ItemNr=4" TargetMode="Externa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hyperlink" Target="http://libguides.biblio.polymtl.ca/literature_review" TargetMode="External"/><Relationship Id="rId5" Type="http://schemas.openxmlformats.org/officeDocument/2006/relationships/tags" Target="../tags/tag65.xml"/><Relationship Id="rId15" Type="http://schemas.openxmlformats.org/officeDocument/2006/relationships/image" Target="../media/image8.jpeg"/><Relationship Id="rId10" Type="http://schemas.openxmlformats.org/officeDocument/2006/relationships/notesSlide" Target="../notesSlides/notesSlide11.xml"/><Relationship Id="rId4" Type="http://schemas.openxmlformats.org/officeDocument/2006/relationships/tags" Target="../tags/tag64.xml"/><Relationship Id="rId9" Type="http://schemas.openxmlformats.org/officeDocument/2006/relationships/slideLayout" Target="../slideLayouts/slideLayout7.xml"/><Relationship Id="rId14" Type="http://schemas.openxmlformats.org/officeDocument/2006/relationships/image" Target="../media/image7.jpe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71.xml"/><Relationship Id="rId7" Type="http://schemas.openxmlformats.org/officeDocument/2006/relationships/slideLayout" Target="../slideLayouts/slideLayout5.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9"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77.xml"/><Relationship Id="rId7" Type="http://schemas.openxmlformats.org/officeDocument/2006/relationships/notesSlide" Target="../notesSlides/notesSlide13.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slideLayout" Target="../slideLayouts/slideLayout7.xml"/><Relationship Id="rId5" Type="http://schemas.openxmlformats.org/officeDocument/2006/relationships/tags" Target="../tags/tag79.xml"/><Relationship Id="rId4" Type="http://schemas.openxmlformats.org/officeDocument/2006/relationships/tags" Target="../tags/tag78.xml"/><Relationship Id="rId9" Type="http://schemas.openxmlformats.org/officeDocument/2006/relationships/hyperlink" Target="http://www.polymtl.ca/biblio/en"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polymtl.ca/biblio/en/network_access" TargetMode="External"/><Relationship Id="rId3" Type="http://schemas.openxmlformats.org/officeDocument/2006/relationships/tags" Target="../tags/tag82.xml"/><Relationship Id="rId7" Type="http://schemas.openxmlformats.org/officeDocument/2006/relationships/image" Target="../media/image11.PNG"/><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notesSlide" Target="../notesSlides/notesSlide14.xml"/><Relationship Id="rId5" Type="http://schemas.openxmlformats.org/officeDocument/2006/relationships/slideLayout" Target="../slideLayouts/slideLayout16.xml"/><Relationship Id="rId4" Type="http://schemas.openxmlformats.org/officeDocument/2006/relationships/tags" Target="../tags/tag83.xml"/></Relationships>
</file>

<file path=ppt/slides/_rels/slide15.xml.rels><?xml version="1.0" encoding="UTF-8" standalone="yes"?>
<Relationships xmlns="http://schemas.openxmlformats.org/package/2006/relationships"><Relationship Id="rId8" Type="http://schemas.openxmlformats.org/officeDocument/2006/relationships/hyperlink" Target="https://libguides.biblio.polymtl.ca/c.php?g=718001&amp;p=5125986" TargetMode="External"/><Relationship Id="rId13" Type="http://schemas.openxmlformats.org/officeDocument/2006/relationships/hyperlink" Target="https://libguides.biblio.polymtl.ca/c.php?g=718001&amp;p=5125983" TargetMode="External"/><Relationship Id="rId3" Type="http://schemas.openxmlformats.org/officeDocument/2006/relationships/tags" Target="../tags/tag86.xml"/><Relationship Id="rId7" Type="http://schemas.openxmlformats.org/officeDocument/2006/relationships/hyperlink" Target="https://polymtl.ca/biblio/en/reserving-a-place" TargetMode="External"/><Relationship Id="rId12" Type="http://schemas.openxmlformats.org/officeDocument/2006/relationships/hyperlink" Target="http://www.polymtl.ca/biblio/fr/r%C3%A9server-une-salle-de-travail" TargetMode="Externa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notesSlide" Target="../notesSlides/notesSlide15.xml"/><Relationship Id="rId11" Type="http://schemas.openxmlformats.org/officeDocument/2006/relationships/hyperlink" Target="http://libguides.biblio.polymtl.ca/ill_colombo" TargetMode="External"/><Relationship Id="rId5" Type="http://schemas.openxmlformats.org/officeDocument/2006/relationships/slideLayout" Target="../slideLayouts/slideLayout2.xml"/><Relationship Id="rId10" Type="http://schemas.openxmlformats.org/officeDocument/2006/relationships/hyperlink" Target="http://www.polymtl.ca/biblio/en/photocopying-scanning-printing" TargetMode="External"/><Relationship Id="rId4" Type="http://schemas.openxmlformats.org/officeDocument/2006/relationships/tags" Target="../tags/tag87.xml"/><Relationship Id="rId9" Type="http://schemas.openxmlformats.org/officeDocument/2006/relationships/hyperlink" Target="https://libguides.biblio.polymtl.ca/borrowing/borrowing" TargetMode="External"/><Relationship Id="rId14" Type="http://schemas.openxmlformats.org/officeDocument/2006/relationships/hyperlink" Target="mailto:biblio@polymtl.ca"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90.xml"/><Relationship Id="rId7" Type="http://schemas.openxmlformats.org/officeDocument/2006/relationships/notesSlide" Target="../notesSlides/notesSlide16.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slideLayout" Target="../slideLayouts/slideLayout6.xml"/><Relationship Id="rId5" Type="http://schemas.openxmlformats.org/officeDocument/2006/relationships/tags" Target="../tags/tag92.xml"/><Relationship Id="rId4" Type="http://schemas.openxmlformats.org/officeDocument/2006/relationships/tags" Target="../tags/tag91.xml"/></Relationships>
</file>

<file path=ppt/slides/_rels/slide17.xml.rels><?xml version="1.0" encoding="UTF-8" standalone="yes"?>
<Relationships xmlns="http://schemas.openxmlformats.org/package/2006/relationships"><Relationship Id="rId3" Type="http://schemas.openxmlformats.org/officeDocument/2006/relationships/tags" Target="../tags/tag95.xml"/><Relationship Id="rId7" Type="http://schemas.openxmlformats.org/officeDocument/2006/relationships/image" Target="../media/image13.png"/><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notesSlide" Target="../notesSlides/notesSlide17.xml"/><Relationship Id="rId5" Type="http://schemas.openxmlformats.org/officeDocument/2006/relationships/slideLayout" Target="../slideLayouts/slideLayout6.xml"/><Relationship Id="rId4" Type="http://schemas.openxmlformats.org/officeDocument/2006/relationships/tags" Target="../tags/tag96.xml"/></Relationships>
</file>

<file path=ppt/slides/_rels/slide18.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tags" Target="../tags/tag100.xml"/></Relationships>
</file>

<file path=ppt/slides/_rels/slide1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03.xml"/><Relationship Id="rId7" Type="http://schemas.openxmlformats.org/officeDocument/2006/relationships/notesSlide" Target="../notesSlides/notesSlide19.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slideLayout" Target="../slideLayouts/slideLayout6.xml"/><Relationship Id="rId5" Type="http://schemas.openxmlformats.org/officeDocument/2006/relationships/tags" Target="../tags/tag105.xml"/><Relationship Id="rId4" Type="http://schemas.openxmlformats.org/officeDocument/2006/relationships/tags" Target="../tags/tag104.xml"/></Relationships>
</file>

<file path=ppt/slides/_rels/slide2.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4.png"/><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3.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notesSlide" Target="../notesSlides/notesSlide2.xml"/><Relationship Id="rId5" Type="http://schemas.openxmlformats.org/officeDocument/2006/relationships/tags" Target="../tags/tag11.xml"/><Relationship Id="rId10" Type="http://schemas.openxmlformats.org/officeDocument/2006/relationships/slideLayout" Target="../slideLayouts/slideLayout2.xml"/><Relationship Id="rId4" Type="http://schemas.openxmlformats.org/officeDocument/2006/relationships/tags" Target="../tags/tag10.xml"/><Relationship Id="rId9" Type="http://schemas.openxmlformats.org/officeDocument/2006/relationships/tags" Target="../tags/tag15.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108.xml"/><Relationship Id="rId7" Type="http://schemas.openxmlformats.org/officeDocument/2006/relationships/notesSlide" Target="../notesSlides/notesSlide20.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slideLayout" Target="../slideLayouts/slideLayout2.xml"/><Relationship Id="rId5" Type="http://schemas.openxmlformats.org/officeDocument/2006/relationships/tags" Target="../tags/tag110.xml"/><Relationship Id="rId4" Type="http://schemas.openxmlformats.org/officeDocument/2006/relationships/tags" Target="../tags/tag109.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13.xml"/><Relationship Id="rId7" Type="http://schemas.openxmlformats.org/officeDocument/2006/relationships/tags" Target="../tags/tag117.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5" Type="http://schemas.openxmlformats.org/officeDocument/2006/relationships/tags" Target="../tags/tag115.xml"/><Relationship Id="rId10" Type="http://schemas.openxmlformats.org/officeDocument/2006/relationships/image" Target="../media/image16.JPG"/><Relationship Id="rId4" Type="http://schemas.openxmlformats.org/officeDocument/2006/relationships/tags" Target="../tags/tag114.xml"/><Relationship Id="rId9"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20.xml"/><Relationship Id="rId7" Type="http://schemas.openxmlformats.org/officeDocument/2006/relationships/tags" Target="../tags/tag124.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5" Type="http://schemas.openxmlformats.org/officeDocument/2006/relationships/tags" Target="../tags/tag122.xml"/><Relationship Id="rId10" Type="http://schemas.openxmlformats.org/officeDocument/2006/relationships/image" Target="../media/image17.PNG"/><Relationship Id="rId4" Type="http://schemas.openxmlformats.org/officeDocument/2006/relationships/tags" Target="../tags/tag121.xml"/><Relationship Id="rId9"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tags" Target="../tags/tag127.xml"/><Relationship Id="rId7" Type="http://schemas.openxmlformats.org/officeDocument/2006/relationships/image" Target="../media/image14.png"/><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notesSlide" Target="../notesSlides/notesSlide23.xml"/><Relationship Id="rId5" Type="http://schemas.openxmlformats.org/officeDocument/2006/relationships/slideLayout" Target="../slideLayouts/slideLayout6.xml"/><Relationship Id="rId4" Type="http://schemas.openxmlformats.org/officeDocument/2006/relationships/tags" Target="../tags/tag128.xml"/></Relationships>
</file>

<file path=ppt/slides/_rels/slide24.xml.rels><?xml version="1.0" encoding="UTF-8" standalone="yes"?>
<Relationships xmlns="http://schemas.openxmlformats.org/package/2006/relationships"><Relationship Id="rId8" Type="http://schemas.openxmlformats.org/officeDocument/2006/relationships/tags" Target="../tags/tag136.xml"/><Relationship Id="rId3" Type="http://schemas.openxmlformats.org/officeDocument/2006/relationships/tags" Target="../tags/tag131.xml"/><Relationship Id="rId7" Type="http://schemas.openxmlformats.org/officeDocument/2006/relationships/tags" Target="../tags/tag135.xml"/><Relationship Id="rId12" Type="http://schemas.openxmlformats.org/officeDocument/2006/relationships/image" Target="../media/image19.png"/><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image" Target="../media/image18.png"/><Relationship Id="rId5" Type="http://schemas.openxmlformats.org/officeDocument/2006/relationships/tags" Target="../tags/tag133.xml"/><Relationship Id="rId10" Type="http://schemas.openxmlformats.org/officeDocument/2006/relationships/notesSlide" Target="../notesSlides/notesSlide24.xml"/><Relationship Id="rId4" Type="http://schemas.openxmlformats.org/officeDocument/2006/relationships/tags" Target="../tags/tag132.xml"/><Relationship Id="rId9"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 Id="rId5" Type="http://schemas.openxmlformats.org/officeDocument/2006/relationships/notesSlide" Target="../notesSlides/notesSlide25.xml"/><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libguides.biblio.polymtl.ca/faq" TargetMode="External"/><Relationship Id="rId3" Type="http://schemas.openxmlformats.org/officeDocument/2006/relationships/tags" Target="../tags/tag142.xml"/><Relationship Id="rId7" Type="http://schemas.openxmlformats.org/officeDocument/2006/relationships/hyperlink" Target="mailto:biblio@polymtl.ca" TargetMode="Externa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notesSlide" Target="../notesSlides/notesSlide26.xml"/><Relationship Id="rId11" Type="http://schemas.openxmlformats.org/officeDocument/2006/relationships/hyperlink" Target="https://www.instagram.com/bibliopolymtl" TargetMode="External"/><Relationship Id="rId5" Type="http://schemas.openxmlformats.org/officeDocument/2006/relationships/slideLayout" Target="../slideLayouts/slideLayout6.xml"/><Relationship Id="rId10" Type="http://schemas.openxmlformats.org/officeDocument/2006/relationships/hyperlink" Target="http://www.twitter.com/bibliopolymtl" TargetMode="External"/><Relationship Id="rId4" Type="http://schemas.openxmlformats.org/officeDocument/2006/relationships/tags" Target="../tags/tag143.xml"/><Relationship Id="rId9" Type="http://schemas.openxmlformats.org/officeDocument/2006/relationships/hyperlink" Target="http://www.facebook.com/bibliopolymtl" TargetMode="Externa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18.xml"/><Relationship Id="rId7"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4.xml"/><Relationship Id="rId5" Type="http://schemas.openxmlformats.org/officeDocument/2006/relationships/slideLayout" Target="../slideLayouts/slideLayout5.xml"/><Relationship Id="rId4" Type="http://schemas.openxmlformats.org/officeDocument/2006/relationships/tags" Target="../tags/tag25.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10" Type="http://schemas.openxmlformats.org/officeDocument/2006/relationships/hyperlink" Target="https://youtu.be/8yUnBcFAn7I" TargetMode="External"/><Relationship Id="rId4" Type="http://schemas.openxmlformats.org/officeDocument/2006/relationships/tags" Target="../tags/tag29.xml"/><Relationship Id="rId9"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35.xml"/><Relationship Id="rId7" Type="http://schemas.openxmlformats.org/officeDocument/2006/relationships/notesSlide" Target="../notesSlides/notesSlide6.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slideLayout" Target="../slideLayouts/slideLayout7.xml"/><Relationship Id="rId5" Type="http://schemas.openxmlformats.org/officeDocument/2006/relationships/tags" Target="../tags/tag37.xml"/><Relationship Id="rId4" Type="http://schemas.openxmlformats.org/officeDocument/2006/relationships/tags" Target="../tags/tag36.xml"/></Relationships>
</file>

<file path=ppt/slides/_rels/slide7.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41.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44.xml"/><Relationship Id="rId7" Type="http://schemas.openxmlformats.org/officeDocument/2006/relationships/slideLayout" Target="../slideLayouts/slideLayout5.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tags" Target="../tags/tag55.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image" Target="../media/image2.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hyperlink" Target="https://www.abc-clio.com/ODLIS/odlis_l.aspx" TargetMode="External"/><Relationship Id="rId5" Type="http://schemas.openxmlformats.org/officeDocument/2006/relationships/tags" Target="../tags/tag52.xml"/><Relationship Id="rId10" Type="http://schemas.openxmlformats.org/officeDocument/2006/relationships/notesSlide" Target="../notesSlides/notesSlide9.xml"/><Relationship Id="rId4" Type="http://schemas.openxmlformats.org/officeDocument/2006/relationships/tags" Target="../tags/tag51.xml"/><Relationship Id="rId9"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custDataLst>
              <p:tags r:id="rId2"/>
            </p:custDataLst>
          </p:nvPr>
        </p:nvSpPr>
        <p:spPr>
          <a:xfrm>
            <a:off x="1763481" y="629771"/>
            <a:ext cx="7200900" cy="3153742"/>
          </a:xfrm>
        </p:spPr>
        <p:txBody>
          <a:bodyPr>
            <a:noAutofit/>
          </a:bodyPr>
          <a:lstStyle/>
          <a:p>
            <a:pPr algn="ctr" eaLnBrk="1" fontAlgn="auto" hangingPunct="1">
              <a:spcAft>
                <a:spcPts val="0"/>
              </a:spcAft>
              <a:defRPr/>
            </a:pPr>
            <a:r>
              <a:rPr lang="en-CA" sz="3200" dirty="0"/>
              <a:t>CAP7005E: Handling of Scientific and Technical Information</a:t>
            </a:r>
            <a:br>
              <a:rPr lang="en-CA" sz="3200" dirty="0"/>
            </a:br>
            <a:r>
              <a:rPr lang="en-CA" sz="3200" dirty="0"/>
              <a:t/>
            </a:r>
            <a:br>
              <a:rPr lang="en-CA" sz="3200" dirty="0"/>
            </a:br>
            <a:r>
              <a:rPr lang="en-CA" sz="3200" dirty="0">
                <a:solidFill>
                  <a:schemeClr val="accent1"/>
                </a:solidFill>
              </a:rPr>
              <a:t> Prior Reading Week 1: </a:t>
            </a:r>
            <a:br>
              <a:rPr lang="en-CA" sz="3200" dirty="0">
                <a:solidFill>
                  <a:schemeClr val="accent1"/>
                </a:solidFill>
              </a:rPr>
            </a:br>
            <a:r>
              <a:rPr lang="en-CA" sz="3200" dirty="0">
                <a:solidFill>
                  <a:schemeClr val="accent1"/>
                </a:solidFill>
              </a:rPr>
              <a:t>Information Needs, </a:t>
            </a:r>
            <a:br>
              <a:rPr lang="en-CA" sz="3200" dirty="0">
                <a:solidFill>
                  <a:schemeClr val="accent1"/>
                </a:solidFill>
              </a:rPr>
            </a:br>
            <a:r>
              <a:rPr lang="en-CA" sz="3200" dirty="0">
                <a:solidFill>
                  <a:schemeClr val="accent1"/>
                </a:solidFill>
              </a:rPr>
              <a:t>Literature Review, and Library Website</a:t>
            </a:r>
          </a:p>
        </p:txBody>
      </p:sp>
      <p:sp>
        <p:nvSpPr>
          <p:cNvPr id="14339" name="Espace réservé du numéro de diapositive 4"/>
          <p:cNvSpPr>
            <a:spLocks noGrp="1"/>
          </p:cNvSpPr>
          <p:nvPr>
            <p:ph type="sldNum" sz="quarter" idx="12"/>
            <p:custDataLst>
              <p:tags r:id="rId3"/>
            </p:custDataLst>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spcBef>
                <a:spcPct val="0"/>
              </a:spcBef>
              <a:buClrTx/>
              <a:buSzTx/>
              <a:buFontTx/>
              <a:buNone/>
            </a:pPr>
            <a:fld id="{CF9DE3EE-CB16-4D30-BF5D-270005B23A04}" type="slidenum">
              <a:rPr lang="fr-BE" altLang="fr-FR" sz="1400" smtClean="0">
                <a:solidFill>
                  <a:srgbClr val="FFFFFF"/>
                </a:solidFill>
              </a:rPr>
              <a:pPr>
                <a:spcBef>
                  <a:spcPct val="0"/>
                </a:spcBef>
                <a:buClrTx/>
                <a:buSzTx/>
                <a:buFontTx/>
                <a:buNone/>
              </a:pPr>
              <a:t>1</a:t>
            </a:fld>
            <a:endParaRPr lang="fr-BE" altLang="fr-FR" sz="1400">
              <a:solidFill>
                <a:srgbClr val="FFFFFF"/>
              </a:solidFill>
            </a:endParaRPr>
          </a:p>
        </p:txBody>
      </p:sp>
      <p:sp>
        <p:nvSpPr>
          <p:cNvPr id="7" name="Rectangle 6"/>
          <p:cNvSpPr/>
          <p:nvPr>
            <p:custDataLst>
              <p:tags r:id="rId4"/>
            </p:custDataLst>
          </p:nvPr>
        </p:nvSpPr>
        <p:spPr>
          <a:xfrm>
            <a:off x="6496050" y="127000"/>
            <a:ext cx="2185988" cy="59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CA"/>
          </a:p>
        </p:txBody>
      </p:sp>
      <p:sp>
        <p:nvSpPr>
          <p:cNvPr id="8" name="ZoneTexte 4"/>
          <p:cNvSpPr txBox="1">
            <a:spLocks noChangeArrowheads="1"/>
          </p:cNvSpPr>
          <p:nvPr>
            <p:custDataLst>
              <p:tags r:id="rId5"/>
            </p:custDataLst>
          </p:nvPr>
        </p:nvSpPr>
        <p:spPr bwMode="auto">
          <a:xfrm>
            <a:off x="2303496" y="5787291"/>
            <a:ext cx="61208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lgn="ctr" eaLnBrk="1" hangingPunct="1">
              <a:spcBef>
                <a:spcPct val="0"/>
              </a:spcBef>
              <a:buClrTx/>
              <a:buSzTx/>
              <a:buFontTx/>
              <a:buNone/>
            </a:pPr>
            <a:r>
              <a:rPr lang="fr-CA" altLang="fr-FR" sz="2000" dirty="0" err="1" smtClean="0"/>
              <a:t>Fall</a:t>
            </a:r>
            <a:r>
              <a:rPr lang="fr-CA" altLang="fr-FR" sz="2000" dirty="0" smtClean="0"/>
              <a:t> </a:t>
            </a:r>
            <a:r>
              <a:rPr lang="fr-CA" altLang="fr-FR" sz="2000" dirty="0"/>
              <a:t>2023</a:t>
            </a:r>
          </a:p>
        </p:txBody>
      </p:sp>
    </p:spTree>
    <p:custDataLst>
      <p:tags r:id="rId1"/>
    </p:custDataLst>
    <p:extLst>
      <p:ext uri="{BB962C8B-B14F-4D97-AF65-F5344CB8AC3E}">
        <p14:creationId xmlns:p14="http://schemas.microsoft.com/office/powerpoint/2010/main" val="1644201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2"/>
            </p:custDataLst>
          </p:nvPr>
        </p:nvSpPr>
        <p:spPr>
          <a:xfrm>
            <a:off x="357352" y="333375"/>
            <a:ext cx="8175461" cy="574675"/>
          </a:xfrm>
        </p:spPr>
        <p:txBody>
          <a:bodyPr>
            <a:normAutofit fontScale="90000"/>
          </a:bodyPr>
          <a:lstStyle/>
          <a:p>
            <a:pPr eaLnBrk="1" fontAlgn="auto" hangingPunct="1">
              <a:spcAft>
                <a:spcPts val="0"/>
              </a:spcAft>
              <a:defRPr/>
            </a:pPr>
            <a:r>
              <a:rPr lang="en-CA" sz="3200" b="1" dirty="0">
                <a:solidFill>
                  <a:schemeClr val="accent1"/>
                </a:solidFill>
              </a:rPr>
              <a:t>Usefulness of the literature review</a:t>
            </a:r>
            <a:endParaRPr lang="en-CA" sz="3200" dirty="0">
              <a:solidFill>
                <a:schemeClr val="accent1"/>
              </a:solidFill>
            </a:endParaRPr>
          </a:p>
        </p:txBody>
      </p:sp>
      <p:graphicFrame>
        <p:nvGraphicFramePr>
          <p:cNvPr id="5" name="Tableau 4"/>
          <p:cNvGraphicFramePr>
            <a:graphicFrameLocks noGrp="1"/>
          </p:cNvGraphicFramePr>
          <p:nvPr>
            <p:custDataLst>
              <p:tags r:id="rId3"/>
            </p:custDataLst>
            <p:extLst>
              <p:ext uri="{D42A27DB-BD31-4B8C-83A1-F6EECF244321}">
                <p14:modId xmlns:p14="http://schemas.microsoft.com/office/powerpoint/2010/main" val="4067896075"/>
              </p:ext>
            </p:extLst>
          </p:nvPr>
        </p:nvGraphicFramePr>
        <p:xfrm>
          <a:off x="357353" y="1052513"/>
          <a:ext cx="8175460" cy="4269383"/>
        </p:xfrm>
        <a:graphic>
          <a:graphicData uri="http://schemas.openxmlformats.org/drawingml/2006/table">
            <a:tbl>
              <a:tblPr firstRow="1" bandRow="1">
                <a:solidFill>
                  <a:schemeClr val="accent1">
                    <a:lumMod val="20000"/>
                    <a:lumOff val="80000"/>
                  </a:schemeClr>
                </a:solidFill>
                <a:tableStyleId>{5C22544A-7EE6-4342-B048-85BDC9FD1C3A}</a:tableStyleId>
              </a:tblPr>
              <a:tblGrid>
                <a:gridCol w="4087730">
                  <a:extLst>
                    <a:ext uri="{9D8B030D-6E8A-4147-A177-3AD203B41FA5}">
                      <a16:colId xmlns:a16="http://schemas.microsoft.com/office/drawing/2014/main" val="20000"/>
                    </a:ext>
                  </a:extLst>
                </a:gridCol>
                <a:gridCol w="4087730">
                  <a:extLst>
                    <a:ext uri="{9D8B030D-6E8A-4147-A177-3AD203B41FA5}">
                      <a16:colId xmlns:a16="http://schemas.microsoft.com/office/drawing/2014/main" val="20001"/>
                    </a:ext>
                  </a:extLst>
                </a:gridCol>
              </a:tblGrid>
              <a:tr h="5368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1" i="0" u="none" strike="noStrike" cap="none" normalizeH="0" baseline="0" dirty="0">
                          <a:ln>
                            <a:noFill/>
                          </a:ln>
                          <a:solidFill>
                            <a:schemeClr val="tx1"/>
                          </a:solidFill>
                          <a:effectLst/>
                          <a:latin typeface="+mn-lt"/>
                        </a:rPr>
                        <a:t>Reasons for Reviewing the Literature</a:t>
                      </a:r>
                    </a:p>
                  </a:txBody>
                  <a:tcPr marL="91439" marR="91439" marT="45724" marB="4572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200" b="1" i="0" u="none" strike="noStrike" cap="none" normalizeH="0" baseline="0" dirty="0">
                          <a:ln>
                            <a:noFill/>
                          </a:ln>
                          <a:solidFill>
                            <a:schemeClr val="tx1"/>
                          </a:solidFill>
                          <a:effectLst/>
                          <a:latin typeface="+mn-lt"/>
                        </a:rPr>
                        <a:t>Objectives of the Literature Review</a:t>
                      </a:r>
                      <a:endParaRPr lang="fr-FR" sz="2200" b="1" dirty="0">
                        <a:solidFill>
                          <a:schemeClr val="tx1"/>
                        </a:solidFill>
                        <a:latin typeface="+mn-lt"/>
                      </a:endParaRPr>
                    </a:p>
                  </a:txBody>
                  <a:tcPr marL="91439" marR="91439" marT="45724" marB="4572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extLst>
                  <a:ext uri="{0D108BD9-81ED-4DB2-BD59-A6C34878D82A}">
                    <a16:rowId xmlns:a16="http://schemas.microsoft.com/office/drawing/2014/main" val="10000"/>
                  </a:ext>
                </a:extLst>
              </a:tr>
              <a:tr h="459343">
                <a:tc>
                  <a:txBody>
                    <a:bodyPr/>
                    <a:lstStyle/>
                    <a:p>
                      <a:r>
                        <a:rPr kumimoji="0" lang="en-CA" sz="2200" b="0" kern="1200" noProof="0" dirty="0">
                          <a:solidFill>
                            <a:schemeClr val="dk1"/>
                          </a:solidFill>
                          <a:latin typeface="+mn-lt"/>
                          <a:ea typeface="+mn-ea"/>
                          <a:cs typeface="+mn-cs"/>
                        </a:rPr>
                        <a:t>Developments in the</a:t>
                      </a:r>
                      <a:r>
                        <a:rPr kumimoji="0" lang="en-CA" sz="2200" b="0" kern="1200" baseline="0" noProof="0" dirty="0">
                          <a:solidFill>
                            <a:schemeClr val="dk1"/>
                          </a:solidFill>
                          <a:latin typeface="+mn-lt"/>
                          <a:ea typeface="+mn-ea"/>
                          <a:cs typeface="+mn-cs"/>
                        </a:rPr>
                        <a:t> field</a:t>
                      </a:r>
                      <a:endParaRPr lang="en-CA" sz="2200" b="0" noProof="0" dirty="0">
                        <a:latin typeface="+mn-lt"/>
                      </a:endParaRPr>
                    </a:p>
                  </a:txBody>
                  <a:tcPr marL="91439" marR="9143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0" i="0" u="none" strike="noStrike" cap="none" normalizeH="0" baseline="0" dirty="0">
                          <a:ln>
                            <a:noFill/>
                          </a:ln>
                          <a:solidFill>
                            <a:srgbClr val="000000"/>
                          </a:solidFill>
                          <a:effectLst/>
                          <a:latin typeface="+mn-lt"/>
                        </a:rPr>
                        <a:t>Inform students of developments</a:t>
                      </a:r>
                    </a:p>
                  </a:txBody>
                  <a:tcPr marL="91439" marR="9143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7572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0" i="0" u="none" strike="noStrike" cap="none" normalizeH="0" baseline="0" dirty="0">
                          <a:ln>
                            <a:noFill/>
                          </a:ln>
                          <a:solidFill>
                            <a:srgbClr val="000000"/>
                          </a:solidFill>
                          <a:effectLst/>
                          <a:latin typeface="+mn-lt"/>
                        </a:rPr>
                        <a:t>Knowledge of information resources and research methods</a:t>
                      </a:r>
                    </a:p>
                  </a:txBody>
                  <a:tcPr marL="91439" marR="9143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0" i="0" u="none" strike="noStrike" cap="none" normalizeH="0" baseline="0" dirty="0">
                          <a:ln>
                            <a:noFill/>
                          </a:ln>
                          <a:solidFill>
                            <a:srgbClr val="000000"/>
                          </a:solidFill>
                          <a:effectLst/>
                          <a:latin typeface="+mn-lt"/>
                        </a:rPr>
                        <a:t>Establish your credibility</a:t>
                      </a:r>
                    </a:p>
                  </a:txBody>
                  <a:tcPr marL="91439" marR="9143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7572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0" i="0" u="none" strike="noStrike" cap="none" normalizeH="0" baseline="0" dirty="0">
                          <a:ln>
                            <a:noFill/>
                          </a:ln>
                          <a:solidFill>
                            <a:srgbClr val="000000"/>
                          </a:solidFill>
                          <a:effectLst/>
                          <a:latin typeface="+mn-lt"/>
                        </a:rPr>
                        <a:t>Identify gaps in the literature = research questions</a:t>
                      </a:r>
                    </a:p>
                  </a:txBody>
                  <a:tcPr marL="91439" marR="9143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0" i="0" u="none" strike="noStrike" cap="none" normalizeH="0" baseline="0" dirty="0">
                          <a:ln>
                            <a:noFill/>
                          </a:ln>
                          <a:solidFill>
                            <a:srgbClr val="000000"/>
                          </a:solidFill>
                          <a:effectLst/>
                          <a:latin typeface="+mn-lt"/>
                        </a:rPr>
                        <a:t>Discuss relevance and scope of your questions</a:t>
                      </a:r>
                    </a:p>
                  </a:txBody>
                  <a:tcPr marL="91439" marR="9143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6401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0" i="0" u="none" strike="noStrike" cap="none" normalizeH="0" baseline="0" dirty="0">
                          <a:ln>
                            <a:noFill/>
                          </a:ln>
                          <a:solidFill>
                            <a:srgbClr val="000000"/>
                          </a:solidFill>
                          <a:effectLst/>
                          <a:latin typeface="+mn-lt"/>
                        </a:rPr>
                        <a:t>Evaluate methodologies</a:t>
                      </a:r>
                    </a:p>
                  </a:txBody>
                  <a:tcPr marL="91439" marR="9143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0" i="0" u="none" strike="noStrike" cap="none" normalizeH="0" baseline="0" dirty="0">
                          <a:ln>
                            <a:noFill/>
                          </a:ln>
                          <a:solidFill>
                            <a:srgbClr val="000000"/>
                          </a:solidFill>
                          <a:effectLst/>
                          <a:latin typeface="+mn-lt"/>
                        </a:rPr>
                        <a:t>Context of your methodological approach</a:t>
                      </a:r>
                    </a:p>
                  </a:txBody>
                  <a:tcPr marL="91439" marR="9143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6401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0" i="0" u="none" strike="noStrike" cap="none" normalizeH="0" baseline="0" dirty="0">
                          <a:ln>
                            <a:noFill/>
                          </a:ln>
                          <a:solidFill>
                            <a:srgbClr val="000000"/>
                          </a:solidFill>
                          <a:effectLst/>
                          <a:latin typeface="+mn-lt"/>
                        </a:rPr>
                        <a:t>Develop your own methodological approach</a:t>
                      </a:r>
                    </a:p>
                  </a:txBody>
                  <a:tcPr marL="91439" marR="9143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200" b="0" i="0" u="none" strike="noStrike" cap="none" normalizeH="0" baseline="0" dirty="0">
                          <a:ln>
                            <a:noFill/>
                          </a:ln>
                          <a:solidFill>
                            <a:srgbClr val="000000"/>
                          </a:solidFill>
                          <a:effectLst/>
                          <a:latin typeface="+mn-lt"/>
                        </a:rPr>
                        <a:t>Discuss relevance and applicability of your approach</a:t>
                      </a:r>
                    </a:p>
                  </a:txBody>
                  <a:tcPr marL="91439" marR="91439"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63514" name="Espace réservé du numéro de diapositive 5"/>
          <p:cNvSpPr>
            <a:spLocks noGrp="1"/>
          </p:cNvSpPr>
          <p:nvPr>
            <p:ph type="sldNum" sz="quarter" idx="11"/>
            <p:custDataLst>
              <p:tags r:id="rId4"/>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spcBef>
                <a:spcPct val="0"/>
              </a:spcBef>
              <a:buClrTx/>
              <a:buSzTx/>
              <a:buFontTx/>
              <a:buNone/>
            </a:pPr>
            <a:fld id="{84BEE4E1-CF4E-40BA-91F1-38F67CAABBCA}" type="slidenum">
              <a:rPr lang="fr-BE" altLang="fr-FR" sz="1400" smtClean="0">
                <a:solidFill>
                  <a:srgbClr val="FFFFFF"/>
                </a:solidFill>
              </a:rPr>
              <a:pPr>
                <a:spcBef>
                  <a:spcPct val="0"/>
                </a:spcBef>
                <a:buClrTx/>
                <a:buSzTx/>
                <a:buFontTx/>
                <a:buNone/>
              </a:pPr>
              <a:t>10</a:t>
            </a:fld>
            <a:endParaRPr lang="fr-BE" altLang="fr-FR" sz="1400">
              <a:solidFill>
                <a:srgbClr val="FFFFFF"/>
              </a:solidFill>
            </a:endParaRPr>
          </a:p>
        </p:txBody>
      </p:sp>
      <p:sp>
        <p:nvSpPr>
          <p:cNvPr id="20507" name="ZoneTexte 6"/>
          <p:cNvSpPr txBox="1">
            <a:spLocks noChangeArrowheads="1"/>
          </p:cNvSpPr>
          <p:nvPr>
            <p:custDataLst>
              <p:tags r:id="rId5"/>
            </p:custDataLst>
          </p:nvPr>
        </p:nvSpPr>
        <p:spPr bwMode="auto">
          <a:xfrm>
            <a:off x="357352" y="5931584"/>
            <a:ext cx="8381836" cy="646331"/>
          </a:xfrm>
          <a:prstGeom prst="rect">
            <a:avLst/>
          </a:prstGeom>
          <a:noFill/>
          <a:ln w="9525">
            <a:noFill/>
            <a:miter lim="800000"/>
            <a:headEnd/>
            <a:tailEnd/>
          </a:ln>
        </p:spPr>
        <p:txBody>
          <a:bodyPr wrap="square">
            <a:spAutoFit/>
          </a:bodyPr>
          <a:lstStyle/>
          <a:p>
            <a:pPr marL="541338" indent="-541338" eaLnBrk="1" hangingPunct="1">
              <a:defRPr/>
            </a:pPr>
            <a:r>
              <a:rPr lang="en-CA" dirty="0">
                <a:latin typeface="+mn-lt"/>
                <a:cs typeface="+mn-cs"/>
              </a:rPr>
              <a:t>O'Leary, Z. (2004). Working with literature. In </a:t>
            </a:r>
            <a:r>
              <a:rPr lang="en-CA" i="1" dirty="0">
                <a:latin typeface="+mn-lt"/>
                <a:cs typeface="+mn-cs"/>
              </a:rPr>
              <a:t>The essential guide to doing</a:t>
            </a:r>
          </a:p>
          <a:p>
            <a:pPr marL="541338" indent="-541338" eaLnBrk="1" hangingPunct="1">
              <a:tabLst>
                <a:tab pos="536575" algn="l"/>
              </a:tabLst>
              <a:defRPr/>
            </a:pPr>
            <a:r>
              <a:rPr lang="en-CA" i="1" dirty="0">
                <a:latin typeface="+mn-lt"/>
                <a:cs typeface="+mn-cs"/>
              </a:rPr>
              <a:t>research</a:t>
            </a:r>
            <a:r>
              <a:rPr lang="en-CA" dirty="0">
                <a:latin typeface="+mn-lt"/>
                <a:cs typeface="+mn-cs"/>
              </a:rPr>
              <a:t> (p. 79). SAGE. </a:t>
            </a:r>
            <a:r>
              <a:rPr lang="en-CA" dirty="0">
                <a:latin typeface="+mn-lt"/>
                <a:cs typeface="+mn-cs"/>
                <a:hlinkClick r:id="rId8"/>
              </a:rPr>
              <a:t>https://polymtl.on.worldcat.org/oclc/61494250</a:t>
            </a:r>
            <a:r>
              <a:rPr lang="en-CA" dirty="0">
                <a:latin typeface="+mn-lt"/>
                <a:cs typeface="+mn-cs"/>
              </a:rPr>
              <a:t> </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Espace réservé du numéro de diapositive 3"/>
          <p:cNvSpPr>
            <a:spLocks noGrp="1"/>
          </p:cNvSpPr>
          <p:nvPr>
            <p:ph type="sldNum" sz="quarter" idx="12"/>
            <p:custDataLst>
              <p:tags r:id="rId2"/>
            </p:custDataLst>
          </p:nvPr>
        </p:nvSpPr>
        <p:spPr bwMode="auto">
          <a:ln>
            <a:miter lim="800000"/>
            <a:headEnd/>
            <a:tailEnd/>
          </a:ln>
        </p:spPr>
        <p:txBody>
          <a:bodyPr wrap="square" numCol="1" anchorCtr="0" compatLnSpc="1">
            <a:prstTxWarp prst="textNoShape">
              <a:avLst/>
            </a:prstTxWarp>
          </a:bodyPr>
          <a:lstStyle/>
          <a:p>
            <a:pPr>
              <a:defRPr/>
            </a:pPr>
            <a:fld id="{547179FA-9B7A-434D-8F8E-E6A81AEC56F4}" type="slidenum">
              <a:rPr lang="fr-FR"/>
              <a:pPr>
                <a:defRPr/>
              </a:pPr>
              <a:t>11</a:t>
            </a:fld>
            <a:endParaRPr lang="fr-FR" dirty="0"/>
          </a:p>
        </p:txBody>
      </p:sp>
      <p:sp>
        <p:nvSpPr>
          <p:cNvPr id="20483" name="Espace réservé du contenu 2"/>
          <p:cNvSpPr>
            <a:spLocks noGrp="1"/>
          </p:cNvSpPr>
          <p:nvPr>
            <p:ph idx="4294967295"/>
            <p:custDataLst>
              <p:tags r:id="rId3"/>
            </p:custDataLst>
          </p:nvPr>
        </p:nvSpPr>
        <p:spPr>
          <a:xfrm>
            <a:off x="357187" y="1323756"/>
            <a:ext cx="8381999" cy="4893800"/>
          </a:xfrm>
        </p:spPr>
        <p:txBody>
          <a:bodyPr>
            <a:normAutofit/>
          </a:bodyPr>
          <a:lstStyle/>
          <a:p>
            <a:pPr marL="136525" indent="0" fontAlgn="auto">
              <a:spcAft>
                <a:spcPts val="0"/>
              </a:spcAft>
              <a:buClr>
                <a:srgbClr val="FFC000"/>
              </a:buClr>
              <a:buSzPct val="80000"/>
              <a:buNone/>
              <a:defRPr/>
            </a:pPr>
            <a:r>
              <a:rPr lang="en-CA" sz="2400" dirty="0"/>
              <a:t>Consult our </a:t>
            </a:r>
            <a:r>
              <a:rPr lang="en-CA" sz="2400" dirty="0">
                <a:solidFill>
                  <a:srgbClr val="00B0F0"/>
                </a:solidFill>
                <a:hlinkClick r:id="rId11"/>
              </a:rPr>
              <a:t>Literature Review</a:t>
            </a:r>
            <a:r>
              <a:rPr lang="en-CA" sz="2400" dirty="0"/>
              <a:t> guide, and especially the tabs Conduct a </a:t>
            </a:r>
            <a:r>
              <a:rPr lang="en-CA" dirty="0"/>
              <a:t>L</a:t>
            </a:r>
            <a:r>
              <a:rPr lang="en-CA" sz="2400" dirty="0"/>
              <a:t>iterature </a:t>
            </a:r>
            <a:r>
              <a:rPr lang="en-CA" dirty="0"/>
              <a:t>R</a:t>
            </a:r>
            <a:r>
              <a:rPr lang="en-CA" sz="2400" dirty="0"/>
              <a:t>eview and </a:t>
            </a:r>
            <a:r>
              <a:rPr lang="en-CA" sz="2400" dirty="0">
                <a:hlinkClick r:id="rId12"/>
              </a:rPr>
              <a:t>Writing Tools</a:t>
            </a:r>
            <a:r>
              <a:rPr lang="en-CA" sz="2400" dirty="0"/>
              <a:t>, for a checklist of criteria and </a:t>
            </a:r>
            <a:r>
              <a:rPr lang="en-CA" dirty="0"/>
              <a:t>for recommended books on the subject</a:t>
            </a:r>
            <a:r>
              <a:rPr lang="en-CA" sz="2400" dirty="0"/>
              <a:t>.</a:t>
            </a:r>
          </a:p>
        </p:txBody>
      </p:sp>
      <p:sp>
        <p:nvSpPr>
          <p:cNvPr id="52228" name="Titre 1"/>
          <p:cNvSpPr>
            <a:spLocks noGrp="1"/>
          </p:cNvSpPr>
          <p:nvPr>
            <p:ph type="title" idx="4294967295"/>
            <p:custDataLst>
              <p:tags r:id="rId4"/>
            </p:custDataLst>
          </p:nvPr>
        </p:nvSpPr>
        <p:spPr bwMode="auto">
          <a:xfrm>
            <a:off x="593888" y="192024"/>
            <a:ext cx="8145299" cy="790118"/>
          </a:xfrm>
          <a:prstGeom prst="rect">
            <a:avLst/>
          </a:prstGeom>
          <a:noFill/>
          <a:ln>
            <a:miter lim="800000"/>
            <a:headEnd/>
            <a:tailEnd/>
          </a:ln>
        </p:spPr>
        <p:txBody>
          <a:bodyPr/>
          <a:lstStyle/>
          <a:p>
            <a:r>
              <a:rPr lang="en-CA" sz="3200" b="1" dirty="0">
                <a:solidFill>
                  <a:schemeClr val="accent1"/>
                </a:solidFill>
              </a:rPr>
              <a:t>Writing a literature review</a:t>
            </a:r>
          </a:p>
        </p:txBody>
      </p:sp>
      <p:pic>
        <p:nvPicPr>
          <p:cNvPr id="121866" name="Picture 10" descr="Rédiger pour être publié!"/>
          <p:cNvPicPr>
            <a:picLocks noChangeAspect="1" noChangeArrowheads="1"/>
          </p:cNvPicPr>
          <p:nvPr>
            <p:custDataLst>
              <p:tags r:id="rId5"/>
            </p:custDataLst>
          </p:nvPr>
        </p:nvPicPr>
        <p:blipFill>
          <a:blip r:embed="rId13">
            <a:extLst>
              <a:ext uri="{28A0092B-C50C-407E-A947-70E740481C1C}">
                <a14:useLocalDpi xmlns:a14="http://schemas.microsoft.com/office/drawing/2010/main" val="0"/>
              </a:ext>
            </a:extLst>
          </a:blip>
          <a:srcRect/>
          <a:stretch>
            <a:fillRect/>
          </a:stretch>
        </p:blipFill>
        <p:spPr bwMode="auto">
          <a:xfrm rot="1619597">
            <a:off x="6690518" y="3301321"/>
            <a:ext cx="1219200" cy="1847851"/>
          </a:xfrm>
          <a:prstGeom prst="rect">
            <a:avLst/>
          </a:prstGeom>
          <a:noFill/>
          <a:extLst>
            <a:ext uri="{909E8E84-426E-40DD-AFC4-6F175D3DCCD1}">
              <a14:hiddenFill xmlns:a14="http://schemas.microsoft.com/office/drawing/2010/main">
                <a:solidFill>
                  <a:srgbClr val="FFFFFF"/>
                </a:solidFill>
              </a14:hiddenFill>
            </a:ext>
          </a:extLst>
        </p:spPr>
      </p:pic>
      <p:pic>
        <p:nvPicPr>
          <p:cNvPr id="121868" name="Picture 12" descr="Couverture"/>
          <p:cNvPicPr>
            <a:picLocks noChangeAspect="1" noChangeArrowheads="1"/>
          </p:cNvPicPr>
          <p:nvPr>
            <p:custDataLst>
              <p:tags r:id="rId6"/>
            </p:custDataLst>
          </p:nvPr>
        </p:nvPicPr>
        <p:blipFill>
          <a:blip r:embed="rId14">
            <a:extLst>
              <a:ext uri="{28A0092B-C50C-407E-A947-70E740481C1C}">
                <a14:useLocalDpi xmlns:a14="http://schemas.microsoft.com/office/drawing/2010/main" val="0"/>
              </a:ext>
            </a:extLst>
          </a:blip>
          <a:srcRect/>
          <a:stretch>
            <a:fillRect/>
          </a:stretch>
        </p:blipFill>
        <p:spPr bwMode="auto">
          <a:xfrm rot="20497118">
            <a:off x="738127" y="3344863"/>
            <a:ext cx="1219200" cy="1838325"/>
          </a:xfrm>
          <a:prstGeom prst="rect">
            <a:avLst/>
          </a:prstGeom>
          <a:noFill/>
          <a:extLst>
            <a:ext uri="{909E8E84-426E-40DD-AFC4-6F175D3DCCD1}">
              <a14:hiddenFill xmlns:a14="http://schemas.microsoft.com/office/drawing/2010/main">
                <a:solidFill>
                  <a:srgbClr val="FFFFFF"/>
                </a:solidFill>
              </a14:hiddenFill>
            </a:ext>
          </a:extLst>
        </p:spPr>
      </p:pic>
      <p:pic>
        <p:nvPicPr>
          <p:cNvPr id="121872" name="Picture 16" descr="http://images.amazon.com/images/P/1412961351.jpg"/>
          <p:cNvPicPr>
            <a:picLocks noChangeAspect="1" noChangeArrowheads="1"/>
          </p:cNvPicPr>
          <p:nvPr>
            <p:custDataLst>
              <p:tags r:id="rId7"/>
            </p:custDataLst>
          </p:nvPr>
        </p:nvPicPr>
        <p:blipFill>
          <a:blip r:embed="rId15" cstate="print">
            <a:extLst>
              <a:ext uri="{28A0092B-C50C-407E-A947-70E740481C1C}">
                <a14:useLocalDpi xmlns:a14="http://schemas.microsoft.com/office/drawing/2010/main" val="0"/>
              </a:ext>
            </a:extLst>
          </a:blip>
          <a:srcRect/>
          <a:stretch>
            <a:fillRect/>
          </a:stretch>
        </p:blipFill>
        <p:spPr bwMode="auto">
          <a:xfrm>
            <a:off x="2537977" y="3046173"/>
            <a:ext cx="1368152" cy="205428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5" descr="http://cdn1.fishpond.com.au/0024/020/784/23402585/4.jpeg">
            <a:hlinkClick r:id="rId16"/>
          </p:cNvPr>
          <p:cNvPicPr>
            <a:picLocks noChangeAspect="1" noChangeArrowheads="1"/>
          </p:cNvPicPr>
          <p:nvPr>
            <p:custDataLst>
              <p:tags r:id="rId8"/>
            </p:custDataLst>
          </p:nvPr>
        </p:nvPicPr>
        <p:blipFill>
          <a:blip r:embed="rId17" cstate="print"/>
          <a:srcRect/>
          <a:stretch>
            <a:fillRect/>
          </a:stretch>
        </p:blipFill>
        <p:spPr bwMode="auto">
          <a:xfrm>
            <a:off x="4695146" y="3273578"/>
            <a:ext cx="1162904" cy="1657649"/>
          </a:xfrm>
          <a:prstGeom prst="rect">
            <a:avLst/>
          </a:prstGeom>
          <a:noFill/>
          <a:ln>
            <a:solidFill>
              <a:schemeClr val="tx1"/>
            </a:solidFill>
          </a:ln>
        </p:spPr>
      </p:pic>
    </p:spTree>
    <p:custDataLst>
      <p:tags r:id="rId1"/>
    </p:custDataLst>
    <p:extLst>
      <p:ext uri="{BB962C8B-B14F-4D97-AF65-F5344CB8AC3E}">
        <p14:creationId xmlns:p14="http://schemas.microsoft.com/office/powerpoint/2010/main" val="1698253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Espace réservé du contenu 2"/>
          <p:cNvSpPr>
            <a:spLocks noGrp="1"/>
          </p:cNvSpPr>
          <p:nvPr>
            <p:ph sz="quarter" idx="2"/>
            <p:custDataLst>
              <p:tags r:id="rId2"/>
            </p:custDataLst>
          </p:nvPr>
        </p:nvSpPr>
        <p:spPr>
          <a:xfrm>
            <a:off x="611188" y="1571625"/>
            <a:ext cx="7921625" cy="4017963"/>
          </a:xfrm>
        </p:spPr>
        <p:txBody>
          <a:bodyPr/>
          <a:lstStyle/>
          <a:p>
            <a:pPr lvl="1" eaLnBrk="1" hangingPunct="1">
              <a:buFont typeface="Wingdings 2" panose="05020102010507070707" pitchFamily="18" charset="2"/>
              <a:buNone/>
            </a:pPr>
            <a:endParaRPr lang="fr-CA" altLang="fr-FR" sz="2600"/>
          </a:p>
          <a:p>
            <a:pPr lvl="1" eaLnBrk="1" hangingPunct="1">
              <a:buFont typeface="Wingdings 2" panose="05020102010507070707" pitchFamily="18" charset="2"/>
              <a:buNone/>
            </a:pPr>
            <a:endParaRPr lang="fr-CA" altLang="fr-FR"/>
          </a:p>
          <a:p>
            <a:pPr lvl="1" eaLnBrk="1" hangingPunct="1">
              <a:buFont typeface="Wingdings 2" panose="05020102010507070707" pitchFamily="18" charset="2"/>
              <a:buNone/>
            </a:pPr>
            <a:r>
              <a:rPr lang="fr-CA" altLang="fr-FR"/>
              <a:t>	</a:t>
            </a:r>
          </a:p>
          <a:p>
            <a:pPr lvl="1" eaLnBrk="1" hangingPunct="1">
              <a:buFont typeface="Wingdings 2" panose="05020102010507070707" pitchFamily="18" charset="2"/>
              <a:buNone/>
            </a:pPr>
            <a:r>
              <a:rPr lang="fr-CA" altLang="fr-FR"/>
              <a:t>	</a:t>
            </a:r>
          </a:p>
          <a:p>
            <a:pPr lvl="1" eaLnBrk="1" hangingPunct="1">
              <a:buFont typeface="Wingdings 2" panose="05020102010507070707" pitchFamily="18" charset="2"/>
              <a:buNone/>
            </a:pPr>
            <a:endParaRPr lang="fr-CA" altLang="fr-FR"/>
          </a:p>
        </p:txBody>
      </p:sp>
      <p:sp>
        <p:nvSpPr>
          <p:cNvPr id="60419" name="Espace réservé du texte 4"/>
          <p:cNvSpPr>
            <a:spLocks noGrp="1"/>
          </p:cNvSpPr>
          <p:nvPr>
            <p:ph type="body" sz="quarter" idx="1"/>
            <p:custDataLst>
              <p:tags r:id="rId3"/>
            </p:custDataLst>
          </p:nvPr>
        </p:nvSpPr>
        <p:spPr>
          <a:xfrm>
            <a:off x="900113" y="1916113"/>
            <a:ext cx="7158037" cy="2071687"/>
          </a:xfrm>
        </p:spPr>
        <p:txBody>
          <a:bodyPr/>
          <a:lstStyle/>
          <a:p>
            <a:pPr algn="ctr"/>
            <a:r>
              <a:rPr lang="en-US" altLang="fr-FR" sz="4000" dirty="0"/>
              <a:t>Services p</a:t>
            </a:r>
            <a:r>
              <a:rPr lang="en-US" altLang="fr-FR" sz="4000" dirty="0" smtClean="0"/>
              <a:t>rovided </a:t>
            </a:r>
            <a:r>
              <a:rPr lang="en-US" altLang="fr-FR" sz="4000" dirty="0"/>
              <a:t>by </a:t>
            </a:r>
          </a:p>
          <a:p>
            <a:pPr algn="ctr"/>
            <a:r>
              <a:rPr lang="en-US" altLang="fr-FR" sz="4000" dirty="0"/>
              <a:t>the Library</a:t>
            </a:r>
          </a:p>
        </p:txBody>
      </p:sp>
      <p:pic>
        <p:nvPicPr>
          <p:cNvPr id="60420" name="Picture 2"/>
          <p:cNvPicPr>
            <a:picLocks noChangeAspect="1" noChangeArrowheads="1"/>
          </p:cNvPicPr>
          <p:nvPr>
            <p:custDataLst>
              <p:tags r:id="rId4"/>
            </p:custDataLst>
          </p:nvPr>
        </p:nvPicPr>
        <p:blipFill>
          <a:blip r:embed="rId9">
            <a:extLst>
              <a:ext uri="{28A0092B-C50C-407E-A947-70E740481C1C}">
                <a14:useLocalDpi xmlns:a14="http://schemas.microsoft.com/office/drawing/2010/main" val="0"/>
              </a:ext>
            </a:extLst>
          </a:blip>
          <a:srcRect/>
          <a:stretch>
            <a:fillRect/>
          </a:stretch>
        </p:blipFill>
        <p:spPr bwMode="auto">
          <a:xfrm>
            <a:off x="6732588" y="188913"/>
            <a:ext cx="176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Espace réservé du numéro de diapositive 4"/>
          <p:cNvSpPr>
            <a:spLocks noGrp="1"/>
          </p:cNvSpPr>
          <p:nvPr>
            <p:ph type="sldNum" sz="quarter" idx="12"/>
            <p:custDataLst>
              <p:tags r:id="rId5"/>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spcBef>
                <a:spcPct val="0"/>
              </a:spcBef>
              <a:buClrTx/>
              <a:buSzTx/>
              <a:buFontTx/>
              <a:buNone/>
            </a:pPr>
            <a:fld id="{651DB4B2-C2FC-4F64-91D0-702438D55575}" type="slidenum">
              <a:rPr lang="fr-BE" altLang="fr-FR" sz="1400" smtClean="0">
                <a:solidFill>
                  <a:srgbClr val="FFFFFF"/>
                </a:solidFill>
              </a:rPr>
              <a:pPr>
                <a:spcBef>
                  <a:spcPct val="0"/>
                </a:spcBef>
                <a:buClrTx/>
                <a:buSzTx/>
                <a:buFontTx/>
                <a:buNone/>
              </a:pPr>
              <a:t>12</a:t>
            </a:fld>
            <a:endParaRPr lang="fr-BE" altLang="fr-FR" sz="1400">
              <a:solidFill>
                <a:srgbClr val="FFFFFF"/>
              </a:solidFill>
            </a:endParaRPr>
          </a:p>
        </p:txBody>
      </p:sp>
      <p:sp>
        <p:nvSpPr>
          <p:cNvPr id="6" name="Rectangle 5"/>
          <p:cNvSpPr/>
          <p:nvPr>
            <p:custDataLst>
              <p:tags r:id="rId6"/>
            </p:custDataLst>
          </p:nvPr>
        </p:nvSpPr>
        <p:spPr>
          <a:xfrm>
            <a:off x="6496050" y="127000"/>
            <a:ext cx="2185988" cy="59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CA"/>
          </a:p>
        </p:txBody>
      </p:sp>
    </p:spTree>
    <p:custDataLst>
      <p:tags r:id="rId1"/>
    </p:custDataLst>
    <p:extLst>
      <p:ext uri="{BB962C8B-B14F-4D97-AF65-F5344CB8AC3E}">
        <p14:creationId xmlns:p14="http://schemas.microsoft.com/office/powerpoint/2010/main" val="3161382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1057264"/>
            <a:ext cx="9139474" cy="5437081"/>
          </a:xfrm>
          <a:prstGeom prst="rect">
            <a:avLst/>
          </a:prstGeom>
        </p:spPr>
      </p:pic>
      <p:sp>
        <p:nvSpPr>
          <p:cNvPr id="2" name="Espace réservé du numéro de diapositive 1"/>
          <p:cNvSpPr>
            <a:spLocks noGrp="1"/>
          </p:cNvSpPr>
          <p:nvPr>
            <p:ph type="sldNum" sz="quarter" idx="12"/>
            <p:custDataLst>
              <p:tags r:id="rId2"/>
            </p:custDataLst>
          </p:nvPr>
        </p:nvSpPr>
        <p:spPr>
          <a:xfrm>
            <a:off x="8129588" y="6327133"/>
            <a:ext cx="609600" cy="520700"/>
          </a:xfrm>
        </p:spPr>
        <p:txBody>
          <a:bodyPr/>
          <a:lstStyle/>
          <a:p>
            <a:pPr>
              <a:defRPr/>
            </a:pPr>
            <a:fld id="{C3E3712A-E19F-4DA9-9FD3-EC00379F6153}" type="slidenum">
              <a:rPr lang="fr-BE" altLang="fr-FR" smtClean="0">
                <a:solidFill>
                  <a:srgbClr val="0070C0"/>
                </a:solidFill>
              </a:rPr>
              <a:pPr>
                <a:defRPr/>
              </a:pPr>
              <a:t>13</a:t>
            </a:fld>
            <a:endParaRPr lang="fr-BE" altLang="fr-FR" dirty="0">
              <a:solidFill>
                <a:srgbClr val="0070C0"/>
              </a:solidFill>
            </a:endParaRPr>
          </a:p>
        </p:txBody>
      </p:sp>
      <p:sp>
        <p:nvSpPr>
          <p:cNvPr id="4" name="ZoneTexte 3"/>
          <p:cNvSpPr txBox="1"/>
          <p:nvPr>
            <p:custDataLst>
              <p:tags r:id="rId3"/>
            </p:custDataLst>
          </p:nvPr>
        </p:nvSpPr>
        <p:spPr>
          <a:xfrm>
            <a:off x="358219" y="176388"/>
            <a:ext cx="8076169" cy="584775"/>
          </a:xfrm>
          <a:prstGeom prst="rect">
            <a:avLst/>
          </a:prstGeom>
          <a:noFill/>
        </p:spPr>
        <p:txBody>
          <a:bodyPr wrap="square">
            <a:spAutoFit/>
          </a:bodyPr>
          <a:lstStyle/>
          <a:p>
            <a:pPr algn="ctr" eaLnBrk="1" hangingPunct="1">
              <a:defRPr/>
            </a:pPr>
            <a:r>
              <a:rPr lang="en-CA" sz="3200" b="1" cap="small">
                <a:solidFill>
                  <a:schemeClr val="accent1"/>
                </a:solidFill>
                <a:latin typeface="+mj-lt"/>
                <a:ea typeface="+mj-ea"/>
                <a:cs typeface="+mj-cs"/>
              </a:rPr>
              <a:t>Library website – </a:t>
            </a:r>
            <a:r>
              <a:rPr lang="en-CA" sz="3200" b="1" cap="small">
                <a:solidFill>
                  <a:schemeClr val="accent3"/>
                </a:solidFill>
                <a:latin typeface="+mj-lt"/>
                <a:ea typeface="+mj-ea"/>
                <a:cs typeface="+mj-cs"/>
              </a:rPr>
              <a:t>Services</a:t>
            </a:r>
            <a:endParaRPr lang="en-CA" sz="2000" b="1" cap="small">
              <a:solidFill>
                <a:schemeClr val="accent3"/>
              </a:solidFill>
              <a:latin typeface="+mj-lt"/>
              <a:ea typeface="+mj-ea"/>
              <a:cs typeface="+mj-cs"/>
            </a:endParaRPr>
          </a:p>
        </p:txBody>
      </p:sp>
      <p:sp>
        <p:nvSpPr>
          <p:cNvPr id="6" name="Rectangle 5"/>
          <p:cNvSpPr/>
          <p:nvPr>
            <p:custDataLst>
              <p:tags r:id="rId4"/>
            </p:custDataLst>
          </p:nvPr>
        </p:nvSpPr>
        <p:spPr>
          <a:xfrm>
            <a:off x="2374854" y="3107288"/>
            <a:ext cx="1616319" cy="268801"/>
          </a:xfrm>
          <a:prstGeom prst="rect">
            <a:avLst/>
          </a:prstGeom>
          <a:noFill/>
          <a:ln w="50800">
            <a:solidFill>
              <a:srgbClr val="FF000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 name="Rectangle 7">
            <a:extLst>
              <a:ext uri="{FF2B5EF4-FFF2-40B4-BE49-F238E27FC236}">
                <a16:creationId xmlns:a16="http://schemas.microsoft.com/office/drawing/2014/main" id="{A191018E-6D23-BB46-8594-3B3322983412}"/>
              </a:ext>
            </a:extLst>
          </p:cNvPr>
          <p:cNvSpPr/>
          <p:nvPr>
            <p:custDataLst>
              <p:tags r:id="rId5"/>
            </p:custDataLst>
          </p:nvPr>
        </p:nvSpPr>
        <p:spPr>
          <a:xfrm>
            <a:off x="2573872" y="939719"/>
            <a:ext cx="3792071" cy="461665"/>
          </a:xfrm>
          <a:prstGeom prst="rect">
            <a:avLst/>
          </a:prstGeom>
          <a:solidFill>
            <a:srgbClr val="00B0F0"/>
          </a:solidFill>
        </p:spPr>
        <p:txBody>
          <a:bodyPr wrap="square">
            <a:spAutoFit/>
          </a:bodyPr>
          <a:lstStyle/>
          <a:p>
            <a:pPr algn="ctr"/>
            <a:r>
              <a:rPr lang="en-CA" sz="2400" b="1" dirty="0">
                <a:latin typeface="+mn-lt"/>
                <a:hlinkClick r:id="rId9"/>
              </a:rPr>
              <a:t>www.polymtl.ca/biblio/en</a:t>
            </a:r>
            <a:endParaRPr lang="en-CA" sz="2400" b="1" dirty="0">
              <a:latin typeface="+mn-lt"/>
            </a:endParaRPr>
          </a:p>
        </p:txBody>
      </p:sp>
    </p:spTree>
    <p:custDataLst>
      <p:tags r:id="rId1"/>
    </p:custDataLst>
    <p:extLst>
      <p:ext uri="{BB962C8B-B14F-4D97-AF65-F5344CB8AC3E}">
        <p14:creationId xmlns:p14="http://schemas.microsoft.com/office/powerpoint/2010/main" val="2925668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478" y="1060241"/>
            <a:ext cx="9084428" cy="4911214"/>
          </a:xfrm>
          <a:prstGeom prst="rect">
            <a:avLst/>
          </a:prstGeom>
        </p:spPr>
      </p:pic>
      <p:sp>
        <p:nvSpPr>
          <p:cNvPr id="3" name="Espace réservé du numéro de diapositive 2"/>
          <p:cNvSpPr>
            <a:spLocks noGrp="1"/>
          </p:cNvSpPr>
          <p:nvPr>
            <p:ph type="sldNum" sz="quarter" idx="12"/>
            <p:custDataLst>
              <p:tags r:id="rId1"/>
            </p:custDataLst>
          </p:nvPr>
        </p:nvSpPr>
        <p:spPr>
          <a:xfrm>
            <a:off x="8263136" y="6117728"/>
            <a:ext cx="609600" cy="520700"/>
          </a:xfrm>
        </p:spPr>
        <p:txBody>
          <a:bodyPr/>
          <a:lstStyle/>
          <a:p>
            <a:pPr>
              <a:defRPr/>
            </a:pPr>
            <a:fld id="{97FBABDC-C2A9-42C0-86EF-9DF8FA7944A3}" type="slidenum">
              <a:rPr lang="fr-FR" smtClean="0">
                <a:solidFill>
                  <a:srgbClr val="0070C0"/>
                </a:solidFill>
              </a:rPr>
              <a:pPr>
                <a:defRPr/>
              </a:pPr>
              <a:t>14</a:t>
            </a:fld>
            <a:endParaRPr lang="fr-FR" dirty="0">
              <a:solidFill>
                <a:srgbClr val="0070C0"/>
              </a:solidFill>
            </a:endParaRPr>
          </a:p>
        </p:txBody>
      </p:sp>
      <p:sp>
        <p:nvSpPr>
          <p:cNvPr id="8" name="Titre 1"/>
          <p:cNvSpPr txBox="1">
            <a:spLocks/>
          </p:cNvSpPr>
          <p:nvPr>
            <p:custDataLst>
              <p:tags r:id="rId2"/>
            </p:custDataLst>
          </p:nvPr>
        </p:nvSpPr>
        <p:spPr>
          <a:xfrm>
            <a:off x="395536" y="116632"/>
            <a:ext cx="8172400" cy="706437"/>
          </a:xfrm>
          <a:prstGeom prst="rect">
            <a:avLst/>
          </a:prstGeom>
        </p:spPr>
        <p:txBody>
          <a:bodyPr/>
          <a:lstStyle/>
          <a:p>
            <a:pPr algn="ctr">
              <a:defRPr/>
            </a:pPr>
            <a:r>
              <a:rPr lang="fr-CA" sz="3200" b="1" cap="small" dirty="0">
                <a:solidFill>
                  <a:schemeClr val="accent1"/>
                </a:solidFill>
                <a:latin typeface="+mj-lt"/>
              </a:rPr>
              <a:t>Library </a:t>
            </a:r>
            <a:r>
              <a:rPr lang="fr-CA" sz="3200" b="1" cap="small" dirty="0" err="1">
                <a:solidFill>
                  <a:schemeClr val="accent1"/>
                </a:solidFill>
                <a:latin typeface="+mj-lt"/>
              </a:rPr>
              <a:t>website</a:t>
            </a:r>
            <a:r>
              <a:rPr lang="fr-CA" sz="3200" b="1" cap="small" dirty="0">
                <a:solidFill>
                  <a:schemeClr val="accent1"/>
                </a:solidFill>
                <a:latin typeface="+mj-lt"/>
              </a:rPr>
              <a:t> </a:t>
            </a:r>
            <a:r>
              <a:rPr lang="fr-CA" sz="3200" b="1" cap="small" dirty="0">
                <a:ln w="6350">
                  <a:noFill/>
                </a:ln>
                <a:solidFill>
                  <a:schemeClr val="accent1"/>
                </a:solidFill>
                <a:latin typeface="+mj-lt"/>
                <a:ea typeface="+mj-ea"/>
                <a:cs typeface="+mj-cs"/>
              </a:rPr>
              <a:t>– </a:t>
            </a:r>
            <a:r>
              <a:rPr lang="fr-CA" sz="3200" b="1" cap="small" dirty="0">
                <a:ln w="6350">
                  <a:noFill/>
                </a:ln>
                <a:solidFill>
                  <a:schemeClr val="accent3"/>
                </a:solidFill>
                <a:latin typeface="+mj-lt"/>
                <a:ea typeface="+mj-ea"/>
                <a:cs typeface="+mj-cs"/>
              </a:rPr>
              <a:t>off-campus </a:t>
            </a:r>
            <a:r>
              <a:rPr lang="fr-CA" sz="3200" b="1" cap="small" dirty="0" err="1">
                <a:ln w="6350">
                  <a:noFill/>
                </a:ln>
                <a:solidFill>
                  <a:schemeClr val="accent3"/>
                </a:solidFill>
                <a:latin typeface="+mj-lt"/>
                <a:ea typeface="+mj-ea"/>
                <a:cs typeface="+mj-cs"/>
              </a:rPr>
              <a:t>access</a:t>
            </a:r>
            <a:endParaRPr lang="fr-FR" sz="3200" b="1" cap="small" dirty="0">
              <a:ln w="6350">
                <a:noFill/>
              </a:ln>
              <a:solidFill>
                <a:schemeClr val="accent3"/>
              </a:solidFill>
              <a:latin typeface="+mj-lt"/>
              <a:ea typeface="+mj-ea"/>
              <a:cs typeface="+mj-cs"/>
            </a:endParaRPr>
          </a:p>
        </p:txBody>
      </p:sp>
      <p:sp>
        <p:nvSpPr>
          <p:cNvPr id="9" name="Rectangle 8">
            <a:extLst>
              <a:ext uri="{FF2B5EF4-FFF2-40B4-BE49-F238E27FC236}">
                <a16:creationId xmlns:a16="http://schemas.microsoft.com/office/drawing/2014/main" id="{350853D8-DA3F-8E4E-B157-89434B71CB83}"/>
              </a:ext>
            </a:extLst>
          </p:cNvPr>
          <p:cNvSpPr/>
          <p:nvPr>
            <p:custDataLst>
              <p:tags r:id="rId3"/>
            </p:custDataLst>
          </p:nvPr>
        </p:nvSpPr>
        <p:spPr>
          <a:xfrm>
            <a:off x="1437654" y="6208628"/>
            <a:ext cx="6703215"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0" indent="0" algn="ctr">
              <a:buFont typeface="Wingdings" pitchFamily="2" charset="2"/>
              <a:buNone/>
            </a:pPr>
            <a:r>
              <a:rPr lang="fr-CA" sz="2400" dirty="0">
                <a:ea typeface="Bell Gothic Std Bold"/>
                <a:hlinkClick r:id="rId8"/>
              </a:rPr>
              <a:t>https://www.polymtl.ca/biblio/en/network_access</a:t>
            </a:r>
            <a:endParaRPr lang="fr-CA" sz="2400" dirty="0">
              <a:ea typeface="Bell Gothic Std Bold"/>
            </a:endParaRPr>
          </a:p>
        </p:txBody>
      </p:sp>
      <p:sp>
        <p:nvSpPr>
          <p:cNvPr id="10" name="Rectangle 9">
            <a:extLst>
              <a:ext uri="{FF2B5EF4-FFF2-40B4-BE49-F238E27FC236}">
                <a16:creationId xmlns:a16="http://schemas.microsoft.com/office/drawing/2014/main" id="{0E6786CE-EBF1-624A-824B-9D1542A127FF}"/>
              </a:ext>
            </a:extLst>
          </p:cNvPr>
          <p:cNvSpPr/>
          <p:nvPr>
            <p:custDataLst>
              <p:tags r:id="rId4"/>
            </p:custDataLst>
          </p:nvPr>
        </p:nvSpPr>
        <p:spPr>
          <a:xfrm>
            <a:off x="2074541" y="1507231"/>
            <a:ext cx="6990801" cy="1442445"/>
          </a:xfrm>
          <a:prstGeom prst="rect">
            <a:avLst/>
          </a:prstGeom>
          <a:noFill/>
          <a:ln w="76200">
            <a:solidFill>
              <a:srgbClr val="FF000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9432966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2"/>
            </p:custDataLst>
          </p:nvPr>
        </p:nvSpPr>
        <p:spPr>
          <a:xfrm>
            <a:off x="544512" y="0"/>
            <a:ext cx="7766844" cy="766482"/>
          </a:xfrm>
        </p:spPr>
        <p:txBody>
          <a:bodyPr>
            <a:normAutofit/>
          </a:bodyPr>
          <a:lstStyle/>
          <a:p>
            <a:pPr algn="ctr" eaLnBrk="1" fontAlgn="auto" hangingPunct="1">
              <a:spcAft>
                <a:spcPts val="0"/>
              </a:spcAft>
              <a:defRPr/>
            </a:pPr>
            <a:r>
              <a:rPr lang="en-CA" sz="3200" b="1" dirty="0">
                <a:solidFill>
                  <a:schemeClr val="accent1"/>
                </a:solidFill>
              </a:rPr>
              <a:t>Some other library services</a:t>
            </a:r>
            <a:endParaRPr lang="en-CA" sz="3200" dirty="0">
              <a:solidFill>
                <a:schemeClr val="accent1"/>
              </a:solidFill>
            </a:endParaRPr>
          </a:p>
        </p:txBody>
      </p:sp>
      <p:sp>
        <p:nvSpPr>
          <p:cNvPr id="14339" name="Espace réservé du contenu 2"/>
          <p:cNvSpPr>
            <a:spLocks noGrp="1"/>
          </p:cNvSpPr>
          <p:nvPr>
            <p:ph sz="quarter" idx="1"/>
            <p:custDataLst>
              <p:tags r:id="rId3"/>
            </p:custDataLst>
          </p:nvPr>
        </p:nvSpPr>
        <p:spPr>
          <a:xfrm>
            <a:off x="251828" y="970567"/>
            <a:ext cx="8487359" cy="5548220"/>
          </a:xfrm>
        </p:spPr>
        <p:txBody>
          <a:bodyPr/>
          <a:lstStyle/>
          <a:p>
            <a:pPr marL="631825" indent="-268288" eaLnBrk="1" hangingPunct="1">
              <a:spcAft>
                <a:spcPts val="300"/>
              </a:spcAft>
            </a:pPr>
            <a:r>
              <a:rPr lang="en-CA" dirty="0"/>
              <a:t>Study areas</a:t>
            </a:r>
          </a:p>
          <a:p>
            <a:pPr marL="998538" lvl="1" indent="-268288" eaLnBrk="1" hangingPunct="1">
              <a:spcAft>
                <a:spcPts val="300"/>
              </a:spcAft>
            </a:pPr>
            <a:r>
              <a:rPr lang="en-US" sz="2000" dirty="0"/>
              <a:t>Individual and collaborative workspaces, as well as computer stations (room L-7607 and 7th floor) do not require a reservation. </a:t>
            </a:r>
            <a:endParaRPr lang="en-CA" sz="2000" dirty="0"/>
          </a:p>
          <a:p>
            <a:pPr marL="998538" lvl="1" indent="-268288" eaLnBrk="1" hangingPunct="1">
              <a:spcAft>
                <a:spcPts val="300"/>
              </a:spcAft>
            </a:pPr>
            <a:r>
              <a:rPr lang="en-US" sz="2000" dirty="0"/>
              <a:t>To access a group study room, </a:t>
            </a:r>
            <a:r>
              <a:rPr lang="en-US" sz="2000" dirty="0">
                <a:hlinkClick r:id="rId7"/>
              </a:rPr>
              <a:t>a reservation</a:t>
            </a:r>
            <a:r>
              <a:rPr lang="en-US" sz="2000" dirty="0"/>
              <a:t> is required. </a:t>
            </a:r>
          </a:p>
          <a:p>
            <a:pPr marL="631825" indent="-268288" eaLnBrk="1" hangingPunct="1">
              <a:spcAft>
                <a:spcPts val="300"/>
              </a:spcAft>
            </a:pPr>
            <a:r>
              <a:rPr lang="en-CA" dirty="0"/>
              <a:t>Borrow </a:t>
            </a:r>
            <a:r>
              <a:rPr lang="en-CA" dirty="0">
                <a:hlinkClick r:id="rId8"/>
              </a:rPr>
              <a:t>laptops</a:t>
            </a:r>
            <a:r>
              <a:rPr lang="en-CA" dirty="0"/>
              <a:t> with Antidote and EndNote installed</a:t>
            </a:r>
          </a:p>
          <a:p>
            <a:pPr marL="631825" indent="-268288" eaLnBrk="1" hangingPunct="1">
              <a:spcAft>
                <a:spcPts val="300"/>
              </a:spcAft>
            </a:pPr>
            <a:r>
              <a:rPr lang="en-CA" dirty="0"/>
              <a:t>Borrow </a:t>
            </a:r>
            <a:r>
              <a:rPr lang="en-CA" dirty="0">
                <a:hlinkClick r:id="rId9"/>
              </a:rPr>
              <a:t>board games</a:t>
            </a:r>
            <a:endParaRPr lang="en-CA" i="1" dirty="0"/>
          </a:p>
          <a:p>
            <a:pPr marL="631825" indent="-268288" eaLnBrk="1" hangingPunct="1">
              <a:spcAft>
                <a:spcPts val="300"/>
              </a:spcAft>
            </a:pPr>
            <a:r>
              <a:rPr lang="en-CA" dirty="0" smtClean="0">
                <a:hlinkClick r:id="rId10"/>
              </a:rPr>
              <a:t>Scan </a:t>
            </a:r>
            <a:r>
              <a:rPr lang="en-CA" dirty="0">
                <a:hlinkClick r:id="rId10"/>
              </a:rPr>
              <a:t>and print</a:t>
            </a:r>
            <a:endParaRPr lang="en-CA" dirty="0"/>
          </a:p>
          <a:p>
            <a:pPr marL="631825" indent="-268288" eaLnBrk="1" hangingPunct="1">
              <a:spcAft>
                <a:spcPts val="300"/>
              </a:spcAft>
            </a:pPr>
            <a:r>
              <a:rPr lang="en-CA" dirty="0">
                <a:solidFill>
                  <a:schemeClr val="accent1">
                    <a:lumMod val="60000"/>
                    <a:lumOff val="40000"/>
                  </a:schemeClr>
                </a:solidFill>
                <a:hlinkClick r:id="rId11"/>
              </a:rPr>
              <a:t>Interlibrary loan</a:t>
            </a:r>
            <a:r>
              <a:rPr lang="en-CA" dirty="0">
                <a:solidFill>
                  <a:schemeClr val="accent1">
                    <a:lumMod val="60000"/>
                    <a:lumOff val="40000"/>
                  </a:schemeClr>
                </a:solidFill>
              </a:rPr>
              <a:t> </a:t>
            </a:r>
            <a:r>
              <a:rPr lang="en-CA" dirty="0"/>
              <a:t>(for books and articles that we do not have)</a:t>
            </a:r>
            <a:endParaRPr lang="en-CA" dirty="0">
              <a:hlinkClick r:id="rId12"/>
            </a:endParaRPr>
          </a:p>
          <a:p>
            <a:pPr marL="631825" indent="-268288" eaLnBrk="1" hangingPunct="1">
              <a:spcAft>
                <a:spcPts val="300"/>
              </a:spcAft>
            </a:pPr>
            <a:r>
              <a:rPr lang="en-CA" dirty="0">
                <a:hlinkClick r:id="rId13"/>
              </a:rPr>
              <a:t>Borrow documents</a:t>
            </a:r>
            <a:r>
              <a:rPr lang="en-CA" dirty="0"/>
              <a:t> </a:t>
            </a:r>
            <a:r>
              <a:rPr lang="en-CA" dirty="0" smtClean="0"/>
              <a:t>from the Library and from other </a:t>
            </a:r>
            <a:r>
              <a:rPr lang="en-CA" dirty="0"/>
              <a:t>universities in Quebec: with your Poly ID card</a:t>
            </a:r>
          </a:p>
          <a:p>
            <a:pPr marL="363537" lvl="1" indent="0" defTabSz="901700" eaLnBrk="1" hangingPunct="1">
              <a:spcBef>
                <a:spcPts val="1800"/>
              </a:spcBef>
              <a:spcAft>
                <a:spcPts val="300"/>
              </a:spcAft>
              <a:buSzPct val="70000"/>
              <a:buNone/>
            </a:pPr>
            <a:r>
              <a:rPr lang="fr-CA" sz="2400" dirty="0" err="1" smtClean="0"/>
              <a:t>Any</a:t>
            </a:r>
            <a:r>
              <a:rPr lang="fr-CA" sz="2400" dirty="0" smtClean="0"/>
              <a:t> </a:t>
            </a:r>
            <a:r>
              <a:rPr lang="fr-CA" sz="2400" dirty="0"/>
              <a:t>question? </a:t>
            </a:r>
            <a:r>
              <a:rPr lang="fr-CA" sz="2400" dirty="0">
                <a:hlinkClick r:id="rId14"/>
              </a:rPr>
              <a:t>biblio@polymtl.ca</a:t>
            </a:r>
            <a:r>
              <a:rPr lang="fr-CA" sz="2400" dirty="0"/>
              <a:t> or 514-340-4666</a:t>
            </a:r>
          </a:p>
        </p:txBody>
      </p:sp>
      <p:sp>
        <p:nvSpPr>
          <p:cNvPr id="7" name="Espace réservé du numéro de diapositive 2"/>
          <p:cNvSpPr>
            <a:spLocks noGrp="1"/>
          </p:cNvSpPr>
          <p:nvPr>
            <p:ph type="sldNum" sz="quarter" idx="11"/>
            <p:custDataLst>
              <p:tags r:id="rId4"/>
            </p:custDataLst>
          </p:nvPr>
        </p:nvSpPr>
        <p:spPr bwMode="auto">
          <a:xfrm>
            <a:off x="8129588" y="5734050"/>
            <a:ext cx="609600" cy="520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spcBef>
                <a:spcPct val="0"/>
              </a:spcBef>
              <a:buClrTx/>
              <a:buSzTx/>
              <a:buFontTx/>
              <a:buNone/>
            </a:pPr>
            <a:fld id="{91062E25-BB66-4DCF-8204-5E5C60514FF8}" type="slidenum">
              <a:rPr lang="fr-BE" altLang="fr-FR" sz="1400" smtClean="0">
                <a:solidFill>
                  <a:srgbClr val="FFFFFF"/>
                </a:solidFill>
              </a:rPr>
              <a:t>15</a:t>
            </a:fld>
            <a:endParaRPr lang="fr-BE" altLang="fr-FR" sz="1400" dirty="0">
              <a:solidFill>
                <a:srgbClr val="FFFFFF"/>
              </a:solidFill>
            </a:endParaRPr>
          </a:p>
        </p:txBody>
      </p:sp>
    </p:spTree>
    <p:custDataLst>
      <p:tags r:id="rId1"/>
    </p:custDataLst>
    <p:extLst>
      <p:ext uri="{BB962C8B-B14F-4D97-AF65-F5344CB8AC3E}">
        <p14:creationId xmlns:p14="http://schemas.microsoft.com/office/powerpoint/2010/main" val="21687634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rotWithShape="1">
          <a:blip r:embed="rId8"/>
          <a:srcRect l="6190" t="19850" r="8565" b="24639"/>
          <a:stretch/>
        </p:blipFill>
        <p:spPr>
          <a:xfrm>
            <a:off x="178676" y="1312935"/>
            <a:ext cx="8565931" cy="3486290"/>
          </a:xfrm>
          <a:prstGeom prst="rect">
            <a:avLst/>
          </a:prstGeom>
        </p:spPr>
      </p:pic>
      <p:sp>
        <p:nvSpPr>
          <p:cNvPr id="4" name="Titre 3"/>
          <p:cNvSpPr>
            <a:spLocks noGrp="1"/>
          </p:cNvSpPr>
          <p:nvPr>
            <p:ph type="title"/>
            <p:custDataLst>
              <p:tags r:id="rId2"/>
            </p:custDataLst>
          </p:nvPr>
        </p:nvSpPr>
        <p:spPr>
          <a:xfrm>
            <a:off x="663367" y="191212"/>
            <a:ext cx="7981982" cy="635000"/>
          </a:xfrm>
        </p:spPr>
        <p:txBody>
          <a:bodyPr/>
          <a:lstStyle/>
          <a:p>
            <a:pPr algn="ctr">
              <a:defRPr/>
            </a:pPr>
            <a:r>
              <a:rPr lang="en-CA" sz="3200" b="1" dirty="0">
                <a:solidFill>
                  <a:schemeClr val="accent1"/>
                </a:solidFill>
              </a:rPr>
              <a:t>Library website – </a:t>
            </a:r>
            <a:r>
              <a:rPr lang="en-CA" sz="3200" b="1" dirty="0">
                <a:solidFill>
                  <a:srgbClr val="C00000"/>
                </a:solidFill>
              </a:rPr>
              <a:t>Guides &amp; Tutorials</a:t>
            </a:r>
            <a:endParaRPr lang="en-CA" dirty="0">
              <a:solidFill>
                <a:srgbClr val="C00000"/>
              </a:solidFill>
            </a:endParaRPr>
          </a:p>
        </p:txBody>
      </p:sp>
      <p:sp>
        <p:nvSpPr>
          <p:cNvPr id="94211" name="Espace réservé du numéro de diapositive 2"/>
          <p:cNvSpPr>
            <a:spLocks noGrp="1"/>
          </p:cNvSpPr>
          <p:nvPr>
            <p:ph type="sldNum" sz="quarter" idx="11"/>
            <p:custDataLst>
              <p:tags r:id="rId3"/>
            </p:custDataLst>
          </p:nvPr>
        </p:nvSpPr>
        <p:spPr bwMode="auto">
          <a:xfrm>
            <a:off x="8135007" y="5686424"/>
            <a:ext cx="609600" cy="520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spcBef>
                <a:spcPct val="0"/>
              </a:spcBef>
              <a:buClrTx/>
              <a:buSzTx/>
              <a:buFontTx/>
              <a:buNone/>
            </a:pPr>
            <a:fld id="{4B5D023B-7326-4F53-9BCB-00BD27FE47B6}" type="slidenum">
              <a:rPr lang="fr-FR" altLang="fr-FR" sz="1400" smtClean="0">
                <a:solidFill>
                  <a:schemeClr val="bg1"/>
                </a:solidFill>
              </a:rPr>
              <a:pPr>
                <a:spcBef>
                  <a:spcPct val="0"/>
                </a:spcBef>
                <a:buClrTx/>
                <a:buSzTx/>
                <a:buFontTx/>
                <a:buNone/>
              </a:pPr>
              <a:t>16</a:t>
            </a:fld>
            <a:endParaRPr lang="fr-FR" altLang="fr-FR" sz="1400" dirty="0">
              <a:solidFill>
                <a:schemeClr val="bg1"/>
              </a:solidFill>
            </a:endParaRPr>
          </a:p>
        </p:txBody>
      </p:sp>
      <p:sp>
        <p:nvSpPr>
          <p:cNvPr id="6" name="Rectangle 5"/>
          <p:cNvSpPr/>
          <p:nvPr>
            <p:custDataLst>
              <p:tags r:id="rId4"/>
            </p:custDataLst>
          </p:nvPr>
        </p:nvSpPr>
        <p:spPr>
          <a:xfrm>
            <a:off x="3334901" y="1640766"/>
            <a:ext cx="2477320" cy="730959"/>
          </a:xfrm>
          <a:prstGeom prst="rect">
            <a:avLst/>
          </a:prstGeom>
          <a:noFill/>
          <a:ln w="57150">
            <a:solidFill>
              <a:srgbClr val="C0000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CA" dirty="0"/>
          </a:p>
        </p:txBody>
      </p:sp>
      <p:sp>
        <p:nvSpPr>
          <p:cNvPr id="7" name="Rectangle 6"/>
          <p:cNvSpPr/>
          <p:nvPr>
            <p:custDataLst>
              <p:tags r:id="rId5"/>
            </p:custDataLst>
          </p:nvPr>
        </p:nvSpPr>
        <p:spPr>
          <a:xfrm>
            <a:off x="3334901" y="3720316"/>
            <a:ext cx="2477320" cy="358850"/>
          </a:xfrm>
          <a:prstGeom prst="rect">
            <a:avLst/>
          </a:prstGeom>
          <a:noFill/>
          <a:ln w="57150">
            <a:solidFill>
              <a:srgbClr val="C0000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CA"/>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Espace réservé du numéro de diapositive 2"/>
          <p:cNvSpPr>
            <a:spLocks noGrp="1"/>
          </p:cNvSpPr>
          <p:nvPr>
            <p:ph type="sldNum" sz="quarter" idx="11"/>
            <p:custDataLst>
              <p:tags r:id="rId2"/>
            </p:custDataLst>
          </p:nvPr>
        </p:nvSpPr>
        <p:spPr bwMode="auto">
          <a:xfrm>
            <a:off x="8126818" y="5780089"/>
            <a:ext cx="609600" cy="520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spcBef>
                <a:spcPct val="0"/>
              </a:spcBef>
              <a:buClrTx/>
              <a:buSzTx/>
              <a:buFontTx/>
              <a:buNone/>
            </a:pPr>
            <a:fld id="{93498F59-79DA-43EB-B12D-D26EDD15FB57}" type="slidenum">
              <a:rPr lang="fr-FR" altLang="fr-FR" sz="1400" smtClean="0">
                <a:solidFill>
                  <a:schemeClr val="bg1"/>
                </a:solidFill>
              </a:rPr>
              <a:pPr>
                <a:spcBef>
                  <a:spcPct val="0"/>
                </a:spcBef>
                <a:buClrTx/>
                <a:buSzTx/>
                <a:buFontTx/>
                <a:buNone/>
              </a:pPr>
              <a:t>17</a:t>
            </a:fld>
            <a:endParaRPr lang="fr-FR" altLang="fr-FR" sz="1400" dirty="0">
              <a:solidFill>
                <a:schemeClr val="bg1"/>
              </a:solidFill>
            </a:endParaRPr>
          </a:p>
        </p:txBody>
      </p:sp>
      <p:sp>
        <p:nvSpPr>
          <p:cNvPr id="8" name="ZoneTexte 7"/>
          <p:cNvSpPr txBox="1"/>
          <p:nvPr>
            <p:custDataLst>
              <p:tags r:id="rId3"/>
            </p:custDataLst>
          </p:nvPr>
        </p:nvSpPr>
        <p:spPr>
          <a:xfrm>
            <a:off x="480579" y="43475"/>
            <a:ext cx="7951039" cy="584775"/>
          </a:xfrm>
          <a:prstGeom prst="rect">
            <a:avLst/>
          </a:prstGeom>
          <a:noFill/>
        </p:spPr>
        <p:txBody>
          <a:bodyPr wrap="square">
            <a:spAutoFit/>
          </a:bodyPr>
          <a:lstStyle/>
          <a:p>
            <a:pPr eaLnBrk="1" hangingPunct="1">
              <a:defRPr/>
            </a:pPr>
            <a:r>
              <a:rPr lang="en-CA" sz="3200" b="1" cap="small" dirty="0">
                <a:solidFill>
                  <a:schemeClr val="accent1"/>
                </a:solidFill>
                <a:latin typeface="+mj-lt"/>
                <a:ea typeface="+mj-ea"/>
                <a:cs typeface="+mj-cs"/>
              </a:rPr>
              <a:t>Library website – </a:t>
            </a:r>
            <a:r>
              <a:rPr lang="en-CA" sz="3200" b="1" cap="small" dirty="0">
                <a:solidFill>
                  <a:srgbClr val="92D050"/>
                </a:solidFill>
                <a:latin typeface="+mj-lt"/>
                <a:ea typeface="+mj-ea"/>
                <a:cs typeface="+mj-cs"/>
              </a:rPr>
              <a:t>Search tools</a:t>
            </a:r>
            <a:endParaRPr lang="en-CA" sz="2000" b="1" cap="small" dirty="0">
              <a:solidFill>
                <a:srgbClr val="92D050"/>
              </a:solidFill>
              <a:latin typeface="+mj-lt"/>
              <a:ea typeface="+mj-ea"/>
              <a:cs typeface="+mj-cs"/>
            </a:endParaRPr>
          </a:p>
        </p:txBody>
      </p:sp>
      <p:pic>
        <p:nvPicPr>
          <p:cNvPr id="3" name="Image 2"/>
          <p:cNvPicPr>
            <a:picLocks noChangeAspect="1"/>
          </p:cNvPicPr>
          <p:nvPr/>
        </p:nvPicPr>
        <p:blipFill>
          <a:blip r:embed="rId7"/>
          <a:stretch>
            <a:fillRect/>
          </a:stretch>
        </p:blipFill>
        <p:spPr>
          <a:xfrm>
            <a:off x="0" y="1112851"/>
            <a:ext cx="9151955" cy="4667238"/>
          </a:xfrm>
          <a:prstGeom prst="rect">
            <a:avLst/>
          </a:prstGeom>
        </p:spPr>
      </p:pic>
      <p:sp>
        <p:nvSpPr>
          <p:cNvPr id="6" name="Rectangle 5"/>
          <p:cNvSpPr/>
          <p:nvPr>
            <p:custDataLst>
              <p:tags r:id="rId4"/>
            </p:custDataLst>
          </p:nvPr>
        </p:nvSpPr>
        <p:spPr>
          <a:xfrm>
            <a:off x="1111045" y="2361235"/>
            <a:ext cx="2576052" cy="1085235"/>
          </a:xfrm>
          <a:prstGeom prst="rect">
            <a:avLst/>
          </a:prstGeom>
          <a:noFill/>
          <a:ln w="57150">
            <a:solidFill>
              <a:srgbClr val="92D05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CA"/>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2"/>
            </p:custDataLst>
          </p:nvPr>
        </p:nvSpPr>
        <p:spPr>
          <a:xfrm>
            <a:off x="611188" y="212725"/>
            <a:ext cx="7921625" cy="638175"/>
          </a:xfrm>
        </p:spPr>
        <p:txBody>
          <a:bodyPr>
            <a:noAutofit/>
          </a:bodyPr>
          <a:lstStyle/>
          <a:p>
            <a:pPr algn="ctr" eaLnBrk="1" fontAlgn="auto" hangingPunct="1">
              <a:spcAft>
                <a:spcPts val="0"/>
              </a:spcAft>
              <a:defRPr/>
            </a:pPr>
            <a:r>
              <a:rPr lang="en-CA" sz="3200" b="1" dirty="0">
                <a:solidFill>
                  <a:srgbClr val="0070C0"/>
                </a:solidFill>
              </a:rPr>
              <a:t>Exercise    </a:t>
            </a:r>
            <a:endParaRPr lang="en-CA" sz="3200" dirty="0">
              <a:solidFill>
                <a:srgbClr val="0070C0"/>
              </a:solidFill>
            </a:endParaRPr>
          </a:p>
        </p:txBody>
      </p:sp>
      <p:sp>
        <p:nvSpPr>
          <p:cNvPr id="13315" name="Espace réservé du contenu 2"/>
          <p:cNvSpPr>
            <a:spLocks noGrp="1"/>
          </p:cNvSpPr>
          <p:nvPr>
            <p:ph sz="quarter" idx="1"/>
            <p:custDataLst>
              <p:tags r:id="rId3"/>
            </p:custDataLst>
          </p:nvPr>
        </p:nvSpPr>
        <p:spPr>
          <a:xfrm>
            <a:off x="730250" y="1199791"/>
            <a:ext cx="7683500" cy="4301599"/>
          </a:xfrm>
        </p:spPr>
        <p:txBody>
          <a:bodyPr/>
          <a:lstStyle/>
          <a:p>
            <a:pPr marL="457200" indent="-457200" eaLnBrk="1" hangingPunct="1">
              <a:buSzPct val="82000"/>
              <a:buFont typeface="Wingdings" panose="05000000000000000000" pitchFamily="2" charset="2"/>
              <a:buNone/>
              <a:defRPr/>
            </a:pPr>
            <a:r>
              <a:rPr lang="en-CA" sz="2800" dirty="0"/>
              <a:t>On the Library website:</a:t>
            </a:r>
          </a:p>
          <a:p>
            <a:pPr marL="457200" indent="-457200" eaLnBrk="1" hangingPunct="1">
              <a:buSzPct val="82000"/>
              <a:buFont typeface="+mj-lt"/>
              <a:buAutoNum type="arabicPeriod" startAt="2"/>
              <a:defRPr/>
            </a:pPr>
            <a:endParaRPr lang="en-CA" sz="1000" dirty="0"/>
          </a:p>
          <a:p>
            <a:pPr marL="823913" lvl="1" indent="-457200" eaLnBrk="1" hangingPunct="1">
              <a:spcAft>
                <a:spcPts val="1200"/>
              </a:spcAft>
              <a:buFont typeface="+mj-lt"/>
              <a:buAutoNum type="alphaLcParenR"/>
              <a:defRPr/>
            </a:pPr>
            <a:r>
              <a:rPr lang="en-CA" sz="2400" dirty="0"/>
              <a:t>Identify a dictionary or an encyclopedia recommended in your field of engineering. </a:t>
            </a:r>
          </a:p>
          <a:p>
            <a:pPr marL="823913" lvl="1" indent="-457200" eaLnBrk="1" hangingPunct="1">
              <a:spcAft>
                <a:spcPts val="1200"/>
              </a:spcAft>
              <a:buFont typeface="+mj-lt"/>
              <a:buAutoNum type="alphaLcParenR"/>
              <a:defRPr/>
            </a:pPr>
            <a:r>
              <a:rPr lang="en-CA" sz="2400" dirty="0"/>
              <a:t>Identify a bibliographic database recommended in your field of engineering, which includes journal articles and conference papers.</a:t>
            </a:r>
          </a:p>
          <a:p>
            <a:pPr marL="823913" lvl="1" indent="-457200" eaLnBrk="1" hangingPunct="1">
              <a:spcAft>
                <a:spcPts val="1200"/>
              </a:spcAft>
              <a:buFont typeface="+mj-lt"/>
              <a:buAutoNum type="alphaLcParenR"/>
              <a:defRPr/>
            </a:pPr>
            <a:r>
              <a:rPr lang="en-CA" sz="2400" dirty="0"/>
              <a:t>Identify a patents database that is restricted to the members of the Polytechnique community.  </a:t>
            </a:r>
          </a:p>
        </p:txBody>
      </p:sp>
      <p:sp>
        <p:nvSpPr>
          <p:cNvPr id="96260" name="Espace réservé du numéro de diapositive 4"/>
          <p:cNvSpPr>
            <a:spLocks noGrp="1"/>
          </p:cNvSpPr>
          <p:nvPr>
            <p:ph type="sldNum" sz="quarter" idx="11"/>
            <p:custDataLst>
              <p:tags r:id="rId4"/>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spcBef>
                <a:spcPct val="0"/>
              </a:spcBef>
              <a:buClrTx/>
              <a:buSzTx/>
              <a:buFontTx/>
              <a:buNone/>
            </a:pPr>
            <a:fld id="{1EF1F992-4F3A-4BC4-BE90-3A72D33E2382}" type="slidenum">
              <a:rPr lang="fr-BE" altLang="fr-FR" sz="1400" smtClean="0">
                <a:solidFill>
                  <a:srgbClr val="FFFFFF"/>
                </a:solidFill>
              </a:rPr>
              <a:pPr>
                <a:spcBef>
                  <a:spcPct val="0"/>
                </a:spcBef>
                <a:buClrTx/>
                <a:buSzTx/>
                <a:buFontTx/>
                <a:buNone/>
              </a:pPr>
              <a:t>18</a:t>
            </a:fld>
            <a:endParaRPr lang="fr-BE" altLang="fr-FR" sz="1400">
              <a:solidFill>
                <a:srgbClr val="FFFFFF"/>
              </a:solidFill>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Espace réservé du numéro de diapositive 2"/>
          <p:cNvSpPr>
            <a:spLocks noGrp="1"/>
          </p:cNvSpPr>
          <p:nvPr>
            <p:ph type="sldNum" sz="quarter" idx="11"/>
            <p:custDataLst>
              <p:tags r:id="rId2"/>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spcBef>
                <a:spcPct val="0"/>
              </a:spcBef>
              <a:buClrTx/>
              <a:buSzTx/>
              <a:buFontTx/>
              <a:buNone/>
            </a:pPr>
            <a:fld id="{4B5D023B-7326-4F53-9BCB-00BD27FE47B6}" type="slidenum">
              <a:rPr lang="fr-FR" altLang="fr-FR" sz="1400" smtClean="0">
                <a:solidFill>
                  <a:srgbClr val="FFFFFF"/>
                </a:solidFill>
              </a:rPr>
              <a:pPr>
                <a:spcBef>
                  <a:spcPct val="0"/>
                </a:spcBef>
                <a:buClrTx/>
                <a:buSzTx/>
                <a:buFontTx/>
                <a:buNone/>
              </a:pPr>
              <a:t>19</a:t>
            </a:fld>
            <a:endParaRPr lang="fr-FR" altLang="fr-FR" sz="1400">
              <a:solidFill>
                <a:srgbClr val="FFFFFF"/>
              </a:solidFill>
            </a:endParaRPr>
          </a:p>
        </p:txBody>
      </p:sp>
      <p:sp>
        <p:nvSpPr>
          <p:cNvPr id="8" name="Titre 1"/>
          <p:cNvSpPr>
            <a:spLocks noGrp="1"/>
          </p:cNvSpPr>
          <p:nvPr>
            <p:ph type="title"/>
            <p:custDataLst>
              <p:tags r:id="rId3"/>
            </p:custDataLst>
          </p:nvPr>
        </p:nvSpPr>
        <p:spPr>
          <a:xfrm>
            <a:off x="436562" y="0"/>
            <a:ext cx="8270875" cy="1055687"/>
          </a:xfrm>
        </p:spPr>
        <p:txBody>
          <a:bodyPr>
            <a:noAutofit/>
          </a:bodyPr>
          <a:lstStyle/>
          <a:p>
            <a:pPr eaLnBrk="1" fontAlgn="auto" hangingPunct="1">
              <a:spcAft>
                <a:spcPts val="0"/>
              </a:spcAft>
              <a:defRPr/>
            </a:pPr>
            <a:r>
              <a:rPr lang="en-CA" sz="3200" b="1" dirty="0">
                <a:solidFill>
                  <a:schemeClr val="accent1"/>
                </a:solidFill>
              </a:rPr>
              <a:t>Exercise 3 a)  Find a bibliographic database recommended in your field – Answer…</a:t>
            </a:r>
            <a:endParaRPr lang="en-CA" sz="3200" dirty="0">
              <a:solidFill>
                <a:schemeClr val="accent1"/>
              </a:solidFill>
            </a:endParaRPr>
          </a:p>
        </p:txBody>
      </p:sp>
      <p:pic>
        <p:nvPicPr>
          <p:cNvPr id="9" name="Image 8"/>
          <p:cNvPicPr>
            <a:picLocks noChangeAspect="1"/>
          </p:cNvPicPr>
          <p:nvPr/>
        </p:nvPicPr>
        <p:blipFill>
          <a:blip r:embed="rId8"/>
          <a:stretch>
            <a:fillRect/>
          </a:stretch>
        </p:blipFill>
        <p:spPr>
          <a:xfrm>
            <a:off x="0" y="1090946"/>
            <a:ext cx="9152120" cy="4952689"/>
          </a:xfrm>
          <a:prstGeom prst="rect">
            <a:avLst/>
          </a:prstGeom>
        </p:spPr>
      </p:pic>
      <p:sp>
        <p:nvSpPr>
          <p:cNvPr id="7" name="Rectangle 6"/>
          <p:cNvSpPr/>
          <p:nvPr>
            <p:custDataLst>
              <p:tags r:id="rId4"/>
            </p:custDataLst>
          </p:nvPr>
        </p:nvSpPr>
        <p:spPr>
          <a:xfrm>
            <a:off x="3369165" y="2148839"/>
            <a:ext cx="1553355" cy="380719"/>
          </a:xfrm>
          <a:prstGeom prst="rect">
            <a:avLst/>
          </a:prstGeom>
          <a:noFill/>
          <a:ln w="57150">
            <a:solidFill>
              <a:srgbClr val="C0000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CA"/>
          </a:p>
        </p:txBody>
      </p:sp>
      <p:sp>
        <p:nvSpPr>
          <p:cNvPr id="6" name="Rectangle 5"/>
          <p:cNvSpPr/>
          <p:nvPr>
            <p:custDataLst>
              <p:tags r:id="rId5"/>
            </p:custDataLst>
          </p:nvPr>
        </p:nvSpPr>
        <p:spPr>
          <a:xfrm>
            <a:off x="3369164" y="2740674"/>
            <a:ext cx="2101995" cy="276846"/>
          </a:xfrm>
          <a:prstGeom prst="rect">
            <a:avLst/>
          </a:prstGeom>
          <a:noFill/>
          <a:ln w="57150">
            <a:solidFill>
              <a:srgbClr val="C0000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CA"/>
          </a:p>
        </p:txBody>
      </p:sp>
    </p:spTree>
    <p:custDataLst>
      <p:tags r:id="rId1"/>
    </p:custDataLst>
    <p:extLst>
      <p:ext uri="{BB962C8B-B14F-4D97-AF65-F5344CB8AC3E}">
        <p14:creationId xmlns:p14="http://schemas.microsoft.com/office/powerpoint/2010/main" val="2828489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182880" y="279131"/>
            <a:ext cx="8816741" cy="618741"/>
          </a:xfrm>
        </p:spPr>
        <p:txBody>
          <a:bodyPr>
            <a:normAutofit/>
          </a:bodyPr>
          <a:lstStyle/>
          <a:p>
            <a:pPr algn="ctr"/>
            <a:r>
              <a:rPr lang="en-CA" sz="3200" b="1">
                <a:solidFill>
                  <a:schemeClr val="accent1"/>
                </a:solidFill>
              </a:rPr>
              <a:t>For an optimal experience: Presenter View</a:t>
            </a:r>
          </a:p>
        </p:txBody>
      </p:sp>
      <p:sp>
        <p:nvSpPr>
          <p:cNvPr id="4" name="Espace réservé du numéro de diapositive 3"/>
          <p:cNvSpPr>
            <a:spLocks noGrp="1"/>
          </p:cNvSpPr>
          <p:nvPr>
            <p:ph type="sldNum" sz="quarter" idx="11"/>
            <p:custDataLst>
              <p:tags r:id="rId2"/>
            </p:custDataLst>
          </p:nvPr>
        </p:nvSpPr>
        <p:spPr/>
        <p:txBody>
          <a:bodyPr/>
          <a:lstStyle/>
          <a:p>
            <a:pPr>
              <a:defRPr/>
            </a:pPr>
            <a:fld id="{2446E1CE-87FC-4D71-B18B-4F649C1ED17A}" type="slidenum">
              <a:rPr lang="fr-BE" smtClean="0"/>
              <a:pPr>
                <a:defRPr/>
              </a:pPr>
              <a:t>2</a:t>
            </a:fld>
            <a:endParaRPr lang="fr-BE" dirty="0"/>
          </a:p>
        </p:txBody>
      </p:sp>
      <p:pic>
        <p:nvPicPr>
          <p:cNvPr id="5" name="Image 4"/>
          <p:cNvPicPr>
            <a:picLocks noChangeAspect="1"/>
          </p:cNvPicPr>
          <p:nvPr>
            <p:custDataLst>
              <p:tags r:id="rId3"/>
            </p:custDataLst>
          </p:nvPr>
        </p:nvPicPr>
        <p:blipFill>
          <a:blip r:embed="rId12"/>
          <a:stretch>
            <a:fillRect/>
          </a:stretch>
        </p:blipFill>
        <p:spPr>
          <a:xfrm>
            <a:off x="182880" y="972151"/>
            <a:ext cx="8342396" cy="3223360"/>
          </a:xfrm>
          <a:prstGeom prst="rect">
            <a:avLst/>
          </a:prstGeom>
          <a:ln w="25400">
            <a:solidFill>
              <a:schemeClr val="accent1"/>
            </a:solidFill>
          </a:ln>
        </p:spPr>
      </p:pic>
      <p:sp>
        <p:nvSpPr>
          <p:cNvPr id="7" name="Rectangle à coins arrondis 6"/>
          <p:cNvSpPr/>
          <p:nvPr>
            <p:custDataLst>
              <p:tags r:id="rId4"/>
            </p:custDataLst>
          </p:nvPr>
        </p:nvSpPr>
        <p:spPr>
          <a:xfrm>
            <a:off x="5879431" y="1644316"/>
            <a:ext cx="1329891" cy="25186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3" name="Image 2"/>
          <p:cNvPicPr>
            <a:picLocks noChangeAspect="1"/>
          </p:cNvPicPr>
          <p:nvPr>
            <p:custDataLst>
              <p:tags r:id="rId5"/>
            </p:custDataLst>
          </p:nvPr>
        </p:nvPicPr>
        <p:blipFill rotWithShape="1">
          <a:blip r:embed="rId13"/>
          <a:srcRect l="8263" t="8701" r="2357"/>
          <a:stretch/>
        </p:blipFill>
        <p:spPr>
          <a:xfrm>
            <a:off x="2308611" y="2930525"/>
            <a:ext cx="6835389" cy="3927475"/>
          </a:xfrm>
          <a:prstGeom prst="rect">
            <a:avLst/>
          </a:prstGeom>
        </p:spPr>
      </p:pic>
      <p:sp>
        <p:nvSpPr>
          <p:cNvPr id="15" name="ZoneTexte 14"/>
          <p:cNvSpPr txBox="1"/>
          <p:nvPr>
            <p:custDataLst>
              <p:tags r:id="rId6"/>
            </p:custDataLst>
          </p:nvPr>
        </p:nvSpPr>
        <p:spPr>
          <a:xfrm>
            <a:off x="35496" y="4352224"/>
            <a:ext cx="2412984" cy="1754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CA" dirty="0"/>
              <a:t>The Presenter View allows you to follow the presentation with functional links and to view comments at the same time.</a:t>
            </a:r>
            <a:endParaRPr lang="fr-CA" dirty="0"/>
          </a:p>
        </p:txBody>
      </p:sp>
      <p:cxnSp>
        <p:nvCxnSpPr>
          <p:cNvPr id="16" name="Connecteur droit avec flèche 15"/>
          <p:cNvCxnSpPr/>
          <p:nvPr>
            <p:custDataLst>
              <p:tags r:id="rId7"/>
            </p:custDataLst>
          </p:nvPr>
        </p:nvCxnSpPr>
        <p:spPr>
          <a:xfrm flipH="1">
            <a:off x="5174793" y="5345178"/>
            <a:ext cx="340483" cy="3888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cxnSpLocks/>
          </p:cNvCxnSpPr>
          <p:nvPr>
            <p:custDataLst>
              <p:tags r:id="rId8"/>
            </p:custDataLst>
          </p:nvPr>
        </p:nvCxnSpPr>
        <p:spPr>
          <a:xfrm>
            <a:off x="6491111" y="4594578"/>
            <a:ext cx="293511" cy="5737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p:cNvSpPr txBox="1"/>
          <p:nvPr>
            <p:custDataLst>
              <p:tags r:id="rId9"/>
            </p:custDataLst>
          </p:nvPr>
        </p:nvSpPr>
        <p:spPr>
          <a:xfrm>
            <a:off x="240010" y="1434051"/>
            <a:ext cx="2016693" cy="1323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CA" sz="1600" dirty="0"/>
              <a:t>Press Alt+F5 to view the slideshow in presenter view (on some laptops, use Alt+Fn+F5).</a:t>
            </a:r>
            <a:r>
              <a:rPr lang="fr-CA" sz="1600" dirty="0"/>
              <a:t> </a:t>
            </a:r>
          </a:p>
        </p:txBody>
      </p:sp>
    </p:spTree>
    <p:extLst>
      <p:ext uri="{BB962C8B-B14F-4D97-AF65-F5344CB8AC3E}">
        <p14:creationId xmlns:p14="http://schemas.microsoft.com/office/powerpoint/2010/main" val="833894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1276697"/>
            <a:ext cx="9161463" cy="5438171"/>
          </a:xfrm>
          <a:prstGeom prst="rect">
            <a:avLst/>
          </a:prstGeom>
        </p:spPr>
      </p:pic>
      <p:sp>
        <p:nvSpPr>
          <p:cNvPr id="100355" name="Espace réservé du numéro de diapositive 4"/>
          <p:cNvSpPr>
            <a:spLocks noGrp="1"/>
          </p:cNvSpPr>
          <p:nvPr>
            <p:ph type="sldNum" sz="quarter" idx="11"/>
            <p:custDataLst>
              <p:tags r:id="rId2"/>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spcBef>
                <a:spcPct val="0"/>
              </a:spcBef>
              <a:buClrTx/>
              <a:buSzTx/>
              <a:buFontTx/>
              <a:buNone/>
            </a:pPr>
            <a:fld id="{AEB322AA-3D1D-4613-9966-59BF71537723}" type="slidenum">
              <a:rPr lang="fr-BE" altLang="fr-FR" sz="1400" smtClean="0">
                <a:solidFill>
                  <a:srgbClr val="FFFFFF"/>
                </a:solidFill>
              </a:rPr>
              <a:pPr>
                <a:spcBef>
                  <a:spcPct val="0"/>
                </a:spcBef>
                <a:buClrTx/>
                <a:buSzTx/>
                <a:buFontTx/>
                <a:buNone/>
              </a:pPr>
              <a:t>20</a:t>
            </a:fld>
            <a:endParaRPr lang="fr-BE" altLang="fr-FR" sz="1400">
              <a:solidFill>
                <a:srgbClr val="FFFFFF"/>
              </a:solidFill>
            </a:endParaRPr>
          </a:p>
        </p:txBody>
      </p:sp>
      <p:sp>
        <p:nvSpPr>
          <p:cNvPr id="10" name="Titre 1">
            <a:extLst>
              <a:ext uri="{FF2B5EF4-FFF2-40B4-BE49-F238E27FC236}">
                <a16:creationId xmlns:a16="http://schemas.microsoft.com/office/drawing/2014/main" id="{613CAC25-1D6F-4CD7-964F-AF9765F8A413}"/>
              </a:ext>
            </a:extLst>
          </p:cNvPr>
          <p:cNvSpPr>
            <a:spLocks noGrp="1"/>
          </p:cNvSpPr>
          <p:nvPr>
            <p:ph type="title"/>
            <p:custDataLst>
              <p:tags r:id="rId3"/>
            </p:custDataLst>
          </p:nvPr>
        </p:nvSpPr>
        <p:spPr>
          <a:xfrm>
            <a:off x="436562" y="104930"/>
            <a:ext cx="8270875" cy="1055687"/>
          </a:xfrm>
        </p:spPr>
        <p:txBody>
          <a:bodyPr>
            <a:noAutofit/>
          </a:bodyPr>
          <a:lstStyle/>
          <a:p>
            <a:pPr eaLnBrk="1" fontAlgn="auto" hangingPunct="1">
              <a:spcAft>
                <a:spcPts val="0"/>
              </a:spcAft>
              <a:defRPr/>
            </a:pPr>
            <a:r>
              <a:rPr lang="en-CA" sz="3200" b="1" dirty="0">
                <a:solidFill>
                  <a:schemeClr val="accent1"/>
                </a:solidFill>
              </a:rPr>
              <a:t>Exercise 3 a)  Find a bibliographic database recommended in your field – Answer…</a:t>
            </a:r>
            <a:endParaRPr lang="en-CA" sz="3200" dirty="0">
              <a:solidFill>
                <a:schemeClr val="accent1"/>
              </a:solidFill>
            </a:endParaRPr>
          </a:p>
        </p:txBody>
      </p:sp>
      <p:sp>
        <p:nvSpPr>
          <p:cNvPr id="8" name="Rectangle 7"/>
          <p:cNvSpPr/>
          <p:nvPr>
            <p:custDataLst>
              <p:tags r:id="rId4"/>
            </p:custDataLst>
          </p:nvPr>
        </p:nvSpPr>
        <p:spPr>
          <a:xfrm>
            <a:off x="0" y="1276697"/>
            <a:ext cx="4443413" cy="5147217"/>
          </a:xfrm>
          <a:prstGeom prst="rect">
            <a:avLst/>
          </a:prstGeom>
          <a:noFill/>
          <a:ln w="50800">
            <a:solidFill>
              <a:srgbClr val="FF000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9" name="ZoneTexte 8"/>
          <p:cNvSpPr txBox="1"/>
          <p:nvPr>
            <p:custDataLst>
              <p:tags r:id="rId5"/>
            </p:custDataLst>
          </p:nvPr>
        </p:nvSpPr>
        <p:spPr>
          <a:xfrm rot="21090646">
            <a:off x="2653116" y="5318551"/>
            <a:ext cx="3778772" cy="830997"/>
          </a:xfrm>
          <a:prstGeom prst="rect">
            <a:avLst/>
          </a:prstGeom>
          <a:solidFill>
            <a:schemeClr val="accent1"/>
          </a:solidFill>
        </p:spPr>
        <p:style>
          <a:lnRef idx="1">
            <a:schemeClr val="accent2"/>
          </a:lnRef>
          <a:fillRef idx="3">
            <a:schemeClr val="accent2"/>
          </a:fillRef>
          <a:effectRef idx="2">
            <a:schemeClr val="accent2"/>
          </a:effectRef>
          <a:fontRef idx="minor">
            <a:schemeClr val="lt1"/>
          </a:fontRef>
        </p:style>
        <p:txBody>
          <a:bodyPr wrap="square">
            <a:spAutoFit/>
          </a:bodyPr>
          <a:lstStyle/>
          <a:p>
            <a:pPr>
              <a:defRPr/>
            </a:pPr>
            <a:r>
              <a:rPr lang="en-CA" sz="2400" b="1" dirty="0"/>
              <a:t>Find the disciplinary guide(s) appropriate for you</a:t>
            </a:r>
          </a:p>
        </p:txBody>
      </p:sp>
    </p:spTree>
    <p:custDataLst>
      <p:tags r:id="rId1"/>
    </p:custDataLst>
    <p:extLst>
      <p:ext uri="{BB962C8B-B14F-4D97-AF65-F5344CB8AC3E}">
        <p14:creationId xmlns:p14="http://schemas.microsoft.com/office/powerpoint/2010/main" val="1374213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capture d’écran&#10;&#10;Description générée automatiquement">
            <a:extLst>
              <a:ext uri="{FF2B5EF4-FFF2-40B4-BE49-F238E27FC236}">
                <a16:creationId xmlns:a16="http://schemas.microsoft.com/office/drawing/2014/main" id="{EF7F49A1-FA37-4C6B-A133-BE832A6FC332}"/>
              </a:ext>
            </a:extLst>
          </p:cNvPr>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18854" y="603250"/>
            <a:ext cx="9144000" cy="6251436"/>
          </a:xfrm>
          <a:prstGeom prst="rect">
            <a:avLst/>
          </a:prstGeom>
        </p:spPr>
      </p:pic>
      <p:sp>
        <p:nvSpPr>
          <p:cNvPr id="100355" name="Espace réservé du numéro de diapositive 4"/>
          <p:cNvSpPr>
            <a:spLocks noGrp="1"/>
          </p:cNvSpPr>
          <p:nvPr>
            <p:ph type="sldNum" sz="quarter" idx="11"/>
            <p:custDataLst>
              <p:tags r:id="rId3"/>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spcBef>
                <a:spcPct val="0"/>
              </a:spcBef>
              <a:buClrTx/>
              <a:buSzTx/>
              <a:buFontTx/>
              <a:buNone/>
            </a:pPr>
            <a:fld id="{AEB322AA-3D1D-4613-9966-59BF71537723}" type="slidenum">
              <a:rPr lang="fr-BE" altLang="fr-FR" sz="1400" smtClean="0">
                <a:solidFill>
                  <a:srgbClr val="FFFFFF"/>
                </a:solidFill>
              </a:rPr>
              <a:pPr>
                <a:spcBef>
                  <a:spcPct val="0"/>
                </a:spcBef>
                <a:buClrTx/>
                <a:buSzTx/>
                <a:buFontTx/>
                <a:buNone/>
              </a:pPr>
              <a:t>21</a:t>
            </a:fld>
            <a:endParaRPr lang="fr-BE" altLang="fr-FR" sz="1400">
              <a:solidFill>
                <a:srgbClr val="FFFFFF"/>
              </a:solidFill>
            </a:endParaRPr>
          </a:p>
        </p:txBody>
      </p:sp>
      <p:sp>
        <p:nvSpPr>
          <p:cNvPr id="7" name="Rectangle à coins arrondis 6"/>
          <p:cNvSpPr/>
          <p:nvPr>
            <p:custDataLst>
              <p:tags r:id="rId4"/>
            </p:custDataLst>
          </p:nvPr>
        </p:nvSpPr>
        <p:spPr>
          <a:xfrm>
            <a:off x="811360" y="1495065"/>
            <a:ext cx="2223940" cy="25753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CA"/>
          </a:p>
        </p:txBody>
      </p:sp>
      <p:sp>
        <p:nvSpPr>
          <p:cNvPr id="6" name="ZoneTexte 5"/>
          <p:cNvSpPr txBox="1"/>
          <p:nvPr>
            <p:custDataLst>
              <p:tags r:id="rId5"/>
            </p:custDataLst>
          </p:nvPr>
        </p:nvSpPr>
        <p:spPr>
          <a:xfrm rot="21090646">
            <a:off x="3525471" y="1078115"/>
            <a:ext cx="4595214" cy="461665"/>
          </a:xfrm>
          <a:prstGeom prst="rect">
            <a:avLst/>
          </a:prstGeom>
          <a:solidFill>
            <a:schemeClr val="accent1"/>
          </a:solidFill>
        </p:spPr>
        <p:style>
          <a:lnRef idx="1">
            <a:schemeClr val="accent2"/>
          </a:lnRef>
          <a:fillRef idx="3">
            <a:schemeClr val="accent2"/>
          </a:fillRef>
          <a:effectRef idx="2">
            <a:schemeClr val="accent2"/>
          </a:effectRef>
          <a:fontRef idx="minor">
            <a:schemeClr val="lt1"/>
          </a:fontRef>
        </p:style>
        <p:txBody>
          <a:bodyPr wrap="square">
            <a:spAutoFit/>
          </a:bodyPr>
          <a:lstStyle/>
          <a:p>
            <a:pPr>
              <a:defRPr/>
            </a:pPr>
            <a:r>
              <a:rPr lang="en-CA" sz="2400" b="1"/>
              <a:t>Click Dictionaries &amp; Encyclopedias</a:t>
            </a:r>
          </a:p>
        </p:txBody>
      </p:sp>
      <p:sp>
        <p:nvSpPr>
          <p:cNvPr id="8" name="ZoneTexte 7"/>
          <p:cNvSpPr txBox="1"/>
          <p:nvPr>
            <p:custDataLst>
              <p:tags r:id="rId6"/>
            </p:custDataLst>
          </p:nvPr>
        </p:nvSpPr>
        <p:spPr>
          <a:xfrm>
            <a:off x="5202973" y="4783102"/>
            <a:ext cx="3536215" cy="1200329"/>
          </a:xfrm>
          <a:prstGeom prst="rect">
            <a:avLst/>
          </a:prstGeom>
          <a:solidFill>
            <a:schemeClr val="accent1"/>
          </a:solidFill>
        </p:spPr>
        <p:style>
          <a:lnRef idx="1">
            <a:schemeClr val="accent2"/>
          </a:lnRef>
          <a:fillRef idx="3">
            <a:schemeClr val="accent2"/>
          </a:fillRef>
          <a:effectRef idx="2">
            <a:schemeClr val="accent2"/>
          </a:effectRef>
          <a:fontRef idx="minor">
            <a:schemeClr val="lt1"/>
          </a:fontRef>
        </p:style>
        <p:txBody>
          <a:bodyPr wrap="square">
            <a:spAutoFit/>
          </a:bodyPr>
          <a:lstStyle/>
          <a:p>
            <a:pPr>
              <a:defRPr/>
            </a:pPr>
            <a:r>
              <a:rPr lang="en-CA" sz="2400" b="1" dirty="0"/>
              <a:t>Suggested resources may be available in electronic and/or print format.</a:t>
            </a:r>
          </a:p>
        </p:txBody>
      </p:sp>
      <p:sp>
        <p:nvSpPr>
          <p:cNvPr id="9" name="Titre 1"/>
          <p:cNvSpPr txBox="1">
            <a:spLocks/>
          </p:cNvSpPr>
          <p:nvPr>
            <p:custDataLst>
              <p:tags r:id="rId7"/>
            </p:custDataLst>
          </p:nvPr>
        </p:nvSpPr>
        <p:spPr>
          <a:xfrm>
            <a:off x="430591" y="-1"/>
            <a:ext cx="7805394" cy="603251"/>
          </a:xfrm>
          <a:prstGeom prst="rect">
            <a:avLst/>
          </a:prstGeom>
        </p:spPr>
        <p:txBody>
          <a:bodyPr vert="horz" anchor="b">
            <a:no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alibri" pitchFamily="34" charset="0"/>
              </a:defRPr>
            </a:lvl2pPr>
            <a:lvl3pPr algn="l" rtl="0" eaLnBrk="0" fontAlgn="base" hangingPunct="0">
              <a:spcBef>
                <a:spcPct val="0"/>
              </a:spcBef>
              <a:spcAft>
                <a:spcPct val="0"/>
              </a:spcAft>
              <a:defRPr sz="3000">
                <a:solidFill>
                  <a:schemeClr val="tx2"/>
                </a:solidFill>
                <a:latin typeface="Calibri" pitchFamily="34" charset="0"/>
              </a:defRPr>
            </a:lvl3pPr>
            <a:lvl4pPr algn="l" rtl="0" eaLnBrk="0" fontAlgn="base" hangingPunct="0">
              <a:spcBef>
                <a:spcPct val="0"/>
              </a:spcBef>
              <a:spcAft>
                <a:spcPct val="0"/>
              </a:spcAft>
              <a:defRPr sz="3000">
                <a:solidFill>
                  <a:schemeClr val="tx2"/>
                </a:solidFill>
                <a:latin typeface="Calibri" pitchFamily="34" charset="0"/>
              </a:defRPr>
            </a:lvl4pPr>
            <a:lvl5pPr algn="l" rtl="0" eaLnBrk="0" fontAlgn="base" hangingPunct="0">
              <a:spcBef>
                <a:spcPct val="0"/>
              </a:spcBef>
              <a:spcAft>
                <a:spcPct val="0"/>
              </a:spcAft>
              <a:defRPr sz="3000">
                <a:solidFill>
                  <a:schemeClr val="tx2"/>
                </a:solidFill>
                <a:latin typeface="Calibri" pitchFamily="34" charset="0"/>
              </a:defRPr>
            </a:lvl5pPr>
            <a:lvl6pPr marL="457200" algn="l" rtl="0" fontAlgn="base">
              <a:spcBef>
                <a:spcPct val="0"/>
              </a:spcBef>
              <a:spcAft>
                <a:spcPct val="0"/>
              </a:spcAft>
              <a:defRPr sz="3000">
                <a:solidFill>
                  <a:schemeClr val="tx2"/>
                </a:solidFill>
                <a:latin typeface="Calibri" pitchFamily="34" charset="0"/>
              </a:defRPr>
            </a:lvl6pPr>
            <a:lvl7pPr marL="914400" algn="l" rtl="0" fontAlgn="base">
              <a:spcBef>
                <a:spcPct val="0"/>
              </a:spcBef>
              <a:spcAft>
                <a:spcPct val="0"/>
              </a:spcAft>
              <a:defRPr sz="3000">
                <a:solidFill>
                  <a:schemeClr val="tx2"/>
                </a:solidFill>
                <a:latin typeface="Calibri" pitchFamily="34" charset="0"/>
              </a:defRPr>
            </a:lvl7pPr>
            <a:lvl8pPr marL="1371600" algn="l" rtl="0" fontAlgn="base">
              <a:spcBef>
                <a:spcPct val="0"/>
              </a:spcBef>
              <a:spcAft>
                <a:spcPct val="0"/>
              </a:spcAft>
              <a:defRPr sz="3000">
                <a:solidFill>
                  <a:schemeClr val="tx2"/>
                </a:solidFill>
                <a:latin typeface="Calibri" pitchFamily="34" charset="0"/>
              </a:defRPr>
            </a:lvl8pPr>
            <a:lvl9pPr marL="1828800" algn="l" rtl="0" fontAlgn="base">
              <a:spcBef>
                <a:spcPct val="0"/>
              </a:spcBef>
              <a:spcAft>
                <a:spcPct val="0"/>
              </a:spcAft>
              <a:defRPr sz="3000">
                <a:solidFill>
                  <a:schemeClr val="tx2"/>
                </a:solidFill>
                <a:latin typeface="Calibri" pitchFamily="34" charset="0"/>
              </a:defRPr>
            </a:lvl9pPr>
          </a:lstStyle>
          <a:p>
            <a:pPr eaLnBrk="1" fontAlgn="auto" hangingPunct="1">
              <a:spcAft>
                <a:spcPts val="0"/>
              </a:spcAft>
              <a:defRPr/>
            </a:pPr>
            <a:r>
              <a:rPr lang="en-CA" sz="3200" b="1">
                <a:solidFill>
                  <a:schemeClr val="accent1"/>
                </a:solidFill>
              </a:rPr>
              <a:t>Exercise 3 a) - answer </a:t>
            </a:r>
            <a:endParaRPr lang="en-CA" sz="3200">
              <a:solidFill>
                <a:schemeClr val="accent1"/>
              </a:solidFill>
            </a:endParaRPr>
          </a:p>
        </p:txBody>
      </p:sp>
    </p:spTree>
    <p:custDataLst>
      <p:tags r:id="rId1"/>
    </p:custDataLst>
    <p:extLst>
      <p:ext uri="{BB962C8B-B14F-4D97-AF65-F5344CB8AC3E}">
        <p14:creationId xmlns:p14="http://schemas.microsoft.com/office/powerpoint/2010/main" val="3411581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6559" y="1086226"/>
            <a:ext cx="8482370" cy="5771774"/>
          </a:xfrm>
          <a:prstGeom prst="rect">
            <a:avLst/>
          </a:prstGeom>
        </p:spPr>
      </p:pic>
      <p:sp>
        <p:nvSpPr>
          <p:cNvPr id="2" name="Titre 1"/>
          <p:cNvSpPr>
            <a:spLocks noGrp="1"/>
          </p:cNvSpPr>
          <p:nvPr>
            <p:ph type="title"/>
            <p:custDataLst>
              <p:tags r:id="rId2"/>
            </p:custDataLst>
          </p:nvPr>
        </p:nvSpPr>
        <p:spPr>
          <a:xfrm>
            <a:off x="263200" y="21032"/>
            <a:ext cx="8398412" cy="1065194"/>
          </a:xfrm>
        </p:spPr>
        <p:txBody>
          <a:bodyPr>
            <a:noAutofit/>
          </a:bodyPr>
          <a:lstStyle/>
          <a:p>
            <a:pPr eaLnBrk="1" fontAlgn="auto" hangingPunct="1">
              <a:spcAft>
                <a:spcPts val="0"/>
              </a:spcAft>
              <a:defRPr/>
            </a:pPr>
            <a:r>
              <a:rPr lang="en-CA" sz="3200" b="1" dirty="0">
                <a:solidFill>
                  <a:schemeClr val="accent1"/>
                </a:solidFill>
              </a:rPr>
              <a:t>Exercise 3 b) – Find a bibliographic database recommended in your field – Answer    </a:t>
            </a:r>
            <a:endParaRPr lang="en-CA" sz="3200" dirty="0">
              <a:solidFill>
                <a:schemeClr val="accent1"/>
              </a:solidFill>
            </a:endParaRPr>
          </a:p>
        </p:txBody>
      </p:sp>
      <p:sp>
        <p:nvSpPr>
          <p:cNvPr id="102404" name="Espace réservé du numéro de diapositive 4"/>
          <p:cNvSpPr>
            <a:spLocks noGrp="1"/>
          </p:cNvSpPr>
          <p:nvPr>
            <p:ph type="sldNum" sz="quarter" idx="11"/>
            <p:custDataLst>
              <p:tags r:id="rId3"/>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spcBef>
                <a:spcPct val="0"/>
              </a:spcBef>
              <a:buClrTx/>
              <a:buSzTx/>
              <a:buFontTx/>
              <a:buNone/>
            </a:pPr>
            <a:fld id="{F09623A7-14FD-459C-BBBA-6EE57CF78549}" type="slidenum">
              <a:rPr lang="fr-BE" altLang="fr-FR" sz="1400" smtClean="0">
                <a:solidFill>
                  <a:srgbClr val="FFFFFF"/>
                </a:solidFill>
              </a:rPr>
              <a:pPr>
                <a:spcBef>
                  <a:spcPct val="0"/>
                </a:spcBef>
                <a:buClrTx/>
                <a:buSzTx/>
                <a:buFontTx/>
                <a:buNone/>
              </a:pPr>
              <a:t>22</a:t>
            </a:fld>
            <a:endParaRPr lang="fr-BE" altLang="fr-FR" sz="1400">
              <a:solidFill>
                <a:srgbClr val="FFFFFF"/>
              </a:solidFill>
            </a:endParaRPr>
          </a:p>
        </p:txBody>
      </p:sp>
      <p:sp>
        <p:nvSpPr>
          <p:cNvPr id="9" name="Rectangle à coins arrondis 8"/>
          <p:cNvSpPr/>
          <p:nvPr>
            <p:custDataLst>
              <p:tags r:id="rId4"/>
            </p:custDataLst>
          </p:nvPr>
        </p:nvSpPr>
        <p:spPr>
          <a:xfrm>
            <a:off x="3833141" y="1919228"/>
            <a:ext cx="2066214" cy="27336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CA"/>
          </a:p>
        </p:txBody>
      </p:sp>
      <p:sp>
        <p:nvSpPr>
          <p:cNvPr id="10" name="ZoneTexte 9"/>
          <p:cNvSpPr txBox="1"/>
          <p:nvPr>
            <p:custDataLst>
              <p:tags r:id="rId5"/>
            </p:custDataLst>
          </p:nvPr>
        </p:nvSpPr>
        <p:spPr>
          <a:xfrm>
            <a:off x="3859521" y="4997955"/>
            <a:ext cx="3803905" cy="1200329"/>
          </a:xfrm>
          <a:prstGeom prst="rect">
            <a:avLst/>
          </a:prstGeom>
          <a:solidFill>
            <a:schemeClr val="accent1"/>
          </a:solidFill>
        </p:spPr>
        <p:style>
          <a:lnRef idx="1">
            <a:schemeClr val="accent2"/>
          </a:lnRef>
          <a:fillRef idx="3">
            <a:schemeClr val="accent2"/>
          </a:fillRef>
          <a:effectRef idx="2">
            <a:schemeClr val="accent2"/>
          </a:effectRef>
          <a:fontRef idx="minor">
            <a:schemeClr val="lt1"/>
          </a:fontRef>
        </p:style>
        <p:txBody>
          <a:bodyPr wrap="square">
            <a:spAutoFit/>
          </a:bodyPr>
          <a:lstStyle/>
          <a:p>
            <a:pPr>
              <a:defRPr/>
            </a:pPr>
            <a:r>
              <a:rPr lang="en-CA" sz="2400" b="1" dirty="0"/>
              <a:t>Recommended and optional resources are listed in each disciplinary guide. </a:t>
            </a:r>
          </a:p>
        </p:txBody>
      </p:sp>
      <p:sp>
        <p:nvSpPr>
          <p:cNvPr id="11" name="Rectangle à coins arrondis 10"/>
          <p:cNvSpPr/>
          <p:nvPr>
            <p:custDataLst>
              <p:tags r:id="rId6"/>
            </p:custDataLst>
          </p:nvPr>
        </p:nvSpPr>
        <p:spPr>
          <a:xfrm>
            <a:off x="350139" y="2540636"/>
            <a:ext cx="1930946" cy="379545"/>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CA"/>
          </a:p>
        </p:txBody>
      </p:sp>
      <p:sp>
        <p:nvSpPr>
          <p:cNvPr id="12" name="ZoneTexte 11"/>
          <p:cNvSpPr txBox="1"/>
          <p:nvPr>
            <p:custDataLst>
              <p:tags r:id="rId7"/>
            </p:custDataLst>
          </p:nvPr>
        </p:nvSpPr>
        <p:spPr>
          <a:xfrm rot="21090646">
            <a:off x="4699421" y="2135588"/>
            <a:ext cx="3979441" cy="830997"/>
          </a:xfrm>
          <a:prstGeom prst="rect">
            <a:avLst/>
          </a:prstGeom>
          <a:solidFill>
            <a:schemeClr val="accent1"/>
          </a:solidFill>
        </p:spPr>
        <p:style>
          <a:lnRef idx="1">
            <a:schemeClr val="accent2"/>
          </a:lnRef>
          <a:fillRef idx="3">
            <a:schemeClr val="accent2"/>
          </a:fillRef>
          <a:effectRef idx="2">
            <a:schemeClr val="accent2"/>
          </a:effectRef>
          <a:fontRef idx="minor">
            <a:schemeClr val="lt1"/>
          </a:fontRef>
        </p:style>
        <p:txBody>
          <a:bodyPr wrap="square">
            <a:spAutoFit/>
          </a:bodyPr>
          <a:lstStyle/>
          <a:p>
            <a:pPr>
              <a:defRPr/>
            </a:pPr>
            <a:r>
              <a:rPr lang="en-CA" sz="2400" b="1" dirty="0"/>
              <a:t>In the disciplinary guide, click Journal &amp; Conference Articles</a:t>
            </a:r>
          </a:p>
        </p:txBody>
      </p:sp>
    </p:spTree>
    <p:custDataLst>
      <p:tags r:id="rId1"/>
    </p:custDataLst>
    <p:extLst>
      <p:ext uri="{BB962C8B-B14F-4D97-AF65-F5344CB8AC3E}">
        <p14:creationId xmlns:p14="http://schemas.microsoft.com/office/powerpoint/2010/main" val="2941327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Espace réservé du numéro de diapositive 2"/>
          <p:cNvSpPr>
            <a:spLocks noGrp="1"/>
          </p:cNvSpPr>
          <p:nvPr>
            <p:ph type="sldNum" sz="quarter" idx="11"/>
            <p:custDataLst>
              <p:tags r:id="rId2"/>
            </p:custDataLst>
          </p:nvPr>
        </p:nvSpPr>
        <p:spPr bwMode="auto">
          <a:xfrm>
            <a:off x="8150224" y="5732881"/>
            <a:ext cx="609600" cy="520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4B5D023B-7326-4F53-9BCB-00BD27FE47B6}" type="slidenum">
              <a:rPr kumimoji="0" lang="fr-FR" altLang="fr-FR" sz="1400" b="1" i="0" u="none" strike="noStrike" kern="1200" cap="none" spc="0" normalizeH="0" baseline="0" noProof="0" smtClean="0">
                <a:ln>
                  <a:noFill/>
                </a:ln>
                <a:solidFill>
                  <a:schemeClr val="bg1"/>
                </a:solidFill>
                <a:effectLst/>
                <a:uLnTx/>
                <a:uFillTx/>
                <a:latin typeface="Calibri" panose="020F0502020204030204" pitchFamily="34" charset="0"/>
                <a:ea typeface="+mn-ea"/>
                <a:cs typeface="Arial" panose="020B0604020202020204"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23</a:t>
            </a:fld>
            <a:endParaRPr kumimoji="0" lang="fr-FR" altLang="fr-FR" sz="1400" b="1" i="0" u="none" strike="noStrike" kern="1200" cap="none" spc="0" normalizeH="0" baseline="0" noProof="0" dirty="0">
              <a:ln>
                <a:noFill/>
              </a:ln>
              <a:solidFill>
                <a:schemeClr val="bg1"/>
              </a:solidFill>
              <a:effectLst/>
              <a:uLnTx/>
              <a:uFillTx/>
              <a:latin typeface="Calibri" panose="020F0502020204030204" pitchFamily="34" charset="0"/>
              <a:ea typeface="+mn-ea"/>
              <a:cs typeface="Arial" panose="020B0604020202020204" pitchFamily="34" charset="0"/>
            </a:endParaRPr>
          </a:p>
        </p:txBody>
      </p:sp>
      <p:sp>
        <p:nvSpPr>
          <p:cNvPr id="8" name="Titre 1"/>
          <p:cNvSpPr>
            <a:spLocks noGrp="1"/>
          </p:cNvSpPr>
          <p:nvPr>
            <p:ph type="title"/>
            <p:custDataLst>
              <p:tags r:id="rId3"/>
            </p:custDataLst>
          </p:nvPr>
        </p:nvSpPr>
        <p:spPr>
          <a:xfrm>
            <a:off x="815132" y="95250"/>
            <a:ext cx="7520473" cy="638175"/>
          </a:xfrm>
        </p:spPr>
        <p:txBody>
          <a:bodyPr>
            <a:noAutofit/>
          </a:bodyPr>
          <a:lstStyle/>
          <a:p>
            <a:pPr algn="ctr" eaLnBrk="1" fontAlgn="auto" hangingPunct="1">
              <a:spcAft>
                <a:spcPts val="0"/>
              </a:spcAft>
              <a:defRPr/>
            </a:pPr>
            <a:r>
              <a:rPr lang="en-CA" sz="3200" b="1" dirty="0">
                <a:solidFill>
                  <a:schemeClr val="accent1"/>
                </a:solidFill>
              </a:rPr>
              <a:t>Exercise 3 c) – patents databases - Answer   </a:t>
            </a:r>
            <a:endParaRPr lang="en-CA" sz="3200" dirty="0">
              <a:solidFill>
                <a:schemeClr val="accent1"/>
              </a:solidFill>
            </a:endParaRPr>
          </a:p>
        </p:txBody>
      </p:sp>
      <p:pic>
        <p:nvPicPr>
          <p:cNvPr id="9" name="Image 8"/>
          <p:cNvPicPr>
            <a:picLocks noChangeAspect="1"/>
          </p:cNvPicPr>
          <p:nvPr/>
        </p:nvPicPr>
        <p:blipFill>
          <a:blip r:embed="rId7"/>
          <a:stretch>
            <a:fillRect/>
          </a:stretch>
        </p:blipFill>
        <p:spPr>
          <a:xfrm>
            <a:off x="0" y="992553"/>
            <a:ext cx="9152120" cy="4952689"/>
          </a:xfrm>
          <a:prstGeom prst="rect">
            <a:avLst/>
          </a:prstGeom>
        </p:spPr>
      </p:pic>
      <p:sp>
        <p:nvSpPr>
          <p:cNvPr id="6" name="Rectangle 5"/>
          <p:cNvSpPr/>
          <p:nvPr>
            <p:custDataLst>
              <p:tags r:id="rId4"/>
            </p:custDataLst>
          </p:nvPr>
        </p:nvSpPr>
        <p:spPr>
          <a:xfrm>
            <a:off x="3360879" y="2918213"/>
            <a:ext cx="2428977" cy="273255"/>
          </a:xfrm>
          <a:prstGeom prst="rect">
            <a:avLst/>
          </a:prstGeom>
          <a:noFill/>
          <a:ln w="57150">
            <a:solidFill>
              <a:srgbClr val="C0000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Calibri"/>
              <a:ea typeface="+mn-ea"/>
              <a:cs typeface="+mn-cs"/>
            </a:endParaRPr>
          </a:p>
        </p:txBody>
      </p:sp>
    </p:spTree>
    <p:custDataLst>
      <p:tags r:id="rId1"/>
    </p:custDataLst>
    <p:extLst>
      <p:ext uri="{BB962C8B-B14F-4D97-AF65-F5344CB8AC3E}">
        <p14:creationId xmlns:p14="http://schemas.microsoft.com/office/powerpoint/2010/main" val="4244303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2"/>
            </p:custDataLst>
          </p:nvPr>
        </p:nvSpPr>
        <p:spPr>
          <a:xfrm>
            <a:off x="232229" y="100696"/>
            <a:ext cx="8506959" cy="638175"/>
          </a:xfrm>
        </p:spPr>
        <p:txBody>
          <a:bodyPr>
            <a:noAutofit/>
          </a:bodyPr>
          <a:lstStyle/>
          <a:p>
            <a:pPr eaLnBrk="1" fontAlgn="auto" hangingPunct="1">
              <a:spcAft>
                <a:spcPts val="0"/>
              </a:spcAft>
              <a:defRPr/>
            </a:pPr>
            <a:r>
              <a:rPr lang="en-CA" sz="3200" b="1" dirty="0">
                <a:solidFill>
                  <a:schemeClr val="accent1"/>
                </a:solidFill>
              </a:rPr>
              <a:t>Exercise 3 c) – patents databases - Answer   </a:t>
            </a:r>
            <a:endParaRPr lang="en-CA" sz="3200" dirty="0">
              <a:solidFill>
                <a:schemeClr val="accent1"/>
              </a:solidFill>
            </a:endParaRPr>
          </a:p>
        </p:txBody>
      </p:sp>
      <p:sp>
        <p:nvSpPr>
          <p:cNvPr id="104452" name="Espace réservé du numéro de diapositive 4"/>
          <p:cNvSpPr>
            <a:spLocks noGrp="1"/>
          </p:cNvSpPr>
          <p:nvPr>
            <p:ph type="sldNum" sz="quarter" idx="11"/>
            <p:custDataLst>
              <p:tags r:id="rId3"/>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spcBef>
                <a:spcPct val="0"/>
              </a:spcBef>
              <a:buClrTx/>
              <a:buSzTx/>
              <a:buFontTx/>
              <a:buNone/>
            </a:pPr>
            <a:fld id="{C4BA7826-D8FE-4F71-8139-6AC8A2C2BE04}" type="slidenum">
              <a:rPr lang="fr-BE" altLang="fr-FR" sz="1400" smtClean="0">
                <a:solidFill>
                  <a:srgbClr val="FFFFFF"/>
                </a:solidFill>
              </a:rPr>
              <a:pPr>
                <a:spcBef>
                  <a:spcPct val="0"/>
                </a:spcBef>
                <a:buClrTx/>
                <a:buSzTx/>
                <a:buFontTx/>
                <a:buNone/>
              </a:pPr>
              <a:t>24</a:t>
            </a:fld>
            <a:endParaRPr lang="fr-BE" altLang="fr-FR" sz="1400" dirty="0">
              <a:solidFill>
                <a:srgbClr val="FFFFFF"/>
              </a:solidFill>
            </a:endParaRPr>
          </a:p>
        </p:txBody>
      </p:sp>
      <p:pic>
        <p:nvPicPr>
          <p:cNvPr id="5" name="Image 4"/>
          <p:cNvPicPr>
            <a:picLocks noChangeAspect="1"/>
          </p:cNvPicPr>
          <p:nvPr>
            <p:custDataLst>
              <p:tags r:id="rId4"/>
            </p:custDataLst>
          </p:nvPr>
        </p:nvPicPr>
        <p:blipFill rotWithShape="1">
          <a:blip r:embed="rId11"/>
          <a:srcRect l="2254" t="2914" r="2254" b="1281"/>
          <a:stretch/>
        </p:blipFill>
        <p:spPr>
          <a:xfrm>
            <a:off x="95779" y="891074"/>
            <a:ext cx="5770000" cy="3752327"/>
          </a:xfrm>
          <a:prstGeom prst="rect">
            <a:avLst/>
          </a:prstGeom>
          <a:ln>
            <a:solidFill>
              <a:schemeClr val="bg1">
                <a:lumMod val="75000"/>
              </a:schemeClr>
            </a:solidFill>
          </a:ln>
        </p:spPr>
      </p:pic>
      <p:pic>
        <p:nvPicPr>
          <p:cNvPr id="6" name="Image 5"/>
          <p:cNvPicPr>
            <a:picLocks noChangeAspect="1"/>
          </p:cNvPicPr>
          <p:nvPr>
            <p:custDataLst>
              <p:tags r:id="rId5"/>
            </p:custDataLst>
          </p:nvPr>
        </p:nvPicPr>
        <p:blipFill rotWithShape="1">
          <a:blip r:embed="rId12"/>
          <a:srcRect l="1306" t="2273" r="27620" b="1486"/>
          <a:stretch/>
        </p:blipFill>
        <p:spPr>
          <a:xfrm>
            <a:off x="3809088" y="2767238"/>
            <a:ext cx="5111188" cy="3813464"/>
          </a:xfrm>
          <a:prstGeom prst="rect">
            <a:avLst/>
          </a:prstGeom>
          <a:ln>
            <a:solidFill>
              <a:schemeClr val="bg1">
                <a:lumMod val="75000"/>
              </a:schemeClr>
            </a:solidFill>
          </a:ln>
        </p:spPr>
      </p:pic>
      <p:sp>
        <p:nvSpPr>
          <p:cNvPr id="9" name="Rectangle 8"/>
          <p:cNvSpPr/>
          <p:nvPr>
            <p:custDataLst>
              <p:tags r:id="rId6"/>
            </p:custDataLst>
          </p:nvPr>
        </p:nvSpPr>
        <p:spPr>
          <a:xfrm>
            <a:off x="2400078" y="3866544"/>
            <a:ext cx="943197" cy="248255"/>
          </a:xfrm>
          <a:prstGeom prst="rect">
            <a:avLst/>
          </a:prstGeom>
          <a:noFill/>
          <a:ln w="57150">
            <a:solidFill>
              <a:srgbClr val="C0000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Calibri"/>
              <a:ea typeface="+mn-ea"/>
              <a:cs typeface="+mn-cs"/>
            </a:endParaRPr>
          </a:p>
        </p:txBody>
      </p:sp>
      <p:sp>
        <p:nvSpPr>
          <p:cNvPr id="10" name="Rectangle 9"/>
          <p:cNvSpPr/>
          <p:nvPr>
            <p:custDataLst>
              <p:tags r:id="rId7"/>
            </p:custDataLst>
          </p:nvPr>
        </p:nvSpPr>
        <p:spPr>
          <a:xfrm>
            <a:off x="3935706" y="4476547"/>
            <a:ext cx="2093620" cy="286617"/>
          </a:xfrm>
          <a:prstGeom prst="rect">
            <a:avLst/>
          </a:prstGeom>
          <a:noFill/>
          <a:ln w="57150">
            <a:solidFill>
              <a:srgbClr val="C0000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Rectangle 10"/>
          <p:cNvSpPr/>
          <p:nvPr>
            <p:custDataLst>
              <p:tags r:id="rId8"/>
            </p:custDataLst>
          </p:nvPr>
        </p:nvSpPr>
        <p:spPr>
          <a:xfrm>
            <a:off x="4627607" y="3593289"/>
            <a:ext cx="1601743" cy="273255"/>
          </a:xfrm>
          <a:prstGeom prst="rect">
            <a:avLst/>
          </a:prstGeom>
          <a:noFill/>
          <a:ln w="57150">
            <a:solidFill>
              <a:srgbClr val="C0000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Calibri"/>
              <a:ea typeface="+mn-ea"/>
              <a:cs typeface="+mn-cs"/>
            </a:endParaRPr>
          </a:p>
        </p:txBody>
      </p:sp>
    </p:spTree>
    <p:custDataLst>
      <p:tags r:id="rId1"/>
    </p:custDataLst>
    <p:extLst>
      <p:ext uri="{BB962C8B-B14F-4D97-AF65-F5344CB8AC3E}">
        <p14:creationId xmlns:p14="http://schemas.microsoft.com/office/powerpoint/2010/main" val="960327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0B33E-64F6-904F-9534-546D2C69041C}"/>
              </a:ext>
            </a:extLst>
          </p:cNvPr>
          <p:cNvSpPr>
            <a:spLocks noGrp="1"/>
          </p:cNvSpPr>
          <p:nvPr>
            <p:ph type="title"/>
            <p:custDataLst>
              <p:tags r:id="rId1"/>
            </p:custDataLst>
          </p:nvPr>
        </p:nvSpPr>
        <p:spPr>
          <a:xfrm>
            <a:off x="384048" y="706233"/>
            <a:ext cx="7467600" cy="580926"/>
          </a:xfrm>
        </p:spPr>
        <p:txBody>
          <a:bodyPr>
            <a:normAutofit/>
          </a:bodyPr>
          <a:lstStyle/>
          <a:p>
            <a:r>
              <a:rPr lang="en-US" sz="3200" b="1" dirty="0">
                <a:solidFill>
                  <a:schemeClr val="accent1"/>
                </a:solidFill>
              </a:rPr>
              <a:t>in conclusion</a:t>
            </a:r>
          </a:p>
        </p:txBody>
      </p:sp>
      <p:sp>
        <p:nvSpPr>
          <p:cNvPr id="4" name="Slide Number Placeholder 3">
            <a:extLst>
              <a:ext uri="{FF2B5EF4-FFF2-40B4-BE49-F238E27FC236}">
                <a16:creationId xmlns:a16="http://schemas.microsoft.com/office/drawing/2014/main" id="{D0AB1C7B-B04F-F347-9573-1E972C2B4815}"/>
              </a:ext>
            </a:extLst>
          </p:cNvPr>
          <p:cNvSpPr>
            <a:spLocks noGrp="1"/>
          </p:cNvSpPr>
          <p:nvPr>
            <p:ph type="sldNum" sz="quarter" idx="11"/>
            <p:custDataLst>
              <p:tags r:id="rId2"/>
            </p:custDataLst>
          </p:nvPr>
        </p:nvSpPr>
        <p:spPr/>
        <p:txBody>
          <a:bodyPr/>
          <a:lstStyle/>
          <a:p>
            <a:pPr>
              <a:defRPr/>
            </a:pPr>
            <a:fld id="{7C3C361E-8C8E-4408-8DC1-7F955BCD3DBB}" type="slidenum">
              <a:rPr lang="fr-BE" smtClean="0"/>
              <a:pPr>
                <a:defRPr/>
              </a:pPr>
              <a:t>25</a:t>
            </a:fld>
            <a:endParaRPr lang="fr-BE" dirty="0"/>
          </a:p>
        </p:txBody>
      </p:sp>
      <p:sp>
        <p:nvSpPr>
          <p:cNvPr id="5" name="Espace réservé du contenu 4"/>
          <p:cNvSpPr>
            <a:spLocks noGrp="1"/>
          </p:cNvSpPr>
          <p:nvPr>
            <p:ph sz="quarter" idx="1"/>
            <p:custDataLst>
              <p:tags r:id="rId3"/>
            </p:custDataLst>
          </p:nvPr>
        </p:nvSpPr>
        <p:spPr>
          <a:xfrm>
            <a:off x="384048" y="1572272"/>
            <a:ext cx="8135838" cy="4061611"/>
          </a:xfrm>
        </p:spPr>
        <p:txBody>
          <a:bodyPr/>
          <a:lstStyle/>
          <a:p>
            <a:pPr marL="0" indent="0">
              <a:buNone/>
            </a:pPr>
            <a:r>
              <a:rPr lang="en-CA" sz="2600" dirty="0"/>
              <a:t>We encourage you to explore the Library website to discover the wide range of resources available to you.</a:t>
            </a:r>
          </a:p>
          <a:p>
            <a:pPr marL="0" indent="0">
              <a:buNone/>
            </a:pPr>
            <a:endParaRPr lang="en-CA" sz="2600" dirty="0">
              <a:solidFill>
                <a:srgbClr val="FF0000"/>
              </a:solidFill>
            </a:endParaRPr>
          </a:p>
          <a:p>
            <a:pPr marL="0" indent="0">
              <a:buNone/>
            </a:pPr>
            <a:endParaRPr lang="en-CA" sz="2600" b="1" dirty="0">
              <a:solidFill>
                <a:srgbClr val="FF0000"/>
              </a:solidFill>
            </a:endParaRPr>
          </a:p>
          <a:p>
            <a:pPr marL="0" indent="0">
              <a:buNone/>
            </a:pPr>
            <a:endParaRPr lang="en-CA" b="1" dirty="0">
              <a:solidFill>
                <a:srgbClr val="FF0000"/>
              </a:solidFill>
            </a:endParaRPr>
          </a:p>
        </p:txBody>
      </p:sp>
    </p:spTree>
    <p:extLst>
      <p:ext uri="{BB962C8B-B14F-4D97-AF65-F5344CB8AC3E}">
        <p14:creationId xmlns:p14="http://schemas.microsoft.com/office/powerpoint/2010/main" val="3258993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Espace réservé du numéro de diapositive 2"/>
          <p:cNvSpPr>
            <a:spLocks noGrp="1"/>
          </p:cNvSpPr>
          <p:nvPr>
            <p:ph type="sldNum" sz="quarter" idx="11"/>
            <p:custDataLst>
              <p:tags r:id="rId2"/>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spcBef>
                <a:spcPct val="0"/>
              </a:spcBef>
              <a:buClrTx/>
              <a:buSzTx/>
              <a:buFontTx/>
              <a:buNone/>
            </a:pPr>
            <a:fld id="{42DA58EC-22DC-46F3-9247-9A2C71446B08}" type="slidenum">
              <a:rPr lang="fr-BE" altLang="fr-FR" sz="1400" smtClean="0">
                <a:solidFill>
                  <a:srgbClr val="FFFFFF"/>
                </a:solidFill>
              </a:rPr>
              <a:pPr>
                <a:spcBef>
                  <a:spcPct val="0"/>
                </a:spcBef>
                <a:buClrTx/>
                <a:buSzTx/>
                <a:buFontTx/>
                <a:buNone/>
              </a:pPr>
              <a:t>26</a:t>
            </a:fld>
            <a:endParaRPr lang="fr-BE" altLang="fr-FR" sz="1400">
              <a:solidFill>
                <a:srgbClr val="FFFFFF"/>
              </a:solidFill>
            </a:endParaRPr>
          </a:p>
        </p:txBody>
      </p:sp>
      <p:sp>
        <p:nvSpPr>
          <p:cNvPr id="4" name="Espace réservé du contenu 3"/>
          <p:cNvSpPr txBox="1">
            <a:spLocks/>
          </p:cNvSpPr>
          <p:nvPr>
            <p:custDataLst>
              <p:tags r:id="rId3"/>
            </p:custDataLst>
          </p:nvPr>
        </p:nvSpPr>
        <p:spPr>
          <a:xfrm>
            <a:off x="465136" y="1284288"/>
            <a:ext cx="7581321" cy="4970462"/>
          </a:xfrm>
          <a:prstGeom prst="rect">
            <a:avLst/>
          </a:prstGeom>
        </p:spPr>
        <p:txBody>
          <a:bodyPr/>
          <a:lstStyle/>
          <a:p>
            <a:pPr>
              <a:spcBef>
                <a:spcPts val="600"/>
              </a:spcBef>
              <a:spcAft>
                <a:spcPts val="1200"/>
              </a:spcAft>
              <a:buClr>
                <a:schemeClr val="accent1"/>
              </a:buClr>
              <a:buSzPct val="70000"/>
              <a:defRPr/>
            </a:pPr>
            <a:r>
              <a:rPr lang="en-CA" sz="2400" dirty="0">
                <a:latin typeface="+mn-lt"/>
                <a:cs typeface="+mn-cs"/>
              </a:rPr>
              <a:t>Library reference desk:</a:t>
            </a:r>
          </a:p>
          <a:p>
            <a:pPr marL="730250" lvl="1" indent="-273050">
              <a:spcBef>
                <a:spcPts val="600"/>
              </a:spcBef>
              <a:spcAft>
                <a:spcPts val="1200"/>
              </a:spcAft>
              <a:buClr>
                <a:schemeClr val="accent1"/>
              </a:buClr>
              <a:buSzPct val="70000"/>
              <a:buFont typeface="Wingdings" pitchFamily="2" charset="2"/>
              <a:buChar char="§"/>
              <a:defRPr/>
            </a:pPr>
            <a:r>
              <a:rPr lang="en-CA" sz="2400" dirty="0">
                <a:latin typeface="+mn-lt"/>
                <a:cs typeface="+mn-cs"/>
              </a:rPr>
              <a:t>In person, at the counter</a:t>
            </a:r>
          </a:p>
          <a:p>
            <a:pPr marL="730250" lvl="1" indent="-273050">
              <a:spcBef>
                <a:spcPts val="600"/>
              </a:spcBef>
              <a:spcAft>
                <a:spcPts val="1200"/>
              </a:spcAft>
              <a:buClr>
                <a:schemeClr val="accent1"/>
              </a:buClr>
              <a:buSzPct val="70000"/>
              <a:buFont typeface="Wingdings" pitchFamily="2" charset="2"/>
              <a:buChar char="§"/>
              <a:defRPr/>
            </a:pPr>
            <a:r>
              <a:rPr lang="en-CA" sz="2400" dirty="0">
                <a:latin typeface="+mn-lt"/>
                <a:cs typeface="+mn-cs"/>
              </a:rPr>
              <a:t>By email: </a:t>
            </a:r>
            <a:r>
              <a:rPr lang="en-CA" sz="2400" dirty="0">
                <a:latin typeface="+mn-lt"/>
                <a:cs typeface="+mn-cs"/>
                <a:hlinkClick r:id="rId7"/>
              </a:rPr>
              <a:t>biblio@polymtl.ca</a:t>
            </a:r>
            <a:endParaRPr lang="en-CA" sz="2400" dirty="0">
              <a:latin typeface="+mn-lt"/>
              <a:cs typeface="+mn-cs"/>
            </a:endParaRPr>
          </a:p>
          <a:p>
            <a:pPr marL="730250" lvl="1" indent="-273050">
              <a:spcBef>
                <a:spcPts val="600"/>
              </a:spcBef>
              <a:spcAft>
                <a:spcPts val="1200"/>
              </a:spcAft>
              <a:buClr>
                <a:schemeClr val="accent1"/>
              </a:buClr>
              <a:buSzPct val="70000"/>
              <a:buFont typeface="Wingdings" pitchFamily="2" charset="2"/>
              <a:buChar char="§"/>
              <a:defRPr/>
            </a:pPr>
            <a:r>
              <a:rPr lang="en-CA" sz="2400" dirty="0">
                <a:latin typeface="+mn-lt"/>
                <a:cs typeface="+mn-cs"/>
              </a:rPr>
              <a:t>By online chat: </a:t>
            </a:r>
            <a:r>
              <a:rPr lang="en-CA" sz="2400" dirty="0">
                <a:solidFill>
                  <a:srgbClr val="FF0000"/>
                </a:solidFill>
                <a:latin typeface="+mn-lt"/>
                <a:cs typeface="+mn-cs"/>
                <a:hlinkClick r:id="rId8"/>
              </a:rPr>
              <a:t>http://libguides.biblio.polymtl.ca/faq</a:t>
            </a:r>
            <a:r>
              <a:rPr lang="en-CA" sz="2400" dirty="0">
                <a:solidFill>
                  <a:srgbClr val="FF0000"/>
                </a:solidFill>
                <a:latin typeface="+mn-lt"/>
                <a:cs typeface="+mn-cs"/>
              </a:rPr>
              <a:t> </a:t>
            </a:r>
          </a:p>
          <a:p>
            <a:pPr marL="273050" indent="-273050">
              <a:spcBef>
                <a:spcPts val="600"/>
              </a:spcBef>
              <a:buClr>
                <a:schemeClr val="accent1"/>
              </a:buClr>
              <a:buSzPct val="70000"/>
              <a:buFont typeface="Wingdings" pitchFamily="2" charset="2"/>
              <a:buChar char=""/>
              <a:defRPr/>
            </a:pPr>
            <a:endParaRPr lang="en-CA" sz="2400" dirty="0">
              <a:latin typeface="+mn-lt"/>
              <a:cs typeface="+mn-cs"/>
            </a:endParaRPr>
          </a:p>
          <a:p>
            <a:pPr algn="ctr">
              <a:spcBef>
                <a:spcPts val="600"/>
              </a:spcBef>
              <a:buClr>
                <a:schemeClr val="accent1"/>
              </a:buClr>
              <a:buSzPct val="70000"/>
              <a:defRPr/>
            </a:pPr>
            <a:r>
              <a:rPr lang="en-CA" sz="2400" dirty="0">
                <a:latin typeface="+mn-lt"/>
                <a:cs typeface="+mn-cs"/>
              </a:rPr>
              <a:t>You can also follow us on:</a:t>
            </a:r>
          </a:p>
          <a:p>
            <a:pPr algn="ctr">
              <a:spcBef>
                <a:spcPts val="600"/>
              </a:spcBef>
              <a:buClr>
                <a:schemeClr val="accent1"/>
              </a:buClr>
              <a:buSzPct val="70000"/>
              <a:defRPr/>
            </a:pPr>
            <a:r>
              <a:rPr lang="en-CA" sz="2400" dirty="0">
                <a:latin typeface="+mn-lt"/>
                <a:cs typeface="+mn-cs"/>
                <a:hlinkClick r:id="rId9"/>
              </a:rPr>
              <a:t>www.facebook.com/bibliopolymtl</a:t>
            </a:r>
            <a:endParaRPr lang="en-CA" sz="2400" dirty="0">
              <a:latin typeface="+mn-lt"/>
              <a:cs typeface="+mn-cs"/>
            </a:endParaRPr>
          </a:p>
          <a:p>
            <a:pPr algn="ctr">
              <a:spcBef>
                <a:spcPts val="600"/>
              </a:spcBef>
              <a:buClr>
                <a:schemeClr val="accent1"/>
              </a:buClr>
              <a:buSzPct val="70000"/>
              <a:defRPr/>
            </a:pPr>
            <a:r>
              <a:rPr lang="en-CA" sz="2400" dirty="0">
                <a:latin typeface="+mn-lt"/>
                <a:cs typeface="+mn-cs"/>
                <a:hlinkClick r:id="rId10"/>
              </a:rPr>
              <a:t>www.Twitter.com/bibliopolymtl</a:t>
            </a:r>
            <a:r>
              <a:rPr lang="en-CA" sz="2400" dirty="0">
                <a:latin typeface="+mn-lt"/>
                <a:cs typeface="+mn-cs"/>
              </a:rPr>
              <a:t>  </a:t>
            </a:r>
          </a:p>
          <a:p>
            <a:pPr algn="ctr">
              <a:spcBef>
                <a:spcPts val="600"/>
              </a:spcBef>
              <a:buClr>
                <a:schemeClr val="accent1"/>
              </a:buClr>
              <a:buSzPct val="70000"/>
              <a:defRPr/>
            </a:pPr>
            <a:r>
              <a:rPr lang="en-CA" sz="2400" dirty="0">
                <a:latin typeface="+mn-lt"/>
                <a:cs typeface="+mn-cs"/>
                <a:hlinkClick r:id="rId11"/>
              </a:rPr>
              <a:t>https://www.instagram.com/bibliopolymtl</a:t>
            </a:r>
            <a:r>
              <a:rPr lang="en-CA" sz="2400" dirty="0">
                <a:latin typeface="+mn-lt"/>
                <a:cs typeface="+mn-cs"/>
              </a:rPr>
              <a:t> </a:t>
            </a:r>
          </a:p>
          <a:p>
            <a:pPr algn="ctr">
              <a:spcBef>
                <a:spcPts val="600"/>
              </a:spcBef>
              <a:buClr>
                <a:schemeClr val="accent1"/>
              </a:buClr>
              <a:buSzPct val="70000"/>
              <a:defRPr/>
            </a:pPr>
            <a:r>
              <a:rPr lang="en-CA" sz="2400" dirty="0">
                <a:latin typeface="+mn-lt"/>
                <a:cs typeface="+mn-cs"/>
              </a:rPr>
              <a:t> </a:t>
            </a:r>
          </a:p>
        </p:txBody>
      </p:sp>
      <p:sp>
        <p:nvSpPr>
          <p:cNvPr id="6" name="Titre 1"/>
          <p:cNvSpPr>
            <a:spLocks noGrp="1"/>
          </p:cNvSpPr>
          <p:nvPr>
            <p:ph type="title"/>
            <p:custDataLst>
              <p:tags r:id="rId4"/>
            </p:custDataLst>
          </p:nvPr>
        </p:nvSpPr>
        <p:spPr>
          <a:xfrm>
            <a:off x="465137" y="307975"/>
            <a:ext cx="8280400" cy="668338"/>
          </a:xfrm>
        </p:spPr>
        <p:txBody>
          <a:bodyPr>
            <a:noAutofit/>
          </a:bodyPr>
          <a:lstStyle/>
          <a:p>
            <a:pPr algn="ctr" eaLnBrk="1" hangingPunct="1">
              <a:defRPr/>
            </a:pPr>
            <a:r>
              <a:rPr lang="en-CA" sz="3200" b="1" dirty="0">
                <a:solidFill>
                  <a:srgbClr val="0070C0"/>
                </a:solidFill>
              </a:rPr>
              <a:t>To reach us</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Espace réservé du contenu 2"/>
          <p:cNvSpPr>
            <a:spLocks noGrp="1"/>
          </p:cNvSpPr>
          <p:nvPr>
            <p:ph sz="quarter" idx="1"/>
            <p:custDataLst>
              <p:tags r:id="rId2"/>
            </p:custDataLst>
          </p:nvPr>
        </p:nvSpPr>
        <p:spPr>
          <a:xfrm>
            <a:off x="601663" y="1427579"/>
            <a:ext cx="7921625" cy="3858419"/>
          </a:xfrm>
        </p:spPr>
        <p:txBody>
          <a:bodyPr/>
          <a:lstStyle/>
          <a:p>
            <a:pPr>
              <a:spcBef>
                <a:spcPts val="1200"/>
              </a:spcBef>
              <a:spcAft>
                <a:spcPts val="1200"/>
              </a:spcAft>
            </a:pPr>
            <a:r>
              <a:rPr lang="en-CA" altLang="fr-FR" dirty="0"/>
              <a:t>To learn about the main types of scientific documents.</a:t>
            </a:r>
          </a:p>
          <a:p>
            <a:pPr>
              <a:spcBef>
                <a:spcPts val="1200"/>
              </a:spcBef>
              <a:spcAft>
                <a:spcPts val="1200"/>
              </a:spcAft>
            </a:pPr>
            <a:r>
              <a:rPr lang="en-CA" altLang="fr-FR" dirty="0"/>
              <a:t>To reflect on your information needs.</a:t>
            </a:r>
          </a:p>
          <a:p>
            <a:pPr>
              <a:spcBef>
                <a:spcPts val="1200"/>
              </a:spcBef>
              <a:spcAft>
                <a:spcPts val="1200"/>
              </a:spcAft>
            </a:pPr>
            <a:r>
              <a:rPr lang="en-CA" altLang="fr-FR" dirty="0"/>
              <a:t>To know what a literature review is.</a:t>
            </a:r>
          </a:p>
          <a:p>
            <a:pPr>
              <a:spcBef>
                <a:spcPts val="1200"/>
              </a:spcBef>
              <a:spcAft>
                <a:spcPts val="1200"/>
              </a:spcAft>
            </a:pPr>
            <a:r>
              <a:rPr lang="en-CA" altLang="fr-FR" dirty="0"/>
              <a:t>To understand the organization of the Library website and to learn how to find specific documents.</a:t>
            </a:r>
          </a:p>
        </p:txBody>
      </p:sp>
      <p:pic>
        <p:nvPicPr>
          <p:cNvPr id="23556" name="Picture 2"/>
          <p:cNvPicPr>
            <a:picLocks noChangeAspect="1" noChangeArrowheads="1"/>
          </p:cNvPicPr>
          <p:nvPr>
            <p:custDataLst>
              <p:tags r:id="rId3"/>
            </p:custDataLst>
          </p:nvPr>
        </p:nvPicPr>
        <p:blipFill>
          <a:blip r:embed="rId9">
            <a:extLst>
              <a:ext uri="{28A0092B-C50C-407E-A947-70E740481C1C}">
                <a14:useLocalDpi xmlns:a14="http://schemas.microsoft.com/office/drawing/2010/main" val="0"/>
              </a:ext>
            </a:extLst>
          </a:blip>
          <a:srcRect/>
          <a:stretch>
            <a:fillRect/>
          </a:stretch>
        </p:blipFill>
        <p:spPr bwMode="auto">
          <a:xfrm>
            <a:off x="6732588" y="188913"/>
            <a:ext cx="176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Espace réservé du numéro de diapositive 4"/>
          <p:cNvSpPr txBox="1">
            <a:spLocks/>
          </p:cNvSpPr>
          <p:nvPr>
            <p:custDataLst>
              <p:tags r:id="rId4"/>
            </p:custDataLst>
          </p:nvPr>
        </p:nvSpPr>
        <p:spPr bwMode="auto">
          <a:xfrm>
            <a:off x="8243888" y="5732463"/>
            <a:ext cx="3667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lgn="ctr" eaLnBrk="1" hangingPunct="1">
              <a:spcBef>
                <a:spcPct val="0"/>
              </a:spcBef>
              <a:buClrTx/>
              <a:buSzTx/>
              <a:buFontTx/>
              <a:buNone/>
            </a:pPr>
            <a:fld id="{201251BC-57AA-4AC0-965A-142D7FA8A771}" type="slidenum">
              <a:rPr lang="fr-BE" altLang="fr-FR" sz="1400" b="1">
                <a:solidFill>
                  <a:schemeClr val="bg1"/>
                </a:solidFill>
              </a:rPr>
              <a:pPr algn="ctr" eaLnBrk="1" hangingPunct="1">
                <a:spcBef>
                  <a:spcPct val="0"/>
                </a:spcBef>
                <a:buClrTx/>
                <a:buSzTx/>
                <a:buFontTx/>
                <a:buNone/>
              </a:pPr>
              <a:t>3</a:t>
            </a:fld>
            <a:endParaRPr lang="fr-BE" altLang="fr-FR" sz="1400" b="1">
              <a:solidFill>
                <a:schemeClr val="bg1"/>
              </a:solidFill>
            </a:endParaRPr>
          </a:p>
        </p:txBody>
      </p:sp>
      <p:sp>
        <p:nvSpPr>
          <p:cNvPr id="7" name="Rectangle 6"/>
          <p:cNvSpPr/>
          <p:nvPr>
            <p:custDataLst>
              <p:tags r:id="rId5"/>
            </p:custDataLst>
          </p:nvPr>
        </p:nvSpPr>
        <p:spPr>
          <a:xfrm>
            <a:off x="6496050" y="127000"/>
            <a:ext cx="2185988" cy="59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CA"/>
          </a:p>
        </p:txBody>
      </p:sp>
      <p:sp>
        <p:nvSpPr>
          <p:cNvPr id="2" name="Titre 1"/>
          <p:cNvSpPr>
            <a:spLocks noGrp="1"/>
          </p:cNvSpPr>
          <p:nvPr>
            <p:ph type="title"/>
            <p:custDataLst>
              <p:tags r:id="rId6"/>
            </p:custDataLst>
          </p:nvPr>
        </p:nvSpPr>
        <p:spPr>
          <a:xfrm>
            <a:off x="611981" y="407506"/>
            <a:ext cx="7920037" cy="593725"/>
          </a:xfrm>
        </p:spPr>
        <p:txBody>
          <a:bodyPr/>
          <a:lstStyle/>
          <a:p>
            <a:pPr algn="ctr" eaLnBrk="1" fontAlgn="auto" hangingPunct="1">
              <a:spcAft>
                <a:spcPts val="0"/>
              </a:spcAft>
              <a:defRPr/>
            </a:pPr>
            <a:r>
              <a:rPr lang="en-CA" sz="3200" b="1">
                <a:solidFill>
                  <a:schemeClr val="accent1"/>
                </a:solidFill>
              </a:rPr>
              <a:t>Prior Reading Week 1: Objectives  </a:t>
            </a:r>
            <a:endParaRPr lang="en-CA" sz="3200">
              <a:solidFill>
                <a:schemeClr val="accent1"/>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ce réservé du contenu 2"/>
          <p:cNvSpPr>
            <a:spLocks noGrp="1"/>
          </p:cNvSpPr>
          <p:nvPr>
            <p:ph sz="quarter" idx="2"/>
            <p:custDataLst>
              <p:tags r:id="rId2"/>
            </p:custDataLst>
          </p:nvPr>
        </p:nvSpPr>
        <p:spPr>
          <a:xfrm>
            <a:off x="457200" y="1571625"/>
            <a:ext cx="8115300" cy="4017963"/>
          </a:xfrm>
        </p:spPr>
        <p:txBody>
          <a:bodyPr/>
          <a:lstStyle/>
          <a:p>
            <a:pPr lvl="1" eaLnBrk="1" hangingPunct="1">
              <a:buFont typeface="Wingdings 2" panose="05020102010507070707" pitchFamily="18" charset="2"/>
              <a:buNone/>
            </a:pPr>
            <a:endParaRPr lang="fr-CA" altLang="fr-FR" sz="2600"/>
          </a:p>
          <a:p>
            <a:pPr lvl="1" eaLnBrk="1" hangingPunct="1">
              <a:buFont typeface="Wingdings 2" panose="05020102010507070707" pitchFamily="18" charset="2"/>
              <a:buNone/>
            </a:pPr>
            <a:endParaRPr lang="fr-CA" altLang="fr-FR"/>
          </a:p>
          <a:p>
            <a:pPr lvl="1" eaLnBrk="1" hangingPunct="1">
              <a:buFont typeface="Wingdings 2" panose="05020102010507070707" pitchFamily="18" charset="2"/>
              <a:buNone/>
            </a:pPr>
            <a:r>
              <a:rPr lang="fr-CA" altLang="fr-FR"/>
              <a:t>	</a:t>
            </a:r>
          </a:p>
          <a:p>
            <a:pPr lvl="1" eaLnBrk="1" hangingPunct="1">
              <a:buFont typeface="Wingdings 2" panose="05020102010507070707" pitchFamily="18" charset="2"/>
              <a:buNone/>
            </a:pPr>
            <a:r>
              <a:rPr lang="fr-CA" altLang="fr-FR"/>
              <a:t>	</a:t>
            </a:r>
          </a:p>
          <a:p>
            <a:pPr lvl="1" eaLnBrk="1" hangingPunct="1">
              <a:buFont typeface="Wingdings 2" panose="05020102010507070707" pitchFamily="18" charset="2"/>
              <a:buNone/>
            </a:pPr>
            <a:endParaRPr lang="fr-CA" altLang="fr-FR"/>
          </a:p>
        </p:txBody>
      </p:sp>
      <p:sp>
        <p:nvSpPr>
          <p:cNvPr id="25603" name="Espace réservé du texte 4"/>
          <p:cNvSpPr>
            <a:spLocks noGrp="1"/>
          </p:cNvSpPr>
          <p:nvPr>
            <p:ph type="body" sz="quarter" idx="1"/>
            <p:custDataLst>
              <p:tags r:id="rId3"/>
            </p:custDataLst>
          </p:nvPr>
        </p:nvSpPr>
        <p:spPr>
          <a:xfrm>
            <a:off x="900113" y="1916113"/>
            <a:ext cx="7158037" cy="2071687"/>
          </a:xfrm>
        </p:spPr>
        <p:txBody>
          <a:bodyPr/>
          <a:lstStyle/>
          <a:p>
            <a:pPr algn="ctr" eaLnBrk="1" hangingPunct="1"/>
            <a:r>
              <a:rPr lang="fr-CA" altLang="fr-FR" sz="4000" dirty="0" err="1">
                <a:solidFill>
                  <a:schemeClr val="bg1"/>
                </a:solidFill>
              </a:rPr>
              <a:t>Your</a:t>
            </a:r>
            <a:r>
              <a:rPr lang="fr-CA" altLang="fr-FR" sz="4000" dirty="0">
                <a:solidFill>
                  <a:schemeClr val="bg1"/>
                </a:solidFill>
              </a:rPr>
              <a:t> </a:t>
            </a:r>
            <a:r>
              <a:rPr lang="fr-CA" altLang="fr-FR" sz="4000" dirty="0" smtClean="0">
                <a:solidFill>
                  <a:schemeClr val="bg1"/>
                </a:solidFill>
              </a:rPr>
              <a:t>Information </a:t>
            </a:r>
            <a:r>
              <a:rPr lang="fr-CA" altLang="fr-FR" sz="4000" dirty="0" err="1" smtClean="0">
                <a:solidFill>
                  <a:schemeClr val="bg1"/>
                </a:solidFill>
              </a:rPr>
              <a:t>Needs</a:t>
            </a:r>
            <a:endParaRPr lang="fr-CA" altLang="fr-FR" sz="4000" dirty="0">
              <a:solidFill>
                <a:schemeClr val="bg1"/>
              </a:solidFill>
            </a:endParaRPr>
          </a:p>
        </p:txBody>
      </p:sp>
      <p:sp>
        <p:nvSpPr>
          <p:cNvPr id="25604" name="Espace réservé du numéro de diapositive 4"/>
          <p:cNvSpPr>
            <a:spLocks noGrp="1"/>
          </p:cNvSpPr>
          <p:nvPr>
            <p:ph type="sldNum" sz="quarter" idx="12"/>
            <p:custDataLst>
              <p:tags r:id="rId4"/>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F17C21A-57E4-4E84-AF5A-ABAFE9BA7AB8}" type="slidenum">
              <a:rPr lang="fr-BE" altLang="fr-FR" smtClean="0">
                <a:solidFill>
                  <a:srgbClr val="FFFFFF"/>
                </a:solidFill>
                <a:latin typeface="Calibri" panose="020F0502020204030204" pitchFamily="34" charset="0"/>
              </a:rPr>
              <a:pPr/>
              <a:t>4</a:t>
            </a:fld>
            <a:endParaRPr lang="fr-BE" altLang="fr-FR">
              <a:solidFill>
                <a:srgbClr val="FFFFFF"/>
              </a:solidFill>
              <a:latin typeface="Calibri" panose="020F0502020204030204" pitchFamily="34" charset="0"/>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custDataLst>
              <p:tags r:id="rId2"/>
            </p:custDataLst>
          </p:nvPr>
        </p:nvSpPr>
        <p:spPr>
          <a:xfrm>
            <a:off x="457200" y="1014414"/>
            <a:ext cx="3471863" cy="2619124"/>
          </a:xfrm>
        </p:spPr>
        <p:txBody>
          <a:bodyPr/>
          <a:lstStyle/>
          <a:p>
            <a:r>
              <a:rPr lang="en-US" altLang="fr-FR" sz="2000" b="1" dirty="0">
                <a:latin typeface="+mj-lt"/>
              </a:rPr>
              <a:t>Journal article</a:t>
            </a:r>
          </a:p>
          <a:p>
            <a:pPr lvl="1">
              <a:spcBef>
                <a:spcPts val="300"/>
              </a:spcBef>
            </a:pPr>
            <a:r>
              <a:rPr lang="en-US" altLang="fr-FR" sz="2000" dirty="0">
                <a:latin typeface="+mj-lt"/>
              </a:rPr>
              <a:t>Regular article</a:t>
            </a:r>
          </a:p>
          <a:p>
            <a:pPr lvl="1">
              <a:spcBef>
                <a:spcPts val="300"/>
              </a:spcBef>
            </a:pPr>
            <a:r>
              <a:rPr lang="en-US" altLang="fr-FR" sz="2000" dirty="0">
                <a:latin typeface="+mj-lt"/>
              </a:rPr>
              <a:t>Letter</a:t>
            </a:r>
          </a:p>
          <a:p>
            <a:pPr lvl="1">
              <a:spcBef>
                <a:spcPts val="300"/>
              </a:spcBef>
            </a:pPr>
            <a:r>
              <a:rPr lang="en-US" altLang="fr-FR" sz="2000" dirty="0">
                <a:latin typeface="+mj-lt"/>
              </a:rPr>
              <a:t>Brief report</a:t>
            </a:r>
          </a:p>
          <a:p>
            <a:pPr lvl="1">
              <a:spcBef>
                <a:spcPts val="300"/>
              </a:spcBef>
            </a:pPr>
            <a:r>
              <a:rPr lang="en-US" altLang="fr-FR" sz="2000" dirty="0">
                <a:latin typeface="+mj-lt"/>
              </a:rPr>
              <a:t>Comment / reply</a:t>
            </a:r>
          </a:p>
          <a:p>
            <a:pPr lvl="1">
              <a:spcBef>
                <a:spcPts val="300"/>
              </a:spcBef>
            </a:pPr>
            <a:r>
              <a:rPr lang="en-US" altLang="fr-FR" sz="2000" dirty="0">
                <a:latin typeface="+mj-lt"/>
              </a:rPr>
              <a:t>Editorial</a:t>
            </a:r>
          </a:p>
          <a:p>
            <a:pPr lvl="1">
              <a:spcBef>
                <a:spcPts val="300"/>
              </a:spcBef>
            </a:pPr>
            <a:r>
              <a:rPr lang="en-US" altLang="fr-FR" sz="2000" dirty="0">
                <a:latin typeface="+mj-lt"/>
              </a:rPr>
              <a:t>Review article</a:t>
            </a:r>
          </a:p>
        </p:txBody>
      </p:sp>
      <p:sp>
        <p:nvSpPr>
          <p:cNvPr id="8" name="Espace réservé du numéro de diapositive 3"/>
          <p:cNvSpPr txBox="1">
            <a:spLocks/>
          </p:cNvSpPr>
          <p:nvPr>
            <p:custDataLst>
              <p:tags r:id="rId3"/>
            </p:custDataLst>
          </p:nvPr>
        </p:nvSpPr>
        <p:spPr>
          <a:xfrm>
            <a:off x="8129588" y="5734050"/>
            <a:ext cx="609600" cy="520700"/>
          </a:xfrm>
          <a:prstGeom prst="rect">
            <a:avLst/>
          </a:prstGeom>
        </p:spPr>
        <p:txBody>
          <a:bodyPr anchor="ctr"/>
          <a:lstStyle>
            <a:defPPr>
              <a:defRPr lang="fr-F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fld id="{A0477173-D0E2-40C7-882D-F2F21A9A6D04}" type="slidenum">
              <a:rPr lang="fr-BE" sz="1400" smtClean="0">
                <a:solidFill>
                  <a:schemeClr val="bg1"/>
                </a:solidFill>
                <a:latin typeface="+mn-lt"/>
              </a:rPr>
              <a:pPr algn="ctr">
                <a:defRPr/>
              </a:pPr>
              <a:t>5</a:t>
            </a:fld>
            <a:endParaRPr lang="fr-BE" sz="1400">
              <a:solidFill>
                <a:schemeClr val="bg1"/>
              </a:solidFill>
              <a:latin typeface="+mn-lt"/>
            </a:endParaRPr>
          </a:p>
        </p:txBody>
      </p:sp>
      <p:sp>
        <p:nvSpPr>
          <p:cNvPr id="9" name="Titre 1"/>
          <p:cNvSpPr txBox="1">
            <a:spLocks/>
          </p:cNvSpPr>
          <p:nvPr>
            <p:custDataLst>
              <p:tags r:id="rId4"/>
            </p:custDataLst>
          </p:nvPr>
        </p:nvSpPr>
        <p:spPr>
          <a:xfrm>
            <a:off x="457200" y="274638"/>
            <a:ext cx="7467600" cy="633412"/>
          </a:xfrm>
          <a:prstGeom prst="rect">
            <a:avLst/>
          </a:prstGeom>
        </p:spPr>
        <p:txBody>
          <a:bodyPr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alibri" pitchFamily="34" charset="0"/>
              </a:defRPr>
            </a:lvl2pPr>
            <a:lvl3pPr algn="l" rtl="0" eaLnBrk="0" fontAlgn="base" hangingPunct="0">
              <a:spcBef>
                <a:spcPct val="0"/>
              </a:spcBef>
              <a:spcAft>
                <a:spcPct val="0"/>
              </a:spcAft>
              <a:defRPr sz="3000">
                <a:solidFill>
                  <a:schemeClr val="tx2"/>
                </a:solidFill>
                <a:latin typeface="Calibri" pitchFamily="34" charset="0"/>
              </a:defRPr>
            </a:lvl3pPr>
            <a:lvl4pPr algn="l" rtl="0" eaLnBrk="0" fontAlgn="base" hangingPunct="0">
              <a:spcBef>
                <a:spcPct val="0"/>
              </a:spcBef>
              <a:spcAft>
                <a:spcPct val="0"/>
              </a:spcAft>
              <a:defRPr sz="3000">
                <a:solidFill>
                  <a:schemeClr val="tx2"/>
                </a:solidFill>
                <a:latin typeface="Calibri" pitchFamily="34" charset="0"/>
              </a:defRPr>
            </a:lvl4pPr>
            <a:lvl5pPr algn="l" rtl="0" eaLnBrk="0" fontAlgn="base" hangingPunct="0">
              <a:spcBef>
                <a:spcPct val="0"/>
              </a:spcBef>
              <a:spcAft>
                <a:spcPct val="0"/>
              </a:spcAft>
              <a:defRPr sz="3000">
                <a:solidFill>
                  <a:schemeClr val="tx2"/>
                </a:solidFill>
                <a:latin typeface="Calibri" pitchFamily="34" charset="0"/>
              </a:defRPr>
            </a:lvl5pPr>
            <a:lvl6pPr marL="457200" algn="l" rtl="0" fontAlgn="base">
              <a:spcBef>
                <a:spcPct val="0"/>
              </a:spcBef>
              <a:spcAft>
                <a:spcPct val="0"/>
              </a:spcAft>
              <a:defRPr sz="3000">
                <a:solidFill>
                  <a:schemeClr val="tx2"/>
                </a:solidFill>
                <a:latin typeface="Calibri" pitchFamily="34" charset="0"/>
              </a:defRPr>
            </a:lvl6pPr>
            <a:lvl7pPr marL="914400" algn="l" rtl="0" fontAlgn="base">
              <a:spcBef>
                <a:spcPct val="0"/>
              </a:spcBef>
              <a:spcAft>
                <a:spcPct val="0"/>
              </a:spcAft>
              <a:defRPr sz="3000">
                <a:solidFill>
                  <a:schemeClr val="tx2"/>
                </a:solidFill>
                <a:latin typeface="Calibri" pitchFamily="34" charset="0"/>
              </a:defRPr>
            </a:lvl7pPr>
            <a:lvl8pPr marL="1371600" algn="l" rtl="0" fontAlgn="base">
              <a:spcBef>
                <a:spcPct val="0"/>
              </a:spcBef>
              <a:spcAft>
                <a:spcPct val="0"/>
              </a:spcAft>
              <a:defRPr sz="3000">
                <a:solidFill>
                  <a:schemeClr val="tx2"/>
                </a:solidFill>
                <a:latin typeface="Calibri" pitchFamily="34" charset="0"/>
              </a:defRPr>
            </a:lvl8pPr>
            <a:lvl9pPr marL="1828800" algn="l" rtl="0" fontAlgn="base">
              <a:spcBef>
                <a:spcPct val="0"/>
              </a:spcBef>
              <a:spcAft>
                <a:spcPct val="0"/>
              </a:spcAft>
              <a:defRPr sz="3000">
                <a:solidFill>
                  <a:schemeClr val="tx2"/>
                </a:solidFill>
                <a:latin typeface="Calibri" pitchFamily="34" charset="0"/>
              </a:defRPr>
            </a:lvl9pPr>
          </a:lstStyle>
          <a:p>
            <a:pPr>
              <a:defRPr/>
            </a:pPr>
            <a:r>
              <a:rPr lang="en-CA" sz="3200" b="1" dirty="0">
                <a:solidFill>
                  <a:schemeClr val="accent1"/>
                </a:solidFill>
              </a:rPr>
              <a:t>Main types of scientific documents</a:t>
            </a:r>
          </a:p>
        </p:txBody>
      </p:sp>
      <p:sp>
        <p:nvSpPr>
          <p:cNvPr id="6" name="Content Placeholder 2"/>
          <p:cNvSpPr txBox="1">
            <a:spLocks/>
          </p:cNvSpPr>
          <p:nvPr>
            <p:custDataLst>
              <p:tags r:id="rId5"/>
            </p:custDataLst>
          </p:nvPr>
        </p:nvSpPr>
        <p:spPr bwMode="auto">
          <a:xfrm>
            <a:off x="457200" y="3564714"/>
            <a:ext cx="3471863"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639763" indent="-2730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indent="-182563">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187450" indent="-182563">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1462088" indent="-182563">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1919288" indent="-182563"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376488" indent="-182563"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2833688" indent="-182563"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290888" indent="-182563"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r>
              <a:rPr lang="en-US" altLang="fr-FR" sz="2000" b="1" dirty="0">
                <a:latin typeface="+mj-lt"/>
              </a:rPr>
              <a:t>Conference proceedings</a:t>
            </a:r>
          </a:p>
          <a:p>
            <a:r>
              <a:rPr lang="en-US" altLang="fr-FR" sz="2000" b="1" dirty="0">
                <a:latin typeface="+mj-lt"/>
              </a:rPr>
              <a:t>Book</a:t>
            </a:r>
          </a:p>
          <a:p>
            <a:r>
              <a:rPr lang="en-US" altLang="fr-FR" sz="2000" b="1" dirty="0">
                <a:latin typeface="+mj-lt"/>
              </a:rPr>
              <a:t>Book chapter</a:t>
            </a:r>
          </a:p>
          <a:p>
            <a:r>
              <a:rPr lang="en-US" altLang="fr-FR" sz="2000" b="1" dirty="0">
                <a:latin typeface="+mj-lt"/>
              </a:rPr>
              <a:t>Thesis</a:t>
            </a:r>
          </a:p>
          <a:p>
            <a:r>
              <a:rPr lang="en-US" altLang="fr-FR" sz="2000" b="1" dirty="0">
                <a:latin typeface="+mj-lt"/>
              </a:rPr>
              <a:t>Standard</a:t>
            </a:r>
          </a:p>
          <a:p>
            <a:r>
              <a:rPr lang="en-US" altLang="fr-FR" sz="2000" b="1" dirty="0">
                <a:latin typeface="+mj-lt"/>
              </a:rPr>
              <a:t>Patent</a:t>
            </a:r>
          </a:p>
          <a:p>
            <a:r>
              <a:rPr lang="en-US" altLang="fr-FR" sz="2000" b="1" dirty="0">
                <a:latin typeface="+mj-lt"/>
              </a:rPr>
              <a:t>Technical note</a:t>
            </a:r>
          </a:p>
          <a:p>
            <a:r>
              <a:rPr lang="en-US" altLang="fr-FR" sz="2000" dirty="0">
                <a:latin typeface="+mj-lt"/>
              </a:rPr>
              <a:t>…</a:t>
            </a:r>
          </a:p>
        </p:txBody>
      </p:sp>
      <p:sp>
        <p:nvSpPr>
          <p:cNvPr id="7" name="ZoneTexte 6"/>
          <p:cNvSpPr txBox="1"/>
          <p:nvPr>
            <p:custDataLst>
              <p:tags r:id="rId6"/>
            </p:custDataLst>
          </p:nvPr>
        </p:nvSpPr>
        <p:spPr>
          <a:xfrm>
            <a:off x="2471738" y="4457060"/>
            <a:ext cx="6104857" cy="2185214"/>
          </a:xfrm>
          <a:prstGeom prst="rect">
            <a:avLst/>
          </a:prstGeom>
          <a:noFill/>
          <a:ln>
            <a:solidFill>
              <a:schemeClr val="tx1"/>
            </a:solidFill>
          </a:ln>
        </p:spPr>
        <p:txBody>
          <a:bodyPr wrap="square">
            <a:spAutoFit/>
          </a:bodyPr>
          <a:lstStyle/>
          <a:p>
            <a:pPr>
              <a:defRPr/>
            </a:pPr>
            <a:r>
              <a:rPr lang="en-CA" sz="1700" dirty="0">
                <a:latin typeface="+mn-lt"/>
              </a:rPr>
              <a:t>More information: </a:t>
            </a:r>
          </a:p>
          <a:p>
            <a:pPr marL="542925" indent="-542925">
              <a:defRPr/>
            </a:pPr>
            <a:r>
              <a:rPr lang="en-CA" sz="1700" dirty="0">
                <a:latin typeface="+mn-lt"/>
              </a:rPr>
              <a:t>Montgomery, S.L. (2003). </a:t>
            </a:r>
            <a:r>
              <a:rPr lang="en-CA" sz="1700" i="1" dirty="0">
                <a:latin typeface="+mn-lt"/>
              </a:rPr>
              <a:t>The Chicago guide to communicating science</a:t>
            </a:r>
            <a:r>
              <a:rPr lang="en-CA" sz="1700" dirty="0">
                <a:latin typeface="+mn-lt"/>
              </a:rPr>
              <a:t>. University of Chicago Press.  </a:t>
            </a:r>
          </a:p>
          <a:p>
            <a:pPr>
              <a:defRPr/>
            </a:pPr>
            <a:r>
              <a:rPr lang="en-CA" sz="1700" i="1" dirty="0">
                <a:latin typeface="+mn-lt"/>
              </a:rPr>
              <a:t>           </a:t>
            </a:r>
            <a:r>
              <a:rPr lang="en-CA" sz="1700" dirty="0">
                <a:latin typeface="+mn-lt"/>
              </a:rPr>
              <a:t>GEN T 10.5 M66 2003</a:t>
            </a:r>
          </a:p>
          <a:p>
            <a:pPr marL="542925" indent="-542925"/>
            <a:r>
              <a:rPr lang="en-CA" sz="1700" dirty="0">
                <a:latin typeface="+mn-lt"/>
              </a:rPr>
              <a:t>Hofmann, A. (2020). </a:t>
            </a:r>
            <a:r>
              <a:rPr lang="en-CA" sz="1700" i="1" dirty="0">
                <a:latin typeface="+mn-lt"/>
              </a:rPr>
              <a:t>Scientific writing and communication: Papers, proposals, and presentations. </a:t>
            </a:r>
            <a:r>
              <a:rPr lang="en-CA" sz="1700" dirty="0">
                <a:latin typeface="+mn-lt"/>
              </a:rPr>
              <a:t>(4th ed.). Oxford University Press. </a:t>
            </a:r>
          </a:p>
          <a:p>
            <a:r>
              <a:rPr lang="en-CA" sz="1700" dirty="0">
                <a:latin typeface="+mn-lt"/>
              </a:rPr>
              <a:t>           GEN Q 223 H63 2020</a:t>
            </a:r>
            <a:endParaRPr lang="en-CA" sz="1700" i="1" dirty="0">
              <a:latin typeface="+mn-lt"/>
            </a:endParaRPr>
          </a:p>
        </p:txBody>
      </p:sp>
      <p:sp>
        <p:nvSpPr>
          <p:cNvPr id="11" name="ZoneTexte 10"/>
          <p:cNvSpPr txBox="1"/>
          <p:nvPr>
            <p:custDataLst>
              <p:tags r:id="rId7"/>
            </p:custDataLst>
          </p:nvPr>
        </p:nvSpPr>
        <p:spPr>
          <a:xfrm rot="308582">
            <a:off x="4635678" y="1488637"/>
            <a:ext cx="3269556" cy="2308324"/>
          </a:xfrm>
          <a:prstGeom prst="rect">
            <a:avLst/>
          </a:prstGeom>
          <a:solidFill>
            <a:srgbClr val="EBF6FF"/>
          </a:solidFill>
          <a:ln>
            <a:noFill/>
          </a:ln>
        </p:spPr>
        <p:txBody>
          <a:bodyPr wrap="square" rtlCol="0">
            <a:spAutoFit/>
          </a:bodyPr>
          <a:lstStyle/>
          <a:p>
            <a:r>
              <a:rPr lang="en-CA" dirty="0">
                <a:latin typeface="+mn-lt"/>
              </a:rPr>
              <a:t>Grey literature: information produced on all levels of government, academia, business and industry in electronic and print formats not controlled by commercial publishing: technical papers, patents, reports, etc. </a:t>
            </a:r>
            <a:r>
              <a:rPr lang="en-CA" dirty="0" smtClean="0">
                <a:latin typeface="+mn-lt"/>
              </a:rPr>
              <a:t>(</a:t>
            </a:r>
            <a:r>
              <a:rPr lang="fr-CA" u="sng" dirty="0">
                <a:latin typeface="+mn-lt"/>
                <a:hlinkClick r:id="rId10"/>
              </a:rPr>
              <a:t>https://</a:t>
            </a:r>
            <a:r>
              <a:rPr lang="fr-CA" u="sng" dirty="0" smtClean="0">
                <a:latin typeface="+mn-lt"/>
                <a:hlinkClick r:id="rId10"/>
              </a:rPr>
              <a:t>youtu.be/8yUnBcFAn7I</a:t>
            </a:r>
            <a:r>
              <a:rPr lang="en-CA" dirty="0" smtClean="0">
                <a:latin typeface="+mn-lt"/>
              </a:rPr>
              <a:t>)</a:t>
            </a:r>
            <a:endParaRPr lang="en-CA" dirty="0">
              <a:latin typeface="+mn-l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Espace réservé du numéro de diapositive 1"/>
          <p:cNvSpPr>
            <a:spLocks noGrp="1"/>
          </p:cNvSpPr>
          <p:nvPr>
            <p:ph type="sldNum" sz="quarter" idx="12"/>
            <p:custDataLst>
              <p:tags r:id="rId2"/>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8E2694F-1BE5-4005-B9FD-6284F1105129}" type="slidenum">
              <a:rPr lang="fr-FR" altLang="fr-FR" smtClean="0">
                <a:solidFill>
                  <a:srgbClr val="FFFFFF"/>
                </a:solidFill>
                <a:latin typeface="Calibri" panose="020F0502020204030204" pitchFamily="34" charset="0"/>
              </a:rPr>
              <a:pPr/>
              <a:t>6</a:t>
            </a:fld>
            <a:endParaRPr lang="fr-FR" altLang="fr-FR">
              <a:solidFill>
                <a:srgbClr val="FFFFFF"/>
              </a:solidFill>
              <a:latin typeface="Calibri" panose="020F0502020204030204" pitchFamily="34" charset="0"/>
            </a:endParaRPr>
          </a:p>
        </p:txBody>
      </p:sp>
      <p:pic>
        <p:nvPicPr>
          <p:cNvPr id="32771" name="Image 2" descr="biblio.jpg"/>
          <p:cNvPicPr>
            <a:picLocks noChangeAspect="1"/>
          </p:cNvPicPr>
          <p:nvPr>
            <p:custDataLst>
              <p:tags r:id="rId3"/>
            </p:custDataLst>
          </p:nvPr>
        </p:nvPicPr>
        <p:blipFill rotWithShape="1">
          <a:blip r:embed="rId8">
            <a:extLst>
              <a:ext uri="{28A0092B-C50C-407E-A947-70E740481C1C}">
                <a14:useLocalDpi xmlns:a14="http://schemas.microsoft.com/office/drawing/2010/main" val="0"/>
              </a:ext>
            </a:extLst>
          </a:blip>
          <a:srcRect r="1666" b="5859"/>
          <a:stretch/>
        </p:blipFill>
        <p:spPr bwMode="auto">
          <a:xfrm>
            <a:off x="0" y="0"/>
            <a:ext cx="8991600" cy="6456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p:custDataLst>
              <p:tags r:id="rId4"/>
            </p:custDataLst>
          </p:nvPr>
        </p:nvSpPr>
        <p:spPr bwMode="auto">
          <a:xfrm rot="16200000">
            <a:off x="-2787602" y="3069431"/>
            <a:ext cx="6596858" cy="719138"/>
          </a:xfrm>
          <a:prstGeom prst="rect">
            <a:avLst/>
          </a:prstGeom>
          <a:solidFill>
            <a:schemeClr val="tx1"/>
          </a:solidFill>
          <a:ln w="9525">
            <a:solidFill>
              <a:schemeClr val="bg1"/>
            </a:solidFill>
            <a:miter lim="800000"/>
            <a:headEnd/>
            <a:tailEnd/>
          </a:ln>
        </p:spPr>
        <p:txBody>
          <a:bodyPr wrap="none" anchor="ctr"/>
          <a:lstStyle/>
          <a:p>
            <a:pPr algn="ctr">
              <a:spcBef>
                <a:spcPct val="50000"/>
              </a:spcBef>
              <a:defRPr/>
            </a:pPr>
            <a:r>
              <a:rPr lang="fr-CA" sz="2800" b="1" dirty="0">
                <a:solidFill>
                  <a:schemeClr val="bg1"/>
                </a:solidFill>
                <a:latin typeface="Trebuchet MS" pitchFamily="34" charset="0"/>
              </a:rPr>
              <a:t>The Cycle of Scientific Information</a:t>
            </a:r>
          </a:p>
        </p:txBody>
      </p:sp>
      <p:sp>
        <p:nvSpPr>
          <p:cNvPr id="2" name="Rectangle 1"/>
          <p:cNvSpPr/>
          <p:nvPr>
            <p:custDataLst>
              <p:tags r:id="rId5"/>
            </p:custDataLst>
          </p:nvPr>
        </p:nvSpPr>
        <p:spPr>
          <a:xfrm>
            <a:off x="870397" y="6184244"/>
            <a:ext cx="7868791" cy="646331"/>
          </a:xfrm>
          <a:prstGeom prst="rect">
            <a:avLst/>
          </a:prstGeom>
        </p:spPr>
        <p:txBody>
          <a:bodyPr wrap="square">
            <a:spAutoFit/>
          </a:bodyPr>
          <a:lstStyle/>
          <a:p>
            <a:pPr algn="ctr"/>
            <a:r>
              <a:rPr lang="en-US" sz="1200" dirty="0"/>
              <a:t>Originated from "Evolution of Scientific Information." From Allan Kent and Harold </a:t>
            </a:r>
            <a:r>
              <a:rPr lang="en-US" sz="1200" dirty="0" err="1"/>
              <a:t>Lancour</a:t>
            </a:r>
            <a:r>
              <a:rPr lang="en-US" sz="1200" dirty="0"/>
              <a:t>, eds., </a:t>
            </a:r>
            <a:r>
              <a:rPr lang="en-US" sz="1200" i="1" dirty="0"/>
              <a:t>Encyclopedia of Library and Information Science</a:t>
            </a:r>
            <a:r>
              <a:rPr lang="en-US" sz="1200" dirty="0"/>
              <a:t> (New York, 1979), </a:t>
            </a:r>
            <a:r>
              <a:rPr lang="en-US" sz="1200" dirty="0" err="1"/>
              <a:t>s.v</a:t>
            </a:r>
            <a:r>
              <a:rPr lang="en-US" sz="1200" dirty="0"/>
              <a:t>. "Scientific Literature," by K. </a:t>
            </a:r>
            <a:r>
              <a:rPr lang="en-US" sz="1200" dirty="0" err="1"/>
              <a:t>Subramanyam</a:t>
            </a:r>
            <a:r>
              <a:rPr lang="en-US" sz="1200" dirty="0"/>
              <a:t>, 394,  this diagram was adapted by Timken Science Library, College of Wooster. </a:t>
            </a:r>
            <a:endParaRPr lang="fr-CA" sz="1200" dirty="0"/>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1"/>
            <p:custDataLst>
              <p:tags r:id="rId2"/>
            </p:custDataLst>
          </p:nvPr>
        </p:nvSpPr>
        <p:spPr/>
        <p:txBody>
          <a:bodyPr/>
          <a:lstStyle/>
          <a:p>
            <a:pPr>
              <a:defRPr/>
            </a:pPr>
            <a:fld id="{7C3C361E-8C8E-4408-8DC1-7F955BCD3DBB}" type="slidenum">
              <a:rPr lang="fr-BE" smtClean="0"/>
              <a:pPr>
                <a:defRPr/>
              </a:pPr>
              <a:t>7</a:t>
            </a:fld>
            <a:endParaRPr lang="fr-BE" dirty="0"/>
          </a:p>
        </p:txBody>
      </p:sp>
      <p:sp>
        <p:nvSpPr>
          <p:cNvPr id="7" name="Rectangle 6"/>
          <p:cNvSpPr/>
          <p:nvPr>
            <p:custDataLst>
              <p:tags r:id="rId3"/>
            </p:custDataLst>
          </p:nvPr>
        </p:nvSpPr>
        <p:spPr>
          <a:xfrm>
            <a:off x="199782" y="887030"/>
            <a:ext cx="8374858" cy="5877025"/>
          </a:xfrm>
          <a:prstGeom prst="rect">
            <a:avLst/>
          </a:prstGeom>
          <a:solidFill>
            <a:srgbClr val="A5D3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87313" lvl="0" eaLnBrk="0" fontAlgn="base" hangingPunct="0">
              <a:lnSpc>
                <a:spcPct val="85000"/>
              </a:lnSpc>
              <a:spcBef>
                <a:spcPts val="0"/>
              </a:spcBef>
              <a:spcAft>
                <a:spcPct val="0"/>
              </a:spcAft>
            </a:pPr>
            <a:endParaRPr lang="fr-CA" sz="3200" b="1" kern="0" dirty="0">
              <a:solidFill>
                <a:schemeClr val="tx1"/>
              </a:solidFill>
              <a:latin typeface="Calibri" pitchFamily="34" charset="0"/>
              <a:cs typeface="Calibri" pitchFamily="34" charset="0"/>
            </a:endParaRPr>
          </a:p>
          <a:p>
            <a:pPr marL="87313" lvl="0" eaLnBrk="0" fontAlgn="base" hangingPunct="0">
              <a:lnSpc>
                <a:spcPct val="85000"/>
              </a:lnSpc>
              <a:spcBef>
                <a:spcPts val="0"/>
              </a:spcBef>
              <a:spcAft>
                <a:spcPct val="0"/>
              </a:spcAft>
            </a:pPr>
            <a:endParaRPr lang="fr-CA" sz="3200" b="1" kern="0" dirty="0">
              <a:solidFill>
                <a:schemeClr val="tx1"/>
              </a:solidFill>
              <a:latin typeface="Calibri" pitchFamily="34" charset="0"/>
              <a:cs typeface="Calibri" pitchFamily="34" charset="0"/>
            </a:endParaRPr>
          </a:p>
          <a:p>
            <a:pPr marL="87313" lvl="0" eaLnBrk="0" fontAlgn="base" hangingPunct="0">
              <a:lnSpc>
                <a:spcPct val="85000"/>
              </a:lnSpc>
              <a:spcBef>
                <a:spcPts val="0"/>
              </a:spcBef>
              <a:spcAft>
                <a:spcPct val="0"/>
              </a:spcAft>
            </a:pPr>
            <a:endParaRPr lang="fr-CA" sz="3200" b="1" kern="0" dirty="0">
              <a:solidFill>
                <a:schemeClr val="tx1"/>
              </a:solidFill>
              <a:latin typeface="Calibri" pitchFamily="34" charset="0"/>
              <a:cs typeface="Calibri" pitchFamily="34" charset="0"/>
            </a:endParaRPr>
          </a:p>
          <a:p>
            <a:pPr marL="87313" lvl="0" eaLnBrk="0" fontAlgn="base" hangingPunct="0">
              <a:lnSpc>
                <a:spcPct val="85000"/>
              </a:lnSpc>
              <a:spcBef>
                <a:spcPts val="0"/>
              </a:spcBef>
              <a:spcAft>
                <a:spcPct val="0"/>
              </a:spcAft>
            </a:pPr>
            <a:r>
              <a:rPr lang="fr-CA" sz="2400" b="1" kern="0" dirty="0">
                <a:solidFill>
                  <a:schemeClr val="tx1"/>
                </a:solidFill>
                <a:latin typeface="Calibri" pitchFamily="34" charset="0"/>
                <a:cs typeface="Calibri" pitchFamily="34" charset="0"/>
              </a:rPr>
              <a:t>1. </a:t>
            </a:r>
            <a:r>
              <a:rPr lang="fr-CA" sz="2400" b="1" kern="0" dirty="0" err="1">
                <a:solidFill>
                  <a:schemeClr val="tx1"/>
                </a:solidFill>
                <a:latin typeface="Calibri" pitchFamily="34" charset="0"/>
                <a:cs typeface="Calibri" pitchFamily="34" charset="0"/>
              </a:rPr>
              <a:t>What</a:t>
            </a:r>
            <a:r>
              <a:rPr lang="fr-CA" sz="2400" b="1" kern="0" dirty="0">
                <a:solidFill>
                  <a:schemeClr val="tx1"/>
                </a:solidFill>
                <a:latin typeface="Calibri" pitchFamily="34" charset="0"/>
                <a:cs typeface="Calibri" pitchFamily="34" charset="0"/>
              </a:rPr>
              <a:t> are </a:t>
            </a:r>
            <a:r>
              <a:rPr lang="fr-CA" sz="2400" b="1" kern="0" dirty="0" err="1">
                <a:solidFill>
                  <a:schemeClr val="tx1"/>
                </a:solidFill>
                <a:latin typeface="Calibri" pitchFamily="34" charset="0"/>
                <a:cs typeface="Calibri" pitchFamily="34" charset="0"/>
              </a:rPr>
              <a:t>your</a:t>
            </a:r>
            <a:r>
              <a:rPr lang="fr-CA" sz="2400" b="1" kern="0" dirty="0">
                <a:solidFill>
                  <a:schemeClr val="tx1"/>
                </a:solidFill>
                <a:latin typeface="Calibri" pitchFamily="34" charset="0"/>
                <a:cs typeface="Calibri" pitchFamily="34" charset="0"/>
              </a:rPr>
              <a:t> information </a:t>
            </a:r>
            <a:r>
              <a:rPr lang="fr-CA" sz="2400" b="1" kern="0" dirty="0" err="1">
                <a:solidFill>
                  <a:schemeClr val="tx1"/>
                </a:solidFill>
                <a:latin typeface="Calibri" pitchFamily="34" charset="0"/>
                <a:cs typeface="Calibri" pitchFamily="34" charset="0"/>
              </a:rPr>
              <a:t>needs</a:t>
            </a:r>
            <a:r>
              <a:rPr lang="fr-CA" sz="2400" b="1" kern="0" dirty="0">
                <a:solidFill>
                  <a:schemeClr val="tx1"/>
                </a:solidFill>
                <a:latin typeface="Calibri" pitchFamily="34" charset="0"/>
                <a:cs typeface="Calibri" pitchFamily="34" charset="0"/>
              </a:rPr>
              <a:t> in the </a:t>
            </a:r>
            <a:r>
              <a:rPr lang="fr-CA" sz="2400" b="1" kern="0" dirty="0" err="1">
                <a:solidFill>
                  <a:schemeClr val="tx1"/>
                </a:solidFill>
                <a:latin typeface="Calibri" pitchFamily="34" charset="0"/>
                <a:cs typeface="Calibri" pitchFamily="34" charset="0"/>
              </a:rPr>
              <a:t>context</a:t>
            </a:r>
            <a:r>
              <a:rPr lang="fr-CA" sz="2400" b="1" kern="0" dirty="0">
                <a:solidFill>
                  <a:schemeClr val="tx1"/>
                </a:solidFill>
                <a:latin typeface="Calibri" pitchFamily="34" charset="0"/>
                <a:cs typeface="Calibri" pitchFamily="34" charset="0"/>
              </a:rPr>
              <a:t> of </a:t>
            </a:r>
            <a:r>
              <a:rPr lang="fr-CA" sz="2400" b="1" kern="0" dirty="0" err="1">
                <a:solidFill>
                  <a:schemeClr val="tx1"/>
                </a:solidFill>
                <a:latin typeface="Calibri" pitchFamily="34" charset="0"/>
                <a:cs typeface="Calibri" pitchFamily="34" charset="0"/>
              </a:rPr>
              <a:t>your</a:t>
            </a:r>
            <a:r>
              <a:rPr lang="fr-CA" sz="2400" b="1" kern="0" dirty="0">
                <a:solidFill>
                  <a:schemeClr val="tx1"/>
                </a:solidFill>
                <a:latin typeface="Calibri" pitchFamily="34" charset="0"/>
                <a:cs typeface="Calibri" pitchFamily="34" charset="0"/>
              </a:rPr>
              <a:t> </a:t>
            </a:r>
            <a:r>
              <a:rPr lang="fr-CA" sz="2400" b="1" kern="0" dirty="0" err="1">
                <a:solidFill>
                  <a:schemeClr val="tx1"/>
                </a:solidFill>
                <a:latin typeface="Calibri" pitchFamily="34" charset="0"/>
                <a:cs typeface="Calibri" pitchFamily="34" charset="0"/>
              </a:rPr>
              <a:t>studies</a:t>
            </a:r>
            <a:r>
              <a:rPr lang="fr-CA" sz="2400" b="1" kern="0" dirty="0">
                <a:solidFill>
                  <a:schemeClr val="tx1"/>
                </a:solidFill>
                <a:latin typeface="Calibri" pitchFamily="34" charset="0"/>
                <a:cs typeface="Calibri" pitchFamily="34" charset="0"/>
              </a:rPr>
              <a:t>/</a:t>
            </a:r>
            <a:r>
              <a:rPr lang="fr-CA" sz="2400" b="1" kern="0" dirty="0" err="1">
                <a:solidFill>
                  <a:schemeClr val="tx1"/>
                </a:solidFill>
                <a:latin typeface="Calibri" pitchFamily="34" charset="0"/>
                <a:cs typeface="Calibri" pitchFamily="34" charset="0"/>
              </a:rPr>
              <a:t>research</a:t>
            </a:r>
            <a:r>
              <a:rPr lang="fr-CA" sz="2400" b="1" kern="0" dirty="0">
                <a:solidFill>
                  <a:schemeClr val="tx1"/>
                </a:solidFill>
                <a:latin typeface="Calibri" pitchFamily="34" charset="0"/>
                <a:cs typeface="Calibri" pitchFamily="34" charset="0"/>
              </a:rPr>
              <a:t> </a:t>
            </a:r>
            <a:r>
              <a:rPr lang="fr-CA" sz="2400" b="1" kern="0" dirty="0" err="1">
                <a:solidFill>
                  <a:schemeClr val="tx1"/>
                </a:solidFill>
                <a:latin typeface="Calibri" pitchFamily="34" charset="0"/>
                <a:cs typeface="Calibri" pitchFamily="34" charset="0"/>
              </a:rPr>
              <a:t>project</a:t>
            </a:r>
            <a:r>
              <a:rPr lang="fr-CA" sz="2400" b="1" kern="0" dirty="0">
                <a:solidFill>
                  <a:schemeClr val="tx1"/>
                </a:solidFill>
                <a:latin typeface="Calibri" pitchFamily="34" charset="0"/>
                <a:cs typeface="Calibri" pitchFamily="34" charset="0"/>
              </a:rPr>
              <a:t>? </a:t>
            </a:r>
          </a:p>
          <a:p>
            <a:pPr marL="87313" lvl="0" eaLnBrk="0" fontAlgn="base" hangingPunct="0">
              <a:lnSpc>
                <a:spcPct val="85000"/>
              </a:lnSpc>
              <a:spcBef>
                <a:spcPct val="20000"/>
              </a:spcBef>
              <a:spcAft>
                <a:spcPct val="0"/>
              </a:spcAft>
            </a:pPr>
            <a:r>
              <a:rPr lang="fr-CA" sz="2400" b="1" kern="0" dirty="0">
                <a:solidFill>
                  <a:schemeClr val="tx1"/>
                </a:solidFill>
                <a:latin typeface="Calibri" pitchFamily="34" charset="0"/>
                <a:cs typeface="Calibri" pitchFamily="34" charset="0"/>
              </a:rPr>
              <a:t>On </a:t>
            </a:r>
            <a:r>
              <a:rPr lang="fr-CA" sz="2400" b="1" kern="0" dirty="0" err="1">
                <a:solidFill>
                  <a:schemeClr val="tx1"/>
                </a:solidFill>
                <a:latin typeface="Calibri" pitchFamily="34" charset="0"/>
                <a:cs typeface="Calibri" pitchFamily="34" charset="0"/>
              </a:rPr>
              <a:t>what</a:t>
            </a:r>
            <a:r>
              <a:rPr lang="fr-CA" sz="2400" b="1" kern="0" dirty="0">
                <a:solidFill>
                  <a:schemeClr val="tx1"/>
                </a:solidFill>
                <a:latin typeface="Calibri" pitchFamily="34" charset="0"/>
                <a:cs typeface="Calibri" pitchFamily="34" charset="0"/>
              </a:rPr>
              <a:t> topics </a:t>
            </a:r>
            <a:r>
              <a:rPr lang="fr-CA" sz="2400" b="1" kern="0" dirty="0" err="1">
                <a:solidFill>
                  <a:schemeClr val="tx1"/>
                </a:solidFill>
                <a:latin typeface="Calibri" pitchFamily="34" charset="0"/>
                <a:cs typeface="Calibri" pitchFamily="34" charset="0"/>
              </a:rPr>
              <a:t>will</a:t>
            </a:r>
            <a:r>
              <a:rPr lang="fr-CA" sz="2400" b="1" kern="0" dirty="0">
                <a:solidFill>
                  <a:schemeClr val="tx1"/>
                </a:solidFill>
                <a:latin typeface="Calibri" pitchFamily="34" charset="0"/>
                <a:cs typeface="Calibri" pitchFamily="34" charset="0"/>
              </a:rPr>
              <a:t> </a:t>
            </a:r>
            <a:r>
              <a:rPr lang="fr-CA" sz="2400" b="1" kern="0" dirty="0" err="1">
                <a:solidFill>
                  <a:schemeClr val="tx1"/>
                </a:solidFill>
                <a:latin typeface="Calibri" pitchFamily="34" charset="0"/>
                <a:cs typeface="Calibri" pitchFamily="34" charset="0"/>
              </a:rPr>
              <a:t>you</a:t>
            </a:r>
            <a:r>
              <a:rPr lang="fr-CA" sz="2400" b="1" kern="0" dirty="0">
                <a:solidFill>
                  <a:schemeClr val="tx1"/>
                </a:solidFill>
                <a:latin typeface="Calibri" pitchFamily="34" charset="0"/>
                <a:cs typeface="Calibri" pitchFamily="34" charset="0"/>
              </a:rPr>
              <a:t> </a:t>
            </a:r>
            <a:r>
              <a:rPr lang="fr-CA" sz="2400" b="1" kern="0" dirty="0" err="1">
                <a:solidFill>
                  <a:schemeClr val="tx1"/>
                </a:solidFill>
                <a:latin typeface="Calibri" pitchFamily="34" charset="0"/>
                <a:cs typeface="Calibri" pitchFamily="34" charset="0"/>
              </a:rPr>
              <a:t>seek</a:t>
            </a:r>
            <a:r>
              <a:rPr lang="fr-CA" sz="2400" b="1" kern="0" dirty="0">
                <a:solidFill>
                  <a:schemeClr val="tx1"/>
                </a:solidFill>
                <a:latin typeface="Calibri" pitchFamily="34" charset="0"/>
                <a:cs typeface="Calibri" pitchFamily="34" charset="0"/>
              </a:rPr>
              <a:t> information?</a:t>
            </a:r>
          </a:p>
          <a:p>
            <a:pPr marL="87313" lvl="0" eaLnBrk="0" fontAlgn="base" hangingPunct="0">
              <a:lnSpc>
                <a:spcPct val="85000"/>
              </a:lnSpc>
              <a:spcBef>
                <a:spcPct val="20000"/>
              </a:spcBef>
              <a:spcAft>
                <a:spcPct val="0"/>
              </a:spcAft>
            </a:pPr>
            <a:endParaRPr lang="fr-CA" sz="2400" b="1" kern="0" dirty="0">
              <a:solidFill>
                <a:schemeClr val="tx1"/>
              </a:solidFill>
              <a:latin typeface="Calibri" pitchFamily="34" charset="0"/>
              <a:cs typeface="Calibri" pitchFamily="34" charset="0"/>
            </a:endParaRPr>
          </a:p>
          <a:p>
            <a:pPr marL="87313" eaLnBrk="0" hangingPunct="0">
              <a:lnSpc>
                <a:spcPct val="85000"/>
              </a:lnSpc>
              <a:spcBef>
                <a:spcPct val="20000"/>
              </a:spcBef>
            </a:pPr>
            <a:r>
              <a:rPr lang="fr-CA" sz="2400" b="1" kern="0" dirty="0">
                <a:solidFill>
                  <a:schemeClr val="tx1"/>
                </a:solidFill>
                <a:latin typeface="Calibri" pitchFamily="34" charset="0"/>
                <a:cs typeface="Calibri" pitchFamily="34" charset="0"/>
              </a:rPr>
              <a:t>2. </a:t>
            </a:r>
            <a:r>
              <a:rPr lang="fr-CA" sz="2400" b="1" kern="0" dirty="0" err="1">
                <a:solidFill>
                  <a:schemeClr val="tx1"/>
                </a:solidFill>
                <a:latin typeface="Calibri" pitchFamily="34" charset="0"/>
                <a:cs typeface="Calibri" pitchFamily="34" charset="0"/>
              </a:rPr>
              <a:t>What</a:t>
            </a:r>
            <a:r>
              <a:rPr lang="fr-CA" sz="2400" b="1" kern="0" dirty="0">
                <a:solidFill>
                  <a:schemeClr val="tx1"/>
                </a:solidFill>
                <a:latin typeface="Calibri" pitchFamily="34" charset="0"/>
                <a:cs typeface="Calibri" pitchFamily="34" charset="0"/>
              </a:rPr>
              <a:t> </a:t>
            </a:r>
            <a:r>
              <a:rPr lang="fr-CA" sz="2400" b="1" kern="0" dirty="0" err="1">
                <a:solidFill>
                  <a:schemeClr val="tx1"/>
                </a:solidFill>
                <a:latin typeface="Calibri" pitchFamily="34" charset="0"/>
                <a:cs typeface="Calibri" pitchFamily="34" charset="0"/>
              </a:rPr>
              <a:t>is</a:t>
            </a:r>
            <a:r>
              <a:rPr lang="fr-CA" sz="2400" b="1" kern="0" dirty="0">
                <a:solidFill>
                  <a:schemeClr val="tx1"/>
                </a:solidFill>
                <a:latin typeface="Calibri" pitchFamily="34" charset="0"/>
                <a:cs typeface="Calibri" pitchFamily="34" charset="0"/>
              </a:rPr>
              <a:t> </a:t>
            </a:r>
            <a:r>
              <a:rPr lang="fr-CA" sz="2400" b="1" kern="0" dirty="0" err="1">
                <a:solidFill>
                  <a:schemeClr val="tx1"/>
                </a:solidFill>
                <a:latin typeface="Calibri" pitchFamily="34" charset="0"/>
                <a:cs typeface="Calibri" pitchFamily="34" charset="0"/>
              </a:rPr>
              <a:t>your</a:t>
            </a:r>
            <a:r>
              <a:rPr lang="fr-CA" sz="2400" b="1" kern="0" dirty="0">
                <a:solidFill>
                  <a:schemeClr val="tx1"/>
                </a:solidFill>
                <a:latin typeface="Calibri" pitchFamily="34" charset="0"/>
                <a:cs typeface="Calibri" pitchFamily="34" charset="0"/>
              </a:rPr>
              <a:t> </a:t>
            </a:r>
            <a:r>
              <a:rPr lang="fr-CA" sz="2400" b="1" kern="0" dirty="0" err="1">
                <a:solidFill>
                  <a:schemeClr val="tx1"/>
                </a:solidFill>
                <a:latin typeface="Calibri" pitchFamily="34" charset="0"/>
                <a:cs typeface="Calibri" pitchFamily="34" charset="0"/>
              </a:rPr>
              <a:t>approach</a:t>
            </a:r>
            <a:r>
              <a:rPr lang="fr-CA" sz="2400" b="1" kern="0" dirty="0">
                <a:solidFill>
                  <a:schemeClr val="tx1"/>
                </a:solidFill>
                <a:latin typeface="Calibri" pitchFamily="34" charset="0"/>
                <a:cs typeface="Calibri" pitchFamily="34" charset="0"/>
              </a:rPr>
              <a:t> for </a:t>
            </a:r>
            <a:r>
              <a:rPr lang="fr-CA" sz="2400" b="1" kern="0" dirty="0" err="1">
                <a:solidFill>
                  <a:schemeClr val="tx1"/>
                </a:solidFill>
                <a:latin typeface="Calibri" pitchFamily="34" charset="0"/>
                <a:cs typeface="Calibri" pitchFamily="34" charset="0"/>
              </a:rPr>
              <a:t>finding</a:t>
            </a:r>
            <a:r>
              <a:rPr lang="fr-CA" sz="2400" b="1" kern="0" dirty="0">
                <a:solidFill>
                  <a:schemeClr val="tx1"/>
                </a:solidFill>
                <a:latin typeface="Calibri" pitchFamily="34" charset="0"/>
                <a:cs typeface="Calibri" pitchFamily="34" charset="0"/>
              </a:rPr>
              <a:t> the </a:t>
            </a:r>
            <a:r>
              <a:rPr lang="fr-CA" sz="2400" b="1" kern="0" dirty="0" err="1">
                <a:solidFill>
                  <a:schemeClr val="tx1"/>
                </a:solidFill>
                <a:latin typeface="Calibri" pitchFamily="34" charset="0"/>
                <a:cs typeface="Calibri" pitchFamily="34" charset="0"/>
              </a:rPr>
              <a:t>appropriate</a:t>
            </a:r>
            <a:r>
              <a:rPr lang="fr-CA" sz="2400" b="1" kern="0" dirty="0">
                <a:solidFill>
                  <a:schemeClr val="tx1"/>
                </a:solidFill>
                <a:latin typeface="Calibri" pitchFamily="34" charset="0"/>
                <a:cs typeface="Calibri" pitchFamily="34" charset="0"/>
              </a:rPr>
              <a:t> information? </a:t>
            </a:r>
            <a:r>
              <a:rPr lang="fr-CA" sz="2400" b="1" kern="0" dirty="0" err="1">
                <a:solidFill>
                  <a:schemeClr val="tx1"/>
                </a:solidFill>
                <a:latin typeface="Calibri" pitchFamily="34" charset="0"/>
                <a:cs typeface="Calibri" pitchFamily="34" charset="0"/>
              </a:rPr>
              <a:t>Where</a:t>
            </a:r>
            <a:r>
              <a:rPr lang="fr-CA" sz="2400" b="1" kern="0" dirty="0">
                <a:solidFill>
                  <a:schemeClr val="tx1"/>
                </a:solidFill>
                <a:latin typeface="Calibri" pitchFamily="34" charset="0"/>
                <a:cs typeface="Calibri" pitchFamily="34" charset="0"/>
              </a:rPr>
              <a:t> </a:t>
            </a:r>
            <a:r>
              <a:rPr lang="fr-CA" sz="2400" b="1" kern="0" dirty="0" err="1">
                <a:solidFill>
                  <a:schemeClr val="tx1"/>
                </a:solidFill>
                <a:latin typeface="Calibri" pitchFamily="34" charset="0"/>
                <a:cs typeface="Calibri" pitchFamily="34" charset="0"/>
              </a:rPr>
              <a:t>will</a:t>
            </a:r>
            <a:r>
              <a:rPr lang="fr-CA" sz="2400" b="1" kern="0" dirty="0">
                <a:solidFill>
                  <a:schemeClr val="tx1"/>
                </a:solidFill>
                <a:latin typeface="Calibri" pitchFamily="34" charset="0"/>
                <a:cs typeface="Calibri" pitchFamily="34" charset="0"/>
              </a:rPr>
              <a:t> </a:t>
            </a:r>
            <a:r>
              <a:rPr lang="fr-CA" sz="2400" b="1" kern="0" dirty="0" err="1">
                <a:solidFill>
                  <a:schemeClr val="tx1"/>
                </a:solidFill>
                <a:latin typeface="Calibri" pitchFamily="34" charset="0"/>
                <a:cs typeface="Calibri" pitchFamily="34" charset="0"/>
              </a:rPr>
              <a:t>you</a:t>
            </a:r>
            <a:r>
              <a:rPr lang="fr-CA" sz="2400" b="1" kern="0" dirty="0">
                <a:solidFill>
                  <a:schemeClr val="tx1"/>
                </a:solidFill>
                <a:latin typeface="Calibri" pitchFamily="34" charset="0"/>
                <a:cs typeface="Calibri" pitchFamily="34" charset="0"/>
              </a:rPr>
              <a:t> </a:t>
            </a:r>
            <a:r>
              <a:rPr lang="fr-CA" sz="2400" b="1" kern="0" dirty="0" err="1">
                <a:solidFill>
                  <a:schemeClr val="tx1"/>
                </a:solidFill>
                <a:latin typeface="Calibri" pitchFamily="34" charset="0"/>
                <a:cs typeface="Calibri" pitchFamily="34" charset="0"/>
              </a:rPr>
              <a:t>search</a:t>
            </a:r>
            <a:r>
              <a:rPr lang="fr-CA" sz="2400" b="1" kern="0" dirty="0">
                <a:solidFill>
                  <a:schemeClr val="tx1"/>
                </a:solidFill>
                <a:latin typeface="Calibri" pitchFamily="34" charset="0"/>
                <a:cs typeface="Calibri" pitchFamily="34" charset="0"/>
              </a:rPr>
              <a:t> (or </a:t>
            </a:r>
            <a:r>
              <a:rPr lang="fr-CA" sz="2400" b="1" kern="0" dirty="0" err="1">
                <a:solidFill>
                  <a:schemeClr val="tx1"/>
                </a:solidFill>
                <a:latin typeface="Calibri" pitchFamily="34" charset="0"/>
                <a:cs typeface="Calibri" pitchFamily="34" charset="0"/>
              </a:rPr>
              <a:t>where</a:t>
            </a:r>
            <a:r>
              <a:rPr lang="fr-CA" sz="2400" b="1" kern="0" dirty="0">
                <a:solidFill>
                  <a:schemeClr val="tx1"/>
                </a:solidFill>
                <a:latin typeface="Calibri" pitchFamily="34" charset="0"/>
                <a:cs typeface="Calibri" pitchFamily="34" charset="0"/>
              </a:rPr>
              <a:t> have </a:t>
            </a:r>
            <a:r>
              <a:rPr lang="fr-CA" sz="2400" b="1" kern="0" dirty="0" err="1">
                <a:solidFill>
                  <a:schemeClr val="tx1"/>
                </a:solidFill>
                <a:latin typeface="Calibri" pitchFamily="34" charset="0"/>
                <a:cs typeface="Calibri" pitchFamily="34" charset="0"/>
              </a:rPr>
              <a:t>you</a:t>
            </a:r>
            <a:r>
              <a:rPr lang="fr-CA" sz="2400" b="1" kern="0" dirty="0">
                <a:solidFill>
                  <a:schemeClr val="tx1"/>
                </a:solidFill>
                <a:latin typeface="Calibri" pitchFamily="34" charset="0"/>
                <a:cs typeface="Calibri" pitchFamily="34" charset="0"/>
              </a:rPr>
              <a:t> </a:t>
            </a:r>
            <a:r>
              <a:rPr lang="fr-CA" sz="2400" b="1" kern="0" dirty="0" err="1">
                <a:solidFill>
                  <a:schemeClr val="tx1"/>
                </a:solidFill>
                <a:latin typeface="Calibri" pitchFamily="34" charset="0"/>
                <a:cs typeface="Calibri" pitchFamily="34" charset="0"/>
              </a:rPr>
              <a:t>already</a:t>
            </a:r>
            <a:r>
              <a:rPr lang="fr-CA" sz="2400" b="1" kern="0" dirty="0">
                <a:solidFill>
                  <a:schemeClr val="tx1"/>
                </a:solidFill>
                <a:latin typeface="Calibri" pitchFamily="34" charset="0"/>
                <a:cs typeface="Calibri" pitchFamily="34" charset="0"/>
              </a:rPr>
              <a:t> </a:t>
            </a:r>
            <a:r>
              <a:rPr lang="fr-CA" sz="2400" b="1" kern="0" dirty="0" err="1">
                <a:solidFill>
                  <a:schemeClr val="tx1"/>
                </a:solidFill>
                <a:latin typeface="Calibri" pitchFamily="34" charset="0"/>
                <a:cs typeface="Calibri" pitchFamily="34" charset="0"/>
              </a:rPr>
              <a:t>searched</a:t>
            </a:r>
            <a:r>
              <a:rPr lang="fr-CA" sz="2400" b="1" kern="0" dirty="0">
                <a:solidFill>
                  <a:schemeClr val="tx1"/>
                </a:solidFill>
                <a:latin typeface="Calibri" pitchFamily="34" charset="0"/>
                <a:cs typeface="Calibri" pitchFamily="34" charset="0"/>
              </a:rPr>
              <a:t>)? </a:t>
            </a:r>
          </a:p>
          <a:p>
            <a:pPr marL="87313" eaLnBrk="0" hangingPunct="0">
              <a:lnSpc>
                <a:spcPct val="85000"/>
              </a:lnSpc>
              <a:spcBef>
                <a:spcPct val="20000"/>
              </a:spcBef>
            </a:pPr>
            <a:r>
              <a:rPr lang="fr-CA" sz="2400" kern="0" dirty="0" err="1">
                <a:solidFill>
                  <a:schemeClr val="tx1"/>
                </a:solidFill>
                <a:latin typeface="Calibri" pitchFamily="34" charset="0"/>
                <a:cs typeface="Calibri" pitchFamily="34" charset="0"/>
              </a:rPr>
              <a:t>Try</a:t>
            </a:r>
            <a:r>
              <a:rPr lang="fr-CA" sz="2400" kern="0" dirty="0">
                <a:solidFill>
                  <a:schemeClr val="tx1"/>
                </a:solidFill>
                <a:latin typeface="Calibri" pitchFamily="34" charset="0"/>
                <a:cs typeface="Calibri" pitchFamily="34" charset="0"/>
              </a:rPr>
              <a:t> to </a:t>
            </a:r>
            <a:r>
              <a:rPr lang="fr-CA" sz="2400" kern="0" dirty="0" err="1">
                <a:solidFill>
                  <a:schemeClr val="tx1"/>
                </a:solidFill>
                <a:latin typeface="Calibri" pitchFamily="34" charset="0"/>
                <a:cs typeface="Calibri" pitchFamily="34" charset="0"/>
              </a:rPr>
              <a:t>be</a:t>
            </a:r>
            <a:r>
              <a:rPr lang="fr-CA" sz="2400" kern="0" dirty="0">
                <a:solidFill>
                  <a:schemeClr val="tx1"/>
                </a:solidFill>
                <a:latin typeface="Calibri" pitchFamily="34" charset="0"/>
                <a:cs typeface="Calibri" pitchFamily="34" charset="0"/>
              </a:rPr>
              <a:t> as </a:t>
            </a:r>
            <a:r>
              <a:rPr lang="fr-CA" sz="2400" kern="0" dirty="0" err="1">
                <a:solidFill>
                  <a:schemeClr val="tx1"/>
                </a:solidFill>
                <a:latin typeface="Calibri" pitchFamily="34" charset="0"/>
                <a:cs typeface="Calibri" pitchFamily="34" charset="0"/>
              </a:rPr>
              <a:t>precise</a:t>
            </a:r>
            <a:r>
              <a:rPr lang="fr-CA" sz="2400" kern="0" dirty="0">
                <a:solidFill>
                  <a:schemeClr val="tx1"/>
                </a:solidFill>
                <a:latin typeface="Calibri" pitchFamily="34" charset="0"/>
                <a:cs typeface="Calibri" pitchFamily="34" charset="0"/>
              </a:rPr>
              <a:t> as possible. For </a:t>
            </a:r>
            <a:r>
              <a:rPr lang="fr-CA" sz="2400" kern="0" dirty="0" err="1">
                <a:solidFill>
                  <a:schemeClr val="tx1"/>
                </a:solidFill>
                <a:latin typeface="Calibri" pitchFamily="34" charset="0"/>
                <a:cs typeface="Calibri" pitchFamily="34" charset="0"/>
              </a:rPr>
              <a:t>example</a:t>
            </a:r>
            <a:r>
              <a:rPr lang="fr-CA" sz="2400" kern="0" dirty="0">
                <a:solidFill>
                  <a:schemeClr val="tx1"/>
                </a:solidFill>
                <a:latin typeface="Calibri" pitchFamily="34" charset="0"/>
                <a:cs typeface="Calibri" pitchFamily="34" charset="0"/>
              </a:rPr>
              <a:t>, </a:t>
            </a:r>
            <a:r>
              <a:rPr lang="fr-CA" sz="2400" kern="0" dirty="0" err="1">
                <a:solidFill>
                  <a:schemeClr val="tx1"/>
                </a:solidFill>
                <a:latin typeface="Calibri" pitchFamily="34" charset="0"/>
                <a:cs typeface="Calibri" pitchFamily="34" charset="0"/>
              </a:rPr>
              <a:t>don’t</a:t>
            </a:r>
            <a:r>
              <a:rPr lang="fr-CA" sz="2400" kern="0" dirty="0">
                <a:solidFill>
                  <a:schemeClr val="tx1"/>
                </a:solidFill>
                <a:latin typeface="Calibri" pitchFamily="34" charset="0"/>
                <a:cs typeface="Calibri" pitchFamily="34" charset="0"/>
              </a:rPr>
              <a:t> </a:t>
            </a:r>
            <a:r>
              <a:rPr lang="fr-CA" sz="2400" kern="0" dirty="0" err="1">
                <a:solidFill>
                  <a:schemeClr val="tx1"/>
                </a:solidFill>
                <a:latin typeface="Calibri" pitchFamily="34" charset="0"/>
                <a:cs typeface="Calibri" pitchFamily="34" charset="0"/>
              </a:rPr>
              <a:t>answer</a:t>
            </a:r>
            <a:r>
              <a:rPr lang="fr-CA" sz="2400" kern="0" dirty="0">
                <a:solidFill>
                  <a:schemeClr val="tx1"/>
                </a:solidFill>
                <a:latin typeface="Calibri" pitchFamily="34" charset="0"/>
                <a:cs typeface="Calibri" pitchFamily="34" charset="0"/>
              </a:rPr>
              <a:t> ‘</a:t>
            </a:r>
            <a:r>
              <a:rPr lang="fr-CA" sz="2400" kern="0" dirty="0" err="1">
                <a:solidFill>
                  <a:schemeClr val="tx1"/>
                </a:solidFill>
                <a:latin typeface="Calibri" pitchFamily="34" charset="0"/>
                <a:cs typeface="Calibri" pitchFamily="34" charset="0"/>
              </a:rPr>
              <a:t>Database</a:t>
            </a:r>
            <a:r>
              <a:rPr lang="fr-CA" sz="2400" kern="0" dirty="0">
                <a:solidFill>
                  <a:schemeClr val="tx1"/>
                </a:solidFill>
                <a:latin typeface="Calibri" pitchFamily="34" charset="0"/>
                <a:cs typeface="Calibri" pitchFamily="34" charset="0"/>
              </a:rPr>
              <a:t>’, but </a:t>
            </a:r>
            <a:r>
              <a:rPr lang="fr-CA" sz="2400" kern="0" dirty="0" err="1">
                <a:solidFill>
                  <a:schemeClr val="tx1"/>
                </a:solidFill>
                <a:latin typeface="Calibri" pitchFamily="34" charset="0"/>
                <a:cs typeface="Calibri" pitchFamily="34" charset="0"/>
              </a:rPr>
              <a:t>rather</a:t>
            </a:r>
            <a:r>
              <a:rPr lang="fr-CA" sz="2400" kern="0" dirty="0">
                <a:solidFill>
                  <a:schemeClr val="tx1"/>
                </a:solidFill>
                <a:latin typeface="Calibri" pitchFamily="34" charset="0"/>
                <a:cs typeface="Calibri" pitchFamily="34" charset="0"/>
              </a:rPr>
              <a:t> the </a:t>
            </a:r>
            <a:r>
              <a:rPr lang="fr-CA" sz="2400" kern="0" dirty="0" err="1">
                <a:solidFill>
                  <a:schemeClr val="tx1"/>
                </a:solidFill>
                <a:latin typeface="Calibri" pitchFamily="34" charset="0"/>
                <a:cs typeface="Calibri" pitchFamily="34" charset="0"/>
              </a:rPr>
              <a:t>name</a:t>
            </a:r>
            <a:r>
              <a:rPr lang="fr-CA" sz="2400" kern="0" dirty="0">
                <a:solidFill>
                  <a:schemeClr val="tx1"/>
                </a:solidFill>
                <a:latin typeface="Calibri" pitchFamily="34" charset="0"/>
                <a:cs typeface="Calibri" pitchFamily="34" charset="0"/>
              </a:rPr>
              <a:t> of the </a:t>
            </a:r>
            <a:r>
              <a:rPr lang="fr-CA" sz="2400" kern="0" dirty="0" err="1">
                <a:solidFill>
                  <a:schemeClr val="tx1"/>
                </a:solidFill>
                <a:latin typeface="Calibri" pitchFamily="34" charset="0"/>
                <a:cs typeface="Calibri" pitchFamily="34" charset="0"/>
              </a:rPr>
              <a:t>database</a:t>
            </a:r>
            <a:r>
              <a:rPr lang="fr-CA" sz="2400" kern="0" dirty="0">
                <a:solidFill>
                  <a:schemeClr val="tx1"/>
                </a:solidFill>
                <a:latin typeface="Calibri" pitchFamily="34" charset="0"/>
                <a:cs typeface="Calibri" pitchFamily="34" charset="0"/>
              </a:rPr>
              <a:t> </a:t>
            </a:r>
            <a:r>
              <a:rPr lang="fr-CA" sz="2400" kern="0" dirty="0" err="1">
                <a:solidFill>
                  <a:schemeClr val="tx1"/>
                </a:solidFill>
                <a:latin typeface="Calibri" pitchFamily="34" charset="0"/>
                <a:cs typeface="Calibri" pitchFamily="34" charset="0"/>
              </a:rPr>
              <a:t>you</a:t>
            </a:r>
            <a:r>
              <a:rPr lang="fr-CA" sz="2400" kern="0" dirty="0">
                <a:solidFill>
                  <a:schemeClr val="tx1"/>
                </a:solidFill>
                <a:latin typeface="Calibri" pitchFamily="34" charset="0"/>
                <a:cs typeface="Calibri" pitchFamily="34" charset="0"/>
              </a:rPr>
              <a:t> </a:t>
            </a:r>
            <a:r>
              <a:rPr lang="fr-CA" sz="2400" kern="0" dirty="0" err="1">
                <a:solidFill>
                  <a:schemeClr val="tx1"/>
                </a:solidFill>
                <a:latin typeface="Calibri" pitchFamily="34" charset="0"/>
                <a:cs typeface="Calibri" pitchFamily="34" charset="0"/>
              </a:rPr>
              <a:t>used</a:t>
            </a:r>
            <a:r>
              <a:rPr lang="fr-CA" sz="2400" kern="0" dirty="0">
                <a:solidFill>
                  <a:schemeClr val="tx1"/>
                </a:solidFill>
                <a:latin typeface="Calibri" pitchFamily="34" charset="0"/>
                <a:cs typeface="Calibri" pitchFamily="34" charset="0"/>
              </a:rPr>
              <a:t>.</a:t>
            </a:r>
          </a:p>
          <a:p>
            <a:pPr marL="87313" eaLnBrk="0" hangingPunct="0">
              <a:lnSpc>
                <a:spcPct val="85000"/>
              </a:lnSpc>
              <a:spcBef>
                <a:spcPct val="20000"/>
              </a:spcBef>
            </a:pPr>
            <a:endParaRPr lang="fr-CA" sz="2400" b="1" kern="0" dirty="0">
              <a:solidFill>
                <a:schemeClr val="tx1"/>
              </a:solidFill>
              <a:latin typeface="Calibri" pitchFamily="34" charset="0"/>
              <a:cs typeface="Calibri" pitchFamily="34" charset="0"/>
            </a:endParaRPr>
          </a:p>
          <a:p>
            <a:pPr marL="544513" lvl="1" eaLnBrk="0" hangingPunct="0">
              <a:lnSpc>
                <a:spcPct val="85000"/>
              </a:lnSpc>
              <a:spcBef>
                <a:spcPct val="20000"/>
              </a:spcBef>
            </a:pPr>
            <a:r>
              <a:rPr lang="fr-CA" sz="2400" kern="0" dirty="0" err="1">
                <a:solidFill>
                  <a:srgbClr val="FF0000"/>
                </a:solidFill>
                <a:latin typeface="Calibri" pitchFamily="34" charset="0"/>
                <a:cs typeface="Calibri" pitchFamily="34" charset="0"/>
              </a:rPr>
              <a:t>Answer</a:t>
            </a:r>
            <a:r>
              <a:rPr lang="fr-CA" sz="2400" kern="0" dirty="0">
                <a:solidFill>
                  <a:srgbClr val="FF0000"/>
                </a:solidFill>
                <a:latin typeface="Calibri" pitchFamily="34" charset="0"/>
                <a:cs typeface="Calibri" pitchFamily="34" charset="0"/>
              </a:rPr>
              <a:t> the questions on socrative.com → </a:t>
            </a:r>
            <a:r>
              <a:rPr lang="fr-CA" sz="2400" kern="0" dirty="0" err="1">
                <a:solidFill>
                  <a:srgbClr val="FF0000"/>
                </a:solidFill>
                <a:latin typeface="Calibri" pitchFamily="34" charset="0"/>
                <a:cs typeface="Calibri" pitchFamily="34" charset="0"/>
              </a:rPr>
              <a:t>Student</a:t>
            </a:r>
            <a:r>
              <a:rPr lang="fr-CA" sz="2400" kern="0" dirty="0">
                <a:solidFill>
                  <a:srgbClr val="FF0000"/>
                </a:solidFill>
                <a:latin typeface="Calibri" pitchFamily="34" charset="0"/>
                <a:cs typeface="Calibri" pitchFamily="34" charset="0"/>
              </a:rPr>
              <a:t> Login →  Room ARINAS.</a:t>
            </a:r>
            <a:endParaRPr lang="en-CA" sz="2400" dirty="0">
              <a:solidFill>
                <a:srgbClr val="FF0000"/>
              </a:solidFill>
            </a:endParaRPr>
          </a:p>
          <a:p>
            <a:pPr marL="1001713" lvl="2" eaLnBrk="0" hangingPunct="0">
              <a:lnSpc>
                <a:spcPct val="85000"/>
              </a:lnSpc>
              <a:spcBef>
                <a:spcPct val="20000"/>
              </a:spcBef>
            </a:pPr>
            <a:endParaRPr lang="fr-CA" sz="1400" b="1" kern="0" dirty="0">
              <a:solidFill>
                <a:schemeClr val="tx1"/>
              </a:solidFill>
              <a:latin typeface="Calibri" pitchFamily="34" charset="0"/>
              <a:cs typeface="Calibri" pitchFamily="34" charset="0"/>
            </a:endParaRPr>
          </a:p>
          <a:p>
            <a:pPr marL="544513" lvl="1" eaLnBrk="0" hangingPunct="0">
              <a:lnSpc>
                <a:spcPct val="85000"/>
              </a:lnSpc>
              <a:spcBef>
                <a:spcPct val="20000"/>
              </a:spcBef>
            </a:pPr>
            <a:r>
              <a:rPr lang="en-CA" sz="2400" dirty="0">
                <a:solidFill>
                  <a:schemeClr val="tx1"/>
                </a:solidFill>
              </a:rPr>
              <a:t>Your answers will contribute to the discussion in </a:t>
            </a:r>
            <a:r>
              <a:rPr lang="fr-CA" sz="2400" dirty="0">
                <a:solidFill>
                  <a:schemeClr val="tx1"/>
                </a:solidFill>
              </a:rPr>
              <a:t>class</a:t>
            </a:r>
            <a:endParaRPr lang="fr-CA" sz="3200" b="1" kern="0" dirty="0">
              <a:solidFill>
                <a:schemeClr val="tx1"/>
              </a:solidFill>
              <a:latin typeface="Calibri" pitchFamily="34" charset="0"/>
              <a:cs typeface="Calibri" pitchFamily="34" charset="0"/>
            </a:endParaRPr>
          </a:p>
          <a:p>
            <a:pPr marL="622300" lvl="0" eaLnBrk="0" fontAlgn="base" hangingPunct="0">
              <a:lnSpc>
                <a:spcPct val="85000"/>
              </a:lnSpc>
              <a:spcBef>
                <a:spcPct val="20000"/>
              </a:spcBef>
              <a:spcAft>
                <a:spcPct val="0"/>
              </a:spcAft>
            </a:pPr>
            <a:endParaRPr lang="fr-CA" sz="3200" b="1" kern="0" dirty="0">
              <a:solidFill>
                <a:schemeClr val="tx1"/>
              </a:solidFill>
              <a:latin typeface="Calibri" pitchFamily="34" charset="0"/>
              <a:cs typeface="Calibri" pitchFamily="34" charset="0"/>
            </a:endParaRPr>
          </a:p>
          <a:p>
            <a:pPr marL="539750" lvl="0" eaLnBrk="0" fontAlgn="base" hangingPunct="0">
              <a:lnSpc>
                <a:spcPct val="85000"/>
              </a:lnSpc>
              <a:spcBef>
                <a:spcPct val="20000"/>
              </a:spcBef>
              <a:spcAft>
                <a:spcPct val="0"/>
              </a:spcAft>
            </a:pPr>
            <a:endParaRPr lang="fr-CA" sz="3200" b="1" kern="0" dirty="0">
              <a:solidFill>
                <a:schemeClr val="tx1"/>
              </a:solidFill>
              <a:latin typeface="Calibri" pitchFamily="34" charset="0"/>
              <a:cs typeface="Calibri" pitchFamily="34" charset="0"/>
            </a:endParaRPr>
          </a:p>
        </p:txBody>
      </p:sp>
      <p:sp>
        <p:nvSpPr>
          <p:cNvPr id="6" name="Titre 1"/>
          <p:cNvSpPr>
            <a:spLocks noGrp="1"/>
          </p:cNvSpPr>
          <p:nvPr>
            <p:ph type="title"/>
            <p:custDataLst>
              <p:tags r:id="rId4"/>
            </p:custDataLst>
          </p:nvPr>
        </p:nvSpPr>
        <p:spPr>
          <a:xfrm>
            <a:off x="747195" y="252948"/>
            <a:ext cx="7467600" cy="634082"/>
          </a:xfrm>
        </p:spPr>
        <p:txBody>
          <a:bodyPr>
            <a:normAutofit/>
          </a:bodyPr>
          <a:lstStyle/>
          <a:p>
            <a:pPr algn="ctr"/>
            <a:r>
              <a:rPr lang="fr-CA" sz="3200" b="1" dirty="0">
                <a:solidFill>
                  <a:srgbClr val="0070C0"/>
                </a:solidFill>
              </a:rPr>
              <a:t>Something to </a:t>
            </a:r>
            <a:r>
              <a:rPr lang="fr-CA" sz="3200" b="1" dirty="0" err="1">
                <a:solidFill>
                  <a:srgbClr val="0070C0"/>
                </a:solidFill>
              </a:rPr>
              <a:t>think</a:t>
            </a:r>
            <a:r>
              <a:rPr lang="fr-CA" sz="3200" b="1" dirty="0">
                <a:solidFill>
                  <a:srgbClr val="0070C0"/>
                </a:solidFill>
              </a:rPr>
              <a:t> about…</a:t>
            </a:r>
          </a:p>
        </p:txBody>
      </p:sp>
    </p:spTree>
    <p:custDataLst>
      <p:tags r:id="rId1"/>
    </p:custDataLst>
    <p:extLst>
      <p:ext uri="{BB962C8B-B14F-4D97-AF65-F5344CB8AC3E}">
        <p14:creationId xmlns:p14="http://schemas.microsoft.com/office/powerpoint/2010/main" val="181184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Espace réservé du contenu 2"/>
          <p:cNvSpPr>
            <a:spLocks noGrp="1"/>
          </p:cNvSpPr>
          <p:nvPr>
            <p:ph sz="quarter" idx="2"/>
            <p:custDataLst>
              <p:tags r:id="rId2"/>
            </p:custDataLst>
          </p:nvPr>
        </p:nvSpPr>
        <p:spPr>
          <a:xfrm>
            <a:off x="611188" y="1571625"/>
            <a:ext cx="7921625" cy="4017963"/>
          </a:xfrm>
        </p:spPr>
        <p:txBody>
          <a:bodyPr/>
          <a:lstStyle/>
          <a:p>
            <a:pPr lvl="1" eaLnBrk="1" hangingPunct="1">
              <a:buFont typeface="Wingdings 2" panose="05020102010507070707" pitchFamily="18" charset="2"/>
              <a:buNone/>
            </a:pPr>
            <a:endParaRPr lang="fr-CA" altLang="fr-FR" sz="2600"/>
          </a:p>
          <a:p>
            <a:pPr lvl="1" eaLnBrk="1" hangingPunct="1">
              <a:buFont typeface="Wingdings 2" panose="05020102010507070707" pitchFamily="18" charset="2"/>
              <a:buNone/>
            </a:pPr>
            <a:endParaRPr lang="fr-CA" altLang="fr-FR"/>
          </a:p>
          <a:p>
            <a:pPr lvl="1" eaLnBrk="1" hangingPunct="1">
              <a:buFont typeface="Wingdings 2" panose="05020102010507070707" pitchFamily="18" charset="2"/>
              <a:buNone/>
            </a:pPr>
            <a:r>
              <a:rPr lang="fr-CA" altLang="fr-FR"/>
              <a:t>	</a:t>
            </a:r>
          </a:p>
          <a:p>
            <a:pPr lvl="1" eaLnBrk="1" hangingPunct="1">
              <a:buFont typeface="Wingdings 2" panose="05020102010507070707" pitchFamily="18" charset="2"/>
              <a:buNone/>
            </a:pPr>
            <a:r>
              <a:rPr lang="fr-CA" altLang="fr-FR"/>
              <a:t>	</a:t>
            </a:r>
          </a:p>
          <a:p>
            <a:pPr lvl="1" eaLnBrk="1" hangingPunct="1">
              <a:buFont typeface="Wingdings 2" panose="05020102010507070707" pitchFamily="18" charset="2"/>
              <a:buNone/>
            </a:pPr>
            <a:endParaRPr lang="fr-CA" altLang="fr-FR"/>
          </a:p>
        </p:txBody>
      </p:sp>
      <p:sp>
        <p:nvSpPr>
          <p:cNvPr id="60419" name="Espace réservé du texte 4"/>
          <p:cNvSpPr>
            <a:spLocks noGrp="1"/>
          </p:cNvSpPr>
          <p:nvPr>
            <p:ph type="body" sz="quarter" idx="1"/>
            <p:custDataLst>
              <p:tags r:id="rId3"/>
            </p:custDataLst>
          </p:nvPr>
        </p:nvSpPr>
        <p:spPr>
          <a:xfrm>
            <a:off x="900113" y="1916113"/>
            <a:ext cx="7158037" cy="2071687"/>
          </a:xfrm>
        </p:spPr>
        <p:txBody>
          <a:bodyPr/>
          <a:lstStyle/>
          <a:p>
            <a:pPr algn="ctr"/>
            <a:r>
              <a:rPr lang="en-US" altLang="fr-FR" sz="4000" dirty="0"/>
              <a:t>The Literature Review</a:t>
            </a:r>
          </a:p>
        </p:txBody>
      </p:sp>
      <p:pic>
        <p:nvPicPr>
          <p:cNvPr id="60420" name="Picture 2"/>
          <p:cNvPicPr>
            <a:picLocks noChangeAspect="1" noChangeArrowheads="1"/>
          </p:cNvPicPr>
          <p:nvPr>
            <p:custDataLst>
              <p:tags r:id="rId4"/>
            </p:custDataLst>
          </p:nvPr>
        </p:nvPicPr>
        <p:blipFill>
          <a:blip r:embed="rId9">
            <a:extLst>
              <a:ext uri="{28A0092B-C50C-407E-A947-70E740481C1C}">
                <a14:useLocalDpi xmlns:a14="http://schemas.microsoft.com/office/drawing/2010/main" val="0"/>
              </a:ext>
            </a:extLst>
          </a:blip>
          <a:srcRect/>
          <a:stretch>
            <a:fillRect/>
          </a:stretch>
        </p:blipFill>
        <p:spPr bwMode="auto">
          <a:xfrm>
            <a:off x="6732588" y="188913"/>
            <a:ext cx="176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Espace réservé du numéro de diapositive 4"/>
          <p:cNvSpPr>
            <a:spLocks noGrp="1"/>
          </p:cNvSpPr>
          <p:nvPr>
            <p:ph type="sldNum" sz="quarter" idx="12"/>
            <p:custDataLst>
              <p:tags r:id="rId5"/>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spcBef>
                <a:spcPct val="0"/>
              </a:spcBef>
              <a:buClrTx/>
              <a:buSzTx/>
              <a:buFontTx/>
              <a:buNone/>
            </a:pPr>
            <a:fld id="{651DB4B2-C2FC-4F64-91D0-702438D55575}" type="slidenum">
              <a:rPr lang="fr-BE" altLang="fr-FR" sz="1400" smtClean="0">
                <a:solidFill>
                  <a:srgbClr val="FFFFFF"/>
                </a:solidFill>
              </a:rPr>
              <a:pPr>
                <a:spcBef>
                  <a:spcPct val="0"/>
                </a:spcBef>
                <a:buClrTx/>
                <a:buSzTx/>
                <a:buFontTx/>
                <a:buNone/>
              </a:pPr>
              <a:t>8</a:t>
            </a:fld>
            <a:endParaRPr lang="fr-BE" altLang="fr-FR" sz="1400">
              <a:solidFill>
                <a:srgbClr val="FFFFFF"/>
              </a:solidFill>
            </a:endParaRPr>
          </a:p>
        </p:txBody>
      </p:sp>
      <p:sp>
        <p:nvSpPr>
          <p:cNvPr id="6" name="Rectangle 5"/>
          <p:cNvSpPr/>
          <p:nvPr>
            <p:custDataLst>
              <p:tags r:id="rId6"/>
            </p:custDataLst>
          </p:nvPr>
        </p:nvSpPr>
        <p:spPr>
          <a:xfrm>
            <a:off x="6496050" y="127000"/>
            <a:ext cx="2185988" cy="59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CA"/>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custDataLst>
              <p:tags r:id="rId2"/>
            </p:custDataLst>
          </p:nvPr>
        </p:nvSpPr>
        <p:spPr>
          <a:xfrm>
            <a:off x="468314" y="115889"/>
            <a:ext cx="8064500" cy="740146"/>
          </a:xfrm>
        </p:spPr>
        <p:txBody>
          <a:bodyPr/>
          <a:lstStyle/>
          <a:p>
            <a:pPr eaLnBrk="1" hangingPunct="1">
              <a:defRPr/>
            </a:pPr>
            <a:r>
              <a:rPr lang="en-CA" sz="3200" b="1" dirty="0">
                <a:solidFill>
                  <a:schemeClr val="accent1"/>
                </a:solidFill>
              </a:rPr>
              <a:t>Literature review </a:t>
            </a:r>
            <a:r>
              <a:rPr lang="en-CA" sz="3200" dirty="0">
                <a:solidFill>
                  <a:schemeClr val="accent1"/>
                </a:solidFill>
              </a:rPr>
              <a:t> </a:t>
            </a:r>
          </a:p>
        </p:txBody>
      </p:sp>
      <p:sp>
        <p:nvSpPr>
          <p:cNvPr id="3" name="Espace réservé du contenu 6"/>
          <p:cNvSpPr txBox="1">
            <a:spLocks/>
          </p:cNvSpPr>
          <p:nvPr>
            <p:custDataLst>
              <p:tags r:id="rId3"/>
            </p:custDataLst>
          </p:nvPr>
        </p:nvSpPr>
        <p:spPr>
          <a:xfrm>
            <a:off x="395288" y="786388"/>
            <a:ext cx="8353425" cy="1944687"/>
          </a:xfrm>
          <a:prstGeom prst="rect">
            <a:avLst/>
          </a:prstGeom>
        </p:spPr>
        <p:txBody>
          <a:bodyPr/>
          <a:lstStyle/>
          <a:p>
            <a:pPr eaLnBrk="1" hangingPunct="1">
              <a:spcBef>
                <a:spcPts val="600"/>
              </a:spcBef>
              <a:buClr>
                <a:schemeClr val="tx1"/>
              </a:buClr>
              <a:buSzPct val="70000"/>
              <a:defRPr/>
            </a:pPr>
            <a:r>
              <a:rPr lang="en-US" sz="2400" dirty="0">
                <a:latin typeface="+mn-lt"/>
                <a:cs typeface="+mn-cs"/>
              </a:rPr>
              <a:t>“A comprehensive survey of the works published in a particular field of study or line of research, usually over a specific period of time, in the form of an in-depth, critical bibliographic essay or annotated list in which attention is drawn to the most significant works.” (</a:t>
            </a:r>
            <a:r>
              <a:rPr lang="en-US" sz="2400" dirty="0">
                <a:latin typeface="+mn-lt"/>
                <a:cs typeface="+mn-cs"/>
                <a:hlinkClick r:id="rId11"/>
              </a:rPr>
              <a:t>ODLIS</a:t>
            </a:r>
            <a:r>
              <a:rPr lang="en-US" sz="2400" dirty="0">
                <a:latin typeface="+mn-lt"/>
                <a:cs typeface="+mn-cs"/>
              </a:rPr>
              <a:t>)</a:t>
            </a:r>
            <a:endParaRPr lang="en-CA" sz="2400" dirty="0">
              <a:latin typeface="+mn-lt"/>
              <a:cs typeface="+mn-cs"/>
            </a:endParaRPr>
          </a:p>
          <a:p>
            <a:pPr marL="273050" indent="-273050" eaLnBrk="1" hangingPunct="1">
              <a:spcBef>
                <a:spcPts val="600"/>
              </a:spcBef>
              <a:buClr>
                <a:schemeClr val="tx1"/>
              </a:buClr>
              <a:buSzPct val="70000"/>
              <a:defRPr/>
            </a:pPr>
            <a:endParaRPr lang="en-CA" sz="2400" dirty="0">
              <a:latin typeface="+mn-lt"/>
              <a:cs typeface="+mn-cs"/>
            </a:endParaRPr>
          </a:p>
        </p:txBody>
      </p:sp>
      <p:pic>
        <p:nvPicPr>
          <p:cNvPr id="62470" name="Picture 2"/>
          <p:cNvPicPr>
            <a:picLocks noChangeAspect="1" noChangeArrowheads="1"/>
          </p:cNvPicPr>
          <p:nvPr>
            <p:custDataLst>
              <p:tags r:id="rId4"/>
            </p:custDataLst>
          </p:nvPr>
        </p:nvPicPr>
        <p:blipFill>
          <a:blip r:embed="rId12">
            <a:extLst>
              <a:ext uri="{28A0092B-C50C-407E-A947-70E740481C1C}">
                <a14:useLocalDpi xmlns:a14="http://schemas.microsoft.com/office/drawing/2010/main" val="0"/>
              </a:ext>
            </a:extLst>
          </a:blip>
          <a:srcRect/>
          <a:stretch>
            <a:fillRect/>
          </a:stretch>
        </p:blipFill>
        <p:spPr bwMode="auto">
          <a:xfrm>
            <a:off x="6732588" y="188913"/>
            <a:ext cx="176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1" name="Espace réservé du numéro de diapositive 7"/>
          <p:cNvSpPr>
            <a:spLocks noGrp="1"/>
          </p:cNvSpPr>
          <p:nvPr>
            <p:ph type="sldNum" sz="quarter" idx="11"/>
            <p:custDataLst>
              <p:tags r:id="rId5"/>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marL="1143000" indent="-228600">
              <a:spcBef>
                <a:spcPct val="20000"/>
              </a:spcBef>
              <a:buClr>
                <a:srgbClr val="0062A9"/>
              </a:buClr>
              <a:buSzPct val="60000"/>
              <a:buFont typeface="Wingdings" panose="05000000000000000000" pitchFamily="2" charset="2"/>
              <a:buChar char=""/>
              <a:defRPr>
                <a:solidFill>
                  <a:schemeClr val="tx1"/>
                </a:solidFill>
                <a:latin typeface="Calibri" panose="020F0502020204030204" pitchFamily="34" charset="0"/>
              </a:defRPr>
            </a:lvl3pPr>
            <a:lvl4pPr marL="1600200" indent="-228600">
              <a:spcBef>
                <a:spcPct val="20000"/>
              </a:spcBef>
              <a:buClr>
                <a:srgbClr val="AABBDC"/>
              </a:buClr>
              <a:buSzPct val="60000"/>
              <a:buFont typeface="Wingdings" panose="05000000000000000000" pitchFamily="2" charset="2"/>
              <a:buChar char=""/>
              <a:defRPr>
                <a:solidFill>
                  <a:schemeClr val="tx1"/>
                </a:solidFill>
                <a:latin typeface="Calibri" panose="020F0502020204030204" pitchFamily="34" charset="0"/>
              </a:defRPr>
            </a:lvl4pPr>
            <a:lvl5pPr marL="2057400" indent="-228600">
              <a:spcBef>
                <a:spcPct val="20000"/>
              </a:spcBef>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B6D7E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spcBef>
                <a:spcPct val="0"/>
              </a:spcBef>
              <a:buClrTx/>
              <a:buSzTx/>
              <a:buFontTx/>
              <a:buNone/>
            </a:pPr>
            <a:fld id="{A436CE09-9A37-4A1A-A055-AD551F7B6DE1}" type="slidenum">
              <a:rPr lang="fr-BE" altLang="fr-FR" sz="1400" smtClean="0">
                <a:solidFill>
                  <a:srgbClr val="FFFFFF"/>
                </a:solidFill>
              </a:rPr>
              <a:pPr>
                <a:spcBef>
                  <a:spcPct val="0"/>
                </a:spcBef>
                <a:buClrTx/>
                <a:buSzTx/>
                <a:buFontTx/>
                <a:buNone/>
              </a:pPr>
              <a:t>9</a:t>
            </a:fld>
            <a:endParaRPr lang="fr-BE" altLang="fr-FR" sz="1400">
              <a:solidFill>
                <a:srgbClr val="FFFFFF"/>
              </a:solidFill>
            </a:endParaRPr>
          </a:p>
        </p:txBody>
      </p:sp>
      <p:sp>
        <p:nvSpPr>
          <p:cNvPr id="10" name="Rectangle 9"/>
          <p:cNvSpPr/>
          <p:nvPr>
            <p:custDataLst>
              <p:tags r:id="rId6"/>
            </p:custDataLst>
          </p:nvPr>
        </p:nvSpPr>
        <p:spPr>
          <a:xfrm>
            <a:off x="6496050" y="127000"/>
            <a:ext cx="2185988" cy="59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CA"/>
          </a:p>
        </p:txBody>
      </p:sp>
      <p:sp>
        <p:nvSpPr>
          <p:cNvPr id="9" name="Espace réservé du contenu 1"/>
          <p:cNvSpPr txBox="1">
            <a:spLocks/>
          </p:cNvSpPr>
          <p:nvPr>
            <p:custDataLst>
              <p:tags r:id="rId7"/>
            </p:custDataLst>
          </p:nvPr>
        </p:nvSpPr>
        <p:spPr bwMode="auto">
          <a:xfrm>
            <a:off x="395288" y="3471863"/>
            <a:ext cx="8228012" cy="322387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2"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0062A9"/>
              </a:buClr>
              <a:buSzPct val="60000"/>
              <a:buFont typeface="Wingdings" panose="05000000000000000000"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AABBDC"/>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6D7E2"/>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indent="17463">
              <a:buFont typeface="Wingdings" panose="05000000000000000000" pitchFamily="2" charset="2"/>
              <a:buChar char="§"/>
              <a:defRPr/>
            </a:pPr>
            <a:r>
              <a:rPr lang="en-CA" dirty="0"/>
              <a:t> Review;</a:t>
            </a:r>
          </a:p>
          <a:p>
            <a:pPr indent="17463">
              <a:buFont typeface="Wingdings" panose="05000000000000000000" pitchFamily="2" charset="2"/>
              <a:buChar char="§"/>
              <a:defRPr/>
            </a:pPr>
            <a:r>
              <a:rPr lang="en-CA" dirty="0"/>
              <a:t> State of the art;</a:t>
            </a:r>
          </a:p>
          <a:p>
            <a:pPr indent="17463">
              <a:buFont typeface="Wingdings" panose="05000000000000000000" pitchFamily="2" charset="2"/>
              <a:buChar char="§"/>
              <a:defRPr/>
            </a:pPr>
            <a:r>
              <a:rPr lang="en-CA" dirty="0"/>
              <a:t> Advances in...;</a:t>
            </a:r>
          </a:p>
          <a:p>
            <a:pPr indent="17463">
              <a:buFont typeface="Wingdings" panose="05000000000000000000" pitchFamily="2" charset="2"/>
              <a:buChar char="§"/>
              <a:defRPr/>
            </a:pPr>
            <a:r>
              <a:rPr lang="en-CA" dirty="0"/>
              <a:t> Progress in...;</a:t>
            </a:r>
          </a:p>
          <a:p>
            <a:pPr indent="17463">
              <a:buFont typeface="Wingdings" panose="05000000000000000000" pitchFamily="2" charset="2"/>
              <a:buChar char="§"/>
              <a:defRPr/>
            </a:pPr>
            <a:r>
              <a:rPr lang="en-CA" dirty="0"/>
              <a:t>Yearbook of...;</a:t>
            </a:r>
          </a:p>
          <a:p>
            <a:pPr indent="17463" fontAlgn="auto">
              <a:spcAft>
                <a:spcPts val="0"/>
              </a:spcAft>
              <a:buFont typeface="Wingdings" panose="05000000000000000000" pitchFamily="2" charset="2"/>
              <a:buChar char="§"/>
              <a:defRPr/>
            </a:pPr>
            <a:r>
              <a:rPr lang="en-CA" dirty="0"/>
              <a:t> Outlook;</a:t>
            </a:r>
          </a:p>
          <a:p>
            <a:pPr indent="17463" fontAlgn="auto">
              <a:spcAft>
                <a:spcPts val="0"/>
              </a:spcAft>
              <a:buFont typeface="Wingdings" panose="05000000000000000000" pitchFamily="2" charset="2"/>
              <a:buChar char="§"/>
              <a:defRPr/>
            </a:pPr>
            <a:r>
              <a:rPr lang="en-CA" dirty="0"/>
              <a:t> Synthesis;</a:t>
            </a:r>
          </a:p>
          <a:p>
            <a:pPr indent="17463" fontAlgn="auto">
              <a:spcAft>
                <a:spcPts val="0"/>
              </a:spcAft>
              <a:buFont typeface="Wingdings" panose="05000000000000000000" pitchFamily="2" charset="2"/>
              <a:buChar char="§"/>
              <a:defRPr/>
            </a:pPr>
            <a:r>
              <a:rPr lang="en-CA" dirty="0"/>
              <a:t> Critical survey;</a:t>
            </a:r>
          </a:p>
          <a:p>
            <a:pPr indent="17463" fontAlgn="auto">
              <a:spcAft>
                <a:spcPts val="0"/>
              </a:spcAft>
              <a:buFont typeface="Wingdings" panose="05000000000000000000" pitchFamily="2" charset="2"/>
              <a:buChar char="§"/>
              <a:defRPr/>
            </a:pPr>
            <a:r>
              <a:rPr lang="en-CA" dirty="0"/>
              <a:t> Comprehensive survey;</a:t>
            </a:r>
          </a:p>
          <a:p>
            <a:pPr indent="17463" fontAlgn="auto">
              <a:spcAft>
                <a:spcPts val="0"/>
              </a:spcAft>
              <a:buFont typeface="Wingdings" panose="05000000000000000000" pitchFamily="2" charset="2"/>
              <a:buChar char="§"/>
              <a:defRPr/>
            </a:pPr>
            <a:r>
              <a:rPr lang="en-CA" dirty="0"/>
              <a:t> Current state of knowledge; </a:t>
            </a:r>
          </a:p>
          <a:p>
            <a:pPr indent="17463" fontAlgn="auto">
              <a:spcAft>
                <a:spcPts val="0"/>
              </a:spcAft>
              <a:buFont typeface="Wingdings" panose="05000000000000000000" pitchFamily="2" charset="2"/>
              <a:buChar char="§"/>
              <a:defRPr/>
            </a:pPr>
            <a:r>
              <a:rPr lang="en-CA" dirty="0"/>
              <a:t> Current topics in…;</a:t>
            </a:r>
          </a:p>
          <a:p>
            <a:pPr indent="17463">
              <a:buFont typeface="Wingdings" panose="05000000000000000000" pitchFamily="2" charset="2"/>
              <a:buChar char="§"/>
              <a:defRPr/>
            </a:pPr>
            <a:r>
              <a:rPr lang="en-CA" i="1" dirty="0"/>
              <a:t> État de </a:t>
            </a:r>
            <a:r>
              <a:rPr lang="en-CA" i="1" dirty="0" err="1"/>
              <a:t>l'art</a:t>
            </a:r>
            <a:r>
              <a:rPr lang="en-CA" i="1" dirty="0"/>
              <a:t>;</a:t>
            </a:r>
          </a:p>
          <a:p>
            <a:pPr indent="17463">
              <a:buFont typeface="Wingdings" panose="05000000000000000000" pitchFamily="2" charset="2"/>
              <a:buChar char="§"/>
              <a:defRPr/>
            </a:pPr>
            <a:r>
              <a:rPr lang="en-CA" i="1" dirty="0"/>
              <a:t> Recension des </a:t>
            </a:r>
            <a:r>
              <a:rPr lang="en-CA" i="1" dirty="0" err="1"/>
              <a:t>écrits</a:t>
            </a:r>
            <a:r>
              <a:rPr lang="en-CA" i="1" dirty="0"/>
              <a:t>;</a:t>
            </a:r>
          </a:p>
          <a:p>
            <a:pPr indent="17463">
              <a:buFont typeface="Wingdings" panose="05000000000000000000" pitchFamily="2" charset="2"/>
              <a:buChar char="§"/>
              <a:defRPr/>
            </a:pPr>
            <a:r>
              <a:rPr lang="en-CA" i="1" dirty="0"/>
              <a:t> Revue de </a:t>
            </a:r>
            <a:r>
              <a:rPr lang="en-CA" i="1" dirty="0" err="1"/>
              <a:t>littérature</a:t>
            </a:r>
            <a:r>
              <a:rPr lang="en-CA" i="1" dirty="0"/>
              <a:t>.</a:t>
            </a:r>
          </a:p>
        </p:txBody>
      </p:sp>
      <p:sp>
        <p:nvSpPr>
          <p:cNvPr id="11" name="Titre 1"/>
          <p:cNvSpPr txBox="1">
            <a:spLocks/>
          </p:cNvSpPr>
          <p:nvPr>
            <p:custDataLst>
              <p:tags r:id="rId8"/>
            </p:custDataLst>
          </p:nvPr>
        </p:nvSpPr>
        <p:spPr bwMode="auto">
          <a:xfrm>
            <a:off x="395288" y="2934949"/>
            <a:ext cx="7872937" cy="485776"/>
          </a:xfrm>
          <a:prstGeom prst="rect">
            <a:avLst/>
          </a:prstGeom>
          <a:ln>
            <a:miter lim="800000"/>
            <a:headEnd/>
            <a:tailEnd/>
          </a:ln>
        </p:spPr>
        <p:txBody>
          <a:bodyPr/>
          <a:lstStyle/>
          <a:p>
            <a:pPr>
              <a:defRPr/>
            </a:pPr>
            <a:r>
              <a:rPr lang="en-CA" sz="2800" cap="small" dirty="0">
                <a:solidFill>
                  <a:schemeClr val="accent1"/>
                </a:solidFill>
                <a:latin typeface="+mn-lt"/>
                <a:ea typeface="+mj-ea"/>
                <a:cs typeface="+mj-cs"/>
              </a:rPr>
              <a:t>Some Terms Used for Searching Literature Reviews:</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XPANDSHOWBAR" val="True"/>
  <p:tag name="BULLETTYPE" val="3"/>
  <p:tag name="RESPCOUNTERSTYLE" val="-1"/>
  <p:tag name="INPUTSOURCE" val="1"/>
  <p:tag name="BACKUPMAINTENANCE" val="7"/>
  <p:tag name="ROTATIONINTERVAL" val="2"/>
  <p:tag name="RACERSMAXDISPLAYED" val="5"/>
  <p:tag name="TEAMSINLEADERBOARD" val="5"/>
  <p:tag name="BUBBLEVALUEFORMAT" val="0.0"/>
  <p:tag name="CUSTOMCELLFORECOLOR" val="-16777216"/>
  <p:tag name="CUSTOMCELLBACKCOLOR4" val="-8355712"/>
  <p:tag name="DISPLAYDEVICEID" val="True"/>
  <p:tag name="GRIDSIZE" val="{Width=800, Height=600}"/>
  <p:tag name="CHARTLABELS" val="1"/>
  <p:tag name="PARTLISTDEFAULT" val="1"/>
  <p:tag name="INCORRECTPOINTVALUE" val="0"/>
  <p:tag name="AUTOADJUSTPARTRANGE" val="True"/>
  <p:tag name="FIBNUMRESULTS" val="5"/>
  <p:tag name="PRRESPONSE2" val="9"/>
  <p:tag name="PRRESPONSE6" val="5"/>
  <p:tag name="PRRESPONSE10" val="1"/>
  <p:tag name="CSVFORMAT" val="0"/>
  <p:tag name="RESPCOUNTERFORMAT" val="0"/>
  <p:tag name="REVIEWONLY" val="False"/>
  <p:tag name="RACEANIMATIONSPEED" val="3"/>
  <p:tag name="BUBBLENAMEVISIBLE" val="True"/>
  <p:tag name="CUSTOMGRIDBACKCOLOR" val="-2830136"/>
  <p:tag name="USESCHEMECOLORS" val="True"/>
  <p:tag name="GRIDROTATIONINTERVAL" val="2"/>
  <p:tag name="CHARTCOLORS" val="1"/>
  <p:tag name="INCLUDEPPT" val="True"/>
  <p:tag name="REALTIMEBACKUPPATH" val="(None)"/>
  <p:tag name="FIBDISPLAYRESULTS" val="True"/>
  <p:tag name="PRRESPONSE3" val="8"/>
  <p:tag name="PRRESPONSE8" val="3"/>
  <p:tag name="ANSWERNOWSTYLE" val="-1"/>
  <p:tag name="COUNTDOWNSECONDS" val="10"/>
  <p:tag name="AUTOADVANCE" val="False"/>
  <p:tag name="SKIPREMAININGRACESLIDES" val="True"/>
  <p:tag name="BUBBLEGROUPING" val="3"/>
  <p:tag name="CUSTOMCELLBACKCOLOR3" val="-268652"/>
  <p:tag name="AUTOSIZEGRID" val="True"/>
  <p:tag name="INCLUDENONRESPONDERS" val="False"/>
  <p:tag name="REALTIMEBACKUP" val="False"/>
  <p:tag name="FIBINCLUDEOTHER" val="True"/>
  <p:tag name="PRRESPONSE5" val="6"/>
  <p:tag name="ALWAYSOPENPOLL" val="False"/>
  <p:tag name="ANSWERNOWTEXT" val="Answer Now"/>
  <p:tag name="BACKUPSESSIONS" val="True"/>
  <p:tag name="RACEENDPOINTS" val="100"/>
  <p:tag name="DEFAULTNUMTEAMS" val="5"/>
  <p:tag name="DISPLAYDEVICENUMBER" val="True"/>
  <p:tag name="RESETCHARTS" val="True"/>
  <p:tag name="ZEROBASED" val="False"/>
  <p:tag name="PRRESPONSE1" val="10"/>
  <p:tag name="SHOWFLASHWARNING" val="True"/>
  <p:tag name="COUNTDOWNSTYLE" val="-1"/>
  <p:tag name="AUTOUPDATEALIASES" val="True"/>
  <p:tag name="BUBBLESIZEVISIBLE" val="True"/>
  <p:tag name="GRIDOPACITY" val="90"/>
  <p:tag name="ALLOWUSERFEEDBACK" val="True"/>
  <p:tag name="FIBDISPLAYKEYWORDS" val="True"/>
  <p:tag name="SHOWBARVISIBLE" val="True"/>
  <p:tag name="NUMRESPONSES" val="1"/>
  <p:tag name="MAXRESPONDERS" val="5"/>
  <p:tag name="GRIDPOSITION" val="1"/>
  <p:tag name="CHARTSCALE" val="True"/>
  <p:tag name="PRRESPONSE9" val="2"/>
  <p:tag name="CHARTVALUEFORMAT" val="0%"/>
  <p:tag name="CUSTOMCELLBACKCOLOR2" val="-13395457"/>
  <p:tag name="CORRECTPOINTVALUE" val="100"/>
  <p:tag name="USESECONDARYMONITOR" val="True"/>
  <p:tag name="PARTICIPANTSINLEADERBOARD" val="5"/>
  <p:tag name="MULTIRESPDIVISOR" val="1"/>
  <p:tag name="SAVECSVWITHSESSION" val="True"/>
  <p:tag name="DISPLAYNAME" val="True"/>
  <p:tag name="PRRESPONSE7" val="4"/>
  <p:tag name="POLLINGCYCLE" val="2"/>
  <p:tag name="STDCHART" val="1"/>
  <p:tag name="RESPTABLESTYLE" val="-1"/>
  <p:tag name="CUSTOMCELLBACKCOLOR1" val="-657956"/>
  <p:tag name="PRRESPONSE4" val="7"/>
  <p:tag name="ADVANCEDSETTINGSVIEW" val="False"/>
  <p:tag name="DELIMITERS" val="3.1"/>
  <p:tag name="TPPRESENTATIONGUID" val="b559c176-d471-4377-81ec-bc15a0e0c882"/>
  <p:tag name="POWERPOINTVERSION" val="16.0"/>
  <p:tag name="WASPOLLED" val="3F7D3D1D66AD4377922D1C9DDD6EB3F5"/>
  <p:tag name="TPOS" val="2"/>
  <p:tag name="TPLASTSAVEVERSION" val="6.4 PC"/>
  <p:tag name="TPVERSION" val="2008"/>
  <p:tag name="TPFULLVERSION" val="4.2.4.1090"/>
  <p:tag name="INCLUDESESSION" val="True"/>
</p:tagLst>
</file>

<file path=ppt/tags/tag10.xml><?xml version="1.0" encoding="utf-8"?>
<p:tagLst xmlns:a="http://schemas.openxmlformats.org/drawingml/2006/main" xmlns:r="http://schemas.openxmlformats.org/officeDocument/2006/relationships" xmlns:p="http://schemas.openxmlformats.org/presentationml/2006/main">
  <p:tag name="NUM" val="4"/>
</p:tagLst>
</file>

<file path=ppt/tags/tag100.xml><?xml version="1.0" encoding="utf-8"?>
<p:tagLst xmlns:a="http://schemas.openxmlformats.org/drawingml/2006/main" xmlns:r="http://schemas.openxmlformats.org/officeDocument/2006/relationships" xmlns:p="http://schemas.openxmlformats.org/presentationml/2006/main">
  <p:tag name="NUM" val="3"/>
</p:tagLst>
</file>

<file path=ppt/tags/tag101.xml><?xml version="1.0" encoding="utf-8"?>
<p:tagLst xmlns:a="http://schemas.openxmlformats.org/drawingml/2006/main" xmlns:r="http://schemas.openxmlformats.org/officeDocument/2006/relationships" xmlns:p="http://schemas.openxmlformats.org/presentationml/2006/main">
  <p:tag name="NOPREFERENCE" val="False"/>
</p:tagLst>
</file>

<file path=ppt/tags/tag102.xml><?xml version="1.0" encoding="utf-8"?>
<p:tagLst xmlns:a="http://schemas.openxmlformats.org/drawingml/2006/main" xmlns:r="http://schemas.openxmlformats.org/officeDocument/2006/relationships" xmlns:p="http://schemas.openxmlformats.org/presentationml/2006/main">
  <p:tag name="NUM" val="2"/>
</p:tagLst>
</file>

<file path=ppt/tags/tag103.xml><?xml version="1.0" encoding="utf-8"?>
<p:tagLst xmlns:a="http://schemas.openxmlformats.org/drawingml/2006/main" xmlns:r="http://schemas.openxmlformats.org/officeDocument/2006/relationships" xmlns:p="http://schemas.openxmlformats.org/presentationml/2006/main">
  <p:tag name="NUM" val="4"/>
</p:tagLst>
</file>

<file path=ppt/tags/tag104.xml><?xml version="1.0" encoding="utf-8"?>
<p:tagLst xmlns:a="http://schemas.openxmlformats.org/drawingml/2006/main" xmlns:r="http://schemas.openxmlformats.org/officeDocument/2006/relationships" xmlns:p="http://schemas.openxmlformats.org/presentationml/2006/main">
  <p:tag name="NUM" val="5"/>
</p:tagLst>
</file>

<file path=ppt/tags/tag105.xml><?xml version="1.0" encoding="utf-8"?>
<p:tagLst xmlns:a="http://schemas.openxmlformats.org/drawingml/2006/main" xmlns:r="http://schemas.openxmlformats.org/officeDocument/2006/relationships" xmlns:p="http://schemas.openxmlformats.org/presentationml/2006/main">
  <p:tag name="NUM" val="3"/>
</p:tagLst>
</file>

<file path=ppt/tags/tag106.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107.xml><?xml version="1.0" encoding="utf-8"?>
<p:tagLst xmlns:a="http://schemas.openxmlformats.org/drawingml/2006/main" xmlns:r="http://schemas.openxmlformats.org/officeDocument/2006/relationships" xmlns:p="http://schemas.openxmlformats.org/presentationml/2006/main">
  <p:tag name="NUM" val="2"/>
</p:tagLst>
</file>

<file path=ppt/tags/tag108.xml><?xml version="1.0" encoding="utf-8"?>
<p:tagLst xmlns:a="http://schemas.openxmlformats.org/drawingml/2006/main" xmlns:r="http://schemas.openxmlformats.org/officeDocument/2006/relationships" xmlns:p="http://schemas.openxmlformats.org/presentationml/2006/main">
  <p:tag name="NUM" val="5"/>
</p:tagLst>
</file>

<file path=ppt/tags/tag109.xml><?xml version="1.0" encoding="utf-8"?>
<p:tagLst xmlns:a="http://schemas.openxmlformats.org/drawingml/2006/main" xmlns:r="http://schemas.openxmlformats.org/officeDocument/2006/relationships" xmlns:p="http://schemas.openxmlformats.org/presentationml/2006/main">
  <p:tag name="NUM" val="4"/>
</p:tagLst>
</file>

<file path=ppt/tags/tag11.xml><?xml version="1.0" encoding="utf-8"?>
<p:tagLst xmlns:a="http://schemas.openxmlformats.org/drawingml/2006/main" xmlns:r="http://schemas.openxmlformats.org/officeDocument/2006/relationships" xmlns:p="http://schemas.openxmlformats.org/presentationml/2006/main">
  <p:tag name="NUM" val="5"/>
</p:tagLst>
</file>

<file path=ppt/tags/tag110.xml><?xml version="1.0" encoding="utf-8"?>
<p:tagLst xmlns:a="http://schemas.openxmlformats.org/drawingml/2006/main" xmlns:r="http://schemas.openxmlformats.org/officeDocument/2006/relationships" xmlns:p="http://schemas.openxmlformats.org/presentationml/2006/main">
  <p:tag name="NUM" val="4"/>
</p:tagLst>
</file>

<file path=ppt/tags/tag111.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112.xml><?xml version="1.0" encoding="utf-8"?>
<p:tagLst xmlns:a="http://schemas.openxmlformats.org/drawingml/2006/main" xmlns:r="http://schemas.openxmlformats.org/officeDocument/2006/relationships" xmlns:p="http://schemas.openxmlformats.org/presentationml/2006/main">
  <p:tag name="NUM" val="1"/>
</p:tagLst>
</file>

<file path=ppt/tags/tag113.xml><?xml version="1.0" encoding="utf-8"?>
<p:tagLst xmlns:a="http://schemas.openxmlformats.org/drawingml/2006/main" xmlns:r="http://schemas.openxmlformats.org/officeDocument/2006/relationships" xmlns:p="http://schemas.openxmlformats.org/presentationml/2006/main">
  <p:tag name="NUM" val="2"/>
</p:tagLst>
</file>

<file path=ppt/tags/tag114.xml><?xml version="1.0" encoding="utf-8"?>
<p:tagLst xmlns:a="http://schemas.openxmlformats.org/drawingml/2006/main" xmlns:r="http://schemas.openxmlformats.org/officeDocument/2006/relationships" xmlns:p="http://schemas.openxmlformats.org/presentationml/2006/main">
  <p:tag name="NUM" val="3"/>
</p:tagLst>
</file>

<file path=ppt/tags/tag115.xml><?xml version="1.0" encoding="utf-8"?>
<p:tagLst xmlns:a="http://schemas.openxmlformats.org/drawingml/2006/main" xmlns:r="http://schemas.openxmlformats.org/officeDocument/2006/relationships" xmlns:p="http://schemas.openxmlformats.org/presentationml/2006/main">
  <p:tag name="NUM" val="4"/>
</p:tagLst>
</file>

<file path=ppt/tags/tag116.xml><?xml version="1.0" encoding="utf-8"?>
<p:tagLst xmlns:a="http://schemas.openxmlformats.org/drawingml/2006/main" xmlns:r="http://schemas.openxmlformats.org/officeDocument/2006/relationships" xmlns:p="http://schemas.openxmlformats.org/presentationml/2006/main">
  <p:tag name="NUM" val="5"/>
</p:tagLst>
</file>

<file path=ppt/tags/tag117.xml><?xml version="1.0" encoding="utf-8"?>
<p:tagLst xmlns:a="http://schemas.openxmlformats.org/drawingml/2006/main" xmlns:r="http://schemas.openxmlformats.org/officeDocument/2006/relationships" xmlns:p="http://schemas.openxmlformats.org/presentationml/2006/main">
  <p:tag name="NUM" val="6"/>
</p:tagLst>
</file>

<file path=ppt/tags/tag118.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119.xml><?xml version="1.0" encoding="utf-8"?>
<p:tagLst xmlns:a="http://schemas.openxmlformats.org/drawingml/2006/main" xmlns:r="http://schemas.openxmlformats.org/officeDocument/2006/relationships" xmlns:p="http://schemas.openxmlformats.org/presentationml/2006/main">
  <p:tag name="NUM" val="2"/>
</p:tagLst>
</file>

<file path=ppt/tags/tag12.xml><?xml version="1.0" encoding="utf-8"?>
<p:tagLst xmlns:a="http://schemas.openxmlformats.org/drawingml/2006/main" xmlns:r="http://schemas.openxmlformats.org/officeDocument/2006/relationships" xmlns:p="http://schemas.openxmlformats.org/presentationml/2006/main">
  <p:tag name="NUM" val="6"/>
</p:tagLst>
</file>

<file path=ppt/tags/tag120.xml><?xml version="1.0" encoding="utf-8"?>
<p:tagLst xmlns:a="http://schemas.openxmlformats.org/drawingml/2006/main" xmlns:r="http://schemas.openxmlformats.org/officeDocument/2006/relationships" xmlns:p="http://schemas.openxmlformats.org/presentationml/2006/main">
  <p:tag name="NUM" val="3"/>
</p:tagLst>
</file>

<file path=ppt/tags/tag121.xml><?xml version="1.0" encoding="utf-8"?>
<p:tagLst xmlns:a="http://schemas.openxmlformats.org/drawingml/2006/main" xmlns:r="http://schemas.openxmlformats.org/officeDocument/2006/relationships" xmlns:p="http://schemas.openxmlformats.org/presentationml/2006/main">
  <p:tag name="NUM" val="4"/>
</p:tagLst>
</file>

<file path=ppt/tags/tag122.xml><?xml version="1.0" encoding="utf-8"?>
<p:tagLst xmlns:a="http://schemas.openxmlformats.org/drawingml/2006/main" xmlns:r="http://schemas.openxmlformats.org/officeDocument/2006/relationships" xmlns:p="http://schemas.openxmlformats.org/presentationml/2006/main">
  <p:tag name="NUM" val="5"/>
</p:tagLst>
</file>

<file path=ppt/tags/tag123.xml><?xml version="1.0" encoding="utf-8"?>
<p:tagLst xmlns:a="http://schemas.openxmlformats.org/drawingml/2006/main" xmlns:r="http://schemas.openxmlformats.org/officeDocument/2006/relationships" xmlns:p="http://schemas.openxmlformats.org/presentationml/2006/main">
  <p:tag name="NUM" val="6"/>
</p:tagLst>
</file>

<file path=ppt/tags/tag124.xml><?xml version="1.0" encoding="utf-8"?>
<p:tagLst xmlns:a="http://schemas.openxmlformats.org/drawingml/2006/main" xmlns:r="http://schemas.openxmlformats.org/officeDocument/2006/relationships" xmlns:p="http://schemas.openxmlformats.org/presentationml/2006/main">
  <p:tag name="NUM" val="7"/>
</p:tagLst>
</file>

<file path=ppt/tags/tag125.xml><?xml version="1.0" encoding="utf-8"?>
<p:tagLst xmlns:a="http://schemas.openxmlformats.org/drawingml/2006/main" xmlns:r="http://schemas.openxmlformats.org/officeDocument/2006/relationships" xmlns:p="http://schemas.openxmlformats.org/presentationml/2006/main">
  <p:tag name="NOPREFERENCE" val="False"/>
</p:tagLst>
</file>

<file path=ppt/tags/tag126.xml><?xml version="1.0" encoding="utf-8"?>
<p:tagLst xmlns:a="http://schemas.openxmlformats.org/drawingml/2006/main" xmlns:r="http://schemas.openxmlformats.org/officeDocument/2006/relationships" xmlns:p="http://schemas.openxmlformats.org/presentationml/2006/main">
  <p:tag name="NUM" val="2"/>
</p:tagLst>
</file>

<file path=ppt/tags/tag127.xml><?xml version="1.0" encoding="utf-8"?>
<p:tagLst xmlns:a="http://schemas.openxmlformats.org/drawingml/2006/main" xmlns:r="http://schemas.openxmlformats.org/officeDocument/2006/relationships" xmlns:p="http://schemas.openxmlformats.org/presentationml/2006/main">
  <p:tag name="NUM" val="4"/>
</p:tagLst>
</file>

<file path=ppt/tags/tag128.xml><?xml version="1.0" encoding="utf-8"?>
<p:tagLst xmlns:a="http://schemas.openxmlformats.org/drawingml/2006/main" xmlns:r="http://schemas.openxmlformats.org/officeDocument/2006/relationships" xmlns:p="http://schemas.openxmlformats.org/presentationml/2006/main">
  <p:tag name="NUM" val="3"/>
</p:tagLst>
</file>

<file path=ppt/tags/tag129.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UM" val="7"/>
</p:tagLst>
</file>

<file path=ppt/tags/tag130.xml><?xml version="1.0" encoding="utf-8"?>
<p:tagLst xmlns:a="http://schemas.openxmlformats.org/drawingml/2006/main" xmlns:r="http://schemas.openxmlformats.org/officeDocument/2006/relationships" xmlns:p="http://schemas.openxmlformats.org/presentationml/2006/main">
  <p:tag name="NUM" val="1"/>
</p:tagLst>
</file>

<file path=ppt/tags/tag131.xml><?xml version="1.0" encoding="utf-8"?>
<p:tagLst xmlns:a="http://schemas.openxmlformats.org/drawingml/2006/main" xmlns:r="http://schemas.openxmlformats.org/officeDocument/2006/relationships" xmlns:p="http://schemas.openxmlformats.org/presentationml/2006/main">
  <p:tag name="NUM" val="2"/>
</p:tagLst>
</file>

<file path=ppt/tags/tag132.xml><?xml version="1.0" encoding="utf-8"?>
<p:tagLst xmlns:a="http://schemas.openxmlformats.org/drawingml/2006/main" xmlns:r="http://schemas.openxmlformats.org/officeDocument/2006/relationships" xmlns:p="http://schemas.openxmlformats.org/presentationml/2006/main">
  <p:tag name="NUM" val="3"/>
</p:tagLst>
</file>

<file path=ppt/tags/tag133.xml><?xml version="1.0" encoding="utf-8"?>
<p:tagLst xmlns:a="http://schemas.openxmlformats.org/drawingml/2006/main" xmlns:r="http://schemas.openxmlformats.org/officeDocument/2006/relationships" xmlns:p="http://schemas.openxmlformats.org/presentationml/2006/main">
  <p:tag name="NUM" val="5"/>
</p:tagLst>
</file>

<file path=ppt/tags/tag134.xml><?xml version="1.0" encoding="utf-8"?>
<p:tagLst xmlns:a="http://schemas.openxmlformats.org/drawingml/2006/main" xmlns:r="http://schemas.openxmlformats.org/officeDocument/2006/relationships" xmlns:p="http://schemas.openxmlformats.org/presentationml/2006/main">
  <p:tag name="NUM" val="3"/>
</p:tagLst>
</file>

<file path=ppt/tags/tag135.xml><?xml version="1.0" encoding="utf-8"?>
<p:tagLst xmlns:a="http://schemas.openxmlformats.org/drawingml/2006/main" xmlns:r="http://schemas.openxmlformats.org/officeDocument/2006/relationships" xmlns:p="http://schemas.openxmlformats.org/presentationml/2006/main">
  <p:tag name="NUM" val="3"/>
</p:tagLst>
</file>

<file path=ppt/tags/tag136.xml><?xml version="1.0" encoding="utf-8"?>
<p:tagLst xmlns:a="http://schemas.openxmlformats.org/drawingml/2006/main" xmlns:r="http://schemas.openxmlformats.org/officeDocument/2006/relationships" xmlns:p="http://schemas.openxmlformats.org/presentationml/2006/main">
  <p:tag name="NUM" val="3"/>
</p:tagLst>
</file>

<file path=ppt/tags/tag137.xml><?xml version="1.0" encoding="utf-8"?>
<p:tagLst xmlns:a="http://schemas.openxmlformats.org/drawingml/2006/main" xmlns:r="http://schemas.openxmlformats.org/officeDocument/2006/relationships" xmlns:p="http://schemas.openxmlformats.org/presentationml/2006/main">
  <p:tag name="NUM" val="1"/>
</p:tagLst>
</file>

<file path=ppt/tags/tag138.xml><?xml version="1.0" encoding="utf-8"?>
<p:tagLst xmlns:a="http://schemas.openxmlformats.org/drawingml/2006/main" xmlns:r="http://schemas.openxmlformats.org/officeDocument/2006/relationships" xmlns:p="http://schemas.openxmlformats.org/presentationml/2006/main">
  <p:tag name="NUM" val="2"/>
</p:tagLst>
</file>

<file path=ppt/tags/tag139.xml><?xml version="1.0" encoding="utf-8"?>
<p:tagLst xmlns:a="http://schemas.openxmlformats.org/drawingml/2006/main" xmlns:r="http://schemas.openxmlformats.org/officeDocument/2006/relationships" xmlns:p="http://schemas.openxmlformats.org/presentationml/2006/main">
  <p:tag name="NUM" val="3"/>
</p:tagLst>
</file>

<file path=ppt/tags/tag14.xml><?xml version="1.0" encoding="utf-8"?>
<p:tagLst xmlns:a="http://schemas.openxmlformats.org/drawingml/2006/main" xmlns:r="http://schemas.openxmlformats.org/officeDocument/2006/relationships" xmlns:p="http://schemas.openxmlformats.org/presentationml/2006/main">
  <p:tag name="NUM" val="8"/>
</p:tagLst>
</file>

<file path=ppt/tags/tag140.xml><?xml version="1.0" encoding="utf-8"?>
<p:tagLst xmlns:a="http://schemas.openxmlformats.org/drawingml/2006/main" xmlns:r="http://schemas.openxmlformats.org/officeDocument/2006/relationships" xmlns:p="http://schemas.openxmlformats.org/presentationml/2006/main">
  <p:tag name="NOPREFERENCE" val="False"/>
</p:tagLst>
</file>

<file path=ppt/tags/tag141.xml><?xml version="1.0" encoding="utf-8"?>
<p:tagLst xmlns:a="http://schemas.openxmlformats.org/drawingml/2006/main" xmlns:r="http://schemas.openxmlformats.org/officeDocument/2006/relationships" xmlns:p="http://schemas.openxmlformats.org/presentationml/2006/main">
  <p:tag name="NUM" val="1"/>
</p:tagLst>
</file>

<file path=ppt/tags/tag142.xml><?xml version="1.0" encoding="utf-8"?>
<p:tagLst xmlns:a="http://schemas.openxmlformats.org/drawingml/2006/main" xmlns:r="http://schemas.openxmlformats.org/officeDocument/2006/relationships" xmlns:p="http://schemas.openxmlformats.org/presentationml/2006/main">
  <p:tag name="NUM" val="2"/>
</p:tagLst>
</file>

<file path=ppt/tags/tag143.xml><?xml version="1.0" encoding="utf-8"?>
<p:tagLst xmlns:a="http://schemas.openxmlformats.org/drawingml/2006/main" xmlns:r="http://schemas.openxmlformats.org/officeDocument/2006/relationships" xmlns:p="http://schemas.openxmlformats.org/presentationml/2006/main">
  <p:tag name="NUM" val="3"/>
</p:tagLst>
</file>

<file path=ppt/tags/tag15.xml><?xml version="1.0" encoding="utf-8"?>
<p:tagLst xmlns:a="http://schemas.openxmlformats.org/drawingml/2006/main" xmlns:r="http://schemas.openxmlformats.org/officeDocument/2006/relationships" xmlns:p="http://schemas.openxmlformats.org/presentationml/2006/main">
  <p:tag name="NUM" val="9"/>
</p:tagLst>
</file>

<file path=ppt/tags/tag16.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8.xml><?xml version="1.0" encoding="utf-8"?>
<p:tagLst xmlns:a="http://schemas.openxmlformats.org/drawingml/2006/main" xmlns:r="http://schemas.openxmlformats.org/officeDocument/2006/relationships" xmlns:p="http://schemas.openxmlformats.org/presentationml/2006/main">
  <p:tag name="NUM" val="2"/>
</p:tagLst>
</file>

<file path=ppt/tags/tag19.xml><?xml version="1.0" encoding="utf-8"?>
<p:tagLst xmlns:a="http://schemas.openxmlformats.org/drawingml/2006/main" xmlns:r="http://schemas.openxmlformats.org/officeDocument/2006/relationships" xmlns:p="http://schemas.openxmlformats.org/presentationml/2006/main">
  <p:tag name="NUM" val="3"/>
</p:tagLst>
</file>

<file path=ppt/tags/tag2.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20.xml><?xml version="1.0" encoding="utf-8"?>
<p:tagLst xmlns:a="http://schemas.openxmlformats.org/drawingml/2006/main" xmlns:r="http://schemas.openxmlformats.org/officeDocument/2006/relationships" xmlns:p="http://schemas.openxmlformats.org/presentationml/2006/main">
  <p:tag name="NUM" val="4"/>
</p:tagLst>
</file>

<file path=ppt/tags/tag21.xml><?xml version="1.0" encoding="utf-8"?>
<p:tagLst xmlns:a="http://schemas.openxmlformats.org/drawingml/2006/main" xmlns:r="http://schemas.openxmlformats.org/officeDocument/2006/relationships" xmlns:p="http://schemas.openxmlformats.org/presentationml/2006/main">
  <p:tag name="NUM" val="5"/>
</p:tagLst>
</file>

<file path=ppt/tags/tag22.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23.xml><?xml version="1.0" encoding="utf-8"?>
<p:tagLst xmlns:a="http://schemas.openxmlformats.org/drawingml/2006/main" xmlns:r="http://schemas.openxmlformats.org/officeDocument/2006/relationships" xmlns:p="http://schemas.openxmlformats.org/presentationml/2006/main">
  <p:tag name="NUM" val="1"/>
</p:tagLst>
</file>

<file path=ppt/tags/tag24.xml><?xml version="1.0" encoding="utf-8"?>
<p:tagLst xmlns:a="http://schemas.openxmlformats.org/drawingml/2006/main" xmlns:r="http://schemas.openxmlformats.org/officeDocument/2006/relationships" xmlns:p="http://schemas.openxmlformats.org/presentationml/2006/main">
  <p:tag name="NUM" val="2"/>
</p:tagLst>
</file>

<file path=ppt/tags/tag25.xml><?xml version="1.0" encoding="utf-8"?>
<p:tagLst xmlns:a="http://schemas.openxmlformats.org/drawingml/2006/main" xmlns:r="http://schemas.openxmlformats.org/officeDocument/2006/relationships" xmlns:p="http://schemas.openxmlformats.org/presentationml/2006/main">
  <p:tag name="NUM" val="3"/>
</p:tagLst>
</file>

<file path=ppt/tags/tag26.xml><?xml version="1.0" encoding="utf-8"?>
<p:tagLst xmlns:a="http://schemas.openxmlformats.org/drawingml/2006/main" xmlns:r="http://schemas.openxmlformats.org/officeDocument/2006/relationships" xmlns:p="http://schemas.openxmlformats.org/presentationml/2006/main">
  <p:tag name="NOPREFERENCE" val="False"/>
</p:tagLst>
</file>

<file path=ppt/tags/tag27.xml><?xml version="1.0" encoding="utf-8"?>
<p:tagLst xmlns:a="http://schemas.openxmlformats.org/drawingml/2006/main" xmlns:r="http://schemas.openxmlformats.org/officeDocument/2006/relationships" xmlns:p="http://schemas.openxmlformats.org/presentationml/2006/main">
  <p:tag name="NUM" val="1"/>
</p:tagLst>
</file>

<file path=ppt/tags/tag28.xml><?xml version="1.0" encoding="utf-8"?>
<p:tagLst xmlns:a="http://schemas.openxmlformats.org/drawingml/2006/main" xmlns:r="http://schemas.openxmlformats.org/officeDocument/2006/relationships" xmlns:p="http://schemas.openxmlformats.org/presentationml/2006/main">
  <p:tag name="NUM" val="2"/>
</p:tagLst>
</file>

<file path=ppt/tags/tag29.xml><?xml version="1.0" encoding="utf-8"?>
<p:tagLst xmlns:a="http://schemas.openxmlformats.org/drawingml/2006/main" xmlns:r="http://schemas.openxmlformats.org/officeDocument/2006/relationships" xmlns:p="http://schemas.openxmlformats.org/presentationml/2006/main">
  <p:tag name="NUM" val="3"/>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4"/>
</p:tagLst>
</file>

<file path=ppt/tags/tag31.xml><?xml version="1.0" encoding="utf-8"?>
<p:tagLst xmlns:a="http://schemas.openxmlformats.org/drawingml/2006/main" xmlns:r="http://schemas.openxmlformats.org/officeDocument/2006/relationships" xmlns:p="http://schemas.openxmlformats.org/presentationml/2006/main">
  <p:tag name="NUM" val="5"/>
</p:tagLst>
</file>

<file path=ppt/tags/tag32.xml><?xml version="1.0" encoding="utf-8"?>
<p:tagLst xmlns:a="http://schemas.openxmlformats.org/drawingml/2006/main" xmlns:r="http://schemas.openxmlformats.org/officeDocument/2006/relationships" xmlns:p="http://schemas.openxmlformats.org/presentationml/2006/main">
  <p:tag name="NUM" val="6"/>
</p:tagLst>
</file>

<file path=ppt/tags/tag3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4.xml><?xml version="1.0" encoding="utf-8"?>
<p:tagLst xmlns:a="http://schemas.openxmlformats.org/drawingml/2006/main" xmlns:r="http://schemas.openxmlformats.org/officeDocument/2006/relationships" xmlns:p="http://schemas.openxmlformats.org/presentationml/2006/main">
  <p:tag name="NUM" val="1"/>
</p:tagLst>
</file>

<file path=ppt/tags/tag35.xml><?xml version="1.0" encoding="utf-8"?>
<p:tagLst xmlns:a="http://schemas.openxmlformats.org/drawingml/2006/main" xmlns:r="http://schemas.openxmlformats.org/officeDocument/2006/relationships" xmlns:p="http://schemas.openxmlformats.org/presentationml/2006/main">
  <p:tag name="NUM" val="2"/>
</p:tagLst>
</file>

<file path=ppt/tags/tag36.xml><?xml version="1.0" encoding="utf-8"?>
<p:tagLst xmlns:a="http://schemas.openxmlformats.org/drawingml/2006/main" xmlns:r="http://schemas.openxmlformats.org/officeDocument/2006/relationships" xmlns:p="http://schemas.openxmlformats.org/presentationml/2006/main">
  <p:tag name="NUM" val="3"/>
</p:tagLst>
</file>

<file path=ppt/tags/tag37.xml><?xml version="1.0" encoding="utf-8"?>
<p:tagLst xmlns:a="http://schemas.openxmlformats.org/drawingml/2006/main" xmlns:r="http://schemas.openxmlformats.org/officeDocument/2006/relationships" xmlns:p="http://schemas.openxmlformats.org/presentationml/2006/main">
  <p:tag name="NUM" val="4"/>
</p:tagLst>
</file>

<file path=ppt/tags/tag38.xml><?xml version="1.0" encoding="utf-8"?>
<p:tagLst xmlns:a="http://schemas.openxmlformats.org/drawingml/2006/main" xmlns:r="http://schemas.openxmlformats.org/officeDocument/2006/relationships" xmlns:p="http://schemas.openxmlformats.org/presentationml/2006/main">
  <p:tag name="NOPREFERENCE" val="False"/>
</p:tagLst>
</file>

<file path=ppt/tags/tag39.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40.xml><?xml version="1.0" encoding="utf-8"?>
<p:tagLst xmlns:a="http://schemas.openxmlformats.org/drawingml/2006/main" xmlns:r="http://schemas.openxmlformats.org/officeDocument/2006/relationships" xmlns:p="http://schemas.openxmlformats.org/presentationml/2006/main">
  <p:tag name="NUM" val="2"/>
</p:tagLst>
</file>

<file path=ppt/tags/tag41.xml><?xml version="1.0" encoding="utf-8"?>
<p:tagLst xmlns:a="http://schemas.openxmlformats.org/drawingml/2006/main" xmlns:r="http://schemas.openxmlformats.org/officeDocument/2006/relationships" xmlns:p="http://schemas.openxmlformats.org/presentationml/2006/main">
  <p:tag name="NUM" val="3"/>
</p:tagLst>
</file>

<file path=ppt/tags/tag42.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43.xml><?xml version="1.0" encoding="utf-8"?>
<p:tagLst xmlns:a="http://schemas.openxmlformats.org/drawingml/2006/main" xmlns:r="http://schemas.openxmlformats.org/officeDocument/2006/relationships" xmlns:p="http://schemas.openxmlformats.org/presentationml/2006/main">
  <p:tag name="NUM" val="1"/>
</p:tagLst>
</file>

<file path=ppt/tags/tag44.xml><?xml version="1.0" encoding="utf-8"?>
<p:tagLst xmlns:a="http://schemas.openxmlformats.org/drawingml/2006/main" xmlns:r="http://schemas.openxmlformats.org/officeDocument/2006/relationships" xmlns:p="http://schemas.openxmlformats.org/presentationml/2006/main">
  <p:tag name="NUM" val="2"/>
</p:tagLst>
</file>

<file path=ppt/tags/tag45.xml><?xml version="1.0" encoding="utf-8"?>
<p:tagLst xmlns:a="http://schemas.openxmlformats.org/drawingml/2006/main" xmlns:r="http://schemas.openxmlformats.org/officeDocument/2006/relationships" xmlns:p="http://schemas.openxmlformats.org/presentationml/2006/main">
  <p:tag name="NUM" val="3"/>
</p:tagLst>
</file>

<file path=ppt/tags/tag46.xml><?xml version="1.0" encoding="utf-8"?>
<p:tagLst xmlns:a="http://schemas.openxmlformats.org/drawingml/2006/main" xmlns:r="http://schemas.openxmlformats.org/officeDocument/2006/relationships" xmlns:p="http://schemas.openxmlformats.org/presentationml/2006/main">
  <p:tag name="NUM" val="4"/>
</p:tagLst>
</file>

<file path=ppt/tags/tag47.xml><?xml version="1.0" encoding="utf-8"?>
<p:tagLst xmlns:a="http://schemas.openxmlformats.org/drawingml/2006/main" xmlns:r="http://schemas.openxmlformats.org/officeDocument/2006/relationships" xmlns:p="http://schemas.openxmlformats.org/presentationml/2006/main">
  <p:tag name="NUM" val="5"/>
</p:tagLst>
</file>

<file path=ppt/tags/tag48.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49.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NUM" val="3"/>
</p:tagLst>
</file>

<file path=ppt/tags/tag50.xml><?xml version="1.0" encoding="utf-8"?>
<p:tagLst xmlns:a="http://schemas.openxmlformats.org/drawingml/2006/main" xmlns:r="http://schemas.openxmlformats.org/officeDocument/2006/relationships" xmlns:p="http://schemas.openxmlformats.org/presentationml/2006/main">
  <p:tag name="NUM" val="2"/>
</p:tagLst>
</file>

<file path=ppt/tags/tag51.xml><?xml version="1.0" encoding="utf-8"?>
<p:tagLst xmlns:a="http://schemas.openxmlformats.org/drawingml/2006/main" xmlns:r="http://schemas.openxmlformats.org/officeDocument/2006/relationships" xmlns:p="http://schemas.openxmlformats.org/presentationml/2006/main">
  <p:tag name="NUM" val="3"/>
</p:tagLst>
</file>

<file path=ppt/tags/tag52.xml><?xml version="1.0" encoding="utf-8"?>
<p:tagLst xmlns:a="http://schemas.openxmlformats.org/drawingml/2006/main" xmlns:r="http://schemas.openxmlformats.org/officeDocument/2006/relationships" xmlns:p="http://schemas.openxmlformats.org/presentationml/2006/main">
  <p:tag name="NUM" val="4"/>
</p:tagLst>
</file>

<file path=ppt/tags/tag53.xml><?xml version="1.0" encoding="utf-8"?>
<p:tagLst xmlns:a="http://schemas.openxmlformats.org/drawingml/2006/main" xmlns:r="http://schemas.openxmlformats.org/officeDocument/2006/relationships" xmlns:p="http://schemas.openxmlformats.org/presentationml/2006/main">
  <p:tag name="NUM" val="5"/>
</p:tagLst>
</file>

<file path=ppt/tags/tag54.xml><?xml version="1.0" encoding="utf-8"?>
<p:tagLst xmlns:a="http://schemas.openxmlformats.org/drawingml/2006/main" xmlns:r="http://schemas.openxmlformats.org/officeDocument/2006/relationships" xmlns:p="http://schemas.openxmlformats.org/presentationml/2006/main">
  <p:tag name="NUM" val="6"/>
</p:tagLst>
</file>

<file path=ppt/tags/tag55.xml><?xml version="1.0" encoding="utf-8"?>
<p:tagLst xmlns:a="http://schemas.openxmlformats.org/drawingml/2006/main" xmlns:r="http://schemas.openxmlformats.org/officeDocument/2006/relationships" xmlns:p="http://schemas.openxmlformats.org/presentationml/2006/main">
  <p:tag name="NUM" val="7"/>
</p:tagLst>
</file>

<file path=ppt/tags/tag5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7.xml><?xml version="1.0" encoding="utf-8"?>
<p:tagLst xmlns:a="http://schemas.openxmlformats.org/drawingml/2006/main" xmlns:r="http://schemas.openxmlformats.org/officeDocument/2006/relationships" xmlns:p="http://schemas.openxmlformats.org/presentationml/2006/main">
  <p:tag name="NUM" val="1"/>
</p:tagLst>
</file>

<file path=ppt/tags/tag58.xml><?xml version="1.0" encoding="utf-8"?>
<p:tagLst xmlns:a="http://schemas.openxmlformats.org/drawingml/2006/main" xmlns:r="http://schemas.openxmlformats.org/officeDocument/2006/relationships" xmlns:p="http://schemas.openxmlformats.org/presentationml/2006/main">
  <p:tag name="NUM" val="2"/>
</p:tagLst>
</file>

<file path=ppt/tags/tag59.xml><?xml version="1.0" encoding="utf-8"?>
<p:tagLst xmlns:a="http://schemas.openxmlformats.org/drawingml/2006/main" xmlns:r="http://schemas.openxmlformats.org/officeDocument/2006/relationships" xmlns:p="http://schemas.openxmlformats.org/presentationml/2006/main">
  <p:tag name="NUM" val="3"/>
</p:tagLst>
</file>

<file path=ppt/tags/tag6.xml><?xml version="1.0" encoding="utf-8"?>
<p:tagLst xmlns:a="http://schemas.openxmlformats.org/drawingml/2006/main" xmlns:r="http://schemas.openxmlformats.org/officeDocument/2006/relationships" xmlns:p="http://schemas.openxmlformats.org/presentationml/2006/main">
  <p:tag name="NUM" val="4"/>
</p:tagLst>
</file>

<file path=ppt/tags/tag60.xml><?xml version="1.0" encoding="utf-8"?>
<p:tagLst xmlns:a="http://schemas.openxmlformats.org/drawingml/2006/main" xmlns:r="http://schemas.openxmlformats.org/officeDocument/2006/relationships" xmlns:p="http://schemas.openxmlformats.org/presentationml/2006/main">
  <p:tag name="NUM" val="4"/>
</p:tagLst>
</file>

<file path=ppt/tags/tag6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2.xml><?xml version="1.0" encoding="utf-8"?>
<p:tagLst xmlns:a="http://schemas.openxmlformats.org/drawingml/2006/main" xmlns:r="http://schemas.openxmlformats.org/officeDocument/2006/relationships" xmlns:p="http://schemas.openxmlformats.org/presentationml/2006/main">
  <p:tag name="NUM" val="1"/>
</p:tagLst>
</file>

<file path=ppt/tags/tag63.xml><?xml version="1.0" encoding="utf-8"?>
<p:tagLst xmlns:a="http://schemas.openxmlformats.org/drawingml/2006/main" xmlns:r="http://schemas.openxmlformats.org/officeDocument/2006/relationships" xmlns:p="http://schemas.openxmlformats.org/presentationml/2006/main">
  <p:tag name="NUM" val="2"/>
</p:tagLst>
</file>

<file path=ppt/tags/tag64.xml><?xml version="1.0" encoding="utf-8"?>
<p:tagLst xmlns:a="http://schemas.openxmlformats.org/drawingml/2006/main" xmlns:r="http://schemas.openxmlformats.org/officeDocument/2006/relationships" xmlns:p="http://schemas.openxmlformats.org/presentationml/2006/main">
  <p:tag name="NUM" val="3"/>
</p:tagLst>
</file>

<file path=ppt/tags/tag65.xml><?xml version="1.0" encoding="utf-8"?>
<p:tagLst xmlns:a="http://schemas.openxmlformats.org/drawingml/2006/main" xmlns:r="http://schemas.openxmlformats.org/officeDocument/2006/relationships" xmlns:p="http://schemas.openxmlformats.org/presentationml/2006/main">
  <p:tag name="NUM" val="4"/>
</p:tagLst>
</file>

<file path=ppt/tags/tag66.xml><?xml version="1.0" encoding="utf-8"?>
<p:tagLst xmlns:a="http://schemas.openxmlformats.org/drawingml/2006/main" xmlns:r="http://schemas.openxmlformats.org/officeDocument/2006/relationships" xmlns:p="http://schemas.openxmlformats.org/presentationml/2006/main">
  <p:tag name="NUM" val="5"/>
</p:tagLst>
</file>

<file path=ppt/tags/tag67.xml><?xml version="1.0" encoding="utf-8"?>
<p:tagLst xmlns:a="http://schemas.openxmlformats.org/drawingml/2006/main" xmlns:r="http://schemas.openxmlformats.org/officeDocument/2006/relationships" xmlns:p="http://schemas.openxmlformats.org/presentationml/2006/main">
  <p:tag name="NUM" val="6"/>
</p:tagLst>
</file>

<file path=ppt/tags/tag68.xml><?xml version="1.0" encoding="utf-8"?>
<p:tagLst xmlns:a="http://schemas.openxmlformats.org/drawingml/2006/main" xmlns:r="http://schemas.openxmlformats.org/officeDocument/2006/relationships" xmlns:p="http://schemas.openxmlformats.org/presentationml/2006/main">
  <p:tag name="NUM" val="7"/>
</p:tagLst>
</file>

<file path=ppt/tags/tag69.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70.xml><?xml version="1.0" encoding="utf-8"?>
<p:tagLst xmlns:a="http://schemas.openxmlformats.org/drawingml/2006/main" xmlns:r="http://schemas.openxmlformats.org/officeDocument/2006/relationships" xmlns:p="http://schemas.openxmlformats.org/presentationml/2006/main">
  <p:tag name="NUM" val="1"/>
</p:tagLst>
</file>

<file path=ppt/tags/tag71.xml><?xml version="1.0" encoding="utf-8"?>
<p:tagLst xmlns:a="http://schemas.openxmlformats.org/drawingml/2006/main" xmlns:r="http://schemas.openxmlformats.org/officeDocument/2006/relationships" xmlns:p="http://schemas.openxmlformats.org/presentationml/2006/main">
  <p:tag name="NUM" val="2"/>
</p:tagLst>
</file>

<file path=ppt/tags/tag72.xml><?xml version="1.0" encoding="utf-8"?>
<p:tagLst xmlns:a="http://schemas.openxmlformats.org/drawingml/2006/main" xmlns:r="http://schemas.openxmlformats.org/officeDocument/2006/relationships" xmlns:p="http://schemas.openxmlformats.org/presentationml/2006/main">
  <p:tag name="NUM" val="3"/>
</p:tagLst>
</file>

<file path=ppt/tags/tag73.xml><?xml version="1.0" encoding="utf-8"?>
<p:tagLst xmlns:a="http://schemas.openxmlformats.org/drawingml/2006/main" xmlns:r="http://schemas.openxmlformats.org/officeDocument/2006/relationships" xmlns:p="http://schemas.openxmlformats.org/presentationml/2006/main">
  <p:tag name="NUM" val="4"/>
</p:tagLst>
</file>

<file path=ppt/tags/tag74.xml><?xml version="1.0" encoding="utf-8"?>
<p:tagLst xmlns:a="http://schemas.openxmlformats.org/drawingml/2006/main" xmlns:r="http://schemas.openxmlformats.org/officeDocument/2006/relationships" xmlns:p="http://schemas.openxmlformats.org/presentationml/2006/main">
  <p:tag name="NUM" val="5"/>
</p:tagLst>
</file>

<file path=ppt/tags/tag75.xml><?xml version="1.0" encoding="utf-8"?>
<p:tagLst xmlns:a="http://schemas.openxmlformats.org/drawingml/2006/main" xmlns:r="http://schemas.openxmlformats.org/officeDocument/2006/relationships" xmlns:p="http://schemas.openxmlformats.org/presentationml/2006/main">
  <p:tag name="NOPREFERENCE" val="False"/>
</p:tagLst>
</file>

<file path=ppt/tags/tag76.xml><?xml version="1.0" encoding="utf-8"?>
<p:tagLst xmlns:a="http://schemas.openxmlformats.org/drawingml/2006/main" xmlns:r="http://schemas.openxmlformats.org/officeDocument/2006/relationships" xmlns:p="http://schemas.openxmlformats.org/presentationml/2006/main">
  <p:tag name="NUM" val="2"/>
</p:tagLst>
</file>

<file path=ppt/tags/tag77.xml><?xml version="1.0" encoding="utf-8"?>
<p:tagLst xmlns:a="http://schemas.openxmlformats.org/drawingml/2006/main" xmlns:r="http://schemas.openxmlformats.org/officeDocument/2006/relationships" xmlns:p="http://schemas.openxmlformats.org/presentationml/2006/main">
  <p:tag name="NUM" val="3"/>
</p:tagLst>
</file>

<file path=ppt/tags/tag78.xml><?xml version="1.0" encoding="utf-8"?>
<p:tagLst xmlns:a="http://schemas.openxmlformats.org/drawingml/2006/main" xmlns:r="http://schemas.openxmlformats.org/officeDocument/2006/relationships" xmlns:p="http://schemas.openxmlformats.org/presentationml/2006/main">
  <p:tag name="NUM" val="4"/>
</p:tagLst>
</file>

<file path=ppt/tags/tag79.xml><?xml version="1.0" encoding="utf-8"?>
<p:tagLst xmlns:a="http://schemas.openxmlformats.org/drawingml/2006/main" xmlns:r="http://schemas.openxmlformats.org/officeDocument/2006/relationships" xmlns:p="http://schemas.openxmlformats.org/presentationml/2006/main">
  <p:tag name="NUM" val="5"/>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80.xml><?xml version="1.0" encoding="utf-8"?>
<p:tagLst xmlns:a="http://schemas.openxmlformats.org/drawingml/2006/main" xmlns:r="http://schemas.openxmlformats.org/officeDocument/2006/relationships" xmlns:p="http://schemas.openxmlformats.org/presentationml/2006/main">
  <p:tag name="NUM" val="2"/>
</p:tagLst>
</file>

<file path=ppt/tags/tag81.xml><?xml version="1.0" encoding="utf-8"?>
<p:tagLst xmlns:a="http://schemas.openxmlformats.org/drawingml/2006/main" xmlns:r="http://schemas.openxmlformats.org/officeDocument/2006/relationships" xmlns:p="http://schemas.openxmlformats.org/presentationml/2006/main">
  <p:tag name="NUM" val="3"/>
</p:tagLst>
</file>

<file path=ppt/tags/tag82.xml><?xml version="1.0" encoding="utf-8"?>
<p:tagLst xmlns:a="http://schemas.openxmlformats.org/drawingml/2006/main" xmlns:r="http://schemas.openxmlformats.org/officeDocument/2006/relationships" xmlns:p="http://schemas.openxmlformats.org/presentationml/2006/main">
  <p:tag name="NUM" val="4"/>
</p:tagLst>
</file>

<file path=ppt/tags/tag83.xml><?xml version="1.0" encoding="utf-8"?>
<p:tagLst xmlns:a="http://schemas.openxmlformats.org/drawingml/2006/main" xmlns:r="http://schemas.openxmlformats.org/officeDocument/2006/relationships" xmlns:p="http://schemas.openxmlformats.org/presentationml/2006/main">
  <p:tag name="NUM" val="5"/>
</p:tagLst>
</file>

<file path=ppt/tags/tag84.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85.xml><?xml version="1.0" encoding="utf-8"?>
<p:tagLst xmlns:a="http://schemas.openxmlformats.org/drawingml/2006/main" xmlns:r="http://schemas.openxmlformats.org/officeDocument/2006/relationships" xmlns:p="http://schemas.openxmlformats.org/presentationml/2006/main">
  <p:tag name="NUM" val="1"/>
</p:tagLst>
</file>

<file path=ppt/tags/tag86.xml><?xml version="1.0" encoding="utf-8"?>
<p:tagLst xmlns:a="http://schemas.openxmlformats.org/drawingml/2006/main" xmlns:r="http://schemas.openxmlformats.org/officeDocument/2006/relationships" xmlns:p="http://schemas.openxmlformats.org/presentationml/2006/main">
  <p:tag name="NUM" val="2"/>
</p:tagLst>
</file>

<file path=ppt/tags/tag87.xml><?xml version="1.0" encoding="utf-8"?>
<p:tagLst xmlns:a="http://schemas.openxmlformats.org/drawingml/2006/main" xmlns:r="http://schemas.openxmlformats.org/officeDocument/2006/relationships" xmlns:p="http://schemas.openxmlformats.org/presentationml/2006/main">
  <p:tag name="NUM" val="4"/>
</p:tagLst>
</file>

<file path=ppt/tags/tag88.xml><?xml version="1.0" encoding="utf-8"?>
<p:tagLst xmlns:a="http://schemas.openxmlformats.org/drawingml/2006/main" xmlns:r="http://schemas.openxmlformats.org/officeDocument/2006/relationships" xmlns:p="http://schemas.openxmlformats.org/presentationml/2006/main">
  <p:tag name="NOPREFERENCE" val="False"/>
</p:tagLst>
</file>

<file path=ppt/tags/tag89.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3"/>
</p:tagLst>
</file>

<file path=ppt/tags/tag90.xml><?xml version="1.0" encoding="utf-8"?>
<p:tagLst xmlns:a="http://schemas.openxmlformats.org/drawingml/2006/main" xmlns:r="http://schemas.openxmlformats.org/officeDocument/2006/relationships" xmlns:p="http://schemas.openxmlformats.org/presentationml/2006/main">
  <p:tag name="NUM" val="3"/>
</p:tagLst>
</file>

<file path=ppt/tags/tag91.xml><?xml version="1.0" encoding="utf-8"?>
<p:tagLst xmlns:a="http://schemas.openxmlformats.org/drawingml/2006/main" xmlns:r="http://schemas.openxmlformats.org/officeDocument/2006/relationships" xmlns:p="http://schemas.openxmlformats.org/presentationml/2006/main">
  <p:tag name="NUM" val="4"/>
</p:tagLst>
</file>

<file path=ppt/tags/tag92.xml><?xml version="1.0" encoding="utf-8"?>
<p:tagLst xmlns:a="http://schemas.openxmlformats.org/drawingml/2006/main" xmlns:r="http://schemas.openxmlformats.org/officeDocument/2006/relationships" xmlns:p="http://schemas.openxmlformats.org/presentationml/2006/main">
  <p:tag name="NUM" val="5"/>
</p:tagLst>
</file>

<file path=ppt/tags/tag93.xml><?xml version="1.0" encoding="utf-8"?>
<p:tagLst xmlns:a="http://schemas.openxmlformats.org/drawingml/2006/main" xmlns:r="http://schemas.openxmlformats.org/officeDocument/2006/relationships" xmlns:p="http://schemas.openxmlformats.org/presentationml/2006/main">
  <p:tag name="NOPREFERENCE" val="False"/>
</p:tagLst>
</file>

<file path=ppt/tags/tag94.xml><?xml version="1.0" encoding="utf-8"?>
<p:tagLst xmlns:a="http://schemas.openxmlformats.org/drawingml/2006/main" xmlns:r="http://schemas.openxmlformats.org/officeDocument/2006/relationships" xmlns:p="http://schemas.openxmlformats.org/presentationml/2006/main">
  <p:tag name="NUM" val="2"/>
</p:tagLst>
</file>

<file path=ppt/tags/tag95.xml><?xml version="1.0" encoding="utf-8"?>
<p:tagLst xmlns:a="http://schemas.openxmlformats.org/drawingml/2006/main" xmlns:r="http://schemas.openxmlformats.org/officeDocument/2006/relationships" xmlns:p="http://schemas.openxmlformats.org/presentationml/2006/main">
  <p:tag name="NUM" val="4"/>
</p:tagLst>
</file>

<file path=ppt/tags/tag96.xml><?xml version="1.0" encoding="utf-8"?>
<p:tagLst xmlns:a="http://schemas.openxmlformats.org/drawingml/2006/main" xmlns:r="http://schemas.openxmlformats.org/officeDocument/2006/relationships" xmlns:p="http://schemas.openxmlformats.org/presentationml/2006/main">
  <p:tag name="NUM" val="3"/>
</p:tagLst>
</file>

<file path=ppt/tags/tag97.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98.xml><?xml version="1.0" encoding="utf-8"?>
<p:tagLst xmlns:a="http://schemas.openxmlformats.org/drawingml/2006/main" xmlns:r="http://schemas.openxmlformats.org/officeDocument/2006/relationships" xmlns:p="http://schemas.openxmlformats.org/presentationml/2006/main">
  <p:tag name="NUM" val="1"/>
</p:tagLst>
</file>

<file path=ppt/tags/tag99.xml><?xml version="1.0" encoding="utf-8"?>
<p:tagLst xmlns:a="http://schemas.openxmlformats.org/drawingml/2006/main" xmlns:r="http://schemas.openxmlformats.org/officeDocument/2006/relationships" xmlns:p="http://schemas.openxmlformats.org/presentationml/2006/main">
  <p:tag name="NUM" val="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Personnalisé 1">
      <a:dk1>
        <a:sysClr val="windowText" lastClr="000000"/>
      </a:dk1>
      <a:lt1>
        <a:srgbClr val="FFFFFF"/>
      </a:lt1>
      <a:dk2>
        <a:srgbClr val="595959"/>
      </a:dk2>
      <a:lt2>
        <a:srgbClr val="FFFFFF"/>
      </a:lt2>
      <a:accent1>
        <a:srgbClr val="0070C0"/>
      </a:accent1>
      <a:accent2>
        <a:srgbClr val="60B5CC"/>
      </a:accent2>
      <a:accent3>
        <a:srgbClr val="E66C7D"/>
      </a:accent3>
      <a:accent4>
        <a:srgbClr val="6BB76D"/>
      </a:accent4>
      <a:accent5>
        <a:srgbClr val="E88651"/>
      </a:accent5>
      <a:accent6>
        <a:srgbClr val="C64847"/>
      </a:accent6>
      <a:hlink>
        <a:srgbClr val="0070C0"/>
      </a:hlink>
      <a:folHlink>
        <a:srgbClr val="F58F1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26143</TotalTime>
  <Words>2829</Words>
  <Application>Microsoft Office PowerPoint</Application>
  <PresentationFormat>Affichage à l'écran (4:3)</PresentationFormat>
  <Paragraphs>288</Paragraphs>
  <Slides>26</Slides>
  <Notes>26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26</vt:i4>
      </vt:variant>
    </vt:vector>
  </HeadingPairs>
  <TitlesOfParts>
    <vt:vector size="33" baseType="lpstr">
      <vt:lpstr>Arial</vt:lpstr>
      <vt:lpstr>Bell Gothic Std Bold</vt:lpstr>
      <vt:lpstr>Calibri</vt:lpstr>
      <vt:lpstr>Trebuchet MS</vt:lpstr>
      <vt:lpstr>Wingdings</vt:lpstr>
      <vt:lpstr>Wingdings 2</vt:lpstr>
      <vt:lpstr>Oriel</vt:lpstr>
      <vt:lpstr>CAP7005E: Handling of Scientific and Technical Information   Prior Reading Week 1:  Information Needs,  Literature Review, and Library Website</vt:lpstr>
      <vt:lpstr>For an optimal experience: Presenter View</vt:lpstr>
      <vt:lpstr>Prior Reading Week 1: Objectives  </vt:lpstr>
      <vt:lpstr>Présentation PowerPoint</vt:lpstr>
      <vt:lpstr>Présentation PowerPoint</vt:lpstr>
      <vt:lpstr>Présentation PowerPoint</vt:lpstr>
      <vt:lpstr>Something to think about…</vt:lpstr>
      <vt:lpstr>Présentation PowerPoint</vt:lpstr>
      <vt:lpstr>Literature review  </vt:lpstr>
      <vt:lpstr>Usefulness of the literature review</vt:lpstr>
      <vt:lpstr>Writing a literature review</vt:lpstr>
      <vt:lpstr>Présentation PowerPoint</vt:lpstr>
      <vt:lpstr>Présentation PowerPoint</vt:lpstr>
      <vt:lpstr>Présentation PowerPoint</vt:lpstr>
      <vt:lpstr>Some other library services</vt:lpstr>
      <vt:lpstr>Library website – Guides &amp; Tutorials</vt:lpstr>
      <vt:lpstr>Présentation PowerPoint</vt:lpstr>
      <vt:lpstr>Exercise    </vt:lpstr>
      <vt:lpstr>Exercise 3 a)  Find a bibliographic database recommended in your field – Answer…</vt:lpstr>
      <vt:lpstr>Exercise 3 a)  Find a bibliographic database recommended in your field – Answer…</vt:lpstr>
      <vt:lpstr>Présentation PowerPoint</vt:lpstr>
      <vt:lpstr>Exercise 3 b) – Find a bibliographic database recommended in your field – Answer    </vt:lpstr>
      <vt:lpstr>Exercise 3 c) – patents databases - Answer   </vt:lpstr>
      <vt:lpstr>Exercise 3 c) – patents databases - Answer   </vt:lpstr>
      <vt:lpstr>in conclusion</vt:lpstr>
      <vt:lpstr>To reach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libre accès en sciences et génie</dc:title>
  <dc:creator>Arina Soare</dc:creator>
  <cp:lastModifiedBy>Arina Soare</cp:lastModifiedBy>
  <cp:revision>1884</cp:revision>
  <cp:lastPrinted>2019-03-12T17:48:37Z</cp:lastPrinted>
  <dcterms:modified xsi:type="dcterms:W3CDTF">2023-09-18T17:42:33Z</dcterms:modified>
</cp:coreProperties>
</file>