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3" r:id="rId9"/>
    <p:sldId id="265" r:id="rId10"/>
    <p:sldId id="266" r:id="rId11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E1E25-3DF7-4B9F-A298-0253C4774E3A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90579-8DBC-4C94-9CF8-26ED9C7D58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62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i-org/material-ui/tree/master/docs/src/pages/getting-started/templates/sign-i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erverless-stack.com/chapters/create-a-login-page.html" TargetMode="External"/><Relationship Id="rId4" Type="http://schemas.openxmlformats.org/officeDocument/2006/relationships/hyperlink" Target="https://material-ui.com/getting-started/templates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components/form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components/form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components/form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components/form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components/form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components/form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components/form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components/form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https://github.com/mui-org/material-ui/tree/master/docs/src/pages/getting-started/templates/sign-in</a:t>
            </a:r>
            <a:br>
              <a:rPr lang="en-SG" dirty="0"/>
            </a:br>
            <a:r>
              <a:rPr lang="en-SG" dirty="0">
                <a:hlinkClick r:id="rId4"/>
              </a:rPr>
              <a:t>https://material-ui.com/getting-started/templates/</a:t>
            </a:r>
            <a:endParaRPr lang="en-SG" dirty="0"/>
          </a:p>
          <a:p>
            <a:r>
              <a:rPr lang="en-SG" dirty="0">
                <a:hlinkClick r:id="rId5"/>
              </a:rPr>
              <a:t>https://serverless-stack.com/chapters/create-a-login-page.html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0579-8DBC-4C94-9CF8-26ED9C7D58F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064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https://react-bootstrap.github.io/components/forms/</a:t>
            </a:r>
            <a:endParaRPr lang="en-SG" dirty="0"/>
          </a:p>
          <a:p>
            <a:endParaRPr lang="en-SG" dirty="0"/>
          </a:p>
          <a:p>
            <a:r>
              <a:rPr lang="en-SG" dirty="0"/>
              <a:t>&lt;Form&gt;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&gt;Patient Id&lt;/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type="Id" placeholder="Enter Patient Id"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&gt;Gender&lt;/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&lt;</a:t>
            </a:r>
            <a:r>
              <a:rPr lang="en-SG" dirty="0" err="1"/>
              <a:t>Form.Control</a:t>
            </a:r>
            <a:r>
              <a:rPr lang="en-SG" dirty="0"/>
              <a:t> as="select"&gt;</a:t>
            </a:r>
          </a:p>
          <a:p>
            <a:r>
              <a:rPr lang="en-SG" dirty="0"/>
              <a:t>      &lt;option&gt;Female&lt;/option&gt;</a:t>
            </a:r>
          </a:p>
          <a:p>
            <a:r>
              <a:rPr lang="en-SG" dirty="0"/>
              <a:t>      &lt;option&gt;Male&lt;/option&gt;</a:t>
            </a:r>
          </a:p>
          <a:p>
            <a:r>
              <a:rPr lang="en-SG" dirty="0"/>
              <a:t>    &lt;/</a:t>
            </a:r>
            <a:r>
              <a:rPr lang="en-SG" dirty="0" err="1"/>
              <a:t>Form.Control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</a:t>
            </a:r>
          </a:p>
          <a:p>
            <a:r>
              <a:rPr lang="en-SG" dirty="0"/>
              <a:t>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&gt;Age&lt;/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type="email" placeholder="Enter Age"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  ///We'll never share your email with anyone else.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&gt;Cancer Inputs&lt;/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 &lt;</a:t>
            </a:r>
            <a:r>
              <a:rPr lang="en-SG" dirty="0" err="1"/>
              <a:t>Form.Control</a:t>
            </a:r>
            <a:r>
              <a:rPr lang="en-SG" dirty="0"/>
              <a:t> type="Cancer inputs" placeholder="Cancer Inputs"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formBasicCheckbox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Form.Check</a:t>
            </a:r>
            <a:r>
              <a:rPr lang="en-SG" dirty="0"/>
              <a:t> type="checkbox" label="Check me out"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&lt;Button variant="primary" type="submit"&gt;</a:t>
            </a:r>
          </a:p>
          <a:p>
            <a:r>
              <a:rPr lang="en-SG" dirty="0"/>
              <a:t>    Submit</a:t>
            </a:r>
          </a:p>
          <a:p>
            <a:r>
              <a:rPr lang="en-SG" dirty="0"/>
              <a:t>  &lt;/Button&gt;</a:t>
            </a:r>
          </a:p>
          <a:p>
            <a:r>
              <a:rPr lang="en-SG" dirty="0"/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0579-8DBC-4C94-9CF8-26ED9C7D58F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39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https://react-bootstrap.github.io/components/forms/</a:t>
            </a:r>
            <a:endParaRPr lang="en-SG" dirty="0"/>
          </a:p>
          <a:p>
            <a:endParaRPr lang="en-SG" dirty="0"/>
          </a:p>
          <a:p>
            <a:r>
              <a:rPr lang="en-SG" dirty="0"/>
              <a:t>&lt;Form&gt;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&gt;Patient Id&lt;/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type="Id" placeholder="Enter Patient Id"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&gt;Gender&lt;/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&lt;</a:t>
            </a:r>
            <a:r>
              <a:rPr lang="en-SG" dirty="0" err="1"/>
              <a:t>Form.Control</a:t>
            </a:r>
            <a:r>
              <a:rPr lang="en-SG" dirty="0"/>
              <a:t> as="select"&gt;</a:t>
            </a:r>
          </a:p>
          <a:p>
            <a:r>
              <a:rPr lang="en-SG" dirty="0"/>
              <a:t>      &lt;option&gt;Female&lt;/option&gt;</a:t>
            </a:r>
          </a:p>
          <a:p>
            <a:r>
              <a:rPr lang="en-SG" dirty="0"/>
              <a:t>      &lt;option&gt;Male&lt;/option&gt;</a:t>
            </a:r>
          </a:p>
          <a:p>
            <a:r>
              <a:rPr lang="en-SG" dirty="0"/>
              <a:t>    &lt;/</a:t>
            </a:r>
            <a:r>
              <a:rPr lang="en-SG" dirty="0" err="1"/>
              <a:t>Form.Control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</a:t>
            </a:r>
          </a:p>
          <a:p>
            <a:r>
              <a:rPr lang="en-SG" dirty="0"/>
              <a:t>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&gt;Age&lt;/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type="email" placeholder="Enter Age"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  ///We'll never share your email with anyone else.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&gt;Cancer Inputs&lt;/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 &lt;</a:t>
            </a:r>
            <a:r>
              <a:rPr lang="en-SG" dirty="0" err="1"/>
              <a:t>Form.Control</a:t>
            </a:r>
            <a:r>
              <a:rPr lang="en-SG" dirty="0"/>
              <a:t> type="Cancer inputs" placeholder="Cancer Inputs"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formBasicCheckbox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Form.Check</a:t>
            </a:r>
            <a:r>
              <a:rPr lang="en-SG" dirty="0"/>
              <a:t> type="checkbox" label="Check me out"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&lt;Button variant="primary" type="submit"&gt;</a:t>
            </a:r>
          </a:p>
          <a:p>
            <a:r>
              <a:rPr lang="en-SG" dirty="0"/>
              <a:t>    Submit</a:t>
            </a:r>
          </a:p>
          <a:p>
            <a:r>
              <a:rPr lang="en-SG" dirty="0"/>
              <a:t>  &lt;/Button&gt;</a:t>
            </a:r>
          </a:p>
          <a:p>
            <a:r>
              <a:rPr lang="en-SG" dirty="0"/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0579-8DBC-4C94-9CF8-26ED9C7D58F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809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https://react-bootstrap.github.io/components/forms/</a:t>
            </a:r>
            <a:endParaRPr lang="en-SG" dirty="0"/>
          </a:p>
          <a:p>
            <a:endParaRPr lang="en-SG" dirty="0"/>
          </a:p>
          <a:p>
            <a:r>
              <a:rPr lang="en-SG" dirty="0"/>
              <a:t>&lt;Form&gt;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&gt;Patient Id&lt;/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type="Id" placeholder="Enter Patient Id"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&gt;Gender&lt;/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&lt;</a:t>
            </a:r>
            <a:r>
              <a:rPr lang="en-SG" dirty="0" err="1"/>
              <a:t>Form.Control</a:t>
            </a:r>
            <a:r>
              <a:rPr lang="en-SG" dirty="0"/>
              <a:t> as="select"&gt;</a:t>
            </a:r>
          </a:p>
          <a:p>
            <a:r>
              <a:rPr lang="en-SG" dirty="0"/>
              <a:t>      &lt;option&gt;Female&lt;/option&gt;</a:t>
            </a:r>
          </a:p>
          <a:p>
            <a:r>
              <a:rPr lang="en-SG" dirty="0"/>
              <a:t>      &lt;option&gt;Male&lt;/option&gt;</a:t>
            </a:r>
          </a:p>
          <a:p>
            <a:r>
              <a:rPr lang="en-SG" dirty="0"/>
              <a:t>    &lt;/</a:t>
            </a:r>
            <a:r>
              <a:rPr lang="en-SG" dirty="0" err="1"/>
              <a:t>Form.Control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</a:t>
            </a:r>
          </a:p>
          <a:p>
            <a:r>
              <a:rPr lang="en-SG" dirty="0"/>
              <a:t>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&gt;Age&lt;/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type="email" placeholder="Enter Age"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  ///We'll never share your email with anyone else.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&gt;Cancer Inputs&lt;/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 &lt;</a:t>
            </a:r>
            <a:r>
              <a:rPr lang="en-SG" dirty="0" err="1"/>
              <a:t>Form.Control</a:t>
            </a:r>
            <a:r>
              <a:rPr lang="en-SG" dirty="0"/>
              <a:t> type="Cancer inputs" placeholder="Cancer Inputs"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formBasicCheckbox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Form.Check</a:t>
            </a:r>
            <a:r>
              <a:rPr lang="en-SG" dirty="0"/>
              <a:t> type="checkbox" label="Check me out"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&lt;Button variant="primary" type="submit"&gt;</a:t>
            </a:r>
          </a:p>
          <a:p>
            <a:r>
              <a:rPr lang="en-SG" dirty="0"/>
              <a:t>    Submit</a:t>
            </a:r>
          </a:p>
          <a:p>
            <a:r>
              <a:rPr lang="en-SG" dirty="0"/>
              <a:t>  &lt;/Button&gt;</a:t>
            </a:r>
          </a:p>
          <a:p>
            <a:r>
              <a:rPr lang="en-SG" dirty="0"/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0579-8DBC-4C94-9CF8-26ED9C7D58F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20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https://react-bootstrap.github.io/components/forms/</a:t>
            </a:r>
            <a:endParaRPr lang="en-SG" dirty="0"/>
          </a:p>
          <a:p>
            <a:endParaRPr lang="en-SG" dirty="0"/>
          </a:p>
          <a:p>
            <a:r>
              <a:rPr lang="en-SG" dirty="0"/>
              <a:t>&lt;Form&gt;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&gt;Patient Id&lt;/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type="Id" placeholder="Enter Patient Id"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&gt;Gender&lt;/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&lt;</a:t>
            </a:r>
            <a:r>
              <a:rPr lang="en-SG" dirty="0" err="1"/>
              <a:t>Form.Control</a:t>
            </a:r>
            <a:r>
              <a:rPr lang="en-SG" dirty="0"/>
              <a:t> as="select"&gt;</a:t>
            </a:r>
          </a:p>
          <a:p>
            <a:r>
              <a:rPr lang="en-SG" dirty="0"/>
              <a:t>      &lt;option&gt;Female&lt;/option&gt;</a:t>
            </a:r>
          </a:p>
          <a:p>
            <a:r>
              <a:rPr lang="en-SG" dirty="0"/>
              <a:t>      &lt;option&gt;Male&lt;/option&gt;</a:t>
            </a:r>
          </a:p>
          <a:p>
            <a:r>
              <a:rPr lang="en-SG" dirty="0"/>
              <a:t>    &lt;/</a:t>
            </a:r>
            <a:r>
              <a:rPr lang="en-SG" dirty="0" err="1"/>
              <a:t>Form.Control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</a:t>
            </a:r>
          </a:p>
          <a:p>
            <a:r>
              <a:rPr lang="en-SG" dirty="0"/>
              <a:t>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&gt;Age&lt;/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type="email" placeholder="Enter Age"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  ///We'll never share your email with anyone else.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&gt;Cancer Inputs&lt;/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 &lt;</a:t>
            </a:r>
            <a:r>
              <a:rPr lang="en-SG" dirty="0" err="1"/>
              <a:t>Form.Control</a:t>
            </a:r>
            <a:r>
              <a:rPr lang="en-SG" dirty="0"/>
              <a:t> type="Cancer inputs" placeholder="Cancer Inputs"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formBasicCheckbox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Form.Check</a:t>
            </a:r>
            <a:r>
              <a:rPr lang="en-SG" dirty="0"/>
              <a:t> type="checkbox" label="Check me out"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&lt;Button variant="primary" type="submit"&gt;</a:t>
            </a:r>
          </a:p>
          <a:p>
            <a:r>
              <a:rPr lang="en-SG" dirty="0"/>
              <a:t>    Submit</a:t>
            </a:r>
          </a:p>
          <a:p>
            <a:r>
              <a:rPr lang="en-SG" dirty="0"/>
              <a:t>  &lt;/Button&gt;</a:t>
            </a:r>
          </a:p>
          <a:p>
            <a:r>
              <a:rPr lang="en-SG" dirty="0"/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0579-8DBC-4C94-9CF8-26ED9C7D58F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86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https://react-bootstrap.github.io/components/forms/</a:t>
            </a:r>
            <a:endParaRPr lang="en-SG" dirty="0"/>
          </a:p>
          <a:p>
            <a:endParaRPr lang="en-SG" dirty="0"/>
          </a:p>
          <a:p>
            <a:r>
              <a:rPr lang="en-SG" dirty="0"/>
              <a:t>&lt;Form&gt;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&gt;Patient Id&lt;/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type="Id" placeholder="Enter Patient Id"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&gt;Gender&lt;/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&lt;</a:t>
            </a:r>
            <a:r>
              <a:rPr lang="en-SG" dirty="0" err="1"/>
              <a:t>Form.Control</a:t>
            </a:r>
            <a:r>
              <a:rPr lang="en-SG" dirty="0"/>
              <a:t> as="select"&gt;</a:t>
            </a:r>
          </a:p>
          <a:p>
            <a:r>
              <a:rPr lang="en-SG" dirty="0"/>
              <a:t>      &lt;option&gt;Female&lt;/option&gt;</a:t>
            </a:r>
          </a:p>
          <a:p>
            <a:r>
              <a:rPr lang="en-SG" dirty="0"/>
              <a:t>      &lt;option&gt;Male&lt;/option&gt;</a:t>
            </a:r>
          </a:p>
          <a:p>
            <a:r>
              <a:rPr lang="en-SG" dirty="0"/>
              <a:t>    &lt;/</a:t>
            </a:r>
            <a:r>
              <a:rPr lang="en-SG" dirty="0" err="1"/>
              <a:t>Form.Control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</a:t>
            </a:r>
          </a:p>
          <a:p>
            <a:r>
              <a:rPr lang="en-SG" dirty="0"/>
              <a:t>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&gt;Age&lt;/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type="email" placeholder="Enter Age"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  ///We'll never share your email with anyone else.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&gt;Cancer Inputs&lt;/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 &lt;</a:t>
            </a:r>
            <a:r>
              <a:rPr lang="en-SG" dirty="0" err="1"/>
              <a:t>Form.Control</a:t>
            </a:r>
            <a:r>
              <a:rPr lang="en-SG" dirty="0"/>
              <a:t> type="Cancer inputs" placeholder="Cancer Inputs"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formBasicCheckbox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Form.Check</a:t>
            </a:r>
            <a:r>
              <a:rPr lang="en-SG" dirty="0"/>
              <a:t> type="checkbox" label="Check me out"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&lt;Button variant="primary" type="submit"&gt;</a:t>
            </a:r>
          </a:p>
          <a:p>
            <a:r>
              <a:rPr lang="en-SG" dirty="0"/>
              <a:t>    Submit</a:t>
            </a:r>
          </a:p>
          <a:p>
            <a:r>
              <a:rPr lang="en-SG" dirty="0"/>
              <a:t>  &lt;/Button&gt;</a:t>
            </a:r>
          </a:p>
          <a:p>
            <a:r>
              <a:rPr lang="en-SG" dirty="0"/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0579-8DBC-4C94-9CF8-26ED9C7D58F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13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https://react-bootstrap.github.io/components/forms/</a:t>
            </a:r>
            <a:endParaRPr lang="en-SG" dirty="0"/>
          </a:p>
          <a:p>
            <a:endParaRPr lang="en-SG" dirty="0"/>
          </a:p>
          <a:p>
            <a:r>
              <a:rPr lang="en-SG" dirty="0"/>
              <a:t>&lt;Form&gt;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&gt;Patient Id&lt;/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type="Id" placeholder="Enter Patient Id"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&gt;Gender&lt;/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&lt;</a:t>
            </a:r>
            <a:r>
              <a:rPr lang="en-SG" dirty="0" err="1"/>
              <a:t>Form.Control</a:t>
            </a:r>
            <a:r>
              <a:rPr lang="en-SG" dirty="0"/>
              <a:t> as="select"&gt;</a:t>
            </a:r>
          </a:p>
          <a:p>
            <a:r>
              <a:rPr lang="en-SG" dirty="0"/>
              <a:t>      &lt;option&gt;Female&lt;/option&gt;</a:t>
            </a:r>
          </a:p>
          <a:p>
            <a:r>
              <a:rPr lang="en-SG" dirty="0"/>
              <a:t>      &lt;option&gt;Male&lt;/option&gt;</a:t>
            </a:r>
          </a:p>
          <a:p>
            <a:r>
              <a:rPr lang="en-SG" dirty="0"/>
              <a:t>    &lt;/</a:t>
            </a:r>
            <a:r>
              <a:rPr lang="en-SG" dirty="0" err="1"/>
              <a:t>Form.Control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</a:t>
            </a:r>
          </a:p>
          <a:p>
            <a:r>
              <a:rPr lang="en-SG" dirty="0"/>
              <a:t>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&gt;Age&lt;/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type="email" placeholder="Enter Age"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  ///We'll never share your email with anyone else.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&gt;Cancer Inputs&lt;/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 &lt;</a:t>
            </a:r>
            <a:r>
              <a:rPr lang="en-SG" dirty="0" err="1"/>
              <a:t>Form.Control</a:t>
            </a:r>
            <a:r>
              <a:rPr lang="en-SG" dirty="0"/>
              <a:t> type="Cancer inputs" placeholder="Cancer Inputs"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formBasicCheckbox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Form.Check</a:t>
            </a:r>
            <a:r>
              <a:rPr lang="en-SG" dirty="0"/>
              <a:t> type="checkbox" label="Check me out"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&lt;Button variant="primary" type="submit"&gt;</a:t>
            </a:r>
          </a:p>
          <a:p>
            <a:r>
              <a:rPr lang="en-SG" dirty="0"/>
              <a:t>    Submit</a:t>
            </a:r>
          </a:p>
          <a:p>
            <a:r>
              <a:rPr lang="en-SG" dirty="0"/>
              <a:t>  &lt;/Button&gt;</a:t>
            </a:r>
          </a:p>
          <a:p>
            <a:r>
              <a:rPr lang="en-SG" dirty="0"/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0579-8DBC-4C94-9CF8-26ED9C7D58F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892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https://react-bootstrap.github.io/components/forms/</a:t>
            </a:r>
            <a:endParaRPr lang="en-SG" dirty="0"/>
          </a:p>
          <a:p>
            <a:endParaRPr lang="en-SG" dirty="0"/>
          </a:p>
          <a:p>
            <a:r>
              <a:rPr lang="en-SG" dirty="0"/>
              <a:t>&lt;Form&gt;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&gt;Patient Id&lt;/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type="Id" placeholder="Enter Patient Id"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&gt;Gender&lt;/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&lt;</a:t>
            </a:r>
            <a:r>
              <a:rPr lang="en-SG" dirty="0" err="1"/>
              <a:t>Form.Control</a:t>
            </a:r>
            <a:r>
              <a:rPr lang="en-SG" dirty="0"/>
              <a:t> as="select"&gt;</a:t>
            </a:r>
          </a:p>
          <a:p>
            <a:r>
              <a:rPr lang="en-SG" dirty="0"/>
              <a:t>      &lt;option&gt;Female&lt;/option&gt;</a:t>
            </a:r>
          </a:p>
          <a:p>
            <a:r>
              <a:rPr lang="en-SG" dirty="0"/>
              <a:t>      &lt;option&gt;Male&lt;/option&gt;</a:t>
            </a:r>
          </a:p>
          <a:p>
            <a:r>
              <a:rPr lang="en-SG" dirty="0"/>
              <a:t>    &lt;/</a:t>
            </a:r>
            <a:r>
              <a:rPr lang="en-SG" dirty="0" err="1"/>
              <a:t>Form.Control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</a:t>
            </a:r>
          </a:p>
          <a:p>
            <a:r>
              <a:rPr lang="en-SG" dirty="0"/>
              <a:t>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&gt;Age&lt;/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type="email" placeholder="Enter Age"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  ///We'll never share your email with anyone else.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&gt;Cancer Inputs&lt;/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 &lt;</a:t>
            </a:r>
            <a:r>
              <a:rPr lang="en-SG" dirty="0" err="1"/>
              <a:t>Form.Control</a:t>
            </a:r>
            <a:r>
              <a:rPr lang="en-SG" dirty="0"/>
              <a:t> type="Cancer inputs" placeholder="Cancer Inputs"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formBasicCheckbox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Form.Check</a:t>
            </a:r>
            <a:r>
              <a:rPr lang="en-SG" dirty="0"/>
              <a:t> type="checkbox" label="Check me out"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&lt;Button variant="primary" type="submit"&gt;</a:t>
            </a:r>
          </a:p>
          <a:p>
            <a:r>
              <a:rPr lang="en-SG" dirty="0"/>
              <a:t>    Submit</a:t>
            </a:r>
          </a:p>
          <a:p>
            <a:r>
              <a:rPr lang="en-SG" dirty="0"/>
              <a:t>  &lt;/Button&gt;</a:t>
            </a:r>
          </a:p>
          <a:p>
            <a:r>
              <a:rPr lang="en-SG" dirty="0"/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0579-8DBC-4C94-9CF8-26ED9C7D58F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42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https://react-bootstrap.github.io/components/forms/</a:t>
            </a:r>
            <a:endParaRPr lang="en-SG" dirty="0"/>
          </a:p>
          <a:p>
            <a:endParaRPr lang="en-SG" dirty="0"/>
          </a:p>
          <a:p>
            <a:r>
              <a:rPr lang="en-SG" dirty="0"/>
              <a:t>&lt;Form&gt;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&gt;Patient Id&lt;/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type="Id" placeholder="Enter Patient Id"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&gt;Gender&lt;/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&lt;</a:t>
            </a:r>
            <a:r>
              <a:rPr lang="en-SG" dirty="0" err="1"/>
              <a:t>Form.Control</a:t>
            </a:r>
            <a:r>
              <a:rPr lang="en-SG" dirty="0"/>
              <a:t> as="select"&gt;</a:t>
            </a:r>
          </a:p>
          <a:p>
            <a:r>
              <a:rPr lang="en-SG" dirty="0"/>
              <a:t>      &lt;option&gt;Female&lt;/option&gt;</a:t>
            </a:r>
          </a:p>
          <a:p>
            <a:r>
              <a:rPr lang="en-SG" dirty="0"/>
              <a:t>      &lt;option&gt;Male&lt;/option&gt;</a:t>
            </a:r>
          </a:p>
          <a:p>
            <a:r>
              <a:rPr lang="en-SG" dirty="0"/>
              <a:t>    &lt;/</a:t>
            </a:r>
            <a:r>
              <a:rPr lang="en-SG" dirty="0" err="1"/>
              <a:t>Form.Control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</a:t>
            </a:r>
          </a:p>
          <a:p>
            <a:r>
              <a:rPr lang="en-SG" dirty="0"/>
              <a:t>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formBasicEmail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&gt;Age&lt;/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&lt;</a:t>
            </a:r>
            <a:r>
              <a:rPr lang="en-SG" dirty="0" err="1"/>
              <a:t>Form.Control</a:t>
            </a:r>
            <a:r>
              <a:rPr lang="en-SG" dirty="0"/>
              <a:t> type="email" placeholder="Enter Age"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    ///We'll never share your email with anyone else.</a:t>
            </a:r>
          </a:p>
          <a:p>
            <a:r>
              <a:rPr lang="en-SG" dirty="0"/>
              <a:t>    &lt;/</a:t>
            </a:r>
            <a:r>
              <a:rPr lang="en-SG" dirty="0" err="1"/>
              <a:t>Form.Text</a:t>
            </a:r>
            <a:r>
              <a:rPr lang="en-SG" dirty="0"/>
              <a:t>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formBasicPassword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Form.Label</a:t>
            </a:r>
            <a:r>
              <a:rPr lang="en-SG" dirty="0"/>
              <a:t>&gt;Cancer Inputs&lt;/</a:t>
            </a:r>
            <a:r>
              <a:rPr lang="en-SG" dirty="0" err="1"/>
              <a:t>Form.Label</a:t>
            </a:r>
            <a:r>
              <a:rPr lang="en-SG" dirty="0"/>
              <a:t>&gt;</a:t>
            </a:r>
          </a:p>
          <a:p>
            <a:r>
              <a:rPr lang="en-SG" dirty="0"/>
              <a:t>     &lt;</a:t>
            </a:r>
            <a:r>
              <a:rPr lang="en-SG" dirty="0" err="1"/>
              <a:t>Form.Control</a:t>
            </a:r>
            <a:r>
              <a:rPr lang="en-SG" dirty="0"/>
              <a:t> type="Cancer inputs" placeholder="Cancer Inputs" /&gt;</a:t>
            </a:r>
          </a:p>
          <a:p>
            <a:r>
              <a:rPr lang="en-SG" dirty="0"/>
              <a:t>    &lt;</a:t>
            </a:r>
            <a:r>
              <a:rPr lang="en-SG" dirty="0" err="1"/>
              <a:t>Form.Text</a:t>
            </a:r>
            <a:r>
              <a:rPr lang="en-SG" dirty="0"/>
              <a:t> </a:t>
            </a:r>
            <a:r>
              <a:rPr lang="en-SG" dirty="0" err="1"/>
              <a:t>className</a:t>
            </a:r>
            <a:r>
              <a:rPr lang="en-SG" dirty="0"/>
              <a:t>="text-muted"&gt;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</a:t>
            </a:r>
            <a:r>
              <a:rPr lang="en-SG" dirty="0" err="1"/>
              <a:t>Form.Group</a:t>
            </a:r>
            <a:r>
              <a:rPr lang="en-SG" dirty="0"/>
              <a:t> </a:t>
            </a:r>
            <a:r>
              <a:rPr lang="en-SG" dirty="0" err="1"/>
              <a:t>controlId</a:t>
            </a:r>
            <a:r>
              <a:rPr lang="en-SG" dirty="0"/>
              <a:t>="</a:t>
            </a:r>
            <a:r>
              <a:rPr lang="en-SG" dirty="0" err="1"/>
              <a:t>formBasicCheckbox</a:t>
            </a:r>
            <a:r>
              <a:rPr lang="en-SG" dirty="0"/>
              <a:t>"&gt;</a:t>
            </a:r>
          </a:p>
          <a:p>
            <a:r>
              <a:rPr lang="en-SG" dirty="0"/>
              <a:t>    &lt;</a:t>
            </a:r>
            <a:r>
              <a:rPr lang="en-SG" dirty="0" err="1"/>
              <a:t>Form.Check</a:t>
            </a:r>
            <a:r>
              <a:rPr lang="en-SG" dirty="0"/>
              <a:t> type="checkbox" label="Check me out" /&gt;</a:t>
            </a:r>
          </a:p>
          <a:p>
            <a:r>
              <a:rPr lang="en-SG" dirty="0"/>
              <a:t>  &lt;/</a:t>
            </a:r>
            <a:r>
              <a:rPr lang="en-SG" dirty="0" err="1"/>
              <a:t>Form.Group</a:t>
            </a:r>
            <a:r>
              <a:rPr lang="en-SG" dirty="0"/>
              <a:t>&gt;</a:t>
            </a:r>
          </a:p>
          <a:p>
            <a:r>
              <a:rPr lang="en-SG" dirty="0"/>
              <a:t>  &lt;Button variant="primary" type="submit"&gt;</a:t>
            </a:r>
          </a:p>
          <a:p>
            <a:r>
              <a:rPr lang="en-SG" dirty="0"/>
              <a:t>    Submit</a:t>
            </a:r>
          </a:p>
          <a:p>
            <a:r>
              <a:rPr lang="en-SG" dirty="0"/>
              <a:t>  &lt;/Button&gt;</a:t>
            </a:r>
          </a:p>
          <a:p>
            <a:r>
              <a:rPr lang="en-SG" dirty="0"/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90579-8DBC-4C94-9CF8-26ED9C7D58F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3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196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9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71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1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82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14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635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40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072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12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25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C57FC-F192-4F5B-BDAB-D6BDA862C5AC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7627-6ACD-4F81-A1E1-70EC1CE2CF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462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microsoft.com/office/2007/relationships/hdphoto" Target="../media/hdphoto3.wdp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8.png"/><Relationship Id="rId5" Type="http://schemas.openxmlformats.org/officeDocument/2006/relationships/image" Target="../media/image22.png"/><Relationship Id="rId10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762DA9-7BEC-4C09-8E62-599F14CC2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17"/>
          <a:stretch/>
        </p:blipFill>
        <p:spPr>
          <a:xfrm>
            <a:off x="3491348" y="3485740"/>
            <a:ext cx="5209302" cy="3970138"/>
          </a:xfrm>
          <a:prstGeom prst="rect">
            <a:avLst/>
          </a:prstGeom>
        </p:spPr>
      </p:pic>
      <p:pic>
        <p:nvPicPr>
          <p:cNvPr id="1026" name="Picture 2" descr="Image result for nccs logo">
            <a:extLst>
              <a:ext uri="{FF2B5EF4-FFF2-40B4-BE49-F238E27FC236}">
                <a16:creationId xmlns:a16="http://schemas.microsoft.com/office/drawing/2014/main" id="{EA732E0E-0BB3-4A81-B235-A713895DD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3" t="22953" r="15848" b="28337"/>
          <a:stretch/>
        </p:blipFill>
        <p:spPr bwMode="auto">
          <a:xfrm>
            <a:off x="4895557" y="7811599"/>
            <a:ext cx="2400883" cy="111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8BE48-FFA7-4C43-9EB0-720C22A299DE}"/>
              </a:ext>
            </a:extLst>
          </p:cNvPr>
          <p:cNvSpPr txBox="1"/>
          <p:nvPr/>
        </p:nvSpPr>
        <p:spPr>
          <a:xfrm>
            <a:off x="4529796" y="1830424"/>
            <a:ext cx="3874155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1030" name="Picture 6" descr="https://lh3.googleusercontent.com/ME1IZetOAkHPu5Ggegxg1AApvRjBPs25glq-6kJZawBk2YAkqPl5oFyX9RKUU4j2hpac_sjBVQF7ac9pTYQGOsvPXfiWWCItT8e93LeJ8tDOqRgk8EcDob_jugQB96oGBSqj-pFq">
            <a:extLst>
              <a:ext uri="{FF2B5EF4-FFF2-40B4-BE49-F238E27FC236}">
                <a16:creationId xmlns:a16="http://schemas.microsoft.com/office/drawing/2014/main" id="{37B7B861-4A39-4370-B89F-DF7AA87B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36" y="102920"/>
            <a:ext cx="3622727" cy="34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21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7C21A-0D0D-42FA-83D6-EC3B27BEA9C0}"/>
              </a:ext>
            </a:extLst>
          </p:cNvPr>
          <p:cNvSpPr/>
          <p:nvPr/>
        </p:nvSpPr>
        <p:spPr>
          <a:xfrm>
            <a:off x="0" y="0"/>
            <a:ext cx="12192000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D344-186B-4928-8C85-97459C511480}"/>
              </a:ext>
            </a:extLst>
          </p:cNvPr>
          <p:cNvSpPr txBox="1"/>
          <p:nvPr/>
        </p:nvSpPr>
        <p:spPr>
          <a:xfrm>
            <a:off x="295422" y="159991"/>
            <a:ext cx="123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spc="300" dirty="0">
                <a:solidFill>
                  <a:schemeClr val="bg1"/>
                </a:solidFill>
                <a:latin typeface="Avenir LT Std 45 Book" panose="020B0502020203020204" pitchFamily="34" charset="0"/>
                <a:cs typeface="Albany AMT" panose="020B0604020202020204" pitchFamily="34" charset="0"/>
              </a:rPr>
              <a:t>CARE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B34CA-6C3D-4B34-914A-A1A36764FBA0}"/>
              </a:ext>
            </a:extLst>
          </p:cNvPr>
          <p:cNvCxnSpPr/>
          <p:nvPr/>
        </p:nvCxnSpPr>
        <p:spPr>
          <a:xfrm>
            <a:off x="1716258" y="0"/>
            <a:ext cx="0" cy="68931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1FA33D-3BC8-48ED-A990-361BD3E0AF93}"/>
              </a:ext>
            </a:extLst>
          </p:cNvPr>
          <p:cNvSpPr txBox="1"/>
          <p:nvPr/>
        </p:nvSpPr>
        <p:spPr>
          <a:xfrm>
            <a:off x="2944716" y="5327352"/>
            <a:ext cx="630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YOUR LOGOUT HAS BEEN SUCCESSFUL !</a:t>
            </a:r>
          </a:p>
          <a:p>
            <a:pPr algn="ctr"/>
            <a:endParaRPr lang="en-SG" sz="2400" u="sng" dirty="0">
              <a:solidFill>
                <a:schemeClr val="accent1">
                  <a:lumMod val="75000"/>
                </a:schemeClr>
              </a:solidFill>
              <a:latin typeface="Avenir LT Std 65 Medium" panose="020B0603020203020204" pitchFamily="34" charset="0"/>
            </a:endParaRPr>
          </a:p>
          <a:p>
            <a:pPr algn="ctr"/>
            <a:r>
              <a:rPr lang="en-SG" sz="24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LT Std 45Medium"/>
              </a:rPr>
              <a:t>Login Again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A9F719-28B4-408B-A8F8-43551D78F73B}"/>
              </a:ext>
            </a:extLst>
          </p:cNvPr>
          <p:cNvSpPr/>
          <p:nvPr/>
        </p:nvSpPr>
        <p:spPr>
          <a:xfrm>
            <a:off x="6925240" y="58951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Patient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70EC06-2E3C-4675-8F0A-C3EDE3F4AEB6}"/>
              </a:ext>
            </a:extLst>
          </p:cNvPr>
          <p:cNvSpPr/>
          <p:nvPr/>
        </p:nvSpPr>
        <p:spPr>
          <a:xfrm>
            <a:off x="8919006" y="78562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Calculator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243C24-0AC5-4F2C-A211-692204770ED3}"/>
              </a:ext>
            </a:extLst>
          </p:cNvPr>
          <p:cNvSpPr/>
          <p:nvPr/>
        </p:nvSpPr>
        <p:spPr>
          <a:xfrm>
            <a:off x="10678553" y="49236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Logout</a:t>
            </a:r>
          </a:p>
        </p:txBody>
      </p:sp>
      <p:pic>
        <p:nvPicPr>
          <p:cNvPr id="14" name="Picture 6" descr="Image result for patient icon png">
            <a:extLst>
              <a:ext uri="{FF2B5EF4-FFF2-40B4-BE49-F238E27FC236}">
                <a16:creationId xmlns:a16="http://schemas.microsoft.com/office/drawing/2014/main" id="{944CB472-392E-47AD-AD08-BBE1DF85E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99" y="127230"/>
            <a:ext cx="852321" cy="4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Image result for calculator icon png">
            <a:extLst>
              <a:ext uri="{FF2B5EF4-FFF2-40B4-BE49-F238E27FC236}">
                <a16:creationId xmlns:a16="http://schemas.microsoft.com/office/drawing/2014/main" id="{506B1052-24E8-4FFF-B6FA-AF2CC8094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15" y="104165"/>
            <a:ext cx="483889" cy="4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Image result for logout icon png">
            <a:extLst>
              <a:ext uri="{FF2B5EF4-FFF2-40B4-BE49-F238E27FC236}">
                <a16:creationId xmlns:a16="http://schemas.microsoft.com/office/drawing/2014/main" id="{D0BD4897-14FC-4E6A-9BD4-49647AB8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32830" y="141290"/>
            <a:ext cx="491446" cy="4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welcome icon png">
            <a:extLst>
              <a:ext uri="{FF2B5EF4-FFF2-40B4-BE49-F238E27FC236}">
                <a16:creationId xmlns:a16="http://schemas.microsoft.com/office/drawing/2014/main" id="{513E4D3B-7E2E-492A-814E-FF4454031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17" y="3582926"/>
            <a:ext cx="885713" cy="138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7C21A-0D0D-42FA-83D6-EC3B27BEA9C0}"/>
              </a:ext>
            </a:extLst>
          </p:cNvPr>
          <p:cNvSpPr/>
          <p:nvPr/>
        </p:nvSpPr>
        <p:spPr>
          <a:xfrm>
            <a:off x="0" y="0"/>
            <a:ext cx="12192000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D344-186B-4928-8C85-97459C511480}"/>
              </a:ext>
            </a:extLst>
          </p:cNvPr>
          <p:cNvSpPr txBox="1"/>
          <p:nvPr/>
        </p:nvSpPr>
        <p:spPr>
          <a:xfrm>
            <a:off x="295422" y="159991"/>
            <a:ext cx="123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spc="300" dirty="0">
                <a:solidFill>
                  <a:schemeClr val="bg1"/>
                </a:solidFill>
                <a:latin typeface="Avenir LT Std 45 Book" panose="020B0502020203020204" pitchFamily="34" charset="0"/>
                <a:cs typeface="Albany AMT" panose="020B0604020202020204" pitchFamily="34" charset="0"/>
              </a:rPr>
              <a:t>CARE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AA909-21BA-4812-8EA8-728E34F614B3}"/>
              </a:ext>
            </a:extLst>
          </p:cNvPr>
          <p:cNvSpPr/>
          <p:nvPr/>
        </p:nvSpPr>
        <p:spPr>
          <a:xfrm>
            <a:off x="6925240" y="58951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Patient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BE045-E607-4F56-B732-BF0F932C32EB}"/>
              </a:ext>
            </a:extLst>
          </p:cNvPr>
          <p:cNvSpPr/>
          <p:nvPr/>
        </p:nvSpPr>
        <p:spPr>
          <a:xfrm>
            <a:off x="8919006" y="78562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Calculator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B34CA-6C3D-4B34-914A-A1A36764FBA0}"/>
              </a:ext>
            </a:extLst>
          </p:cNvPr>
          <p:cNvCxnSpPr/>
          <p:nvPr/>
        </p:nvCxnSpPr>
        <p:spPr>
          <a:xfrm>
            <a:off x="1716258" y="0"/>
            <a:ext cx="0" cy="68931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A22946D-CC27-4B52-B34B-A5A13A2F9874}"/>
              </a:ext>
            </a:extLst>
          </p:cNvPr>
          <p:cNvSpPr/>
          <p:nvPr/>
        </p:nvSpPr>
        <p:spPr>
          <a:xfrm>
            <a:off x="10678553" y="49236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Logout</a:t>
            </a:r>
          </a:p>
        </p:txBody>
      </p:sp>
      <p:pic>
        <p:nvPicPr>
          <p:cNvPr id="2052" name="Picture 4" descr="Image result for breast cancer age">
            <a:extLst>
              <a:ext uri="{FF2B5EF4-FFF2-40B4-BE49-F238E27FC236}">
                <a16:creationId xmlns:a16="http://schemas.microsoft.com/office/drawing/2014/main" id="{4AB48255-672E-4001-9B9D-076761EBF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50" y="2112422"/>
            <a:ext cx="5462828" cy="590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reast cancer chart">
            <a:extLst>
              <a:ext uri="{FF2B5EF4-FFF2-40B4-BE49-F238E27FC236}">
                <a16:creationId xmlns:a16="http://schemas.microsoft.com/office/drawing/2014/main" id="{561B728F-1048-47B4-8ACC-4DF914D8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94" y="5565789"/>
            <a:ext cx="3085262" cy="268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DA9AFE-9C58-4BC4-807F-CB11B4F41277}"/>
              </a:ext>
            </a:extLst>
          </p:cNvPr>
          <p:cNvSpPr/>
          <p:nvPr/>
        </p:nvSpPr>
        <p:spPr>
          <a:xfrm>
            <a:off x="582222" y="1493782"/>
            <a:ext cx="11010467" cy="691770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83270-2427-464D-9DB2-63EF471E8648}"/>
              </a:ext>
            </a:extLst>
          </p:cNvPr>
          <p:cNvSpPr txBox="1"/>
          <p:nvPr/>
        </p:nvSpPr>
        <p:spPr>
          <a:xfrm>
            <a:off x="599312" y="944645"/>
            <a:ext cx="469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SUMMARY DASHBOARD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B2D91A8-E9D2-49ED-8B0F-867A1075A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73" y="2077576"/>
            <a:ext cx="5462828" cy="33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C35F83-CD06-4DFC-B61F-DE6BDF23D7D3}"/>
              </a:ext>
            </a:extLst>
          </p:cNvPr>
          <p:cNvCxnSpPr/>
          <p:nvPr/>
        </p:nvCxnSpPr>
        <p:spPr>
          <a:xfrm>
            <a:off x="195771" y="612659"/>
            <a:ext cx="1337607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Image result for patient icon png">
            <a:extLst>
              <a:ext uri="{FF2B5EF4-FFF2-40B4-BE49-F238E27FC236}">
                <a16:creationId xmlns:a16="http://schemas.microsoft.com/office/drawing/2014/main" id="{EFE19853-5C63-4403-850D-07552673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99" y="127230"/>
            <a:ext cx="852321" cy="4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lculator icon png">
            <a:extLst>
              <a:ext uri="{FF2B5EF4-FFF2-40B4-BE49-F238E27FC236}">
                <a16:creationId xmlns:a16="http://schemas.microsoft.com/office/drawing/2014/main" id="{B8F82C8F-404B-4BA8-A3B7-E13AA6B72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15" y="104165"/>
            <a:ext cx="483889" cy="4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Image result for logout icon png">
            <a:extLst>
              <a:ext uri="{FF2B5EF4-FFF2-40B4-BE49-F238E27FC236}">
                <a16:creationId xmlns:a16="http://schemas.microsoft.com/office/drawing/2014/main" id="{BB2C80A2-5DDC-425B-B9E1-E3DEB0420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32830" y="141290"/>
            <a:ext cx="491446" cy="4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1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7C21A-0D0D-42FA-83D6-EC3B27BEA9C0}"/>
              </a:ext>
            </a:extLst>
          </p:cNvPr>
          <p:cNvSpPr/>
          <p:nvPr/>
        </p:nvSpPr>
        <p:spPr>
          <a:xfrm>
            <a:off x="0" y="0"/>
            <a:ext cx="12192000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D344-186B-4928-8C85-97459C511480}"/>
              </a:ext>
            </a:extLst>
          </p:cNvPr>
          <p:cNvSpPr txBox="1"/>
          <p:nvPr/>
        </p:nvSpPr>
        <p:spPr>
          <a:xfrm>
            <a:off x="295422" y="159991"/>
            <a:ext cx="123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spc="300" dirty="0">
                <a:solidFill>
                  <a:schemeClr val="bg1"/>
                </a:solidFill>
                <a:latin typeface="Avenir LT Std 45 Book" panose="020B0502020203020204" pitchFamily="34" charset="0"/>
                <a:cs typeface="Albany AMT" panose="020B0604020202020204" pitchFamily="34" charset="0"/>
              </a:rPr>
              <a:t>CARE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B34CA-6C3D-4B34-914A-A1A36764FBA0}"/>
              </a:ext>
            </a:extLst>
          </p:cNvPr>
          <p:cNvCxnSpPr/>
          <p:nvPr/>
        </p:nvCxnSpPr>
        <p:spPr>
          <a:xfrm>
            <a:off x="1716258" y="0"/>
            <a:ext cx="0" cy="68931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1FA33D-3BC8-48ED-A990-361BD3E0AF93}"/>
              </a:ext>
            </a:extLst>
          </p:cNvPr>
          <p:cNvSpPr txBox="1"/>
          <p:nvPr/>
        </p:nvSpPr>
        <p:spPr>
          <a:xfrm>
            <a:off x="649101" y="918031"/>
            <a:ext cx="313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NEW PATIENT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361271-537B-4D4A-9302-E8840359B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5188"/>
          <a:stretch/>
        </p:blipFill>
        <p:spPr>
          <a:xfrm>
            <a:off x="997849" y="1475232"/>
            <a:ext cx="8502384" cy="2868805"/>
          </a:xfrm>
          <a:prstGeom prst="rect">
            <a:avLst/>
          </a:prstGeom>
        </p:spPr>
      </p:pic>
      <p:pic>
        <p:nvPicPr>
          <p:cNvPr id="11" name="Picture 2" descr="https://lh4.googleusercontent.com/bx55aUvDPOYQ0qSKPdKmsrviK8wBj19E-ogSytjjW34SCxJkyPDbs6MXQz32CTirwXND4nzvTmtkxwHBzrrmKfEo-h3BZPmkNCcZeNyg4W2NNenrVchYSLpFUD4OvctwhvmU0QmY">
            <a:extLst>
              <a:ext uri="{FF2B5EF4-FFF2-40B4-BE49-F238E27FC236}">
                <a16:creationId xmlns:a16="http://schemas.microsoft.com/office/drawing/2014/main" id="{883DADC4-F41E-4FCB-B892-2800F58CE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3"/>
          <a:stretch/>
        </p:blipFill>
        <p:spPr bwMode="auto">
          <a:xfrm>
            <a:off x="997849" y="4543449"/>
            <a:ext cx="10945335" cy="357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6FAC3-7455-4B96-8D25-1080DFB40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50" b="745"/>
          <a:stretch/>
        </p:blipFill>
        <p:spPr>
          <a:xfrm>
            <a:off x="914400" y="8081507"/>
            <a:ext cx="8502384" cy="7277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D3EB25-37B6-4FE7-9436-780EA541045E}"/>
              </a:ext>
            </a:extLst>
          </p:cNvPr>
          <p:cNvSpPr/>
          <p:nvPr/>
        </p:nvSpPr>
        <p:spPr>
          <a:xfrm>
            <a:off x="6925240" y="58951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Patient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0ADB2A-917B-48D0-A219-3BA18D0DA137}"/>
              </a:ext>
            </a:extLst>
          </p:cNvPr>
          <p:cNvSpPr/>
          <p:nvPr/>
        </p:nvSpPr>
        <p:spPr>
          <a:xfrm>
            <a:off x="8919006" y="78562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Calculator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ED867-0C1B-4ABE-8C88-2CB0AD3370A6}"/>
              </a:ext>
            </a:extLst>
          </p:cNvPr>
          <p:cNvSpPr/>
          <p:nvPr/>
        </p:nvSpPr>
        <p:spPr>
          <a:xfrm>
            <a:off x="10678553" y="49236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Logout</a:t>
            </a:r>
          </a:p>
        </p:txBody>
      </p:sp>
      <p:pic>
        <p:nvPicPr>
          <p:cNvPr id="17" name="Picture 6" descr="Image result for patient icon png">
            <a:extLst>
              <a:ext uri="{FF2B5EF4-FFF2-40B4-BE49-F238E27FC236}">
                <a16:creationId xmlns:a16="http://schemas.microsoft.com/office/drawing/2014/main" id="{95BE1272-9710-4FE6-BCEC-47C0747A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99" y="127230"/>
            <a:ext cx="852321" cy="4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mage result for calculator icon png">
            <a:extLst>
              <a:ext uri="{FF2B5EF4-FFF2-40B4-BE49-F238E27FC236}">
                <a16:creationId xmlns:a16="http://schemas.microsoft.com/office/drawing/2014/main" id="{BCB916F0-D18F-454E-A506-2D2555883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15" y="104165"/>
            <a:ext cx="483889" cy="4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Image result for logout icon png">
            <a:extLst>
              <a:ext uri="{FF2B5EF4-FFF2-40B4-BE49-F238E27FC236}">
                <a16:creationId xmlns:a16="http://schemas.microsoft.com/office/drawing/2014/main" id="{AC3C5034-A359-49DB-B780-5DC0BB9FC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32830" y="141290"/>
            <a:ext cx="491446" cy="4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patient icon png">
            <a:extLst>
              <a:ext uri="{FF2B5EF4-FFF2-40B4-BE49-F238E27FC236}">
                <a16:creationId xmlns:a16="http://schemas.microsoft.com/office/drawing/2014/main" id="{493C2DF1-935D-4406-90B5-3511512A1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9" y="1537440"/>
            <a:ext cx="595833" cy="3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gender png">
            <a:extLst>
              <a:ext uri="{FF2B5EF4-FFF2-40B4-BE49-F238E27FC236}">
                <a16:creationId xmlns:a16="http://schemas.microsoft.com/office/drawing/2014/main" id="{4F2973C8-CA60-45AF-8C2F-E89A7862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10" y="2448680"/>
            <a:ext cx="388585" cy="3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alendar png icon">
            <a:extLst>
              <a:ext uri="{FF2B5EF4-FFF2-40B4-BE49-F238E27FC236}">
                <a16:creationId xmlns:a16="http://schemas.microsoft.com/office/drawing/2014/main" id="{B15C286B-17C0-4E9A-A7ED-8681DBE8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0" y="3455025"/>
            <a:ext cx="424608" cy="4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E88D7E-32DD-412A-8214-66F15CEE6DBF}"/>
              </a:ext>
            </a:extLst>
          </p:cNvPr>
          <p:cNvSpPr txBox="1"/>
          <p:nvPr/>
        </p:nvSpPr>
        <p:spPr>
          <a:xfrm>
            <a:off x="1070018" y="3424334"/>
            <a:ext cx="108153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DOB</a:t>
            </a:r>
          </a:p>
        </p:txBody>
      </p:sp>
    </p:spTree>
    <p:extLst>
      <p:ext uri="{BB962C8B-B14F-4D97-AF65-F5344CB8AC3E}">
        <p14:creationId xmlns:p14="http://schemas.microsoft.com/office/powerpoint/2010/main" val="245339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87143F2-4434-4DAD-B186-E526E1C3E939}"/>
              </a:ext>
            </a:extLst>
          </p:cNvPr>
          <p:cNvSpPr/>
          <p:nvPr/>
        </p:nvSpPr>
        <p:spPr>
          <a:xfrm>
            <a:off x="3311970" y="1897129"/>
            <a:ext cx="1947405" cy="600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7C21A-0D0D-42FA-83D6-EC3B27BEA9C0}"/>
              </a:ext>
            </a:extLst>
          </p:cNvPr>
          <p:cNvSpPr/>
          <p:nvPr/>
        </p:nvSpPr>
        <p:spPr>
          <a:xfrm>
            <a:off x="0" y="0"/>
            <a:ext cx="12192000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D344-186B-4928-8C85-97459C511480}"/>
              </a:ext>
            </a:extLst>
          </p:cNvPr>
          <p:cNvSpPr txBox="1"/>
          <p:nvPr/>
        </p:nvSpPr>
        <p:spPr>
          <a:xfrm>
            <a:off x="295422" y="159991"/>
            <a:ext cx="123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spc="300" dirty="0">
                <a:solidFill>
                  <a:schemeClr val="bg1"/>
                </a:solidFill>
                <a:latin typeface="Avenir LT Std 45 Book" panose="020B0502020203020204" pitchFamily="34" charset="0"/>
                <a:cs typeface="Albany AMT" panose="020B0604020202020204" pitchFamily="34" charset="0"/>
              </a:rPr>
              <a:t>CARE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B34CA-6C3D-4B34-914A-A1A36764FBA0}"/>
              </a:ext>
            </a:extLst>
          </p:cNvPr>
          <p:cNvCxnSpPr/>
          <p:nvPr/>
        </p:nvCxnSpPr>
        <p:spPr>
          <a:xfrm>
            <a:off x="1716258" y="0"/>
            <a:ext cx="0" cy="68931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1FA33D-3BC8-48ED-A990-361BD3E0AF93}"/>
              </a:ext>
            </a:extLst>
          </p:cNvPr>
          <p:cNvSpPr txBox="1"/>
          <p:nvPr/>
        </p:nvSpPr>
        <p:spPr>
          <a:xfrm>
            <a:off x="769720" y="1006120"/>
            <a:ext cx="313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CALCULATOR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361271-537B-4D4A-9302-E8840359B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474"/>
          <a:stretch/>
        </p:blipFill>
        <p:spPr>
          <a:xfrm>
            <a:off x="1364565" y="2937615"/>
            <a:ext cx="8502384" cy="969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13178-311A-48EA-AD7A-3E57D8703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065"/>
          <a:stretch/>
        </p:blipFill>
        <p:spPr>
          <a:xfrm>
            <a:off x="1364565" y="4068666"/>
            <a:ext cx="8502384" cy="677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BBCCAD-F460-491E-AE3D-5C7B204586B6}"/>
              </a:ext>
            </a:extLst>
          </p:cNvPr>
          <p:cNvSpPr/>
          <p:nvPr/>
        </p:nvSpPr>
        <p:spPr>
          <a:xfrm>
            <a:off x="1364565" y="1897129"/>
            <a:ext cx="1947405" cy="60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F3EA7-A811-4AB9-B936-B31AA0E8D361}"/>
              </a:ext>
            </a:extLst>
          </p:cNvPr>
          <p:cNvSpPr txBox="1"/>
          <p:nvPr/>
        </p:nvSpPr>
        <p:spPr>
          <a:xfrm>
            <a:off x="1533378" y="2009670"/>
            <a:ext cx="38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Existing Patient	    Manual Input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F6DB5-425C-4888-AB8C-B31D94CCDACF}"/>
              </a:ext>
            </a:extLst>
          </p:cNvPr>
          <p:cNvSpPr/>
          <p:nvPr/>
        </p:nvSpPr>
        <p:spPr>
          <a:xfrm>
            <a:off x="6925240" y="58951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Patient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FC5DA3-BE6C-4F80-921B-4D6F75657EF8}"/>
              </a:ext>
            </a:extLst>
          </p:cNvPr>
          <p:cNvSpPr/>
          <p:nvPr/>
        </p:nvSpPr>
        <p:spPr>
          <a:xfrm>
            <a:off x="8919006" y="78562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Calculator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AA25F-3D14-4F5A-AB6A-6E2E118E9050}"/>
              </a:ext>
            </a:extLst>
          </p:cNvPr>
          <p:cNvSpPr/>
          <p:nvPr/>
        </p:nvSpPr>
        <p:spPr>
          <a:xfrm>
            <a:off x="10678553" y="49236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Logout</a:t>
            </a:r>
          </a:p>
        </p:txBody>
      </p:sp>
      <p:pic>
        <p:nvPicPr>
          <p:cNvPr id="19" name="Picture 6" descr="Image result for patient icon png">
            <a:extLst>
              <a:ext uri="{FF2B5EF4-FFF2-40B4-BE49-F238E27FC236}">
                <a16:creationId xmlns:a16="http://schemas.microsoft.com/office/drawing/2014/main" id="{7FB0C69F-0F73-4224-919F-2F7DF7777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99" y="127230"/>
            <a:ext cx="852321" cy="4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Image result for calculator icon png">
            <a:extLst>
              <a:ext uri="{FF2B5EF4-FFF2-40B4-BE49-F238E27FC236}">
                <a16:creationId xmlns:a16="http://schemas.microsoft.com/office/drawing/2014/main" id="{B1D426A4-ED29-481B-A7EF-B363B6D9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15" y="104165"/>
            <a:ext cx="483889" cy="4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Image result for logout icon png">
            <a:extLst>
              <a:ext uri="{FF2B5EF4-FFF2-40B4-BE49-F238E27FC236}">
                <a16:creationId xmlns:a16="http://schemas.microsoft.com/office/drawing/2014/main" id="{5D38C9D9-7481-4052-B20D-A95B17590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32830" y="141290"/>
            <a:ext cx="491446" cy="4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7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87143F2-4434-4DAD-B186-E526E1C3E939}"/>
              </a:ext>
            </a:extLst>
          </p:cNvPr>
          <p:cNvSpPr/>
          <p:nvPr/>
        </p:nvSpPr>
        <p:spPr>
          <a:xfrm>
            <a:off x="3311970" y="1897129"/>
            <a:ext cx="1947405" cy="6002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7C21A-0D0D-42FA-83D6-EC3B27BEA9C0}"/>
              </a:ext>
            </a:extLst>
          </p:cNvPr>
          <p:cNvSpPr/>
          <p:nvPr/>
        </p:nvSpPr>
        <p:spPr>
          <a:xfrm>
            <a:off x="0" y="0"/>
            <a:ext cx="12192000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D344-186B-4928-8C85-97459C511480}"/>
              </a:ext>
            </a:extLst>
          </p:cNvPr>
          <p:cNvSpPr txBox="1"/>
          <p:nvPr/>
        </p:nvSpPr>
        <p:spPr>
          <a:xfrm>
            <a:off x="295422" y="159991"/>
            <a:ext cx="123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spc="300" dirty="0">
                <a:solidFill>
                  <a:schemeClr val="bg1"/>
                </a:solidFill>
                <a:latin typeface="Avenir LT Std 45 Book" panose="020B0502020203020204" pitchFamily="34" charset="0"/>
                <a:cs typeface="Albany AMT" panose="020B0604020202020204" pitchFamily="34" charset="0"/>
              </a:rPr>
              <a:t>CARE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B34CA-6C3D-4B34-914A-A1A36764FBA0}"/>
              </a:ext>
            </a:extLst>
          </p:cNvPr>
          <p:cNvCxnSpPr/>
          <p:nvPr/>
        </p:nvCxnSpPr>
        <p:spPr>
          <a:xfrm>
            <a:off x="1716258" y="0"/>
            <a:ext cx="0" cy="68931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1FA33D-3BC8-48ED-A990-361BD3E0AF93}"/>
              </a:ext>
            </a:extLst>
          </p:cNvPr>
          <p:cNvSpPr txBox="1"/>
          <p:nvPr/>
        </p:nvSpPr>
        <p:spPr>
          <a:xfrm>
            <a:off x="769720" y="1006120"/>
            <a:ext cx="313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CALCULATOR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BBCCAD-F460-491E-AE3D-5C7B204586B6}"/>
              </a:ext>
            </a:extLst>
          </p:cNvPr>
          <p:cNvSpPr/>
          <p:nvPr/>
        </p:nvSpPr>
        <p:spPr>
          <a:xfrm>
            <a:off x="1364565" y="1897129"/>
            <a:ext cx="1947405" cy="60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F3EA7-A811-4AB9-B936-B31AA0E8D361}"/>
              </a:ext>
            </a:extLst>
          </p:cNvPr>
          <p:cNvSpPr txBox="1"/>
          <p:nvPr/>
        </p:nvSpPr>
        <p:spPr>
          <a:xfrm>
            <a:off x="1533378" y="2009670"/>
            <a:ext cx="38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Existing Patient	    Manual Input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B819C-23FC-4F5D-A4D0-C886CAF595E5}"/>
              </a:ext>
            </a:extLst>
          </p:cNvPr>
          <p:cNvSpPr txBox="1"/>
          <p:nvPr/>
        </p:nvSpPr>
        <p:spPr>
          <a:xfrm>
            <a:off x="2179620" y="2940051"/>
            <a:ext cx="8484079" cy="832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Name: Janet Lin</a:t>
            </a:r>
          </a:p>
          <a:p>
            <a:pPr>
              <a:lnSpc>
                <a:spcPct val="200000"/>
              </a:lnSpc>
            </a:pPr>
            <a:r>
              <a:rPr lang="en-SG" dirty="0"/>
              <a:t>Gender: F</a:t>
            </a:r>
          </a:p>
          <a:p>
            <a:pPr>
              <a:lnSpc>
                <a:spcPct val="200000"/>
              </a:lnSpc>
            </a:pPr>
            <a:r>
              <a:rPr lang="en-SG" dirty="0"/>
              <a:t>Age: 55</a:t>
            </a:r>
          </a:p>
          <a:p>
            <a:pPr>
              <a:lnSpc>
                <a:spcPct val="200000"/>
              </a:lnSpc>
            </a:pPr>
            <a:r>
              <a:rPr lang="en-SG" dirty="0"/>
              <a:t>Diagnosed Age: 54</a:t>
            </a:r>
          </a:p>
          <a:p>
            <a:pPr>
              <a:lnSpc>
                <a:spcPct val="200000"/>
              </a:lnSpc>
            </a:pPr>
            <a:r>
              <a:rPr lang="en-SG" dirty="0"/>
              <a:t>Cancer stage: 3A</a:t>
            </a:r>
          </a:p>
          <a:p>
            <a:pPr>
              <a:lnSpc>
                <a:spcPct val="200000"/>
              </a:lnSpc>
            </a:pPr>
            <a:r>
              <a:rPr lang="en-SG" dirty="0"/>
              <a:t>Breast Cancer: Left breast</a:t>
            </a:r>
          </a:p>
          <a:p>
            <a:pPr>
              <a:lnSpc>
                <a:spcPct val="200000"/>
              </a:lnSpc>
            </a:pPr>
            <a:r>
              <a:rPr lang="en-SG" dirty="0" err="1"/>
              <a:t>Tumor</a:t>
            </a:r>
            <a:r>
              <a:rPr lang="en-SG" dirty="0"/>
              <a:t> Size: 1.2 </a:t>
            </a:r>
          </a:p>
          <a:p>
            <a:pPr>
              <a:lnSpc>
                <a:spcPct val="200000"/>
              </a:lnSpc>
            </a:pPr>
            <a:r>
              <a:rPr lang="en-SG" dirty="0"/>
              <a:t>T-stage: T1c</a:t>
            </a:r>
          </a:p>
          <a:p>
            <a:pPr>
              <a:lnSpc>
                <a:spcPct val="200000"/>
              </a:lnSpc>
            </a:pPr>
            <a:r>
              <a:rPr lang="en-SG" dirty="0"/>
              <a:t>N-stage: N2</a:t>
            </a:r>
          </a:p>
          <a:p>
            <a:pPr>
              <a:lnSpc>
                <a:spcPct val="200000"/>
              </a:lnSpc>
            </a:pPr>
            <a:r>
              <a:rPr lang="en-SG" dirty="0"/>
              <a:t>M-stage: M0</a:t>
            </a:r>
          </a:p>
          <a:p>
            <a:pPr>
              <a:lnSpc>
                <a:spcPct val="200000"/>
              </a:lnSpc>
            </a:pPr>
            <a:r>
              <a:rPr lang="en-SG" dirty="0"/>
              <a:t>CerbB2: positive </a:t>
            </a:r>
          </a:p>
          <a:p>
            <a:pPr>
              <a:lnSpc>
                <a:spcPct val="200000"/>
              </a:lnSpc>
            </a:pPr>
            <a:r>
              <a:rPr lang="en-SG" dirty="0"/>
              <a:t>HER2: positive</a:t>
            </a:r>
          </a:p>
          <a:p>
            <a:pPr>
              <a:lnSpc>
                <a:spcPct val="200000"/>
              </a:lnSpc>
            </a:pPr>
            <a:endParaRPr lang="en-SG" dirty="0"/>
          </a:p>
          <a:p>
            <a:pPr>
              <a:lnSpc>
                <a:spcPct val="200000"/>
              </a:lnSpc>
            </a:pPr>
            <a:endParaRPr lang="en-SG" dirty="0"/>
          </a:p>
          <a:p>
            <a:pPr>
              <a:lnSpc>
                <a:spcPct val="200000"/>
              </a:lnSpc>
            </a:pPr>
            <a:endParaRPr lang="en-SG" dirty="0"/>
          </a:p>
        </p:txBody>
      </p:sp>
      <p:pic>
        <p:nvPicPr>
          <p:cNvPr id="17" name="Picture 6" descr="Image result for patient icon png">
            <a:extLst>
              <a:ext uri="{FF2B5EF4-FFF2-40B4-BE49-F238E27FC236}">
                <a16:creationId xmlns:a16="http://schemas.microsoft.com/office/drawing/2014/main" id="{F430F469-B12B-404C-9F26-7F3690600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25" y="3160789"/>
            <a:ext cx="595833" cy="3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gender png">
            <a:extLst>
              <a:ext uri="{FF2B5EF4-FFF2-40B4-BE49-F238E27FC236}">
                <a16:creationId xmlns:a16="http://schemas.microsoft.com/office/drawing/2014/main" id="{C1E49DBC-6EB8-4AA6-B420-E4AD107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48" y="3704388"/>
            <a:ext cx="388585" cy="38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calendar png icon">
            <a:extLst>
              <a:ext uri="{FF2B5EF4-FFF2-40B4-BE49-F238E27FC236}">
                <a16:creationId xmlns:a16="http://schemas.microsoft.com/office/drawing/2014/main" id="{6466FE73-C2DB-4DAB-A647-29AC0791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38" y="4287465"/>
            <a:ext cx="424608" cy="4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calendar png icon">
            <a:extLst>
              <a:ext uri="{FF2B5EF4-FFF2-40B4-BE49-F238E27FC236}">
                <a16:creationId xmlns:a16="http://schemas.microsoft.com/office/drawing/2014/main" id="{1493305C-C802-4108-B459-DBB0FAAC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45" y="4848941"/>
            <a:ext cx="424608" cy="4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edit icon png">
            <a:extLst>
              <a:ext uri="{FF2B5EF4-FFF2-40B4-BE49-F238E27FC236}">
                <a16:creationId xmlns:a16="http://schemas.microsoft.com/office/drawing/2014/main" id="{80D47E79-C48B-4D07-9738-0A1FF7E20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158" y="3039715"/>
            <a:ext cx="456443" cy="4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B4005D-FA7E-4284-9AD4-50EA0B938B79}"/>
              </a:ext>
            </a:extLst>
          </p:cNvPr>
          <p:cNvSpPr/>
          <p:nvPr/>
        </p:nvSpPr>
        <p:spPr>
          <a:xfrm>
            <a:off x="1050878" y="2872389"/>
            <a:ext cx="10085695" cy="67902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65C817-D84D-417B-8805-60F9D11CDABD}"/>
              </a:ext>
            </a:extLst>
          </p:cNvPr>
          <p:cNvSpPr/>
          <p:nvPr/>
        </p:nvSpPr>
        <p:spPr>
          <a:xfrm>
            <a:off x="6925240" y="58951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Patient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5F55AD-5123-4EC4-A7A3-9E7606CEF397}"/>
              </a:ext>
            </a:extLst>
          </p:cNvPr>
          <p:cNvSpPr/>
          <p:nvPr/>
        </p:nvSpPr>
        <p:spPr>
          <a:xfrm>
            <a:off x="8919006" y="78562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Calculator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73761B-98DE-40C4-B57B-4D4E704744AA}"/>
              </a:ext>
            </a:extLst>
          </p:cNvPr>
          <p:cNvSpPr/>
          <p:nvPr/>
        </p:nvSpPr>
        <p:spPr>
          <a:xfrm>
            <a:off x="10678553" y="49236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Logout</a:t>
            </a:r>
          </a:p>
        </p:txBody>
      </p:sp>
      <p:pic>
        <p:nvPicPr>
          <p:cNvPr id="26" name="Picture 6" descr="Image result for patient icon png">
            <a:extLst>
              <a:ext uri="{FF2B5EF4-FFF2-40B4-BE49-F238E27FC236}">
                <a16:creationId xmlns:a16="http://schemas.microsoft.com/office/drawing/2014/main" id="{046F3B26-FA31-498C-9A4D-CEC3C7947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99" y="127230"/>
            <a:ext cx="852321" cy="4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calculator icon png">
            <a:extLst>
              <a:ext uri="{FF2B5EF4-FFF2-40B4-BE49-F238E27FC236}">
                <a16:creationId xmlns:a16="http://schemas.microsoft.com/office/drawing/2014/main" id="{7F16C37F-8DF5-4D5E-8697-2E1046DB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15" y="104165"/>
            <a:ext cx="483889" cy="4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Image result for logout icon png">
            <a:extLst>
              <a:ext uri="{FF2B5EF4-FFF2-40B4-BE49-F238E27FC236}">
                <a16:creationId xmlns:a16="http://schemas.microsoft.com/office/drawing/2014/main" id="{E1FF11BE-BCDA-42A1-9B15-45FAF328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32830" y="141290"/>
            <a:ext cx="491446" cy="4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1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87143F2-4434-4DAD-B186-E526E1C3E939}"/>
              </a:ext>
            </a:extLst>
          </p:cNvPr>
          <p:cNvSpPr/>
          <p:nvPr/>
        </p:nvSpPr>
        <p:spPr>
          <a:xfrm>
            <a:off x="3168208" y="1827353"/>
            <a:ext cx="1947405" cy="606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7C21A-0D0D-42FA-83D6-EC3B27BEA9C0}"/>
              </a:ext>
            </a:extLst>
          </p:cNvPr>
          <p:cNvSpPr/>
          <p:nvPr/>
        </p:nvSpPr>
        <p:spPr>
          <a:xfrm>
            <a:off x="0" y="2009"/>
            <a:ext cx="12192000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D344-186B-4928-8C85-97459C511480}"/>
              </a:ext>
            </a:extLst>
          </p:cNvPr>
          <p:cNvSpPr txBox="1"/>
          <p:nvPr/>
        </p:nvSpPr>
        <p:spPr>
          <a:xfrm>
            <a:off x="295422" y="162000"/>
            <a:ext cx="123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spc="300" dirty="0">
                <a:solidFill>
                  <a:schemeClr val="bg1"/>
                </a:solidFill>
                <a:latin typeface="Avenir LT Std 45 Book" panose="020B0502020203020204" pitchFamily="34" charset="0"/>
                <a:cs typeface="Albany AMT" panose="020B0604020202020204" pitchFamily="34" charset="0"/>
              </a:rPr>
              <a:t>CARE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B34CA-6C3D-4B34-914A-A1A36764FBA0}"/>
              </a:ext>
            </a:extLst>
          </p:cNvPr>
          <p:cNvCxnSpPr/>
          <p:nvPr/>
        </p:nvCxnSpPr>
        <p:spPr>
          <a:xfrm>
            <a:off x="1716258" y="2009"/>
            <a:ext cx="0" cy="68931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1FA33D-3BC8-48ED-A990-361BD3E0AF93}"/>
              </a:ext>
            </a:extLst>
          </p:cNvPr>
          <p:cNvSpPr txBox="1"/>
          <p:nvPr/>
        </p:nvSpPr>
        <p:spPr>
          <a:xfrm>
            <a:off x="767089" y="991185"/>
            <a:ext cx="313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CALCULATOR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513178-311A-48EA-AD7A-3E57D8703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065" r="85346" b="-235"/>
          <a:stretch/>
        </p:blipFill>
        <p:spPr>
          <a:xfrm>
            <a:off x="1220803" y="7050083"/>
            <a:ext cx="1245948" cy="68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BBCCAD-F460-491E-AE3D-5C7B204586B6}"/>
              </a:ext>
            </a:extLst>
          </p:cNvPr>
          <p:cNvSpPr/>
          <p:nvPr/>
        </p:nvSpPr>
        <p:spPr>
          <a:xfrm>
            <a:off x="1220803" y="1833885"/>
            <a:ext cx="1947405" cy="6002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F3EA7-A811-4AB9-B936-B31AA0E8D361}"/>
              </a:ext>
            </a:extLst>
          </p:cNvPr>
          <p:cNvSpPr txBox="1"/>
          <p:nvPr/>
        </p:nvSpPr>
        <p:spPr>
          <a:xfrm>
            <a:off x="1389616" y="1946426"/>
            <a:ext cx="38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Existing Patient	    Manual Input</a:t>
            </a:r>
          </a:p>
        </p:txBody>
      </p:sp>
      <p:pic>
        <p:nvPicPr>
          <p:cNvPr id="1026" name="Picture 2" descr="https://lh4.googleusercontent.com/bx55aUvDPOYQ0qSKPdKmsrviK8wBj19E-ogSytjjW34SCxJkyPDbs6MXQz32CTirwXND4nzvTmtkxwHBzrrmKfEo-h3BZPmkNCcZeNyg4W2NNenrVchYSLpFUD4OvctwhvmU0QmY">
            <a:extLst>
              <a:ext uri="{FF2B5EF4-FFF2-40B4-BE49-F238E27FC236}">
                <a16:creationId xmlns:a16="http://schemas.microsoft.com/office/drawing/2014/main" id="{CD94CB23-7C14-40B5-9528-D59BEEB2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46"/>
          <a:stretch/>
        </p:blipFill>
        <p:spPr bwMode="auto">
          <a:xfrm>
            <a:off x="1220803" y="3067283"/>
            <a:ext cx="3755835" cy="357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88DA82-9D65-4347-87CF-71F12C2F3168}"/>
              </a:ext>
            </a:extLst>
          </p:cNvPr>
          <p:cNvSpPr txBox="1"/>
          <p:nvPr/>
        </p:nvSpPr>
        <p:spPr>
          <a:xfrm>
            <a:off x="9223419" y="7277735"/>
            <a:ext cx="224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chemeClr val="bg2">
                    <a:lumMod val="25000"/>
                  </a:schemeClr>
                </a:solidFill>
              </a:rPr>
              <a:t>Inputs are subjected to changes depending on the model inputs</a:t>
            </a:r>
          </a:p>
        </p:txBody>
      </p:sp>
      <p:pic>
        <p:nvPicPr>
          <p:cNvPr id="19" name="Picture 2" descr="https://lh4.googleusercontent.com/bx55aUvDPOYQ0qSKPdKmsrviK8wBj19E-ogSytjjW34SCxJkyPDbs6MXQz32CTirwXND4nzvTmtkxwHBzrrmKfEo-h3BZPmkNCcZeNyg4W2NNenrVchYSLpFUD4OvctwhvmU0QmY">
            <a:extLst>
              <a:ext uri="{FF2B5EF4-FFF2-40B4-BE49-F238E27FC236}">
                <a16:creationId xmlns:a16="http://schemas.microsoft.com/office/drawing/2014/main" id="{FC407AE8-852C-43B9-86F9-35DB41E93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4" r="1782"/>
          <a:stretch/>
        </p:blipFill>
        <p:spPr bwMode="auto">
          <a:xfrm>
            <a:off x="5749783" y="3067283"/>
            <a:ext cx="5878286" cy="357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53D50AE-DA3E-4FF5-948C-3EA20211864B}"/>
              </a:ext>
            </a:extLst>
          </p:cNvPr>
          <p:cNvSpPr/>
          <p:nvPr/>
        </p:nvSpPr>
        <p:spPr>
          <a:xfrm>
            <a:off x="6925240" y="58951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Patient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957A5D-593B-484B-8F90-6EE4D956F955}"/>
              </a:ext>
            </a:extLst>
          </p:cNvPr>
          <p:cNvSpPr/>
          <p:nvPr/>
        </p:nvSpPr>
        <p:spPr>
          <a:xfrm>
            <a:off x="8919006" y="78562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Calculator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265F4D-D7BD-4364-B977-58989E83914D}"/>
              </a:ext>
            </a:extLst>
          </p:cNvPr>
          <p:cNvSpPr/>
          <p:nvPr/>
        </p:nvSpPr>
        <p:spPr>
          <a:xfrm>
            <a:off x="10678553" y="49236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Logout</a:t>
            </a:r>
          </a:p>
        </p:txBody>
      </p:sp>
      <p:pic>
        <p:nvPicPr>
          <p:cNvPr id="22" name="Picture 6" descr="Image result for patient icon png">
            <a:extLst>
              <a:ext uri="{FF2B5EF4-FFF2-40B4-BE49-F238E27FC236}">
                <a16:creationId xmlns:a16="http://schemas.microsoft.com/office/drawing/2014/main" id="{DA889438-4682-480C-A3DC-2672C0DB6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99" y="127230"/>
            <a:ext cx="852321" cy="4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calculator icon png">
            <a:extLst>
              <a:ext uri="{FF2B5EF4-FFF2-40B4-BE49-F238E27FC236}">
                <a16:creationId xmlns:a16="http://schemas.microsoft.com/office/drawing/2014/main" id="{51D3FEA7-E77B-465D-A39E-B9F2528B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15" y="104165"/>
            <a:ext cx="483889" cy="4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Image result for logout icon png">
            <a:extLst>
              <a:ext uri="{FF2B5EF4-FFF2-40B4-BE49-F238E27FC236}">
                <a16:creationId xmlns:a16="http://schemas.microsoft.com/office/drawing/2014/main" id="{A2B1F6F1-32D8-40CE-8A8D-E37BABF5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32830" y="141290"/>
            <a:ext cx="491446" cy="4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6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87143F2-4434-4DAD-B186-E526E1C3E939}"/>
              </a:ext>
            </a:extLst>
          </p:cNvPr>
          <p:cNvSpPr/>
          <p:nvPr/>
        </p:nvSpPr>
        <p:spPr>
          <a:xfrm>
            <a:off x="3819633" y="1716174"/>
            <a:ext cx="2085029" cy="6229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7C21A-0D0D-42FA-83D6-EC3B27BEA9C0}"/>
              </a:ext>
            </a:extLst>
          </p:cNvPr>
          <p:cNvSpPr/>
          <p:nvPr/>
        </p:nvSpPr>
        <p:spPr>
          <a:xfrm>
            <a:off x="0" y="0"/>
            <a:ext cx="12192000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D344-186B-4928-8C85-97459C511480}"/>
              </a:ext>
            </a:extLst>
          </p:cNvPr>
          <p:cNvSpPr txBox="1"/>
          <p:nvPr/>
        </p:nvSpPr>
        <p:spPr>
          <a:xfrm>
            <a:off x="295422" y="159991"/>
            <a:ext cx="123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spc="300" dirty="0">
                <a:solidFill>
                  <a:schemeClr val="bg1"/>
                </a:solidFill>
                <a:latin typeface="Avenir LT Std 45 Book" panose="020B0502020203020204" pitchFamily="34" charset="0"/>
                <a:cs typeface="Albany AMT" panose="020B0604020202020204" pitchFamily="34" charset="0"/>
              </a:rPr>
              <a:t>CARE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B34CA-6C3D-4B34-914A-A1A36764FBA0}"/>
              </a:ext>
            </a:extLst>
          </p:cNvPr>
          <p:cNvCxnSpPr/>
          <p:nvPr/>
        </p:nvCxnSpPr>
        <p:spPr>
          <a:xfrm>
            <a:off x="1716258" y="0"/>
            <a:ext cx="0" cy="68931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1FA33D-3BC8-48ED-A990-361BD3E0AF93}"/>
              </a:ext>
            </a:extLst>
          </p:cNvPr>
          <p:cNvSpPr txBox="1"/>
          <p:nvPr/>
        </p:nvSpPr>
        <p:spPr>
          <a:xfrm>
            <a:off x="769720" y="1023705"/>
            <a:ext cx="838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SURVIVAL AND COST PREDICTION CALCULATOR PAGE</a:t>
            </a:r>
          </a:p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BBCCAD-F460-491E-AE3D-5C7B204586B6}"/>
              </a:ext>
            </a:extLst>
          </p:cNvPr>
          <p:cNvSpPr/>
          <p:nvPr/>
        </p:nvSpPr>
        <p:spPr>
          <a:xfrm>
            <a:off x="1275442" y="1716174"/>
            <a:ext cx="2538789" cy="62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F3EA7-A811-4AB9-B936-B31AA0E8D361}"/>
              </a:ext>
            </a:extLst>
          </p:cNvPr>
          <p:cNvSpPr txBox="1"/>
          <p:nvPr/>
        </p:nvSpPr>
        <p:spPr>
          <a:xfrm>
            <a:off x="1402750" y="1856958"/>
            <a:ext cx="450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SURVIVAL PREDICTION      COST PREDICTION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4E1A5-41A9-4639-9EEA-40B2340A9E56}"/>
              </a:ext>
            </a:extLst>
          </p:cNvPr>
          <p:cNvSpPr txBox="1"/>
          <p:nvPr/>
        </p:nvSpPr>
        <p:spPr>
          <a:xfrm>
            <a:off x="1524217" y="2657925"/>
            <a:ext cx="480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>
                <a:solidFill>
                  <a:schemeClr val="accent1"/>
                </a:solidFill>
              </a:rPr>
              <a:t>Doctor’s Summary</a:t>
            </a:r>
            <a:r>
              <a:rPr lang="en-SG" b="1" dirty="0">
                <a:solidFill>
                  <a:schemeClr val="bg2">
                    <a:lumMod val="25000"/>
                  </a:schemeClr>
                </a:solidFill>
              </a:rPr>
              <a:t>	         	</a:t>
            </a:r>
            <a:r>
              <a:rPr lang="en-SG" b="1" u="sng" dirty="0">
                <a:solidFill>
                  <a:schemeClr val="bg2">
                    <a:lumMod val="25000"/>
                  </a:schemeClr>
                </a:solidFill>
              </a:rPr>
              <a:t>Patient’s Summary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1951A6-45EE-44A9-A612-01CC7DE1E8EB}"/>
              </a:ext>
            </a:extLst>
          </p:cNvPr>
          <p:cNvCxnSpPr>
            <a:cxnSpLocks/>
          </p:cNvCxnSpPr>
          <p:nvPr/>
        </p:nvCxnSpPr>
        <p:spPr>
          <a:xfrm>
            <a:off x="3806451" y="2578792"/>
            <a:ext cx="0" cy="52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1F6312-C7EF-4F44-A36E-0AB4A9DAB91B}"/>
              </a:ext>
            </a:extLst>
          </p:cNvPr>
          <p:cNvSpPr txBox="1"/>
          <p:nvPr/>
        </p:nvSpPr>
        <p:spPr>
          <a:xfrm>
            <a:off x="729149" y="3326440"/>
            <a:ext cx="44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Overall Survival for T1N1M1 up to 10 years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33078E-8A00-4971-BC89-8AA35081804C}"/>
              </a:ext>
            </a:extLst>
          </p:cNvPr>
          <p:cNvSpPr txBox="1"/>
          <p:nvPr/>
        </p:nvSpPr>
        <p:spPr>
          <a:xfrm>
            <a:off x="6645833" y="3326440"/>
            <a:ext cx="483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Disease-Free Survival for T1N1M1 up to 10 years</a:t>
            </a:r>
            <a:endParaRPr lang="en-SG" b="1" dirty="0"/>
          </a:p>
        </p:txBody>
      </p:sp>
      <p:pic>
        <p:nvPicPr>
          <p:cNvPr id="2050" name="Picture 2" descr="https://lh4.googleusercontent.com/jSYHmqnXlWAM-X2G9dmrypv7VN-_b4p2AjSmNpmQgZ0weZ4x39x6kyiNWA98rzbLwMjIVgVRhFdcYp2BLxEncmdQmQoBKvHKQQCpnyLgKZGBNirH7Zjf4NUMtNff9E4BjwXw1AvV">
            <a:extLst>
              <a:ext uri="{FF2B5EF4-FFF2-40B4-BE49-F238E27FC236}">
                <a16:creationId xmlns:a16="http://schemas.microsoft.com/office/drawing/2014/main" id="{D23A499E-EDEE-45D8-8353-E875C712B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" r="2145"/>
          <a:stretch/>
        </p:blipFill>
        <p:spPr bwMode="auto">
          <a:xfrm>
            <a:off x="117582" y="3935711"/>
            <a:ext cx="6439390" cy="490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lh4.googleusercontent.com/jSYHmqnXlWAM-X2G9dmrypv7VN-_b4p2AjSmNpmQgZ0weZ4x39x6kyiNWA98rzbLwMjIVgVRhFdcYp2BLxEncmdQmQoBKvHKQQCpnyLgKZGBNirH7Zjf4NUMtNff9E4BjwXw1AvV">
            <a:extLst>
              <a:ext uri="{FF2B5EF4-FFF2-40B4-BE49-F238E27FC236}">
                <a16:creationId xmlns:a16="http://schemas.microsoft.com/office/drawing/2014/main" id="{F2AD21BB-FAE9-4DC4-AF1D-C3AFFA312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" r="2145"/>
          <a:stretch/>
        </p:blipFill>
        <p:spPr bwMode="auto">
          <a:xfrm>
            <a:off x="6201505" y="3931357"/>
            <a:ext cx="6019799" cy="490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A704534-7786-4075-9CD1-D2D69C87A5B1}"/>
              </a:ext>
            </a:extLst>
          </p:cNvPr>
          <p:cNvSpPr/>
          <p:nvPr/>
        </p:nvSpPr>
        <p:spPr>
          <a:xfrm>
            <a:off x="6925240" y="58951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Patient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7E4FE1-FFCC-412B-AEDE-3E617EE6F1B0}"/>
              </a:ext>
            </a:extLst>
          </p:cNvPr>
          <p:cNvSpPr/>
          <p:nvPr/>
        </p:nvSpPr>
        <p:spPr>
          <a:xfrm>
            <a:off x="8919006" y="78562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Calculator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BC96E-223C-425D-B62E-F06694B58C2F}"/>
              </a:ext>
            </a:extLst>
          </p:cNvPr>
          <p:cNvSpPr/>
          <p:nvPr/>
        </p:nvSpPr>
        <p:spPr>
          <a:xfrm>
            <a:off x="10678553" y="49236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Logout</a:t>
            </a:r>
          </a:p>
        </p:txBody>
      </p:sp>
      <p:pic>
        <p:nvPicPr>
          <p:cNvPr id="25" name="Picture 6" descr="Image result for patient icon png">
            <a:extLst>
              <a:ext uri="{FF2B5EF4-FFF2-40B4-BE49-F238E27FC236}">
                <a16:creationId xmlns:a16="http://schemas.microsoft.com/office/drawing/2014/main" id="{33A76D3D-D105-4133-B6BE-D4C226B7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99" y="127230"/>
            <a:ext cx="852321" cy="4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calculator icon png">
            <a:extLst>
              <a:ext uri="{FF2B5EF4-FFF2-40B4-BE49-F238E27FC236}">
                <a16:creationId xmlns:a16="http://schemas.microsoft.com/office/drawing/2014/main" id="{36FCD802-129F-42E9-8667-3C06B7F1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15" y="104165"/>
            <a:ext cx="483889" cy="4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Image result for logout icon png">
            <a:extLst>
              <a:ext uri="{FF2B5EF4-FFF2-40B4-BE49-F238E27FC236}">
                <a16:creationId xmlns:a16="http://schemas.microsoft.com/office/drawing/2014/main" id="{18149812-BE37-4ED3-A89B-12740BDBD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32830" y="141290"/>
            <a:ext cx="491446" cy="4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7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87143F2-4434-4DAD-B186-E526E1C3E939}"/>
              </a:ext>
            </a:extLst>
          </p:cNvPr>
          <p:cNvSpPr/>
          <p:nvPr/>
        </p:nvSpPr>
        <p:spPr>
          <a:xfrm>
            <a:off x="3837218" y="1786514"/>
            <a:ext cx="2085029" cy="6229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7C21A-0D0D-42FA-83D6-EC3B27BEA9C0}"/>
              </a:ext>
            </a:extLst>
          </p:cNvPr>
          <p:cNvSpPr/>
          <p:nvPr/>
        </p:nvSpPr>
        <p:spPr>
          <a:xfrm>
            <a:off x="0" y="0"/>
            <a:ext cx="12192000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D344-186B-4928-8C85-97459C511480}"/>
              </a:ext>
            </a:extLst>
          </p:cNvPr>
          <p:cNvSpPr txBox="1"/>
          <p:nvPr/>
        </p:nvSpPr>
        <p:spPr>
          <a:xfrm>
            <a:off x="295422" y="159991"/>
            <a:ext cx="123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spc="300" dirty="0">
                <a:solidFill>
                  <a:schemeClr val="bg1"/>
                </a:solidFill>
                <a:latin typeface="Avenir LT Std 45 Book" panose="020B0502020203020204" pitchFamily="34" charset="0"/>
                <a:cs typeface="Albany AMT" panose="020B0604020202020204" pitchFamily="34" charset="0"/>
              </a:rPr>
              <a:t>CARE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B34CA-6C3D-4B34-914A-A1A36764FBA0}"/>
              </a:ext>
            </a:extLst>
          </p:cNvPr>
          <p:cNvCxnSpPr/>
          <p:nvPr/>
        </p:nvCxnSpPr>
        <p:spPr>
          <a:xfrm>
            <a:off x="1716258" y="0"/>
            <a:ext cx="0" cy="68931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1FA33D-3BC8-48ED-A990-361BD3E0AF93}"/>
              </a:ext>
            </a:extLst>
          </p:cNvPr>
          <p:cNvSpPr txBox="1"/>
          <p:nvPr/>
        </p:nvSpPr>
        <p:spPr>
          <a:xfrm>
            <a:off x="769720" y="1023705"/>
            <a:ext cx="838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SURVIVAL AND COST PREDICTION CALCULATOR PAGE</a:t>
            </a:r>
          </a:p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BBCCAD-F460-491E-AE3D-5C7B204586B6}"/>
              </a:ext>
            </a:extLst>
          </p:cNvPr>
          <p:cNvSpPr/>
          <p:nvPr/>
        </p:nvSpPr>
        <p:spPr>
          <a:xfrm>
            <a:off x="1293027" y="1786514"/>
            <a:ext cx="2538789" cy="62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F3EA7-A811-4AB9-B936-B31AA0E8D361}"/>
              </a:ext>
            </a:extLst>
          </p:cNvPr>
          <p:cNvSpPr txBox="1"/>
          <p:nvPr/>
        </p:nvSpPr>
        <p:spPr>
          <a:xfrm>
            <a:off x="1420335" y="1927298"/>
            <a:ext cx="450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SURVIVAL PREDICTION      COST PREDICTION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4E1A5-41A9-4639-9EEA-40B2340A9E56}"/>
              </a:ext>
            </a:extLst>
          </p:cNvPr>
          <p:cNvSpPr txBox="1"/>
          <p:nvPr/>
        </p:nvSpPr>
        <p:spPr>
          <a:xfrm>
            <a:off x="1541802" y="2728265"/>
            <a:ext cx="480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>
                <a:solidFill>
                  <a:schemeClr val="bg2">
                    <a:lumMod val="25000"/>
                  </a:schemeClr>
                </a:solidFill>
              </a:rPr>
              <a:t>Doctor’s Summary</a:t>
            </a:r>
            <a:r>
              <a:rPr lang="en-SG" b="1" dirty="0">
                <a:solidFill>
                  <a:schemeClr val="bg2">
                    <a:lumMod val="25000"/>
                  </a:schemeClr>
                </a:solidFill>
              </a:rPr>
              <a:t>	         	</a:t>
            </a:r>
            <a:r>
              <a:rPr lang="en-SG" b="1" u="sng" dirty="0">
                <a:solidFill>
                  <a:schemeClr val="accent1"/>
                </a:solidFill>
              </a:rPr>
              <a:t>Patient’s Summary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1951A6-45EE-44A9-A612-01CC7DE1E8EB}"/>
              </a:ext>
            </a:extLst>
          </p:cNvPr>
          <p:cNvCxnSpPr>
            <a:cxnSpLocks/>
          </p:cNvCxnSpPr>
          <p:nvPr/>
        </p:nvCxnSpPr>
        <p:spPr>
          <a:xfrm>
            <a:off x="3824036" y="2649132"/>
            <a:ext cx="0" cy="52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https://lh3.googleusercontent.com/a1oyehTgQ7ppDcSBlX0JUQKWkhH2m554AYhMX2IvQWn1ogdUyozaefuQjI9hKqstpGuytQePALOrp-RIGf5lDR_cFcDQA00ociWIKGw83TIFX40EkPbdtxfG6Na86ATL4IZonbYT">
            <a:extLst>
              <a:ext uri="{FF2B5EF4-FFF2-40B4-BE49-F238E27FC236}">
                <a16:creationId xmlns:a16="http://schemas.microsoft.com/office/drawing/2014/main" id="{AF8CAB21-4DE0-4461-9EC1-D2FEF3051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2" b="26565"/>
          <a:stretch/>
        </p:blipFill>
        <p:spPr bwMode="auto">
          <a:xfrm>
            <a:off x="1716258" y="3979127"/>
            <a:ext cx="2381250" cy="5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6.googleusercontent.com/rxedV1gGqLn1ipRf_9KR7CXBit2YH0fJlpk88TMUFDtXvyZGKY5SZseHGzxm77qTkAVeTX6AtP6TLf-w9atbgNuWJRutstovkbVU7zuQJWn8F-GzA-2zTD3TRnGMK3tr5IjZ7jZf">
            <a:extLst>
              <a:ext uri="{FF2B5EF4-FFF2-40B4-BE49-F238E27FC236}">
                <a16:creationId xmlns:a16="http://schemas.microsoft.com/office/drawing/2014/main" id="{253E9F3F-7567-494D-B99D-AF198414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2" y="6953251"/>
            <a:ext cx="52387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020516-2CA1-4A56-A52A-B7D5BF5A2CBC}"/>
              </a:ext>
            </a:extLst>
          </p:cNvPr>
          <p:cNvSpPr txBox="1"/>
          <p:nvPr/>
        </p:nvSpPr>
        <p:spPr>
          <a:xfrm>
            <a:off x="295422" y="3459302"/>
            <a:ext cx="56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T0N0M0, 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OUT OF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 PEOPLE,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80</a:t>
            </a: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 PEOPLE SURVIVED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93F56-13A6-4B12-B7DA-B5A361A43F5C}"/>
              </a:ext>
            </a:extLst>
          </p:cNvPr>
          <p:cNvSpPr/>
          <p:nvPr/>
        </p:nvSpPr>
        <p:spPr>
          <a:xfrm>
            <a:off x="6813921" y="3477930"/>
            <a:ext cx="4278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FOR T0N0M0 2,5,10 YEAR SURVIVAL RATE </a:t>
            </a:r>
            <a:endParaRPr lang="en-S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A6F94F-1D67-4386-9B9C-00F671F52081}"/>
              </a:ext>
            </a:extLst>
          </p:cNvPr>
          <p:cNvSpPr/>
          <p:nvPr/>
        </p:nvSpPr>
        <p:spPr>
          <a:xfrm>
            <a:off x="435267" y="6190989"/>
            <a:ext cx="6586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FOR T0N0M0 OVERALL SURVIVAL RATE (With different treatment)</a:t>
            </a:r>
            <a:endParaRPr lang="en-S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" name="Picture 6" descr="https://lh3.googleusercontent.com/ZKrr0AKpurahC-7YfFfoeiuns5vMwjxPLFYDP8i4PdcXzaXJL9F-eFDVsNwvzE-QP1RPzQDVH-tXr6diKGNZkLFuIbwEZJKqHI-3LoyPB_VX6ZJ8aFDf5zy-xFZMtrRNYIHc00p6">
            <a:extLst>
              <a:ext uri="{FF2B5EF4-FFF2-40B4-BE49-F238E27FC236}">
                <a16:creationId xmlns:a16="http://schemas.microsoft.com/office/drawing/2014/main" id="{B336527D-04FE-49B6-A190-141349C74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8" t="39449" r="54137" b="26662"/>
          <a:stretch/>
        </p:blipFill>
        <p:spPr bwMode="auto">
          <a:xfrm>
            <a:off x="9508151" y="3972988"/>
            <a:ext cx="1969477" cy="19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lh3.googleusercontent.com/ZKrr0AKpurahC-7YfFfoeiuns5vMwjxPLFYDP8i4PdcXzaXJL9F-eFDVsNwvzE-QP1RPzQDVH-tXr6diKGNZkLFuIbwEZJKqHI-3LoyPB_VX6ZJ8aFDf5zy-xFZMtrRNYIHc00p6">
            <a:extLst>
              <a:ext uri="{FF2B5EF4-FFF2-40B4-BE49-F238E27FC236}">
                <a16:creationId xmlns:a16="http://schemas.microsoft.com/office/drawing/2014/main" id="{0EC327F1-8035-4A41-898F-E89C231AA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8" t="39449" r="54137" b="26662"/>
          <a:stretch/>
        </p:blipFill>
        <p:spPr bwMode="auto">
          <a:xfrm>
            <a:off x="7719861" y="3961140"/>
            <a:ext cx="1969477" cy="19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lh3.googleusercontent.com/ZKrr0AKpurahC-7YfFfoeiuns5vMwjxPLFYDP8i4PdcXzaXJL9F-eFDVsNwvzE-QP1RPzQDVH-tXr6diKGNZkLFuIbwEZJKqHI-3LoyPB_VX6ZJ8aFDf5zy-xFZMtrRNYIHc00p6">
            <a:extLst>
              <a:ext uri="{FF2B5EF4-FFF2-40B4-BE49-F238E27FC236}">
                <a16:creationId xmlns:a16="http://schemas.microsoft.com/office/drawing/2014/main" id="{E5BB913E-79BF-47A6-81E1-05B22C2FF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8" t="39449" r="54137" b="26662"/>
          <a:stretch/>
        </p:blipFill>
        <p:spPr bwMode="auto">
          <a:xfrm>
            <a:off x="5881937" y="3978724"/>
            <a:ext cx="1969477" cy="19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s://lh3.googleusercontent.com/a1oyehTgQ7ppDcSBlX0JUQKWkhH2m554AYhMX2IvQWn1ogdUyozaefuQjI9hKqstpGuytQePALOrp-RIGf5lDR_cFcDQA00ociWIKGw83TIFX40EkPbdtxfG6Na86ATL4IZonbYT">
            <a:extLst>
              <a:ext uri="{FF2B5EF4-FFF2-40B4-BE49-F238E27FC236}">
                <a16:creationId xmlns:a16="http://schemas.microsoft.com/office/drawing/2014/main" id="{51656F9D-D086-4060-98F8-5D70F28A1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2" b="26565"/>
          <a:stretch/>
        </p:blipFill>
        <p:spPr bwMode="auto">
          <a:xfrm>
            <a:off x="1716258" y="4659857"/>
            <a:ext cx="2381250" cy="5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lh3.googleusercontent.com/a1oyehTgQ7ppDcSBlX0JUQKWkhH2m554AYhMX2IvQWn1ogdUyozaefuQjI9hKqstpGuytQePALOrp-RIGf5lDR_cFcDQA00ociWIKGw83TIFX40EkPbdtxfG6Na86ATL4IZonbYT">
            <a:extLst>
              <a:ext uri="{FF2B5EF4-FFF2-40B4-BE49-F238E27FC236}">
                <a16:creationId xmlns:a16="http://schemas.microsoft.com/office/drawing/2014/main" id="{48DE11B6-3AB6-446E-AB56-657CEC751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2" b="26565"/>
          <a:stretch/>
        </p:blipFill>
        <p:spPr bwMode="auto">
          <a:xfrm>
            <a:off x="1716258" y="5318344"/>
            <a:ext cx="2381250" cy="5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4.googleusercontent.com/ak-o-BjON4W-a6DqNkeMnMxETRTLfvO87cneANWmKTkYkpdCH6wkVna_7quk1qJBTcvapc0ocaawGsdyJbmsuiBSSCynzhIrtTdlX_0hAcbzCS543KZ-dtYKP-YxwNoyAMAdc92B">
            <a:extLst>
              <a:ext uri="{FF2B5EF4-FFF2-40B4-BE49-F238E27FC236}">
                <a16:creationId xmlns:a16="http://schemas.microsoft.com/office/drawing/2014/main" id="{976C7416-920D-469E-B4D3-A6916521A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24460" r="7078" b="3796"/>
          <a:stretch/>
        </p:blipFill>
        <p:spPr bwMode="auto">
          <a:xfrm>
            <a:off x="6879150" y="6673113"/>
            <a:ext cx="4739172" cy="21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F203FE-19C8-4756-8BCE-F0F19D9879D0}"/>
              </a:ext>
            </a:extLst>
          </p:cNvPr>
          <p:cNvSpPr/>
          <p:nvPr/>
        </p:nvSpPr>
        <p:spPr>
          <a:xfrm>
            <a:off x="6866675" y="61893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FOR T0N0M0 with triple negative breast cancer</a:t>
            </a:r>
            <a:endParaRPr lang="en-S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78ED52-892F-49AD-ABE3-4B6DA3D22E4D}"/>
              </a:ext>
            </a:extLst>
          </p:cNvPr>
          <p:cNvSpPr/>
          <p:nvPr/>
        </p:nvSpPr>
        <p:spPr>
          <a:xfrm>
            <a:off x="6925240" y="58951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Patient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32940F-80EC-4BC1-981E-3E1401E82A66}"/>
              </a:ext>
            </a:extLst>
          </p:cNvPr>
          <p:cNvSpPr/>
          <p:nvPr/>
        </p:nvSpPr>
        <p:spPr>
          <a:xfrm>
            <a:off x="8919006" y="78562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Calculator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7111C1-B0E0-4F1A-BEE0-76B50ABCB8FF}"/>
              </a:ext>
            </a:extLst>
          </p:cNvPr>
          <p:cNvSpPr/>
          <p:nvPr/>
        </p:nvSpPr>
        <p:spPr>
          <a:xfrm>
            <a:off x="10678553" y="49236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Logout</a:t>
            </a:r>
          </a:p>
        </p:txBody>
      </p:sp>
      <p:pic>
        <p:nvPicPr>
          <p:cNvPr id="32" name="Picture 6" descr="Image result for patient icon png">
            <a:extLst>
              <a:ext uri="{FF2B5EF4-FFF2-40B4-BE49-F238E27FC236}">
                <a16:creationId xmlns:a16="http://schemas.microsoft.com/office/drawing/2014/main" id="{8C8285BB-9328-4A2C-8003-288CBF824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99" y="127230"/>
            <a:ext cx="852321" cy="4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Image result for calculator icon png">
            <a:extLst>
              <a:ext uri="{FF2B5EF4-FFF2-40B4-BE49-F238E27FC236}">
                <a16:creationId xmlns:a16="http://schemas.microsoft.com/office/drawing/2014/main" id="{CC306F02-9FDA-4C02-830B-56BE827B0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15" y="104165"/>
            <a:ext cx="483889" cy="4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Image result for logout icon png">
            <a:extLst>
              <a:ext uri="{FF2B5EF4-FFF2-40B4-BE49-F238E27FC236}">
                <a16:creationId xmlns:a16="http://schemas.microsoft.com/office/drawing/2014/main" id="{499484E3-2ECB-4394-9BE5-86B8803F4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32830" y="141290"/>
            <a:ext cx="491446" cy="4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87143F2-4434-4DAD-B186-E526E1C3E939}"/>
              </a:ext>
            </a:extLst>
          </p:cNvPr>
          <p:cNvSpPr/>
          <p:nvPr/>
        </p:nvSpPr>
        <p:spPr>
          <a:xfrm>
            <a:off x="3837218" y="1874439"/>
            <a:ext cx="2085029" cy="6229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7C21A-0D0D-42FA-83D6-EC3B27BEA9C0}"/>
              </a:ext>
            </a:extLst>
          </p:cNvPr>
          <p:cNvSpPr/>
          <p:nvPr/>
        </p:nvSpPr>
        <p:spPr>
          <a:xfrm>
            <a:off x="0" y="0"/>
            <a:ext cx="12192000" cy="68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D344-186B-4928-8C85-97459C511480}"/>
              </a:ext>
            </a:extLst>
          </p:cNvPr>
          <p:cNvSpPr txBox="1"/>
          <p:nvPr/>
        </p:nvSpPr>
        <p:spPr>
          <a:xfrm>
            <a:off x="295422" y="159991"/>
            <a:ext cx="123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spc="300" dirty="0">
                <a:solidFill>
                  <a:schemeClr val="bg1"/>
                </a:solidFill>
                <a:latin typeface="Avenir LT Std 45 Book" panose="020B0502020203020204" pitchFamily="34" charset="0"/>
                <a:cs typeface="Albany AMT" panose="020B0604020202020204" pitchFamily="34" charset="0"/>
              </a:rPr>
              <a:t>CARE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B34CA-6C3D-4B34-914A-A1A36764FBA0}"/>
              </a:ext>
            </a:extLst>
          </p:cNvPr>
          <p:cNvCxnSpPr/>
          <p:nvPr/>
        </p:nvCxnSpPr>
        <p:spPr>
          <a:xfrm>
            <a:off x="1716258" y="0"/>
            <a:ext cx="0" cy="68931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1FA33D-3BC8-48ED-A990-361BD3E0AF93}"/>
              </a:ext>
            </a:extLst>
          </p:cNvPr>
          <p:cNvSpPr txBox="1"/>
          <p:nvPr/>
        </p:nvSpPr>
        <p:spPr>
          <a:xfrm>
            <a:off x="769720" y="1023705"/>
            <a:ext cx="8389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SURVIVAL AND COST PREDICTION CALCULATOR PAGE</a:t>
            </a:r>
          </a:p>
          <a:p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Avenir LT Std 65 Medium" panose="020B0603020203020204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BBCCAD-F460-491E-AE3D-5C7B204586B6}"/>
              </a:ext>
            </a:extLst>
          </p:cNvPr>
          <p:cNvSpPr/>
          <p:nvPr/>
        </p:nvSpPr>
        <p:spPr>
          <a:xfrm>
            <a:off x="1293027" y="1874439"/>
            <a:ext cx="2538789" cy="6229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F3EA7-A811-4AB9-B936-B31AA0E8D361}"/>
              </a:ext>
            </a:extLst>
          </p:cNvPr>
          <p:cNvSpPr txBox="1"/>
          <p:nvPr/>
        </p:nvSpPr>
        <p:spPr>
          <a:xfrm>
            <a:off x="1420335" y="2015223"/>
            <a:ext cx="450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SURVIVAL PREDICTION      COST PREDICTION</a:t>
            </a:r>
          </a:p>
        </p:txBody>
      </p:sp>
      <p:pic>
        <p:nvPicPr>
          <p:cNvPr id="6146" name="Picture 2" descr="https://lh6.googleusercontent.com/2W7A_BfI_BuYpcp2jCPG7mwPhjqQ4s4iOgUA1xluU_cnITlQbon0vBoqATUdm_1VCRApWRBpJSM9PI2IqpMSEb8VqlpqzvunjK04hcB6wTFHCCEyizvNx_4ujK6Q72--pe16kt-K">
            <a:extLst>
              <a:ext uri="{FF2B5EF4-FFF2-40B4-BE49-F238E27FC236}">
                <a16:creationId xmlns:a16="http://schemas.microsoft.com/office/drawing/2014/main" id="{60E74BD0-B7B8-40BB-8CA7-13298604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2211"/>
            <a:ext cx="6317413" cy="336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ILf--5UGyqwql1uZ84coQcMCt7NFNok-HfMXLZ2QB0vbsSFwXMLqI6d-UrUqj94WwpVt00cOF81oEGJp5sB8tC9br7IdRhBYags7TLTade_I4nBAqPUbTuQ4Kn1iKHoGhCWi1S-9">
            <a:extLst>
              <a:ext uri="{FF2B5EF4-FFF2-40B4-BE49-F238E27FC236}">
                <a16:creationId xmlns:a16="http://schemas.microsoft.com/office/drawing/2014/main" id="{D5801AD0-49EC-483B-8399-291D15509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231" y="2899872"/>
            <a:ext cx="6064599" cy="333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eWYih2-9RrJOBdTwj8kLeF69eL5lMtHR8HawSHNT1Ks19Qkkb4ktkkkWX9iPvM4mNgscP9uFX1ITJimFEnvl8AEIEe_rElVI88SLZWBCUrd3LN7u4cUnxnCDbR3ASu-b2ressG2X">
            <a:extLst>
              <a:ext uri="{FF2B5EF4-FFF2-40B4-BE49-F238E27FC236}">
                <a16:creationId xmlns:a16="http://schemas.microsoft.com/office/drawing/2014/main" id="{76B28676-EC20-435F-9803-44DD9040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712" y="9255264"/>
            <a:ext cx="3520048" cy="220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3.googleusercontent.com/5JrcNvjDuW4oZuWG3MgXCt6xz3yX-TpCbwKow-NJaPsL8dOS2hk2B2boUrkVjF31e_sybp44M7rxtWo1l2dM4EUEbA5gxiY-1NT1f5Se9cc_GjG8w9ejr8ivWT38xCOOw-vn4jrx">
            <a:extLst>
              <a:ext uri="{FF2B5EF4-FFF2-40B4-BE49-F238E27FC236}">
                <a16:creationId xmlns:a16="http://schemas.microsoft.com/office/drawing/2014/main" id="{9DB2AAEF-FD55-4F93-B974-A519D68A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6312659"/>
            <a:ext cx="1755604" cy="24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lh4.googleusercontent.com/rHEQ-GXgLuAr1v1kU9U2krFOt55wXscjA02nEyF7Z_Hiv1dWy-98JuC7UhIJvCSRGaWs349hQNQaERlm143FvAv8fZamjZZRwK6spNjrh5M0SQ4VCRP_EDtQTKdDnPxE9XEqzoLg">
            <a:extLst>
              <a:ext uri="{FF2B5EF4-FFF2-40B4-BE49-F238E27FC236}">
                <a16:creationId xmlns:a16="http://schemas.microsoft.com/office/drawing/2014/main" id="{C54CC2B9-0F69-4E2E-8163-7A14A8BAE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67"/>
          <a:stretch/>
        </p:blipFill>
        <p:spPr bwMode="auto">
          <a:xfrm>
            <a:off x="691731" y="6578282"/>
            <a:ext cx="2709214" cy="210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s://lh4.googleusercontent.com/rHEQ-GXgLuAr1v1kU9U2krFOt55wXscjA02nEyF7Z_Hiv1dWy-98JuC7UhIJvCSRGaWs349hQNQaERlm143FvAv8fZamjZZRwK6spNjrh5M0SQ4VCRP_EDtQTKdDnPxE9XEqzoLg">
            <a:extLst>
              <a:ext uri="{FF2B5EF4-FFF2-40B4-BE49-F238E27FC236}">
                <a16:creationId xmlns:a16="http://schemas.microsoft.com/office/drawing/2014/main" id="{57F02709-EF21-45F0-AE64-0F3C3A1D4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t="58755" r="-3326" b="-11239"/>
          <a:stretch/>
        </p:blipFill>
        <p:spPr bwMode="auto">
          <a:xfrm>
            <a:off x="4544609" y="6513898"/>
            <a:ext cx="3836727" cy="258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lh3.googleusercontent.com/IDD9CabL5DDCN0OvJar7nY1YprMKiwodOyJWZ5CTHSq9okWkoosEkt0gWnjfQ0e5iyT0zwuJ9vek1nrHKVDXPYPzaovbcN8OSNV54NP01dat8eqyEKE4fNuyuE1GdIY0eRZE_4Sq">
            <a:extLst>
              <a:ext uri="{FF2B5EF4-FFF2-40B4-BE49-F238E27FC236}">
                <a16:creationId xmlns:a16="http://schemas.microsoft.com/office/drawing/2014/main" id="{EF7F3797-D880-444A-B753-06C4F808E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0" y="9102864"/>
            <a:ext cx="3908893" cy="29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31DF800-C8FA-4F4B-A686-53B4508731C7}"/>
              </a:ext>
            </a:extLst>
          </p:cNvPr>
          <p:cNvSpPr/>
          <p:nvPr/>
        </p:nvSpPr>
        <p:spPr>
          <a:xfrm>
            <a:off x="6925240" y="58951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Patient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C01CB-6F9F-4267-9894-7F63B9A2206B}"/>
              </a:ext>
            </a:extLst>
          </p:cNvPr>
          <p:cNvSpPr/>
          <p:nvPr/>
        </p:nvSpPr>
        <p:spPr>
          <a:xfrm>
            <a:off x="8919006" y="78562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Calculator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3028C7-B5E2-48A5-AD89-7FF06F7A7D9A}"/>
              </a:ext>
            </a:extLst>
          </p:cNvPr>
          <p:cNvSpPr/>
          <p:nvPr/>
        </p:nvSpPr>
        <p:spPr>
          <a:xfrm>
            <a:off x="10678553" y="49236"/>
            <a:ext cx="1448973" cy="590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Logout</a:t>
            </a:r>
          </a:p>
        </p:txBody>
      </p:sp>
      <p:pic>
        <p:nvPicPr>
          <p:cNvPr id="25" name="Picture 6" descr="Image result for patient icon png">
            <a:extLst>
              <a:ext uri="{FF2B5EF4-FFF2-40B4-BE49-F238E27FC236}">
                <a16:creationId xmlns:a16="http://schemas.microsoft.com/office/drawing/2014/main" id="{F448EA1B-6C70-43BE-ADCB-1194F4FE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99" y="127230"/>
            <a:ext cx="852321" cy="4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calculator icon png">
            <a:extLst>
              <a:ext uri="{FF2B5EF4-FFF2-40B4-BE49-F238E27FC236}">
                <a16:creationId xmlns:a16="http://schemas.microsoft.com/office/drawing/2014/main" id="{E32870E0-8F93-420F-A4B7-E53DF3D5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15" y="104165"/>
            <a:ext cx="483889" cy="4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Image result for logout icon png">
            <a:extLst>
              <a:ext uri="{FF2B5EF4-FFF2-40B4-BE49-F238E27FC236}">
                <a16:creationId xmlns:a16="http://schemas.microsoft.com/office/drawing/2014/main" id="{B8B31886-2D7F-472A-94CE-9973A1EC4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32830" y="141290"/>
            <a:ext cx="491446" cy="4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5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2673</Words>
  <Application>Microsoft Office PowerPoint</Application>
  <PresentationFormat>Custom</PresentationFormat>
  <Paragraphs>378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Avenir LT Std 45Medium</vt:lpstr>
      <vt:lpstr>Arial</vt:lpstr>
      <vt:lpstr>Avenir LT Std 45 Book</vt:lpstr>
      <vt:lpstr>Avenir LT Std 65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TANNY LAI</dc:creator>
  <cp:lastModifiedBy>TANNY LAI</cp:lastModifiedBy>
  <cp:revision>134</cp:revision>
  <dcterms:created xsi:type="dcterms:W3CDTF">2019-12-18T13:47:32Z</dcterms:created>
  <dcterms:modified xsi:type="dcterms:W3CDTF">2019-12-20T09:38:30Z</dcterms:modified>
</cp:coreProperties>
</file>