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801" autoAdjust="0"/>
  </p:normalViewPr>
  <p:slideViewPr>
    <p:cSldViewPr snapToGrid="0">
      <p:cViewPr varScale="1">
        <p:scale>
          <a:sx n="48" d="100"/>
          <a:sy n="48" d="100"/>
        </p:scale>
        <p:origin x="20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20477-4E73-4647-8425-40653B46043F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260CA-B745-41A8-9F32-D30595139E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92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//FOR BILLS//</a:t>
            </a:r>
          </a:p>
          <a:p>
            <a:r>
              <a:rPr lang="en-US" dirty="0"/>
              <a:t>Distribution of patient expenditure:</a:t>
            </a:r>
          </a:p>
          <a:p>
            <a:r>
              <a:rPr lang="en-US" dirty="0"/>
              <a:t>In this scatter plot, we can see the spending (sum of gross cost of each transaction) of each breast cancer patient. Please ignore the gradient.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98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Gross expenditure by category</a:t>
            </a:r>
          </a:p>
          <a:p>
            <a:r>
              <a:rPr lang="en-US" dirty="0"/>
              <a:t>This chart explains that most costs fall under 'CANCER DRUGS'.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14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Avg. Expenditure by category</a:t>
            </a:r>
          </a:p>
          <a:p>
            <a:r>
              <a:rPr lang="en-US" dirty="0"/>
              <a:t>Similar to the one above, this chart shows us the average patient expenditure by category type. This shows that 'RADIATION THERAPY' is the most expensive out of the other categories.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7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//FOR CLINICAL//</a:t>
            </a:r>
          </a:p>
          <a:p>
            <a:r>
              <a:rPr lang="en-US" dirty="0"/>
              <a:t>Age distribution:</a:t>
            </a:r>
          </a:p>
          <a:p>
            <a:r>
              <a:rPr lang="en-US" dirty="0"/>
              <a:t>This is a histogram that displays the age distribution in the clinical datafile.</a:t>
            </a:r>
          </a:p>
          <a:p>
            <a:endParaRPr lang="en-US" dirty="0"/>
          </a:p>
          <a:p>
            <a:r>
              <a:rPr lang="en-US" dirty="0"/>
              <a:t>This chart will be affected by all of the filters in the panel. Which means that the histogram is showing the age distribution of those </a:t>
            </a:r>
            <a:r>
              <a:rPr lang="en-US" dirty="0" err="1"/>
              <a:t>btwn</a:t>
            </a:r>
            <a:r>
              <a:rPr lang="en-US" dirty="0"/>
              <a:t> the age of 30+ to 60+, </a:t>
            </a:r>
            <a:r>
              <a:rPr lang="en-US" dirty="0" err="1"/>
              <a:t>tnm</a:t>
            </a:r>
            <a:r>
              <a:rPr lang="en-US" dirty="0"/>
              <a:t> stage 2, </a:t>
            </a:r>
            <a:r>
              <a:rPr lang="en-US" dirty="0" err="1"/>
              <a:t>er</a:t>
            </a:r>
            <a:r>
              <a:rPr lang="en-US" dirty="0"/>
              <a:t> positive, </a:t>
            </a:r>
            <a:r>
              <a:rPr lang="en-US" dirty="0" err="1"/>
              <a:t>pr</a:t>
            </a:r>
            <a:r>
              <a:rPr lang="en-US" dirty="0"/>
              <a:t> positive, her2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59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Proportion of Alive vs Dead:</a:t>
            </a:r>
          </a:p>
          <a:p>
            <a:r>
              <a:rPr lang="en-US" dirty="0"/>
              <a:t>Displays the percentages of patients that are alive, dead due to breast cancer,  dead due to other causes, or dead due to unknown causes.</a:t>
            </a:r>
          </a:p>
          <a:p>
            <a:endParaRPr lang="en-US" dirty="0"/>
          </a:p>
          <a:p>
            <a:r>
              <a:rPr lang="en-US" dirty="0"/>
              <a:t>This chart will be affected by all of the filters. Which means that the bar chart is showing the status (alive/dead) distribution of those </a:t>
            </a:r>
            <a:r>
              <a:rPr lang="en-US" dirty="0" err="1"/>
              <a:t>btwn</a:t>
            </a:r>
            <a:r>
              <a:rPr lang="en-US" dirty="0"/>
              <a:t> the age of 30+ to 60+, </a:t>
            </a:r>
            <a:r>
              <a:rPr lang="en-US" dirty="0" err="1"/>
              <a:t>tnm</a:t>
            </a:r>
            <a:r>
              <a:rPr lang="en-US" dirty="0"/>
              <a:t> stage 2, </a:t>
            </a:r>
            <a:r>
              <a:rPr lang="en-US" dirty="0" err="1"/>
              <a:t>er</a:t>
            </a:r>
            <a:r>
              <a:rPr lang="en-US" dirty="0"/>
              <a:t> positive, </a:t>
            </a:r>
            <a:r>
              <a:rPr lang="en-US" dirty="0" err="1"/>
              <a:t>pr</a:t>
            </a:r>
            <a:r>
              <a:rPr lang="en-US" dirty="0"/>
              <a:t> positive, her2 negative.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9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ER &amp; PR:</a:t>
            </a:r>
          </a:p>
          <a:p>
            <a:r>
              <a:rPr lang="en-US" dirty="0"/>
              <a:t>This chart displays the relationship between ER (Estrogen) and PR (progesterone)</a:t>
            </a:r>
          </a:p>
          <a:p>
            <a:endParaRPr lang="en-US" dirty="0"/>
          </a:p>
          <a:p>
            <a:r>
              <a:rPr lang="en-US" dirty="0"/>
              <a:t>This chart will not be affected by the </a:t>
            </a:r>
            <a:r>
              <a:rPr lang="en-US" dirty="0" err="1"/>
              <a:t>er</a:t>
            </a:r>
            <a:r>
              <a:rPr lang="en-US" dirty="0"/>
              <a:t> and </a:t>
            </a:r>
            <a:r>
              <a:rPr lang="en-US" dirty="0" err="1"/>
              <a:t>pr</a:t>
            </a:r>
            <a:r>
              <a:rPr lang="en-US" dirty="0"/>
              <a:t> dropdown as we aim to display the relationship between the 2 hormones. </a:t>
            </a:r>
          </a:p>
          <a:p>
            <a:endParaRPr lang="en-US" dirty="0"/>
          </a:p>
          <a:p>
            <a:r>
              <a:rPr lang="en-US" dirty="0"/>
              <a:t>For patients </a:t>
            </a:r>
            <a:r>
              <a:rPr lang="en-US" dirty="0" err="1"/>
              <a:t>btwn</a:t>
            </a:r>
            <a:r>
              <a:rPr lang="en-US" dirty="0"/>
              <a:t> the age of 30+ to 60+ &amp; </a:t>
            </a:r>
            <a:r>
              <a:rPr lang="en-US" dirty="0" err="1"/>
              <a:t>tnm</a:t>
            </a:r>
            <a:r>
              <a:rPr lang="en-US" dirty="0"/>
              <a:t> stage 2 , this is their </a:t>
            </a:r>
            <a:r>
              <a:rPr lang="en-US" dirty="0" err="1"/>
              <a:t>er</a:t>
            </a:r>
            <a:r>
              <a:rPr lang="en-US" dirty="0"/>
              <a:t> &amp; </a:t>
            </a:r>
            <a:r>
              <a:rPr lang="en-US" dirty="0" err="1"/>
              <a:t>hr</a:t>
            </a:r>
            <a:r>
              <a:rPr lang="en-US" dirty="0"/>
              <a:t> relationship.</a:t>
            </a:r>
          </a:p>
          <a:p>
            <a:endParaRPr lang="en-US" dirty="0"/>
          </a:p>
          <a:p>
            <a:r>
              <a:rPr lang="en-US" dirty="0"/>
              <a:t>Pls let us know if you have any questions!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260CA-B745-41A8-9F32-D30595139EB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4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759-FE4A-443E-88D6-41205995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BD26-BE7A-4DB9-8C9A-30AEB098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E15F-5344-4B95-AD07-70CEBB18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2AD8-1878-4F17-82E4-F9D574E1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052F-C323-47F8-9011-8EFD5DF5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E700-1287-46E5-8D00-53E941C4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A2451-4C9E-4EDC-A43C-B34BE661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A05F-E80E-4739-BAAF-F0197BCD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8089-18A6-452D-9E69-5148AE0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97B2-CC9C-4D70-AD55-2BBDAD2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83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5FB90-9449-4567-95C9-FE5391394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F793-EB1D-42CD-958A-FE9DA709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6314-7AD7-45A5-853D-8EBA4E2B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4ED9-9ABE-4197-992B-B317FCC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60C8-0CB3-4000-827F-DE3575A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9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E7F-6F7D-4CF4-9447-31BEEB6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7272-A0AC-4A90-B1CB-0C5CB324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2AD5-5D75-451E-8C9B-C4CBD01F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32EC-2AC6-4699-9337-ADDA0F6D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502E-7766-47E4-B2BA-2999DEB4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62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AC45-27B0-48CD-B24A-0CCB8F42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58658-2CFE-4652-A6AB-E86B2BF6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50AE-75D0-43B7-AC19-70C40885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0323-2C2D-42BF-89CB-FDC9A126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EC88-B68C-462C-B0FC-6246B71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24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50DC-39F7-43AD-8AA5-64C3CA6D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48DA-D9F1-4038-945F-C7E27067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A60A-DD89-4AF3-963F-79524E7E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9784C-0804-4F19-96AB-6A709779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57E2-B802-422D-9CE0-81E3EE77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957B-4767-432F-9FF5-AACF4DFB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0F00-0EF8-493D-A292-1F2462E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8788-7692-49C3-AD74-3DFD2FC6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87C1-9A8E-454A-8C2B-029A22B0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3B074-794B-44CF-B33E-384CA8783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49D7C-4425-4334-9FD5-92F3246EA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E97A9-6D0A-4DB3-909B-EC034D83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1E2C-35EE-4F43-BF65-6786738D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797B2-7EF4-4BC7-A622-8FB545F1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6929-5239-4CD9-AE06-DE314C31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102A3-5B04-4A47-AF9F-770A967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66975-5E16-4AFB-903E-705B8C3A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86CC-FDCC-4A1E-9496-B133534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39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0BDA0-C7DC-499D-A864-5988480F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26353-C802-4390-A281-F18884E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86620-E188-4A5B-A5EF-5CBB1A7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1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A13-126C-4DA8-B52B-A05F463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0854-73E0-4EB2-904E-7F4903F4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D130-A7FC-4DB7-80E6-A2DA3479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B758D-9700-4275-97C1-FD2B41D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27F02-DBD2-42FB-8ECB-ED4DB27D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134B8-43D6-450D-B4E5-BC13D355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9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9AED-8A5F-49FC-9355-B820646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8D8FF-DE64-45D9-8418-C5DC2890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1A35-0954-48F5-AED8-6006152D3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1D1C-4166-4219-A124-3411020B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84228-7867-4239-9D48-C25554B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2AF-F5F0-41EE-9246-B866BA2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98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A4DFA-23D1-426D-B472-E424987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EF0B-AECF-4C7A-82B2-CD79343E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CA65-A71A-459F-9D75-504BBA6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AECB-036D-4FE3-A595-E173B8AB2F92}" type="datetimeFigureOut">
              <a:rPr lang="en-SG" smtClean="0"/>
              <a:t>25/3/2020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BAD1-9763-4710-B97B-04C043AD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ABFA-59BC-4F10-B42D-BDCAA680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06B8-ADA8-4E80-A6A1-C7B476FBA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2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4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266098-BCCA-478E-9DD8-77357AC2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evice&#10;&#10;Description automatically generated">
            <a:extLst>
              <a:ext uri="{FF2B5EF4-FFF2-40B4-BE49-F238E27FC236}">
                <a16:creationId xmlns:a16="http://schemas.microsoft.com/office/drawing/2014/main" id="{897A9653-EDB3-4840-BBA5-BDC670C1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597424"/>
            <a:ext cx="9951041" cy="36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5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C0059A-4B33-402D-AE0D-775DFD0B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43628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3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1AF137-97AD-49E5-8ED0-56E23FAB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4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A0935-D590-4A51-BEB1-6B8620DE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59407-3A09-49E5-8836-4E440856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63" y="643467"/>
            <a:ext cx="61558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332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Jesslyn Chang</dc:creator>
  <cp:lastModifiedBy>Jesslyn Chang</cp:lastModifiedBy>
  <cp:revision>2</cp:revision>
  <dcterms:created xsi:type="dcterms:W3CDTF">2020-03-25T09:04:20Z</dcterms:created>
  <dcterms:modified xsi:type="dcterms:W3CDTF">2020-03-25T09:14:52Z</dcterms:modified>
</cp:coreProperties>
</file>