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Josefin Sans"/>
      <p:regular r:id="rId16"/>
      <p:bold r:id="rId17"/>
      <p:italic r:id="rId18"/>
      <p:boldItalic r:id="rId19"/>
    </p:embeddedFont>
    <p:embeddedFont>
      <p:font typeface="Josefin Sans Light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JosefinSansLight-regular.fntdata"/><Relationship Id="rId11" Type="http://schemas.openxmlformats.org/officeDocument/2006/relationships/slide" Target="slides/slide6.xml"/><Relationship Id="rId22" Type="http://schemas.openxmlformats.org/officeDocument/2006/relationships/font" Target="fonts/JosefinSansLight-italic.fntdata"/><Relationship Id="rId10" Type="http://schemas.openxmlformats.org/officeDocument/2006/relationships/slide" Target="slides/slide5.xml"/><Relationship Id="rId21" Type="http://schemas.openxmlformats.org/officeDocument/2006/relationships/font" Target="fonts/JosefinSansLight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JosefinSansLight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JosefinSans-bold.fntdata"/><Relationship Id="rId16" Type="http://schemas.openxmlformats.org/officeDocument/2006/relationships/font" Target="fonts/JosefinSans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JosefinSans-boldItalic.fntdata"/><Relationship Id="rId6" Type="http://schemas.openxmlformats.org/officeDocument/2006/relationships/slide" Target="slides/slide1.xml"/><Relationship Id="rId18" Type="http://schemas.openxmlformats.org/officeDocument/2006/relationships/font" Target="fonts/JosefinSans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7bbb3a2500_0_4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7bbb3a2500_0_4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6cb427bc4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6cb427bc4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7bbb3a2500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7bbb3a2500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bbb3a2500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7bbb3a2500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7bbb3a2500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7bbb3a2500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7bbb3a2500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7bbb3a2500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7bbb3a2500_0_3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7bbb3a2500_0_3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7bbb3a2500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7bbb3a2500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7bbb3a2500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7bbb3a2500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1.pn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11" Type="http://schemas.openxmlformats.org/officeDocument/2006/relationships/image" Target="../media/image17.png"/><Relationship Id="rId10" Type="http://schemas.openxmlformats.org/officeDocument/2006/relationships/image" Target="../media/image18.png"/><Relationship Id="rId9" Type="http://schemas.openxmlformats.org/officeDocument/2006/relationships/image" Target="../media/image19.png"/><Relationship Id="rId5" Type="http://schemas.openxmlformats.org/officeDocument/2006/relationships/image" Target="../media/image9.png"/><Relationship Id="rId6" Type="http://schemas.openxmlformats.org/officeDocument/2006/relationships/image" Target="../media/image11.png"/><Relationship Id="rId7" Type="http://schemas.openxmlformats.org/officeDocument/2006/relationships/image" Target="../media/image7.png"/><Relationship Id="rId8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11" Type="http://schemas.openxmlformats.org/officeDocument/2006/relationships/image" Target="../media/image5.png"/><Relationship Id="rId10" Type="http://schemas.openxmlformats.org/officeDocument/2006/relationships/image" Target="../media/image4.png"/><Relationship Id="rId9" Type="http://schemas.openxmlformats.org/officeDocument/2006/relationships/image" Target="../media/image10.png"/><Relationship Id="rId5" Type="http://schemas.openxmlformats.org/officeDocument/2006/relationships/image" Target="../media/image9.png"/><Relationship Id="rId6" Type="http://schemas.openxmlformats.org/officeDocument/2006/relationships/image" Target="../media/image11.png"/><Relationship Id="rId7" Type="http://schemas.openxmlformats.org/officeDocument/2006/relationships/image" Target="../media/image7.png"/><Relationship Id="rId8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9" Type="http://schemas.openxmlformats.org/officeDocument/2006/relationships/image" Target="../media/image4.png"/><Relationship Id="rId5" Type="http://schemas.openxmlformats.org/officeDocument/2006/relationships/image" Target="../media/image6.png"/><Relationship Id="rId6" Type="http://schemas.openxmlformats.org/officeDocument/2006/relationships/image" Target="../media/image9.png"/><Relationship Id="rId7" Type="http://schemas.openxmlformats.org/officeDocument/2006/relationships/image" Target="../media/image11.png"/><Relationship Id="rId8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11" Type="http://schemas.openxmlformats.org/officeDocument/2006/relationships/image" Target="../media/image18.png"/><Relationship Id="rId10" Type="http://schemas.openxmlformats.org/officeDocument/2006/relationships/image" Target="../media/image19.png"/><Relationship Id="rId9" Type="http://schemas.openxmlformats.org/officeDocument/2006/relationships/image" Target="../media/image2.png"/><Relationship Id="rId5" Type="http://schemas.openxmlformats.org/officeDocument/2006/relationships/image" Target="../media/image9.png"/><Relationship Id="rId6" Type="http://schemas.openxmlformats.org/officeDocument/2006/relationships/image" Target="../media/image11.png"/><Relationship Id="rId7" Type="http://schemas.openxmlformats.org/officeDocument/2006/relationships/image" Target="../media/image7.png"/><Relationship Id="rId8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11" Type="http://schemas.openxmlformats.org/officeDocument/2006/relationships/image" Target="../media/image19.png"/><Relationship Id="rId10" Type="http://schemas.openxmlformats.org/officeDocument/2006/relationships/image" Target="../media/image2.png"/><Relationship Id="rId12" Type="http://schemas.openxmlformats.org/officeDocument/2006/relationships/image" Target="../media/image18.png"/><Relationship Id="rId9" Type="http://schemas.openxmlformats.org/officeDocument/2006/relationships/image" Target="../media/image12.png"/><Relationship Id="rId5" Type="http://schemas.openxmlformats.org/officeDocument/2006/relationships/image" Target="../media/image9.png"/><Relationship Id="rId6" Type="http://schemas.openxmlformats.org/officeDocument/2006/relationships/image" Target="../media/image11.png"/><Relationship Id="rId7" Type="http://schemas.openxmlformats.org/officeDocument/2006/relationships/image" Target="../media/image7.png"/><Relationship Id="rId8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11" Type="http://schemas.openxmlformats.org/officeDocument/2006/relationships/image" Target="../media/image18.png"/><Relationship Id="rId10" Type="http://schemas.openxmlformats.org/officeDocument/2006/relationships/image" Target="../media/image19.png"/><Relationship Id="rId9" Type="http://schemas.openxmlformats.org/officeDocument/2006/relationships/image" Target="../media/image2.png"/><Relationship Id="rId5" Type="http://schemas.openxmlformats.org/officeDocument/2006/relationships/image" Target="../media/image9.png"/><Relationship Id="rId6" Type="http://schemas.openxmlformats.org/officeDocument/2006/relationships/image" Target="../media/image11.png"/><Relationship Id="rId7" Type="http://schemas.openxmlformats.org/officeDocument/2006/relationships/image" Target="../media/image7.png"/><Relationship Id="rId8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11" Type="http://schemas.openxmlformats.org/officeDocument/2006/relationships/image" Target="../media/image14.png"/><Relationship Id="rId10" Type="http://schemas.openxmlformats.org/officeDocument/2006/relationships/image" Target="../media/image19.png"/><Relationship Id="rId12" Type="http://schemas.openxmlformats.org/officeDocument/2006/relationships/image" Target="../media/image18.png"/><Relationship Id="rId9" Type="http://schemas.openxmlformats.org/officeDocument/2006/relationships/image" Target="../media/image2.png"/><Relationship Id="rId5" Type="http://schemas.openxmlformats.org/officeDocument/2006/relationships/image" Target="../media/image9.png"/><Relationship Id="rId6" Type="http://schemas.openxmlformats.org/officeDocument/2006/relationships/image" Target="../media/image11.png"/><Relationship Id="rId7" Type="http://schemas.openxmlformats.org/officeDocument/2006/relationships/image" Target="../media/image7.png"/><Relationship Id="rId8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11" Type="http://schemas.openxmlformats.org/officeDocument/2006/relationships/image" Target="../media/image5.png"/><Relationship Id="rId10" Type="http://schemas.openxmlformats.org/officeDocument/2006/relationships/image" Target="../media/image15.png"/><Relationship Id="rId12" Type="http://schemas.openxmlformats.org/officeDocument/2006/relationships/image" Target="../media/image13.png"/><Relationship Id="rId9" Type="http://schemas.openxmlformats.org/officeDocument/2006/relationships/image" Target="../media/image16.png"/><Relationship Id="rId5" Type="http://schemas.openxmlformats.org/officeDocument/2006/relationships/image" Target="../media/image9.png"/><Relationship Id="rId6" Type="http://schemas.openxmlformats.org/officeDocument/2006/relationships/image" Target="../media/image11.png"/><Relationship Id="rId7" Type="http://schemas.openxmlformats.org/officeDocument/2006/relationships/image" Target="../media/image7.png"/><Relationship Id="rId8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11" Type="http://schemas.openxmlformats.org/officeDocument/2006/relationships/image" Target="../media/image18.png"/><Relationship Id="rId10" Type="http://schemas.openxmlformats.org/officeDocument/2006/relationships/image" Target="../media/image19.png"/><Relationship Id="rId9" Type="http://schemas.openxmlformats.org/officeDocument/2006/relationships/image" Target="../media/image20.png"/><Relationship Id="rId5" Type="http://schemas.openxmlformats.org/officeDocument/2006/relationships/image" Target="../media/image9.png"/><Relationship Id="rId6" Type="http://schemas.openxmlformats.org/officeDocument/2006/relationships/image" Target="../media/image11.png"/><Relationship Id="rId7" Type="http://schemas.openxmlformats.org/officeDocument/2006/relationships/image" Target="../media/image7.png"/><Relationship Id="rId8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 amt="80000"/>
          </a:blip>
          <a:srcRect b="0" l="0" r="0" t="11909"/>
          <a:stretch/>
        </p:blipFill>
        <p:spPr>
          <a:xfrm>
            <a:off x="0" y="612250"/>
            <a:ext cx="9144000" cy="453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 rotWithShape="1">
          <a:blip r:embed="rId4">
            <a:alphaModFix/>
          </a:blip>
          <a:srcRect b="0" l="5132" r="0" t="0"/>
          <a:stretch/>
        </p:blipFill>
        <p:spPr>
          <a:xfrm>
            <a:off x="5076775" y="6480325"/>
            <a:ext cx="3390950" cy="2380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 rotWithShape="1">
          <a:blip r:embed="rId5">
            <a:alphaModFix/>
          </a:blip>
          <a:srcRect b="28843" l="19322" r="15902" t="11103"/>
          <a:stretch/>
        </p:blipFill>
        <p:spPr>
          <a:xfrm>
            <a:off x="96400" y="98600"/>
            <a:ext cx="543650" cy="48097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655950" y="123250"/>
            <a:ext cx="26079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Josefin Sans"/>
                <a:ea typeface="Josefin Sans"/>
                <a:cs typeface="Josefin Sans"/>
                <a:sym typeface="Josefin Sans"/>
              </a:rPr>
              <a:t>C.A.R.E  </a:t>
            </a:r>
            <a:r>
              <a:rPr lang="en-GB" sz="1000">
                <a:latin typeface="Josefin Sans"/>
                <a:ea typeface="Josefin Sans"/>
                <a:cs typeface="Josefin Sans"/>
                <a:sym typeface="Josefin Sans"/>
              </a:rPr>
              <a:t>Breast Cancer Prediction Tool</a:t>
            </a:r>
            <a:endParaRPr sz="100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6117850" y="1178600"/>
            <a:ext cx="2555700" cy="3399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 txBox="1"/>
          <p:nvPr/>
        </p:nvSpPr>
        <p:spPr>
          <a:xfrm>
            <a:off x="6223600" y="1441875"/>
            <a:ext cx="20115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Josefin Sans"/>
                <a:ea typeface="Josefin Sans"/>
                <a:cs typeface="Josefin Sans"/>
                <a:sym typeface="Josefin Sans"/>
              </a:rPr>
              <a:t> </a:t>
            </a:r>
            <a:r>
              <a:rPr b="1" lang="en-GB">
                <a:latin typeface="Josefin Sans"/>
                <a:ea typeface="Josefin Sans"/>
                <a:cs typeface="Josefin Sans"/>
                <a:sym typeface="Josefin Sans"/>
              </a:rPr>
              <a:t>C.A.R.E</a:t>
            </a:r>
            <a:endParaRPr b="1"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0" y="550"/>
            <a:ext cx="9144000" cy="6117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6310575" y="1797325"/>
            <a:ext cx="20115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B7B7B7"/>
                </a:solidFill>
                <a:latin typeface="Josefin Sans Light"/>
                <a:ea typeface="Josefin Sans Light"/>
                <a:cs typeface="Josefin Sans Light"/>
                <a:sym typeface="Josefin Sans Light"/>
              </a:rPr>
              <a:t>User ID</a:t>
            </a:r>
            <a:endParaRPr sz="900">
              <a:solidFill>
                <a:srgbClr val="B7B7B7"/>
              </a:solidFill>
              <a:latin typeface="Josefin Sans Light"/>
              <a:ea typeface="Josefin Sans Light"/>
              <a:cs typeface="Josefin Sans Light"/>
              <a:sym typeface="Josefin Sans Light"/>
            </a:endParaRPr>
          </a:p>
        </p:txBody>
      </p:sp>
      <p:cxnSp>
        <p:nvCxnSpPr>
          <p:cNvPr id="62" name="Google Shape;62;p13"/>
          <p:cNvCxnSpPr/>
          <p:nvPr/>
        </p:nvCxnSpPr>
        <p:spPr>
          <a:xfrm flipH="1" rot="10800000">
            <a:off x="6405700" y="2248975"/>
            <a:ext cx="1980000" cy="36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" name="Google Shape;63;p13"/>
          <p:cNvSpPr txBox="1"/>
          <p:nvPr/>
        </p:nvSpPr>
        <p:spPr>
          <a:xfrm>
            <a:off x="6310575" y="2313875"/>
            <a:ext cx="20115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B7B7B7"/>
                </a:solidFill>
                <a:latin typeface="Josefin Sans Light"/>
                <a:ea typeface="Josefin Sans Light"/>
                <a:cs typeface="Josefin Sans Light"/>
                <a:sym typeface="Josefin Sans Light"/>
              </a:rPr>
              <a:t>Password</a:t>
            </a:r>
            <a:endParaRPr sz="900">
              <a:solidFill>
                <a:srgbClr val="B7B7B7"/>
              </a:solidFill>
              <a:latin typeface="Josefin Sans Light"/>
              <a:ea typeface="Josefin Sans Light"/>
              <a:cs typeface="Josefin Sans Light"/>
              <a:sym typeface="Josefin Sans Light"/>
            </a:endParaRPr>
          </a:p>
        </p:txBody>
      </p:sp>
      <p:cxnSp>
        <p:nvCxnSpPr>
          <p:cNvPr id="64" name="Google Shape;64;p13"/>
          <p:cNvCxnSpPr/>
          <p:nvPr/>
        </p:nvCxnSpPr>
        <p:spPr>
          <a:xfrm flipH="1" rot="10800000">
            <a:off x="6405700" y="2743175"/>
            <a:ext cx="1980000" cy="48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" name="Google Shape;65;p13"/>
          <p:cNvSpPr/>
          <p:nvPr/>
        </p:nvSpPr>
        <p:spPr>
          <a:xfrm>
            <a:off x="6373525" y="3156775"/>
            <a:ext cx="1980000" cy="316500"/>
          </a:xfrm>
          <a:prstGeom prst="roundRect">
            <a:avLst>
              <a:gd fmla="val 16667" name="adj"/>
            </a:avLst>
          </a:prstGeom>
          <a:solidFill>
            <a:srgbClr val="0737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rPr>
              <a:t>Login</a:t>
            </a:r>
            <a:endParaRPr b="1" sz="1200">
              <a:solidFill>
                <a:srgbClr val="FFFFFF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66" name="Google Shape;66;p13"/>
          <p:cNvSpPr txBox="1"/>
          <p:nvPr/>
        </p:nvSpPr>
        <p:spPr>
          <a:xfrm>
            <a:off x="6310575" y="3961100"/>
            <a:ext cx="15447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666666"/>
                </a:solidFill>
                <a:latin typeface="Josefin Sans Light"/>
                <a:ea typeface="Josefin Sans Light"/>
                <a:cs typeface="Josefin Sans Light"/>
                <a:sym typeface="Josefin Sans Light"/>
              </a:rPr>
              <a:t>Forgot User ID or password?</a:t>
            </a:r>
            <a:endParaRPr sz="800">
              <a:solidFill>
                <a:srgbClr val="666666"/>
              </a:solidFill>
              <a:latin typeface="Josefin Sans Light"/>
              <a:ea typeface="Josefin Sans Light"/>
              <a:cs typeface="Josefin Sans Light"/>
              <a:sym typeface="Josefin Sans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666666"/>
                </a:solidFill>
                <a:latin typeface="Josefin Sans Light"/>
                <a:ea typeface="Josefin Sans Light"/>
                <a:cs typeface="Josefin Sans Light"/>
                <a:sym typeface="Josefin Sans Light"/>
              </a:rPr>
              <a:t>Need Help?</a:t>
            </a:r>
            <a:endParaRPr sz="800">
              <a:solidFill>
                <a:srgbClr val="666666"/>
              </a:solidFill>
              <a:latin typeface="Josefin Sans Light"/>
              <a:ea typeface="Josefin Sans Light"/>
              <a:cs typeface="Josefin Sans Light"/>
              <a:sym typeface="Josefi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B7B7B7"/>
              </a:solidFill>
              <a:latin typeface="Josefin Sans Light"/>
              <a:ea typeface="Josefin Sans Light"/>
              <a:cs typeface="Josefin Sans Light"/>
              <a:sym typeface="Josefin Sans Light"/>
            </a:endParaRPr>
          </a:p>
        </p:txBody>
      </p:sp>
      <p:sp>
        <p:nvSpPr>
          <p:cNvPr id="67" name="Google Shape;67;p13"/>
          <p:cNvSpPr/>
          <p:nvPr/>
        </p:nvSpPr>
        <p:spPr>
          <a:xfrm>
            <a:off x="6373525" y="3563675"/>
            <a:ext cx="1980000" cy="3165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latin typeface="Josefin Sans"/>
                <a:ea typeface="Josefin Sans"/>
                <a:cs typeface="Josefin Sans"/>
                <a:sym typeface="Josefin Sans"/>
              </a:rPr>
              <a:t>Register</a:t>
            </a:r>
            <a:endParaRPr b="1" sz="120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68" name="Google Shape;68;p13"/>
          <p:cNvSpPr txBox="1"/>
          <p:nvPr/>
        </p:nvSpPr>
        <p:spPr>
          <a:xfrm>
            <a:off x="6310575" y="2749875"/>
            <a:ext cx="15447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666666"/>
                </a:solidFill>
                <a:latin typeface="Josefin Sans Light"/>
                <a:ea typeface="Josefin Sans Light"/>
                <a:cs typeface="Josefin Sans Light"/>
                <a:sym typeface="Josefin Sans Light"/>
              </a:rPr>
              <a:t>☐ Remember Me</a:t>
            </a:r>
            <a:endParaRPr sz="900">
              <a:solidFill>
                <a:srgbClr val="666666"/>
              </a:solidFill>
              <a:latin typeface="Josefin Sans Light"/>
              <a:ea typeface="Josefin Sans Light"/>
              <a:cs typeface="Josefin Sans Light"/>
              <a:sym typeface="Josefi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B7B7B7"/>
              </a:solidFill>
              <a:latin typeface="Josefin Sans Light"/>
              <a:ea typeface="Josefin Sans Light"/>
              <a:cs typeface="Josefin Sans Light"/>
              <a:sym typeface="Josefin Sans Light"/>
            </a:endParaRPr>
          </a:p>
        </p:txBody>
      </p:sp>
      <p:pic>
        <p:nvPicPr>
          <p:cNvPr id="69" name="Google Shape;69;p13"/>
          <p:cNvPicPr preferRelativeResize="0"/>
          <p:nvPr/>
        </p:nvPicPr>
        <p:blipFill rotWithShape="1">
          <a:blip r:embed="rId6">
            <a:alphaModFix/>
          </a:blip>
          <a:srcRect b="23978" l="0" r="0" t="20721"/>
          <a:stretch/>
        </p:blipFill>
        <p:spPr>
          <a:xfrm>
            <a:off x="7855275" y="4695887"/>
            <a:ext cx="1266300" cy="48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2"/>
          <p:cNvSpPr txBox="1"/>
          <p:nvPr/>
        </p:nvSpPr>
        <p:spPr>
          <a:xfrm>
            <a:off x="444275" y="611700"/>
            <a:ext cx="8699700" cy="4531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22"/>
          <p:cNvSpPr txBox="1"/>
          <p:nvPr/>
        </p:nvSpPr>
        <p:spPr>
          <a:xfrm>
            <a:off x="7881800" y="295750"/>
            <a:ext cx="5436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666666"/>
                </a:solidFill>
                <a:latin typeface="Josefin Sans Light"/>
                <a:ea typeface="Josefin Sans Light"/>
                <a:cs typeface="Josefin Sans Light"/>
                <a:sym typeface="Josefin Sans Light"/>
              </a:rPr>
              <a:t>Help</a:t>
            </a:r>
            <a:endParaRPr sz="900">
              <a:solidFill>
                <a:srgbClr val="666666"/>
              </a:solidFill>
              <a:latin typeface="Josefin Sans Light"/>
              <a:ea typeface="Josefin Sans Light"/>
              <a:cs typeface="Josefin Sans Light"/>
              <a:sym typeface="Josefi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B7B7B7"/>
              </a:solidFill>
              <a:latin typeface="Josefin Sans Light"/>
              <a:ea typeface="Josefin Sans Light"/>
              <a:cs typeface="Josefin Sans Light"/>
              <a:sym typeface="Josefin Sans Light"/>
            </a:endParaRPr>
          </a:p>
        </p:txBody>
      </p:sp>
      <p:pic>
        <p:nvPicPr>
          <p:cNvPr id="350" name="Google Shape;350;p22"/>
          <p:cNvPicPr preferRelativeResize="0"/>
          <p:nvPr/>
        </p:nvPicPr>
        <p:blipFill rotWithShape="1">
          <a:blip r:embed="rId3">
            <a:alphaModFix/>
          </a:blip>
          <a:srcRect b="28843" l="19322" r="15902" t="11103"/>
          <a:stretch/>
        </p:blipFill>
        <p:spPr>
          <a:xfrm>
            <a:off x="96400" y="98600"/>
            <a:ext cx="543650" cy="480975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22"/>
          <p:cNvSpPr txBox="1"/>
          <p:nvPr/>
        </p:nvSpPr>
        <p:spPr>
          <a:xfrm>
            <a:off x="655950" y="123250"/>
            <a:ext cx="26079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Josefin Sans"/>
                <a:ea typeface="Josefin Sans"/>
                <a:cs typeface="Josefin Sans"/>
                <a:sym typeface="Josefin Sans"/>
              </a:rPr>
              <a:t>C.A.R.E  </a:t>
            </a:r>
            <a:r>
              <a:rPr lang="en-GB" sz="1000">
                <a:latin typeface="Josefin Sans"/>
                <a:ea typeface="Josefin Sans"/>
                <a:cs typeface="Josefin Sans"/>
                <a:sym typeface="Josefin Sans"/>
              </a:rPr>
              <a:t>Breast Cancer Prediction Tool</a:t>
            </a:r>
            <a:endParaRPr sz="100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352" name="Google Shape;352;p22"/>
          <p:cNvSpPr txBox="1"/>
          <p:nvPr/>
        </p:nvSpPr>
        <p:spPr>
          <a:xfrm>
            <a:off x="0" y="0"/>
            <a:ext cx="9144000" cy="6117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22"/>
          <p:cNvSpPr txBox="1"/>
          <p:nvPr/>
        </p:nvSpPr>
        <p:spPr>
          <a:xfrm>
            <a:off x="8425400" y="295750"/>
            <a:ext cx="5436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666666"/>
                </a:solidFill>
                <a:latin typeface="Josefin Sans Light"/>
                <a:ea typeface="Josefin Sans Light"/>
                <a:cs typeface="Josefin Sans Light"/>
                <a:sym typeface="Josefin Sans Light"/>
              </a:rPr>
              <a:t>Logout</a:t>
            </a:r>
            <a:endParaRPr sz="900">
              <a:solidFill>
                <a:srgbClr val="666666"/>
              </a:solidFill>
              <a:latin typeface="Josefin Sans Light"/>
              <a:ea typeface="Josefin Sans Light"/>
              <a:cs typeface="Josefin Sans Light"/>
              <a:sym typeface="Josefi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B7B7B7"/>
              </a:solidFill>
              <a:latin typeface="Josefin Sans Light"/>
              <a:ea typeface="Josefin Sans Light"/>
              <a:cs typeface="Josefin Sans Light"/>
              <a:sym typeface="Josefin Sans Light"/>
            </a:endParaRPr>
          </a:p>
        </p:txBody>
      </p:sp>
      <p:pic>
        <p:nvPicPr>
          <p:cNvPr id="354" name="Google Shape;35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95525" y="178725"/>
            <a:ext cx="205550" cy="20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631100" y="215400"/>
            <a:ext cx="132200" cy="13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59938" y="178721"/>
            <a:ext cx="205550" cy="205550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22"/>
          <p:cNvSpPr txBox="1"/>
          <p:nvPr/>
        </p:nvSpPr>
        <p:spPr>
          <a:xfrm>
            <a:off x="7224650" y="295738"/>
            <a:ext cx="5436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666666"/>
                </a:solidFill>
                <a:latin typeface="Josefin Sans Light"/>
                <a:ea typeface="Josefin Sans Light"/>
                <a:cs typeface="Josefin Sans Light"/>
                <a:sym typeface="Josefin Sans Light"/>
              </a:rPr>
              <a:t>Profile</a:t>
            </a:r>
            <a:endParaRPr sz="900">
              <a:solidFill>
                <a:srgbClr val="666666"/>
              </a:solidFill>
              <a:latin typeface="Josefin Sans Light"/>
              <a:ea typeface="Josefin Sans Light"/>
              <a:cs typeface="Josefin Sans Light"/>
              <a:sym typeface="Josefi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B7B7B7"/>
              </a:solidFill>
              <a:latin typeface="Josefin Sans Light"/>
              <a:ea typeface="Josefin Sans Light"/>
              <a:cs typeface="Josefin Sans Light"/>
              <a:sym typeface="Josefin Sans Light"/>
            </a:endParaRPr>
          </a:p>
        </p:txBody>
      </p:sp>
      <p:pic>
        <p:nvPicPr>
          <p:cNvPr id="358" name="Google Shape;358;p22"/>
          <p:cNvPicPr preferRelativeResize="0"/>
          <p:nvPr/>
        </p:nvPicPr>
        <p:blipFill rotWithShape="1">
          <a:blip r:embed="rId7">
            <a:alphaModFix/>
          </a:blip>
          <a:srcRect b="0" l="-14210" r="14209" t="0"/>
          <a:stretch/>
        </p:blipFill>
        <p:spPr>
          <a:xfrm>
            <a:off x="6709113" y="190901"/>
            <a:ext cx="181199" cy="181199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22"/>
          <p:cNvSpPr txBox="1"/>
          <p:nvPr/>
        </p:nvSpPr>
        <p:spPr>
          <a:xfrm>
            <a:off x="6567525" y="295750"/>
            <a:ext cx="5436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666666"/>
                </a:solidFill>
                <a:latin typeface="Josefin Sans Light"/>
                <a:ea typeface="Josefin Sans Light"/>
                <a:cs typeface="Josefin Sans Light"/>
                <a:sym typeface="Josefin Sans Light"/>
              </a:rPr>
              <a:t>Search</a:t>
            </a:r>
            <a:endParaRPr sz="900">
              <a:solidFill>
                <a:srgbClr val="666666"/>
              </a:solidFill>
              <a:latin typeface="Josefin Sans Light"/>
              <a:ea typeface="Josefin Sans Light"/>
              <a:cs typeface="Josefin Sans Light"/>
              <a:sym typeface="Josefi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B7B7B7"/>
              </a:solidFill>
              <a:latin typeface="Josefin Sans Light"/>
              <a:ea typeface="Josefin Sans Light"/>
              <a:cs typeface="Josefin Sans Light"/>
              <a:sym typeface="Josefin Sans Light"/>
            </a:endParaRPr>
          </a:p>
        </p:txBody>
      </p:sp>
      <p:pic>
        <p:nvPicPr>
          <p:cNvPr id="360" name="Google Shape;360;p2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033918" y="178718"/>
            <a:ext cx="205550" cy="205550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22"/>
          <p:cNvSpPr txBox="1"/>
          <p:nvPr/>
        </p:nvSpPr>
        <p:spPr>
          <a:xfrm>
            <a:off x="5887250" y="295750"/>
            <a:ext cx="5436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666666"/>
                </a:solidFill>
                <a:latin typeface="Josefin Sans Light"/>
                <a:ea typeface="Josefin Sans Light"/>
                <a:cs typeface="Josefin Sans Light"/>
                <a:sym typeface="Josefin Sans Light"/>
              </a:rPr>
              <a:t>Home</a:t>
            </a:r>
            <a:endParaRPr sz="900">
              <a:solidFill>
                <a:srgbClr val="666666"/>
              </a:solidFill>
              <a:latin typeface="Josefin Sans Light"/>
              <a:ea typeface="Josefin Sans Light"/>
              <a:cs typeface="Josefin Sans Light"/>
              <a:sym typeface="Josefi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B7B7B7"/>
              </a:solidFill>
              <a:latin typeface="Josefin Sans Light"/>
              <a:ea typeface="Josefin Sans Light"/>
              <a:cs typeface="Josefin Sans Light"/>
              <a:sym typeface="Josefin Sans Light"/>
            </a:endParaRPr>
          </a:p>
        </p:txBody>
      </p:sp>
      <p:sp>
        <p:nvSpPr>
          <p:cNvPr id="362" name="Google Shape;362;p22"/>
          <p:cNvSpPr/>
          <p:nvPr/>
        </p:nvSpPr>
        <p:spPr>
          <a:xfrm>
            <a:off x="575" y="612250"/>
            <a:ext cx="443700" cy="4531800"/>
          </a:xfrm>
          <a:prstGeom prst="rect">
            <a:avLst/>
          </a:prstGeom>
          <a:solidFill>
            <a:srgbClr val="0D2D4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22"/>
          <p:cNvSpPr txBox="1"/>
          <p:nvPr/>
        </p:nvSpPr>
        <p:spPr>
          <a:xfrm>
            <a:off x="605525" y="704725"/>
            <a:ext cx="2607900" cy="4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latin typeface="Josefin Sans"/>
                <a:ea typeface="Josefin Sans"/>
                <a:cs typeface="Josefin Sans"/>
                <a:sym typeface="Josefin Sans"/>
              </a:rPr>
              <a:t>Cost </a:t>
            </a:r>
            <a:r>
              <a:rPr b="1" lang="en-GB" sz="1800">
                <a:latin typeface="Josefin Sans"/>
                <a:ea typeface="Josefin Sans"/>
                <a:cs typeface="Josefin Sans"/>
                <a:sym typeface="Josefin Sans"/>
              </a:rPr>
              <a:t>Prediction</a:t>
            </a:r>
            <a:endParaRPr b="1" sz="180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364" name="Google Shape;364;p22"/>
          <p:cNvSpPr/>
          <p:nvPr/>
        </p:nvSpPr>
        <p:spPr>
          <a:xfrm>
            <a:off x="575" y="611700"/>
            <a:ext cx="443700" cy="316500"/>
          </a:xfrm>
          <a:prstGeom prst="rect">
            <a:avLst/>
          </a:prstGeom>
          <a:solidFill>
            <a:srgbClr val="08437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22"/>
          <p:cNvSpPr txBox="1"/>
          <p:nvPr/>
        </p:nvSpPr>
        <p:spPr>
          <a:xfrm>
            <a:off x="57275" y="520500"/>
            <a:ext cx="330300" cy="4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rPr>
              <a:t>&gt;</a:t>
            </a:r>
            <a:endParaRPr b="1" sz="1800">
              <a:solidFill>
                <a:srgbClr val="FFFFFF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366" name="Google Shape;366;p22"/>
          <p:cNvSpPr/>
          <p:nvPr/>
        </p:nvSpPr>
        <p:spPr>
          <a:xfrm>
            <a:off x="863225" y="1377400"/>
            <a:ext cx="6089400" cy="3766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22"/>
          <p:cNvSpPr txBox="1"/>
          <p:nvPr/>
        </p:nvSpPr>
        <p:spPr>
          <a:xfrm>
            <a:off x="7120550" y="1366957"/>
            <a:ext cx="1802100" cy="3766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Filters</a:t>
            </a:r>
            <a:endParaRPr/>
          </a:p>
        </p:txBody>
      </p:sp>
      <p:sp>
        <p:nvSpPr>
          <p:cNvPr id="368" name="Google Shape;368;p22"/>
          <p:cNvSpPr txBox="1"/>
          <p:nvPr/>
        </p:nvSpPr>
        <p:spPr>
          <a:xfrm>
            <a:off x="1049623" y="1508850"/>
            <a:ext cx="1881600" cy="4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rPr>
              <a:t>Estimated Cost</a:t>
            </a:r>
            <a:r>
              <a:rPr lang="en-GB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rPr>
              <a:t>:</a:t>
            </a:r>
            <a:endParaRPr>
              <a:solidFill>
                <a:srgbClr val="434343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369" name="Google Shape;369;p22"/>
          <p:cNvSpPr txBox="1"/>
          <p:nvPr/>
        </p:nvSpPr>
        <p:spPr>
          <a:xfrm>
            <a:off x="2541600" y="1508850"/>
            <a:ext cx="964200" cy="4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Josefin Sans"/>
                <a:ea typeface="Josefin Sans"/>
                <a:cs typeface="Josefin Sans"/>
                <a:sym typeface="Josefin Sans"/>
              </a:rPr>
              <a:t>$10,000</a:t>
            </a:r>
            <a:endParaRPr b="1"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370" name="Google Shape;370;p22"/>
          <p:cNvSpPr txBox="1"/>
          <p:nvPr/>
        </p:nvSpPr>
        <p:spPr>
          <a:xfrm>
            <a:off x="860075" y="4857550"/>
            <a:ext cx="2098800" cy="2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rPr>
              <a:t>*Prediction accurate as at 20 December 2019</a:t>
            </a:r>
            <a:endParaRPr sz="700">
              <a:solidFill>
                <a:srgbClr val="434343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pic>
        <p:nvPicPr>
          <p:cNvPr id="371" name="Google Shape;371;p2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19650" y="1205850"/>
            <a:ext cx="205550" cy="20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2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94825" y="1751963"/>
            <a:ext cx="255175" cy="25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22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346500" y="2103251"/>
            <a:ext cx="4579925" cy="1680602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/>
        </p:nvSpPr>
        <p:spPr>
          <a:xfrm>
            <a:off x="2028000" y="611700"/>
            <a:ext cx="7116000" cy="4531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4"/>
          <p:cNvSpPr txBox="1"/>
          <p:nvPr/>
        </p:nvSpPr>
        <p:spPr>
          <a:xfrm>
            <a:off x="7881800" y="295750"/>
            <a:ext cx="5436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666666"/>
                </a:solidFill>
                <a:latin typeface="Josefin Sans Light"/>
                <a:ea typeface="Josefin Sans Light"/>
                <a:cs typeface="Josefin Sans Light"/>
                <a:sym typeface="Josefin Sans Light"/>
              </a:rPr>
              <a:t>Help</a:t>
            </a:r>
            <a:endParaRPr sz="900">
              <a:solidFill>
                <a:srgbClr val="666666"/>
              </a:solidFill>
              <a:latin typeface="Josefin Sans Light"/>
              <a:ea typeface="Josefin Sans Light"/>
              <a:cs typeface="Josefin Sans Light"/>
              <a:sym typeface="Josefi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B7B7B7"/>
              </a:solidFill>
              <a:latin typeface="Josefin Sans Light"/>
              <a:ea typeface="Josefin Sans Light"/>
              <a:cs typeface="Josefin Sans Light"/>
              <a:sym typeface="Josefin Sans Light"/>
            </a:endParaRPr>
          </a:p>
        </p:txBody>
      </p:sp>
      <p:pic>
        <p:nvPicPr>
          <p:cNvPr id="76" name="Google Shape;76;p14"/>
          <p:cNvPicPr preferRelativeResize="0"/>
          <p:nvPr/>
        </p:nvPicPr>
        <p:blipFill rotWithShape="1">
          <a:blip r:embed="rId3">
            <a:alphaModFix/>
          </a:blip>
          <a:srcRect b="28843" l="19322" r="15902" t="11103"/>
          <a:stretch/>
        </p:blipFill>
        <p:spPr>
          <a:xfrm>
            <a:off x="96400" y="98600"/>
            <a:ext cx="543650" cy="48097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4"/>
          <p:cNvSpPr txBox="1"/>
          <p:nvPr/>
        </p:nvSpPr>
        <p:spPr>
          <a:xfrm>
            <a:off x="655950" y="123250"/>
            <a:ext cx="26079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Josefin Sans"/>
                <a:ea typeface="Josefin Sans"/>
                <a:cs typeface="Josefin Sans"/>
                <a:sym typeface="Josefin Sans"/>
              </a:rPr>
              <a:t>C.A.R.E  </a:t>
            </a:r>
            <a:r>
              <a:rPr lang="en-GB" sz="1000">
                <a:latin typeface="Josefin Sans"/>
                <a:ea typeface="Josefin Sans"/>
                <a:cs typeface="Josefin Sans"/>
                <a:sym typeface="Josefin Sans"/>
              </a:rPr>
              <a:t>Breast Cancer Prediction Tool</a:t>
            </a:r>
            <a:endParaRPr sz="100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78" name="Google Shape;78;p14"/>
          <p:cNvSpPr txBox="1"/>
          <p:nvPr/>
        </p:nvSpPr>
        <p:spPr>
          <a:xfrm>
            <a:off x="0" y="0"/>
            <a:ext cx="9144000" cy="6117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4"/>
          <p:cNvSpPr txBox="1"/>
          <p:nvPr/>
        </p:nvSpPr>
        <p:spPr>
          <a:xfrm>
            <a:off x="8425400" y="295750"/>
            <a:ext cx="5436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666666"/>
                </a:solidFill>
                <a:latin typeface="Josefin Sans Light"/>
                <a:ea typeface="Josefin Sans Light"/>
                <a:cs typeface="Josefin Sans Light"/>
                <a:sym typeface="Josefin Sans Light"/>
              </a:rPr>
              <a:t>Logout</a:t>
            </a:r>
            <a:endParaRPr sz="900">
              <a:solidFill>
                <a:srgbClr val="666666"/>
              </a:solidFill>
              <a:latin typeface="Josefin Sans Light"/>
              <a:ea typeface="Josefin Sans Light"/>
              <a:cs typeface="Josefin Sans Light"/>
              <a:sym typeface="Josefi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B7B7B7"/>
              </a:solidFill>
              <a:latin typeface="Josefin Sans Light"/>
              <a:ea typeface="Josefin Sans Light"/>
              <a:cs typeface="Josefin Sans Light"/>
              <a:sym typeface="Josefin Sans Light"/>
            </a:endParaRPr>
          </a:p>
        </p:txBody>
      </p:sp>
      <p:pic>
        <p:nvPicPr>
          <p:cNvPr id="80" name="Google Shape;8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95525" y="178725"/>
            <a:ext cx="205550" cy="20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631100" y="215400"/>
            <a:ext cx="132200" cy="13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59938" y="178721"/>
            <a:ext cx="205550" cy="20555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4"/>
          <p:cNvSpPr txBox="1"/>
          <p:nvPr/>
        </p:nvSpPr>
        <p:spPr>
          <a:xfrm>
            <a:off x="7224650" y="295738"/>
            <a:ext cx="5436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666666"/>
                </a:solidFill>
                <a:latin typeface="Josefin Sans Light"/>
                <a:ea typeface="Josefin Sans Light"/>
                <a:cs typeface="Josefin Sans Light"/>
                <a:sym typeface="Josefin Sans Light"/>
              </a:rPr>
              <a:t>Profile</a:t>
            </a:r>
            <a:endParaRPr sz="900">
              <a:solidFill>
                <a:srgbClr val="666666"/>
              </a:solidFill>
              <a:latin typeface="Josefin Sans Light"/>
              <a:ea typeface="Josefin Sans Light"/>
              <a:cs typeface="Josefin Sans Light"/>
              <a:sym typeface="Josefi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B7B7B7"/>
              </a:solidFill>
              <a:latin typeface="Josefin Sans Light"/>
              <a:ea typeface="Josefin Sans Light"/>
              <a:cs typeface="Josefin Sans Light"/>
              <a:sym typeface="Josefin Sans Light"/>
            </a:endParaRPr>
          </a:p>
        </p:txBody>
      </p:sp>
      <p:sp>
        <p:nvSpPr>
          <p:cNvPr id="84" name="Google Shape;84;p14"/>
          <p:cNvSpPr txBox="1"/>
          <p:nvPr/>
        </p:nvSpPr>
        <p:spPr>
          <a:xfrm>
            <a:off x="2388500" y="778825"/>
            <a:ext cx="2607900" cy="4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latin typeface="Josefin Sans"/>
                <a:ea typeface="Josefin Sans"/>
                <a:cs typeface="Josefin Sans"/>
                <a:sym typeface="Josefin Sans"/>
              </a:rPr>
              <a:t>Summary Dashboard</a:t>
            </a:r>
            <a:endParaRPr b="1" sz="180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pic>
        <p:nvPicPr>
          <p:cNvPr id="85" name="Google Shape;85;p14"/>
          <p:cNvPicPr preferRelativeResize="0"/>
          <p:nvPr/>
        </p:nvPicPr>
        <p:blipFill rotWithShape="1">
          <a:blip r:embed="rId7">
            <a:alphaModFix/>
          </a:blip>
          <a:srcRect b="0" l="-14210" r="14209" t="0"/>
          <a:stretch/>
        </p:blipFill>
        <p:spPr>
          <a:xfrm>
            <a:off x="6709113" y="190901"/>
            <a:ext cx="181199" cy="181199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4"/>
          <p:cNvSpPr txBox="1"/>
          <p:nvPr/>
        </p:nvSpPr>
        <p:spPr>
          <a:xfrm>
            <a:off x="6567525" y="295750"/>
            <a:ext cx="5436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666666"/>
                </a:solidFill>
                <a:latin typeface="Josefin Sans Light"/>
                <a:ea typeface="Josefin Sans Light"/>
                <a:cs typeface="Josefin Sans Light"/>
                <a:sym typeface="Josefin Sans Light"/>
              </a:rPr>
              <a:t>Search</a:t>
            </a:r>
            <a:endParaRPr sz="900">
              <a:solidFill>
                <a:srgbClr val="666666"/>
              </a:solidFill>
              <a:latin typeface="Josefin Sans Light"/>
              <a:ea typeface="Josefin Sans Light"/>
              <a:cs typeface="Josefin Sans Light"/>
              <a:sym typeface="Josefi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B7B7B7"/>
              </a:solidFill>
              <a:latin typeface="Josefin Sans Light"/>
              <a:ea typeface="Josefin Sans Light"/>
              <a:cs typeface="Josefin Sans Light"/>
              <a:sym typeface="Josefin Sans Light"/>
            </a:endParaRPr>
          </a:p>
        </p:txBody>
      </p:sp>
      <p:sp>
        <p:nvSpPr>
          <p:cNvPr id="87" name="Google Shape;87;p14"/>
          <p:cNvSpPr/>
          <p:nvPr/>
        </p:nvSpPr>
        <p:spPr>
          <a:xfrm>
            <a:off x="2446425" y="1340310"/>
            <a:ext cx="6522600" cy="1110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4"/>
          <p:cNvSpPr txBox="1"/>
          <p:nvPr/>
        </p:nvSpPr>
        <p:spPr>
          <a:xfrm>
            <a:off x="2772625" y="1525600"/>
            <a:ext cx="1141500" cy="4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999999"/>
                </a:solidFill>
                <a:latin typeface="Josefin Sans"/>
                <a:ea typeface="Josefin Sans"/>
                <a:cs typeface="Josefin Sans"/>
                <a:sym typeface="Josefin Sans"/>
              </a:rPr>
              <a:t>Total Patients</a:t>
            </a:r>
            <a:endParaRPr sz="1200">
              <a:solidFill>
                <a:srgbClr val="999999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89" name="Google Shape;89;p14"/>
          <p:cNvSpPr txBox="1"/>
          <p:nvPr/>
        </p:nvSpPr>
        <p:spPr>
          <a:xfrm>
            <a:off x="2955075" y="1831375"/>
            <a:ext cx="725100" cy="4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rPr>
              <a:t>10,123</a:t>
            </a:r>
            <a:endParaRPr b="1" sz="1600">
              <a:solidFill>
                <a:srgbClr val="434343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90" name="Google Shape;90;p14"/>
          <p:cNvSpPr/>
          <p:nvPr/>
        </p:nvSpPr>
        <p:spPr>
          <a:xfrm>
            <a:off x="2446425" y="2530425"/>
            <a:ext cx="3341100" cy="2446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4"/>
          <p:cNvSpPr/>
          <p:nvPr/>
        </p:nvSpPr>
        <p:spPr>
          <a:xfrm>
            <a:off x="5922375" y="2530425"/>
            <a:ext cx="3046500" cy="2446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4"/>
          <p:cNvPicPr preferRelativeResize="0"/>
          <p:nvPr/>
        </p:nvPicPr>
        <p:blipFill rotWithShape="1">
          <a:blip r:embed="rId8">
            <a:alphaModFix/>
          </a:blip>
          <a:srcRect b="1984" l="0" r="0" t="10587"/>
          <a:stretch/>
        </p:blipFill>
        <p:spPr>
          <a:xfrm>
            <a:off x="2685225" y="3135587"/>
            <a:ext cx="2863475" cy="147297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4"/>
          <p:cNvSpPr txBox="1"/>
          <p:nvPr/>
        </p:nvSpPr>
        <p:spPr>
          <a:xfrm>
            <a:off x="2603150" y="2615425"/>
            <a:ext cx="1141500" cy="4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999999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94" name="Google Shape;94;p14"/>
          <p:cNvSpPr txBox="1"/>
          <p:nvPr/>
        </p:nvSpPr>
        <p:spPr>
          <a:xfrm>
            <a:off x="2603150" y="2654625"/>
            <a:ext cx="2474700" cy="4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999999"/>
                </a:solidFill>
                <a:latin typeface="Josefin Sans"/>
                <a:ea typeface="Josefin Sans"/>
                <a:cs typeface="Josefin Sans"/>
                <a:sym typeface="Josefin Sans"/>
              </a:rPr>
              <a:t>Treatment Expenditure by Stage</a:t>
            </a:r>
            <a:endParaRPr sz="1200">
              <a:solidFill>
                <a:srgbClr val="999999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95" name="Google Shape;95;p14"/>
          <p:cNvSpPr txBox="1"/>
          <p:nvPr/>
        </p:nvSpPr>
        <p:spPr>
          <a:xfrm>
            <a:off x="6384800" y="2604675"/>
            <a:ext cx="1914300" cy="4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999999"/>
                </a:solidFill>
                <a:latin typeface="Josefin Sans"/>
                <a:ea typeface="Josefin Sans"/>
                <a:cs typeface="Josefin Sans"/>
                <a:sym typeface="Josefin Sans"/>
              </a:rPr>
              <a:t>Survival Rate</a:t>
            </a:r>
            <a:r>
              <a:rPr lang="en-GB" sz="1200">
                <a:solidFill>
                  <a:srgbClr val="999999"/>
                </a:solidFill>
                <a:latin typeface="Josefin Sans"/>
                <a:ea typeface="Josefin Sans"/>
                <a:cs typeface="Josefin Sans"/>
                <a:sym typeface="Josefin Sans"/>
              </a:rPr>
              <a:t> by Stage</a:t>
            </a:r>
            <a:endParaRPr sz="1200">
              <a:solidFill>
                <a:srgbClr val="999999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pic>
        <p:nvPicPr>
          <p:cNvPr id="96" name="Google Shape;96;p14"/>
          <p:cNvPicPr preferRelativeResize="0"/>
          <p:nvPr/>
        </p:nvPicPr>
        <p:blipFill rotWithShape="1">
          <a:blip r:embed="rId9">
            <a:alphaModFix/>
          </a:blip>
          <a:srcRect b="0" l="0" r="50104" t="17362"/>
          <a:stretch/>
        </p:blipFill>
        <p:spPr>
          <a:xfrm>
            <a:off x="6384800" y="4000100"/>
            <a:ext cx="2027449" cy="90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4"/>
          <p:cNvPicPr preferRelativeResize="0"/>
          <p:nvPr/>
        </p:nvPicPr>
        <p:blipFill rotWithShape="1">
          <a:blip r:embed="rId9">
            <a:alphaModFix/>
          </a:blip>
          <a:srcRect b="0" l="50104" r="0" t="17362"/>
          <a:stretch/>
        </p:blipFill>
        <p:spPr>
          <a:xfrm>
            <a:off x="6384800" y="3051575"/>
            <a:ext cx="2027449" cy="90932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4"/>
          <p:cNvSpPr txBox="1"/>
          <p:nvPr/>
        </p:nvSpPr>
        <p:spPr>
          <a:xfrm>
            <a:off x="6614138" y="4446350"/>
            <a:ext cx="609300" cy="132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latin typeface="Josefin Sans"/>
                <a:ea typeface="Josefin Sans"/>
                <a:cs typeface="Josefin Sans"/>
                <a:sym typeface="Josefin Sans"/>
              </a:rPr>
              <a:t>Stage 3</a:t>
            </a:r>
            <a:endParaRPr sz="90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99" name="Google Shape;99;p14"/>
          <p:cNvSpPr txBox="1"/>
          <p:nvPr/>
        </p:nvSpPr>
        <p:spPr>
          <a:xfrm>
            <a:off x="7611925" y="4446338"/>
            <a:ext cx="609300" cy="132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latin typeface="Josefin Sans"/>
                <a:ea typeface="Josefin Sans"/>
                <a:cs typeface="Josefin Sans"/>
                <a:sym typeface="Josefin Sans"/>
              </a:rPr>
              <a:t>Stage 4</a:t>
            </a:r>
            <a:endParaRPr sz="90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100" name="Google Shape;100;p14"/>
          <p:cNvSpPr txBox="1"/>
          <p:nvPr/>
        </p:nvSpPr>
        <p:spPr>
          <a:xfrm>
            <a:off x="7576000" y="3485250"/>
            <a:ext cx="609300" cy="132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latin typeface="Josefin Sans"/>
                <a:ea typeface="Josefin Sans"/>
                <a:cs typeface="Josefin Sans"/>
                <a:sym typeface="Josefin Sans"/>
              </a:rPr>
              <a:t>Stage 2</a:t>
            </a:r>
            <a:endParaRPr sz="90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101" name="Google Shape;101;p14"/>
          <p:cNvSpPr txBox="1"/>
          <p:nvPr/>
        </p:nvSpPr>
        <p:spPr>
          <a:xfrm>
            <a:off x="6583300" y="3485250"/>
            <a:ext cx="579300" cy="132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latin typeface="Josefin Sans"/>
                <a:ea typeface="Josefin Sans"/>
                <a:cs typeface="Josefin Sans"/>
                <a:sym typeface="Josefin Sans"/>
              </a:rPr>
              <a:t>Stage 1</a:t>
            </a:r>
            <a:endParaRPr sz="90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pic>
        <p:nvPicPr>
          <p:cNvPr id="102" name="Google Shape;102;p1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033918" y="178718"/>
            <a:ext cx="205550" cy="20555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4"/>
          <p:cNvSpPr txBox="1"/>
          <p:nvPr/>
        </p:nvSpPr>
        <p:spPr>
          <a:xfrm>
            <a:off x="5887250" y="295750"/>
            <a:ext cx="5436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666666"/>
                </a:solidFill>
                <a:latin typeface="Josefin Sans Light"/>
                <a:ea typeface="Josefin Sans Light"/>
                <a:cs typeface="Josefin Sans Light"/>
                <a:sym typeface="Josefin Sans Light"/>
              </a:rPr>
              <a:t>Home</a:t>
            </a:r>
            <a:endParaRPr sz="900">
              <a:solidFill>
                <a:srgbClr val="666666"/>
              </a:solidFill>
              <a:latin typeface="Josefin Sans Light"/>
              <a:ea typeface="Josefin Sans Light"/>
              <a:cs typeface="Josefin Sans Light"/>
              <a:sym typeface="Josefi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B7B7B7"/>
              </a:solidFill>
              <a:latin typeface="Josefin Sans Light"/>
              <a:ea typeface="Josefin Sans Light"/>
              <a:cs typeface="Josefin Sans Light"/>
              <a:sym typeface="Josefin Sans Light"/>
            </a:endParaRPr>
          </a:p>
        </p:txBody>
      </p:sp>
      <p:sp>
        <p:nvSpPr>
          <p:cNvPr id="104" name="Google Shape;104;p14"/>
          <p:cNvSpPr txBox="1"/>
          <p:nvPr/>
        </p:nvSpPr>
        <p:spPr>
          <a:xfrm>
            <a:off x="4282200" y="1543950"/>
            <a:ext cx="1141500" cy="4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999999"/>
                </a:solidFill>
                <a:latin typeface="Josefin Sans"/>
                <a:ea typeface="Josefin Sans"/>
                <a:cs typeface="Josefin Sans"/>
                <a:sym typeface="Josefin Sans"/>
              </a:rPr>
              <a:t>Survival Rate</a:t>
            </a:r>
            <a:endParaRPr sz="1200">
              <a:solidFill>
                <a:srgbClr val="999999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105" name="Google Shape;105;p14"/>
          <p:cNvSpPr txBox="1"/>
          <p:nvPr/>
        </p:nvSpPr>
        <p:spPr>
          <a:xfrm>
            <a:off x="4555275" y="1831375"/>
            <a:ext cx="725100" cy="4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rPr>
              <a:t>72%</a:t>
            </a:r>
            <a:endParaRPr b="1" sz="1600">
              <a:solidFill>
                <a:srgbClr val="434343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106" name="Google Shape;106;p14"/>
          <p:cNvSpPr txBox="1"/>
          <p:nvPr/>
        </p:nvSpPr>
        <p:spPr>
          <a:xfrm>
            <a:off x="5921525" y="1543950"/>
            <a:ext cx="1141500" cy="4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999999"/>
                </a:solidFill>
                <a:latin typeface="Josefin Sans"/>
                <a:ea typeface="Josefin Sans"/>
                <a:cs typeface="Josefin Sans"/>
                <a:sym typeface="Josefin Sans"/>
              </a:rPr>
              <a:t>Average Cost</a:t>
            </a:r>
            <a:endParaRPr sz="1200">
              <a:solidFill>
                <a:srgbClr val="999999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107" name="Google Shape;107;p14"/>
          <p:cNvSpPr txBox="1"/>
          <p:nvPr/>
        </p:nvSpPr>
        <p:spPr>
          <a:xfrm>
            <a:off x="6025725" y="1799175"/>
            <a:ext cx="925800" cy="4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rPr>
              <a:t>$10,000</a:t>
            </a:r>
            <a:endParaRPr b="1" sz="1600">
              <a:solidFill>
                <a:srgbClr val="434343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108" name="Google Shape;108;p14"/>
          <p:cNvSpPr txBox="1"/>
          <p:nvPr/>
        </p:nvSpPr>
        <p:spPr>
          <a:xfrm>
            <a:off x="7582850" y="1543950"/>
            <a:ext cx="925800" cy="4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999999"/>
                </a:solidFill>
                <a:latin typeface="Josefin Sans"/>
                <a:ea typeface="Josefin Sans"/>
                <a:cs typeface="Josefin Sans"/>
                <a:sym typeface="Josefin Sans"/>
              </a:rPr>
              <a:t>Something</a:t>
            </a:r>
            <a:endParaRPr sz="1200">
              <a:solidFill>
                <a:srgbClr val="999999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109" name="Google Shape;109;p14"/>
          <p:cNvSpPr txBox="1"/>
          <p:nvPr/>
        </p:nvSpPr>
        <p:spPr>
          <a:xfrm>
            <a:off x="7793650" y="1773425"/>
            <a:ext cx="609300" cy="4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rPr>
              <a:t>10%</a:t>
            </a:r>
            <a:endParaRPr b="1" sz="1600">
              <a:solidFill>
                <a:srgbClr val="434343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110" name="Google Shape;110;p14"/>
          <p:cNvSpPr/>
          <p:nvPr/>
        </p:nvSpPr>
        <p:spPr>
          <a:xfrm>
            <a:off x="575" y="612250"/>
            <a:ext cx="2027400" cy="4531800"/>
          </a:xfrm>
          <a:prstGeom prst="rect">
            <a:avLst/>
          </a:prstGeom>
          <a:solidFill>
            <a:srgbClr val="0D2D4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4"/>
          <p:cNvSpPr/>
          <p:nvPr/>
        </p:nvSpPr>
        <p:spPr>
          <a:xfrm>
            <a:off x="239650" y="3746825"/>
            <a:ext cx="1569300" cy="3165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latin typeface="Josefin Sans"/>
                <a:ea typeface="Josefin Sans"/>
                <a:cs typeface="Josefin Sans"/>
                <a:sym typeface="Josefin Sans"/>
              </a:rPr>
              <a:t>Prediction</a:t>
            </a:r>
            <a:endParaRPr b="1" sz="110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pic>
        <p:nvPicPr>
          <p:cNvPr id="112" name="Google Shape;112;p1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82800" y="1238050"/>
            <a:ext cx="1283000" cy="1283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4"/>
          <p:cNvSpPr txBox="1"/>
          <p:nvPr/>
        </p:nvSpPr>
        <p:spPr>
          <a:xfrm>
            <a:off x="287350" y="2606613"/>
            <a:ext cx="14739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rPr>
              <a:t>Dr. </a:t>
            </a:r>
            <a:r>
              <a:rPr b="1" lang="en-GB" sz="1200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rPr>
              <a:t>Lim </a:t>
            </a:r>
            <a:r>
              <a:rPr lang="en-GB" sz="1200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rPr>
              <a:t>Xiao Ming</a:t>
            </a:r>
            <a:endParaRPr b="1" sz="1200">
              <a:solidFill>
                <a:srgbClr val="FFFFFF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114" name="Google Shape;114;p14"/>
          <p:cNvSpPr/>
          <p:nvPr/>
        </p:nvSpPr>
        <p:spPr>
          <a:xfrm>
            <a:off x="229625" y="3243900"/>
            <a:ext cx="1569300" cy="316500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latin typeface="Josefin Sans"/>
                <a:ea typeface="Josefin Sans"/>
                <a:cs typeface="Josefin Sans"/>
                <a:sym typeface="Josefin Sans"/>
              </a:rPr>
              <a:t>Dashboard</a:t>
            </a:r>
            <a:endParaRPr b="1" sz="1100">
              <a:latin typeface="Josefin Sans"/>
              <a:ea typeface="Josefin Sans"/>
              <a:cs typeface="Josefin Sans"/>
              <a:sym typeface="Josefi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5"/>
          <p:cNvSpPr/>
          <p:nvPr/>
        </p:nvSpPr>
        <p:spPr>
          <a:xfrm>
            <a:off x="575" y="612250"/>
            <a:ext cx="2027400" cy="4531800"/>
          </a:xfrm>
          <a:prstGeom prst="rect">
            <a:avLst/>
          </a:prstGeom>
          <a:solidFill>
            <a:srgbClr val="0D2D4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5"/>
          <p:cNvSpPr txBox="1"/>
          <p:nvPr/>
        </p:nvSpPr>
        <p:spPr>
          <a:xfrm>
            <a:off x="2028000" y="611700"/>
            <a:ext cx="7116000" cy="4531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5"/>
          <p:cNvSpPr txBox="1"/>
          <p:nvPr/>
        </p:nvSpPr>
        <p:spPr>
          <a:xfrm>
            <a:off x="7881800" y="295750"/>
            <a:ext cx="5436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666666"/>
                </a:solidFill>
                <a:latin typeface="Josefin Sans Light"/>
                <a:ea typeface="Josefin Sans Light"/>
                <a:cs typeface="Josefin Sans Light"/>
                <a:sym typeface="Josefin Sans Light"/>
              </a:rPr>
              <a:t>Help</a:t>
            </a:r>
            <a:endParaRPr sz="900">
              <a:solidFill>
                <a:srgbClr val="666666"/>
              </a:solidFill>
              <a:latin typeface="Josefin Sans Light"/>
              <a:ea typeface="Josefin Sans Light"/>
              <a:cs typeface="Josefin Sans Light"/>
              <a:sym typeface="Josefi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B7B7B7"/>
              </a:solidFill>
              <a:latin typeface="Josefin Sans Light"/>
              <a:ea typeface="Josefin Sans Light"/>
              <a:cs typeface="Josefin Sans Light"/>
              <a:sym typeface="Josefin Sans Light"/>
            </a:endParaRPr>
          </a:p>
        </p:txBody>
      </p:sp>
      <p:pic>
        <p:nvPicPr>
          <p:cNvPr id="122" name="Google Shape;122;p15"/>
          <p:cNvPicPr preferRelativeResize="0"/>
          <p:nvPr/>
        </p:nvPicPr>
        <p:blipFill rotWithShape="1">
          <a:blip r:embed="rId3">
            <a:alphaModFix/>
          </a:blip>
          <a:srcRect b="28843" l="19322" r="15902" t="11103"/>
          <a:stretch/>
        </p:blipFill>
        <p:spPr>
          <a:xfrm>
            <a:off x="96400" y="98600"/>
            <a:ext cx="543650" cy="48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5"/>
          <p:cNvSpPr txBox="1"/>
          <p:nvPr/>
        </p:nvSpPr>
        <p:spPr>
          <a:xfrm>
            <a:off x="655950" y="123250"/>
            <a:ext cx="26079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Josefin Sans"/>
                <a:ea typeface="Josefin Sans"/>
                <a:cs typeface="Josefin Sans"/>
                <a:sym typeface="Josefin Sans"/>
              </a:rPr>
              <a:t>C.A.R.E  </a:t>
            </a:r>
            <a:r>
              <a:rPr lang="en-GB" sz="1000">
                <a:latin typeface="Josefin Sans"/>
                <a:ea typeface="Josefin Sans"/>
                <a:cs typeface="Josefin Sans"/>
                <a:sym typeface="Josefin Sans"/>
              </a:rPr>
              <a:t>Breast Cancer Prediction Tool</a:t>
            </a:r>
            <a:endParaRPr sz="100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124" name="Google Shape;124;p15"/>
          <p:cNvSpPr txBox="1"/>
          <p:nvPr/>
        </p:nvSpPr>
        <p:spPr>
          <a:xfrm>
            <a:off x="0" y="0"/>
            <a:ext cx="9144000" cy="6117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5"/>
          <p:cNvSpPr/>
          <p:nvPr/>
        </p:nvSpPr>
        <p:spPr>
          <a:xfrm>
            <a:off x="239650" y="3746825"/>
            <a:ext cx="1569300" cy="316500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latin typeface="Josefin Sans"/>
                <a:ea typeface="Josefin Sans"/>
                <a:cs typeface="Josefin Sans"/>
                <a:sym typeface="Josefin Sans"/>
              </a:rPr>
              <a:t>Prediction</a:t>
            </a:r>
            <a:endParaRPr b="1" sz="110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126" name="Google Shape;126;p15"/>
          <p:cNvSpPr txBox="1"/>
          <p:nvPr/>
        </p:nvSpPr>
        <p:spPr>
          <a:xfrm>
            <a:off x="8425400" y="295750"/>
            <a:ext cx="5436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666666"/>
                </a:solidFill>
                <a:latin typeface="Josefin Sans Light"/>
                <a:ea typeface="Josefin Sans Light"/>
                <a:cs typeface="Josefin Sans Light"/>
                <a:sym typeface="Josefin Sans Light"/>
              </a:rPr>
              <a:t>Logout</a:t>
            </a:r>
            <a:endParaRPr sz="900">
              <a:solidFill>
                <a:srgbClr val="666666"/>
              </a:solidFill>
              <a:latin typeface="Josefin Sans Light"/>
              <a:ea typeface="Josefin Sans Light"/>
              <a:cs typeface="Josefin Sans Light"/>
              <a:sym typeface="Josefi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B7B7B7"/>
              </a:solidFill>
              <a:latin typeface="Josefin Sans Light"/>
              <a:ea typeface="Josefin Sans Light"/>
              <a:cs typeface="Josefin Sans Light"/>
              <a:sym typeface="Josefin Sans Light"/>
            </a:endParaRPr>
          </a:p>
        </p:txBody>
      </p:sp>
      <p:pic>
        <p:nvPicPr>
          <p:cNvPr id="127" name="Google Shape;12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2800" y="1238050"/>
            <a:ext cx="1283000" cy="1283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5"/>
          <p:cNvSpPr txBox="1"/>
          <p:nvPr/>
        </p:nvSpPr>
        <p:spPr>
          <a:xfrm>
            <a:off x="287350" y="2606613"/>
            <a:ext cx="14739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rPr>
              <a:t>Dr. </a:t>
            </a:r>
            <a:r>
              <a:rPr b="1" lang="en-GB" sz="1200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rPr>
              <a:t>Lim </a:t>
            </a:r>
            <a:r>
              <a:rPr lang="en-GB" sz="1200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rPr>
              <a:t>Xiao Ming</a:t>
            </a:r>
            <a:endParaRPr b="1" sz="1200">
              <a:solidFill>
                <a:srgbClr val="FFFFFF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pic>
        <p:nvPicPr>
          <p:cNvPr id="129" name="Google Shape;129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95525" y="178725"/>
            <a:ext cx="205550" cy="20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631100" y="215400"/>
            <a:ext cx="132200" cy="13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359938" y="178721"/>
            <a:ext cx="205550" cy="20555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5"/>
          <p:cNvSpPr txBox="1"/>
          <p:nvPr/>
        </p:nvSpPr>
        <p:spPr>
          <a:xfrm>
            <a:off x="7224650" y="295738"/>
            <a:ext cx="5436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666666"/>
                </a:solidFill>
                <a:latin typeface="Josefin Sans Light"/>
                <a:ea typeface="Josefin Sans Light"/>
                <a:cs typeface="Josefin Sans Light"/>
                <a:sym typeface="Josefin Sans Light"/>
              </a:rPr>
              <a:t>Profile</a:t>
            </a:r>
            <a:endParaRPr sz="900">
              <a:solidFill>
                <a:srgbClr val="666666"/>
              </a:solidFill>
              <a:latin typeface="Josefin Sans Light"/>
              <a:ea typeface="Josefin Sans Light"/>
              <a:cs typeface="Josefin Sans Light"/>
              <a:sym typeface="Josefi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B7B7B7"/>
              </a:solidFill>
              <a:latin typeface="Josefin Sans Light"/>
              <a:ea typeface="Josefin Sans Light"/>
              <a:cs typeface="Josefin Sans Light"/>
              <a:sym typeface="Josefin Sans Light"/>
            </a:endParaRPr>
          </a:p>
        </p:txBody>
      </p:sp>
      <p:sp>
        <p:nvSpPr>
          <p:cNvPr id="133" name="Google Shape;133;p15"/>
          <p:cNvSpPr txBox="1"/>
          <p:nvPr/>
        </p:nvSpPr>
        <p:spPr>
          <a:xfrm>
            <a:off x="2388500" y="778825"/>
            <a:ext cx="2607900" cy="4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latin typeface="Josefin Sans"/>
                <a:ea typeface="Josefin Sans"/>
                <a:cs typeface="Josefin Sans"/>
                <a:sym typeface="Josefin Sans"/>
              </a:rPr>
              <a:t>Prediction</a:t>
            </a:r>
            <a:endParaRPr b="1" sz="180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pic>
        <p:nvPicPr>
          <p:cNvPr id="134" name="Google Shape;134;p15"/>
          <p:cNvPicPr preferRelativeResize="0"/>
          <p:nvPr/>
        </p:nvPicPr>
        <p:blipFill rotWithShape="1">
          <a:blip r:embed="rId8">
            <a:alphaModFix/>
          </a:blip>
          <a:srcRect b="0" l="-14210" r="14209" t="0"/>
          <a:stretch/>
        </p:blipFill>
        <p:spPr>
          <a:xfrm>
            <a:off x="6709113" y="190901"/>
            <a:ext cx="181199" cy="181199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5"/>
          <p:cNvSpPr txBox="1"/>
          <p:nvPr/>
        </p:nvSpPr>
        <p:spPr>
          <a:xfrm>
            <a:off x="6567525" y="295750"/>
            <a:ext cx="5436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666666"/>
                </a:solidFill>
                <a:latin typeface="Josefin Sans Light"/>
                <a:ea typeface="Josefin Sans Light"/>
                <a:cs typeface="Josefin Sans Light"/>
                <a:sym typeface="Josefin Sans Light"/>
              </a:rPr>
              <a:t>Search</a:t>
            </a:r>
            <a:endParaRPr sz="900">
              <a:solidFill>
                <a:srgbClr val="666666"/>
              </a:solidFill>
              <a:latin typeface="Josefin Sans Light"/>
              <a:ea typeface="Josefin Sans Light"/>
              <a:cs typeface="Josefin Sans Light"/>
              <a:sym typeface="Josefi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B7B7B7"/>
              </a:solidFill>
              <a:latin typeface="Josefin Sans Light"/>
              <a:ea typeface="Josefin Sans Light"/>
              <a:cs typeface="Josefin Sans Light"/>
              <a:sym typeface="Josefin Sans Light"/>
            </a:endParaRPr>
          </a:p>
        </p:txBody>
      </p:sp>
      <p:sp>
        <p:nvSpPr>
          <p:cNvPr id="136" name="Google Shape;136;p15"/>
          <p:cNvSpPr txBox="1"/>
          <p:nvPr/>
        </p:nvSpPr>
        <p:spPr>
          <a:xfrm>
            <a:off x="2603150" y="2615425"/>
            <a:ext cx="1141500" cy="4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999999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pic>
        <p:nvPicPr>
          <p:cNvPr id="137" name="Google Shape;137;p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033918" y="178718"/>
            <a:ext cx="205550" cy="20555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5"/>
          <p:cNvSpPr txBox="1"/>
          <p:nvPr/>
        </p:nvSpPr>
        <p:spPr>
          <a:xfrm>
            <a:off x="5887250" y="295750"/>
            <a:ext cx="5436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666666"/>
                </a:solidFill>
                <a:latin typeface="Josefin Sans Light"/>
                <a:ea typeface="Josefin Sans Light"/>
                <a:cs typeface="Josefin Sans Light"/>
                <a:sym typeface="Josefin Sans Light"/>
              </a:rPr>
              <a:t>Home</a:t>
            </a:r>
            <a:endParaRPr sz="900">
              <a:solidFill>
                <a:srgbClr val="666666"/>
              </a:solidFill>
              <a:latin typeface="Josefin Sans Light"/>
              <a:ea typeface="Josefin Sans Light"/>
              <a:cs typeface="Josefin Sans Light"/>
              <a:sym typeface="Josefi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B7B7B7"/>
              </a:solidFill>
              <a:latin typeface="Josefin Sans Light"/>
              <a:ea typeface="Josefin Sans Light"/>
              <a:cs typeface="Josefin Sans Light"/>
              <a:sym typeface="Josefin Sans Light"/>
            </a:endParaRPr>
          </a:p>
        </p:txBody>
      </p:sp>
      <p:sp>
        <p:nvSpPr>
          <p:cNvPr id="139" name="Google Shape;139;p15"/>
          <p:cNvSpPr/>
          <p:nvPr/>
        </p:nvSpPr>
        <p:spPr>
          <a:xfrm>
            <a:off x="229625" y="3243900"/>
            <a:ext cx="1569300" cy="3165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latin typeface="Josefin Sans"/>
                <a:ea typeface="Josefin Sans"/>
                <a:cs typeface="Josefin Sans"/>
                <a:sym typeface="Josefin Sans"/>
              </a:rPr>
              <a:t>Dashboard</a:t>
            </a:r>
            <a:endParaRPr b="1" sz="110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140" name="Google Shape;140;p15"/>
          <p:cNvSpPr/>
          <p:nvPr/>
        </p:nvSpPr>
        <p:spPr>
          <a:xfrm>
            <a:off x="2945600" y="2472925"/>
            <a:ext cx="2521200" cy="316500"/>
          </a:xfrm>
          <a:prstGeom prst="roundRect">
            <a:avLst>
              <a:gd fmla="val 16667" name="adj"/>
            </a:avLst>
          </a:prstGeom>
          <a:solidFill>
            <a:srgbClr val="0D2D4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rPr>
              <a:t>New Patient</a:t>
            </a:r>
            <a:endParaRPr sz="1200">
              <a:solidFill>
                <a:srgbClr val="FFFFFF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141" name="Google Shape;141;p15"/>
          <p:cNvSpPr/>
          <p:nvPr/>
        </p:nvSpPr>
        <p:spPr>
          <a:xfrm>
            <a:off x="5852700" y="2472925"/>
            <a:ext cx="2521200" cy="316500"/>
          </a:xfrm>
          <a:prstGeom prst="roundRect">
            <a:avLst>
              <a:gd fmla="val 16667" name="adj"/>
            </a:avLst>
          </a:prstGeom>
          <a:solidFill>
            <a:srgbClr val="0D2D4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rPr>
              <a:t>Existing </a:t>
            </a:r>
            <a:r>
              <a:rPr lang="en-GB" sz="1200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rPr>
              <a:t>Patients</a:t>
            </a:r>
            <a:endParaRPr sz="1200">
              <a:solidFill>
                <a:srgbClr val="FFFFFF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/>
        </p:nvSpPr>
        <p:spPr>
          <a:xfrm>
            <a:off x="444275" y="612250"/>
            <a:ext cx="8699700" cy="4531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6"/>
          <p:cNvSpPr txBox="1"/>
          <p:nvPr/>
        </p:nvSpPr>
        <p:spPr>
          <a:xfrm>
            <a:off x="7881800" y="295750"/>
            <a:ext cx="5436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666666"/>
                </a:solidFill>
                <a:latin typeface="Josefin Sans Light"/>
                <a:ea typeface="Josefin Sans Light"/>
                <a:cs typeface="Josefin Sans Light"/>
                <a:sym typeface="Josefin Sans Light"/>
              </a:rPr>
              <a:t>Help</a:t>
            </a:r>
            <a:endParaRPr sz="900">
              <a:solidFill>
                <a:srgbClr val="666666"/>
              </a:solidFill>
              <a:latin typeface="Josefin Sans Light"/>
              <a:ea typeface="Josefin Sans Light"/>
              <a:cs typeface="Josefin Sans Light"/>
              <a:sym typeface="Josefi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B7B7B7"/>
              </a:solidFill>
              <a:latin typeface="Josefin Sans Light"/>
              <a:ea typeface="Josefin Sans Light"/>
              <a:cs typeface="Josefin Sans Light"/>
              <a:sym typeface="Josefin Sans Light"/>
            </a:endParaRPr>
          </a:p>
        </p:txBody>
      </p:sp>
      <p:pic>
        <p:nvPicPr>
          <p:cNvPr id="148" name="Google Shape;148;p16"/>
          <p:cNvPicPr preferRelativeResize="0"/>
          <p:nvPr/>
        </p:nvPicPr>
        <p:blipFill rotWithShape="1">
          <a:blip r:embed="rId3">
            <a:alphaModFix/>
          </a:blip>
          <a:srcRect b="28843" l="19322" r="15902" t="11103"/>
          <a:stretch/>
        </p:blipFill>
        <p:spPr>
          <a:xfrm>
            <a:off x="96400" y="98600"/>
            <a:ext cx="543650" cy="48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6"/>
          <p:cNvSpPr txBox="1"/>
          <p:nvPr/>
        </p:nvSpPr>
        <p:spPr>
          <a:xfrm>
            <a:off x="655950" y="123250"/>
            <a:ext cx="26079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Josefin Sans"/>
                <a:ea typeface="Josefin Sans"/>
                <a:cs typeface="Josefin Sans"/>
                <a:sym typeface="Josefin Sans"/>
              </a:rPr>
              <a:t>C.A.R.E  </a:t>
            </a:r>
            <a:r>
              <a:rPr lang="en-GB" sz="1000">
                <a:latin typeface="Josefin Sans"/>
                <a:ea typeface="Josefin Sans"/>
                <a:cs typeface="Josefin Sans"/>
                <a:sym typeface="Josefin Sans"/>
              </a:rPr>
              <a:t>Breast Cancer Prediction Tool</a:t>
            </a:r>
            <a:endParaRPr sz="100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150" name="Google Shape;150;p16"/>
          <p:cNvSpPr txBox="1"/>
          <p:nvPr/>
        </p:nvSpPr>
        <p:spPr>
          <a:xfrm>
            <a:off x="0" y="0"/>
            <a:ext cx="9144000" cy="6117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6"/>
          <p:cNvSpPr txBox="1"/>
          <p:nvPr/>
        </p:nvSpPr>
        <p:spPr>
          <a:xfrm>
            <a:off x="8425400" y="295750"/>
            <a:ext cx="5436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666666"/>
                </a:solidFill>
                <a:latin typeface="Josefin Sans Light"/>
                <a:ea typeface="Josefin Sans Light"/>
                <a:cs typeface="Josefin Sans Light"/>
                <a:sym typeface="Josefin Sans Light"/>
              </a:rPr>
              <a:t>Logout</a:t>
            </a:r>
            <a:endParaRPr sz="900">
              <a:solidFill>
                <a:srgbClr val="666666"/>
              </a:solidFill>
              <a:latin typeface="Josefin Sans Light"/>
              <a:ea typeface="Josefin Sans Light"/>
              <a:cs typeface="Josefin Sans Light"/>
              <a:sym typeface="Josefi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B7B7B7"/>
              </a:solidFill>
              <a:latin typeface="Josefin Sans Light"/>
              <a:ea typeface="Josefin Sans Light"/>
              <a:cs typeface="Josefin Sans Light"/>
              <a:sym typeface="Josefin Sans Light"/>
            </a:endParaRPr>
          </a:p>
        </p:txBody>
      </p:sp>
      <p:pic>
        <p:nvPicPr>
          <p:cNvPr id="152" name="Google Shape;15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95525" y="178725"/>
            <a:ext cx="205550" cy="20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631100" y="215400"/>
            <a:ext cx="132200" cy="13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59938" y="178721"/>
            <a:ext cx="205550" cy="20555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6"/>
          <p:cNvSpPr txBox="1"/>
          <p:nvPr/>
        </p:nvSpPr>
        <p:spPr>
          <a:xfrm>
            <a:off x="7224650" y="295738"/>
            <a:ext cx="5436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666666"/>
                </a:solidFill>
                <a:latin typeface="Josefin Sans Light"/>
                <a:ea typeface="Josefin Sans Light"/>
                <a:cs typeface="Josefin Sans Light"/>
                <a:sym typeface="Josefin Sans Light"/>
              </a:rPr>
              <a:t>Profile</a:t>
            </a:r>
            <a:endParaRPr sz="900">
              <a:solidFill>
                <a:srgbClr val="666666"/>
              </a:solidFill>
              <a:latin typeface="Josefin Sans Light"/>
              <a:ea typeface="Josefin Sans Light"/>
              <a:cs typeface="Josefin Sans Light"/>
              <a:sym typeface="Josefi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B7B7B7"/>
              </a:solidFill>
              <a:latin typeface="Josefin Sans Light"/>
              <a:ea typeface="Josefin Sans Light"/>
              <a:cs typeface="Josefin Sans Light"/>
              <a:sym typeface="Josefin Sans Light"/>
            </a:endParaRPr>
          </a:p>
        </p:txBody>
      </p:sp>
      <p:pic>
        <p:nvPicPr>
          <p:cNvPr id="156" name="Google Shape;156;p16"/>
          <p:cNvPicPr preferRelativeResize="0"/>
          <p:nvPr/>
        </p:nvPicPr>
        <p:blipFill rotWithShape="1">
          <a:blip r:embed="rId7">
            <a:alphaModFix/>
          </a:blip>
          <a:srcRect b="0" l="-14210" r="14209" t="0"/>
          <a:stretch/>
        </p:blipFill>
        <p:spPr>
          <a:xfrm>
            <a:off x="6709113" y="190901"/>
            <a:ext cx="181199" cy="181199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6"/>
          <p:cNvSpPr txBox="1"/>
          <p:nvPr/>
        </p:nvSpPr>
        <p:spPr>
          <a:xfrm>
            <a:off x="6567525" y="295750"/>
            <a:ext cx="5436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666666"/>
                </a:solidFill>
                <a:latin typeface="Josefin Sans Light"/>
                <a:ea typeface="Josefin Sans Light"/>
                <a:cs typeface="Josefin Sans Light"/>
                <a:sym typeface="Josefin Sans Light"/>
              </a:rPr>
              <a:t>Search</a:t>
            </a:r>
            <a:endParaRPr sz="900">
              <a:solidFill>
                <a:srgbClr val="666666"/>
              </a:solidFill>
              <a:latin typeface="Josefin Sans Light"/>
              <a:ea typeface="Josefin Sans Light"/>
              <a:cs typeface="Josefin Sans Light"/>
              <a:sym typeface="Josefi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B7B7B7"/>
              </a:solidFill>
              <a:latin typeface="Josefin Sans Light"/>
              <a:ea typeface="Josefin Sans Light"/>
              <a:cs typeface="Josefin Sans Light"/>
              <a:sym typeface="Josefin Sans Light"/>
            </a:endParaRPr>
          </a:p>
        </p:txBody>
      </p:sp>
      <p:pic>
        <p:nvPicPr>
          <p:cNvPr id="158" name="Google Shape;158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033918" y="178718"/>
            <a:ext cx="205550" cy="20555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6"/>
          <p:cNvSpPr txBox="1"/>
          <p:nvPr/>
        </p:nvSpPr>
        <p:spPr>
          <a:xfrm>
            <a:off x="5887250" y="295750"/>
            <a:ext cx="5436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666666"/>
                </a:solidFill>
                <a:latin typeface="Josefin Sans Light"/>
                <a:ea typeface="Josefin Sans Light"/>
                <a:cs typeface="Josefin Sans Light"/>
                <a:sym typeface="Josefin Sans Light"/>
              </a:rPr>
              <a:t>Home</a:t>
            </a:r>
            <a:endParaRPr sz="900">
              <a:solidFill>
                <a:srgbClr val="666666"/>
              </a:solidFill>
              <a:latin typeface="Josefin Sans Light"/>
              <a:ea typeface="Josefin Sans Light"/>
              <a:cs typeface="Josefin Sans Light"/>
              <a:sym typeface="Josefi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B7B7B7"/>
              </a:solidFill>
              <a:latin typeface="Josefin Sans Light"/>
              <a:ea typeface="Josefin Sans Light"/>
              <a:cs typeface="Josefin Sans Light"/>
              <a:sym typeface="Josefin Sans Light"/>
            </a:endParaRPr>
          </a:p>
        </p:txBody>
      </p:sp>
      <p:pic>
        <p:nvPicPr>
          <p:cNvPr id="160" name="Google Shape;160;p16"/>
          <p:cNvPicPr preferRelativeResize="0"/>
          <p:nvPr/>
        </p:nvPicPr>
        <p:blipFill rotWithShape="1">
          <a:blip r:embed="rId9">
            <a:alphaModFix/>
          </a:blip>
          <a:srcRect b="23978" l="0" r="0" t="20721"/>
          <a:stretch/>
        </p:blipFill>
        <p:spPr>
          <a:xfrm>
            <a:off x="7881800" y="4662525"/>
            <a:ext cx="1266300" cy="48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6"/>
          <p:cNvSpPr/>
          <p:nvPr/>
        </p:nvSpPr>
        <p:spPr>
          <a:xfrm>
            <a:off x="3600100" y="3299450"/>
            <a:ext cx="2035200" cy="316500"/>
          </a:xfrm>
          <a:prstGeom prst="roundRect">
            <a:avLst>
              <a:gd fmla="val 16667" name="adj"/>
            </a:avLst>
          </a:prstGeom>
          <a:solidFill>
            <a:srgbClr val="0D2D4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rPr>
              <a:t>Retrieve from Database</a:t>
            </a:r>
            <a:endParaRPr sz="1200">
              <a:solidFill>
                <a:srgbClr val="FFFFFF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162" name="Google Shape;162;p16"/>
          <p:cNvSpPr/>
          <p:nvPr/>
        </p:nvSpPr>
        <p:spPr>
          <a:xfrm>
            <a:off x="1110625" y="4568500"/>
            <a:ext cx="823800" cy="3165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latin typeface="Josefin Sans"/>
                <a:ea typeface="Josefin Sans"/>
                <a:cs typeface="Josefin Sans"/>
                <a:sym typeface="Josefin Sans"/>
              </a:rPr>
              <a:t>Back</a:t>
            </a:r>
            <a:endParaRPr b="1" sz="120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163" name="Google Shape;163;p16"/>
          <p:cNvSpPr/>
          <p:nvPr/>
        </p:nvSpPr>
        <p:spPr>
          <a:xfrm>
            <a:off x="575" y="612250"/>
            <a:ext cx="443700" cy="4531800"/>
          </a:xfrm>
          <a:prstGeom prst="rect">
            <a:avLst/>
          </a:prstGeom>
          <a:solidFill>
            <a:srgbClr val="0D2D4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6"/>
          <p:cNvSpPr/>
          <p:nvPr/>
        </p:nvSpPr>
        <p:spPr>
          <a:xfrm>
            <a:off x="575" y="611700"/>
            <a:ext cx="443700" cy="316500"/>
          </a:xfrm>
          <a:prstGeom prst="rect">
            <a:avLst/>
          </a:prstGeom>
          <a:solidFill>
            <a:srgbClr val="08437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6"/>
          <p:cNvSpPr txBox="1"/>
          <p:nvPr/>
        </p:nvSpPr>
        <p:spPr>
          <a:xfrm>
            <a:off x="57275" y="520500"/>
            <a:ext cx="330300" cy="4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rPr>
              <a:t>&gt;</a:t>
            </a:r>
            <a:endParaRPr b="1" sz="1800">
              <a:solidFill>
                <a:srgbClr val="FFFFFF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166" name="Google Shape;166;p16"/>
          <p:cNvSpPr txBox="1"/>
          <p:nvPr/>
        </p:nvSpPr>
        <p:spPr>
          <a:xfrm>
            <a:off x="992200" y="798138"/>
            <a:ext cx="2607900" cy="4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latin typeface="Josefin Sans"/>
                <a:ea typeface="Josefin Sans"/>
                <a:cs typeface="Josefin Sans"/>
                <a:sym typeface="Josefin Sans"/>
              </a:rPr>
              <a:t>New Patient</a:t>
            </a:r>
            <a:endParaRPr b="1" sz="180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167" name="Google Shape;167;p16"/>
          <p:cNvSpPr txBox="1"/>
          <p:nvPr/>
        </p:nvSpPr>
        <p:spPr>
          <a:xfrm>
            <a:off x="992200" y="1392263"/>
            <a:ext cx="1507200" cy="4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999999"/>
                </a:solidFill>
                <a:latin typeface="Josefin Sans"/>
                <a:ea typeface="Josefin Sans"/>
                <a:cs typeface="Josefin Sans"/>
                <a:sym typeface="Josefin Sans"/>
              </a:rPr>
              <a:t>Enter Patient’s ID:</a:t>
            </a:r>
            <a:endParaRPr sz="1100">
              <a:solidFill>
                <a:srgbClr val="999999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168" name="Google Shape;168;p16"/>
          <p:cNvSpPr/>
          <p:nvPr/>
        </p:nvSpPr>
        <p:spPr>
          <a:xfrm>
            <a:off x="1075850" y="1721300"/>
            <a:ext cx="5901600" cy="316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6"/>
          <p:cNvSpPr/>
          <p:nvPr/>
        </p:nvSpPr>
        <p:spPr>
          <a:xfrm>
            <a:off x="1075875" y="2345875"/>
            <a:ext cx="2163000" cy="316500"/>
          </a:xfrm>
          <a:prstGeom prst="flowChartAlternateProcess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D2D4C"/>
              </a:solidFill>
            </a:endParaRPr>
          </a:p>
        </p:txBody>
      </p:sp>
      <p:sp>
        <p:nvSpPr>
          <p:cNvPr id="170" name="Google Shape;170;p16"/>
          <p:cNvSpPr/>
          <p:nvPr/>
        </p:nvSpPr>
        <p:spPr>
          <a:xfrm>
            <a:off x="1075875" y="2345875"/>
            <a:ext cx="1091100" cy="316500"/>
          </a:xfrm>
          <a:prstGeom prst="roundRect">
            <a:avLst>
              <a:gd fmla="val 16667" name="adj"/>
            </a:avLst>
          </a:prstGeom>
          <a:solidFill>
            <a:srgbClr val="0D2D4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171" name="Google Shape;171;p16"/>
          <p:cNvSpPr txBox="1"/>
          <p:nvPr/>
        </p:nvSpPr>
        <p:spPr>
          <a:xfrm>
            <a:off x="1283975" y="2323325"/>
            <a:ext cx="10203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rPr>
              <a:t>Retrieve</a:t>
            </a:r>
            <a:endParaRPr sz="1000">
              <a:solidFill>
                <a:srgbClr val="FFFFFF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172" name="Google Shape;172;p16"/>
          <p:cNvSpPr txBox="1"/>
          <p:nvPr/>
        </p:nvSpPr>
        <p:spPr>
          <a:xfrm>
            <a:off x="2218575" y="2323325"/>
            <a:ext cx="10203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Josefin Sans"/>
                <a:ea typeface="Josefin Sans"/>
                <a:cs typeface="Josefin Sans"/>
                <a:sym typeface="Josefin Sans"/>
              </a:rPr>
              <a:t>Manual Entry</a:t>
            </a:r>
            <a:endParaRPr sz="100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pic>
        <p:nvPicPr>
          <p:cNvPr id="173" name="Google Shape;173;p1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19650" y="1205850"/>
            <a:ext cx="205550" cy="20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1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94825" y="1751963"/>
            <a:ext cx="255175" cy="25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"/>
          <p:cNvSpPr txBox="1"/>
          <p:nvPr/>
        </p:nvSpPr>
        <p:spPr>
          <a:xfrm>
            <a:off x="444275" y="611700"/>
            <a:ext cx="8699700" cy="4531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7"/>
          <p:cNvSpPr txBox="1"/>
          <p:nvPr/>
        </p:nvSpPr>
        <p:spPr>
          <a:xfrm>
            <a:off x="7881800" y="295750"/>
            <a:ext cx="5436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666666"/>
                </a:solidFill>
                <a:latin typeface="Josefin Sans Light"/>
                <a:ea typeface="Josefin Sans Light"/>
                <a:cs typeface="Josefin Sans Light"/>
                <a:sym typeface="Josefin Sans Light"/>
              </a:rPr>
              <a:t>Help</a:t>
            </a:r>
            <a:endParaRPr sz="900">
              <a:solidFill>
                <a:srgbClr val="666666"/>
              </a:solidFill>
              <a:latin typeface="Josefin Sans Light"/>
              <a:ea typeface="Josefin Sans Light"/>
              <a:cs typeface="Josefin Sans Light"/>
              <a:sym typeface="Josefi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B7B7B7"/>
              </a:solidFill>
              <a:latin typeface="Josefin Sans Light"/>
              <a:ea typeface="Josefin Sans Light"/>
              <a:cs typeface="Josefin Sans Light"/>
              <a:sym typeface="Josefin Sans Light"/>
            </a:endParaRPr>
          </a:p>
        </p:txBody>
      </p:sp>
      <p:pic>
        <p:nvPicPr>
          <p:cNvPr id="181" name="Google Shape;181;p17"/>
          <p:cNvPicPr preferRelativeResize="0"/>
          <p:nvPr/>
        </p:nvPicPr>
        <p:blipFill rotWithShape="1">
          <a:blip r:embed="rId3">
            <a:alphaModFix/>
          </a:blip>
          <a:srcRect b="28843" l="19322" r="15902" t="11103"/>
          <a:stretch/>
        </p:blipFill>
        <p:spPr>
          <a:xfrm>
            <a:off x="96400" y="98600"/>
            <a:ext cx="543650" cy="48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17"/>
          <p:cNvSpPr txBox="1"/>
          <p:nvPr/>
        </p:nvSpPr>
        <p:spPr>
          <a:xfrm>
            <a:off x="655950" y="123250"/>
            <a:ext cx="26079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Josefin Sans"/>
                <a:ea typeface="Josefin Sans"/>
                <a:cs typeface="Josefin Sans"/>
                <a:sym typeface="Josefin Sans"/>
              </a:rPr>
              <a:t>C.A.R.E  </a:t>
            </a:r>
            <a:r>
              <a:rPr lang="en-GB" sz="1000">
                <a:latin typeface="Josefin Sans"/>
                <a:ea typeface="Josefin Sans"/>
                <a:cs typeface="Josefin Sans"/>
                <a:sym typeface="Josefin Sans"/>
              </a:rPr>
              <a:t>Breast Cancer Prediction Tool</a:t>
            </a:r>
            <a:endParaRPr sz="100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0" y="0"/>
            <a:ext cx="9144000" cy="6117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7"/>
          <p:cNvSpPr txBox="1"/>
          <p:nvPr/>
        </p:nvSpPr>
        <p:spPr>
          <a:xfrm>
            <a:off x="8425400" y="295750"/>
            <a:ext cx="5436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666666"/>
                </a:solidFill>
                <a:latin typeface="Josefin Sans Light"/>
                <a:ea typeface="Josefin Sans Light"/>
                <a:cs typeface="Josefin Sans Light"/>
                <a:sym typeface="Josefin Sans Light"/>
              </a:rPr>
              <a:t>Logout</a:t>
            </a:r>
            <a:endParaRPr sz="900">
              <a:solidFill>
                <a:srgbClr val="666666"/>
              </a:solidFill>
              <a:latin typeface="Josefin Sans Light"/>
              <a:ea typeface="Josefin Sans Light"/>
              <a:cs typeface="Josefin Sans Light"/>
              <a:sym typeface="Josefi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B7B7B7"/>
              </a:solidFill>
              <a:latin typeface="Josefin Sans Light"/>
              <a:ea typeface="Josefin Sans Light"/>
              <a:cs typeface="Josefin Sans Light"/>
              <a:sym typeface="Josefin Sans Light"/>
            </a:endParaRPr>
          </a:p>
        </p:txBody>
      </p:sp>
      <p:pic>
        <p:nvPicPr>
          <p:cNvPr id="185" name="Google Shape;18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95525" y="178725"/>
            <a:ext cx="205550" cy="20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631100" y="215400"/>
            <a:ext cx="132200" cy="13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59938" y="178721"/>
            <a:ext cx="205550" cy="20555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17"/>
          <p:cNvSpPr txBox="1"/>
          <p:nvPr/>
        </p:nvSpPr>
        <p:spPr>
          <a:xfrm>
            <a:off x="7224650" y="295738"/>
            <a:ext cx="5436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666666"/>
                </a:solidFill>
                <a:latin typeface="Josefin Sans Light"/>
                <a:ea typeface="Josefin Sans Light"/>
                <a:cs typeface="Josefin Sans Light"/>
                <a:sym typeface="Josefin Sans Light"/>
              </a:rPr>
              <a:t>Profile</a:t>
            </a:r>
            <a:endParaRPr sz="900">
              <a:solidFill>
                <a:srgbClr val="666666"/>
              </a:solidFill>
              <a:latin typeface="Josefin Sans Light"/>
              <a:ea typeface="Josefin Sans Light"/>
              <a:cs typeface="Josefin Sans Light"/>
              <a:sym typeface="Josefi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B7B7B7"/>
              </a:solidFill>
              <a:latin typeface="Josefin Sans Light"/>
              <a:ea typeface="Josefin Sans Light"/>
              <a:cs typeface="Josefin Sans Light"/>
              <a:sym typeface="Josefin Sans Light"/>
            </a:endParaRPr>
          </a:p>
        </p:txBody>
      </p:sp>
      <p:pic>
        <p:nvPicPr>
          <p:cNvPr id="189" name="Google Shape;189;p17"/>
          <p:cNvPicPr preferRelativeResize="0"/>
          <p:nvPr/>
        </p:nvPicPr>
        <p:blipFill rotWithShape="1">
          <a:blip r:embed="rId7">
            <a:alphaModFix/>
          </a:blip>
          <a:srcRect b="0" l="-14210" r="14209" t="0"/>
          <a:stretch/>
        </p:blipFill>
        <p:spPr>
          <a:xfrm>
            <a:off x="6709113" y="190901"/>
            <a:ext cx="181199" cy="181199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17"/>
          <p:cNvSpPr txBox="1"/>
          <p:nvPr/>
        </p:nvSpPr>
        <p:spPr>
          <a:xfrm>
            <a:off x="6567525" y="295750"/>
            <a:ext cx="5436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666666"/>
                </a:solidFill>
                <a:latin typeface="Josefin Sans Light"/>
                <a:ea typeface="Josefin Sans Light"/>
                <a:cs typeface="Josefin Sans Light"/>
                <a:sym typeface="Josefin Sans Light"/>
              </a:rPr>
              <a:t>Search</a:t>
            </a:r>
            <a:endParaRPr sz="900">
              <a:solidFill>
                <a:srgbClr val="666666"/>
              </a:solidFill>
              <a:latin typeface="Josefin Sans Light"/>
              <a:ea typeface="Josefin Sans Light"/>
              <a:cs typeface="Josefin Sans Light"/>
              <a:sym typeface="Josefi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B7B7B7"/>
              </a:solidFill>
              <a:latin typeface="Josefin Sans Light"/>
              <a:ea typeface="Josefin Sans Light"/>
              <a:cs typeface="Josefin Sans Light"/>
              <a:sym typeface="Josefin Sans Light"/>
            </a:endParaRPr>
          </a:p>
        </p:txBody>
      </p:sp>
      <p:pic>
        <p:nvPicPr>
          <p:cNvPr id="191" name="Google Shape;191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033918" y="178718"/>
            <a:ext cx="205550" cy="20555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17"/>
          <p:cNvSpPr txBox="1"/>
          <p:nvPr/>
        </p:nvSpPr>
        <p:spPr>
          <a:xfrm>
            <a:off x="5887250" y="295750"/>
            <a:ext cx="5436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666666"/>
                </a:solidFill>
                <a:latin typeface="Josefin Sans Light"/>
                <a:ea typeface="Josefin Sans Light"/>
                <a:cs typeface="Josefin Sans Light"/>
                <a:sym typeface="Josefin Sans Light"/>
              </a:rPr>
              <a:t>Home</a:t>
            </a:r>
            <a:endParaRPr sz="900">
              <a:solidFill>
                <a:srgbClr val="666666"/>
              </a:solidFill>
              <a:latin typeface="Josefin Sans Light"/>
              <a:ea typeface="Josefin Sans Light"/>
              <a:cs typeface="Josefin Sans Light"/>
              <a:sym typeface="Josefi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B7B7B7"/>
              </a:solidFill>
              <a:latin typeface="Josefin Sans Light"/>
              <a:ea typeface="Josefin Sans Light"/>
              <a:cs typeface="Josefin Sans Light"/>
              <a:sym typeface="Josefin Sans Light"/>
            </a:endParaRPr>
          </a:p>
        </p:txBody>
      </p:sp>
      <p:sp>
        <p:nvSpPr>
          <p:cNvPr id="193" name="Google Shape;193;p17"/>
          <p:cNvSpPr txBox="1"/>
          <p:nvPr/>
        </p:nvSpPr>
        <p:spPr>
          <a:xfrm>
            <a:off x="992200" y="798138"/>
            <a:ext cx="2607900" cy="4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latin typeface="Josefin Sans"/>
                <a:ea typeface="Josefin Sans"/>
                <a:cs typeface="Josefin Sans"/>
                <a:sym typeface="Josefin Sans"/>
              </a:rPr>
              <a:t>New Patient</a:t>
            </a:r>
            <a:endParaRPr b="1" sz="180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194" name="Google Shape;194;p17"/>
          <p:cNvSpPr txBox="1"/>
          <p:nvPr/>
        </p:nvSpPr>
        <p:spPr>
          <a:xfrm>
            <a:off x="992200" y="1392263"/>
            <a:ext cx="1507200" cy="4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999999"/>
                </a:solidFill>
                <a:latin typeface="Josefin Sans"/>
                <a:ea typeface="Josefin Sans"/>
                <a:cs typeface="Josefin Sans"/>
                <a:sym typeface="Josefin Sans"/>
              </a:rPr>
              <a:t>Enter Patient’s ID:</a:t>
            </a:r>
            <a:endParaRPr sz="1100">
              <a:solidFill>
                <a:srgbClr val="999999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195" name="Google Shape;195;p17"/>
          <p:cNvSpPr/>
          <p:nvPr/>
        </p:nvSpPr>
        <p:spPr>
          <a:xfrm>
            <a:off x="1075850" y="1721300"/>
            <a:ext cx="5901600" cy="316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7"/>
          <p:cNvSpPr/>
          <p:nvPr/>
        </p:nvSpPr>
        <p:spPr>
          <a:xfrm>
            <a:off x="1075875" y="2345875"/>
            <a:ext cx="2163000" cy="316500"/>
          </a:xfrm>
          <a:prstGeom prst="flowChartAlternateProcess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D2D4C"/>
              </a:solidFill>
            </a:endParaRPr>
          </a:p>
        </p:txBody>
      </p:sp>
      <p:sp>
        <p:nvSpPr>
          <p:cNvPr id="197" name="Google Shape;197;p17"/>
          <p:cNvSpPr/>
          <p:nvPr/>
        </p:nvSpPr>
        <p:spPr>
          <a:xfrm>
            <a:off x="2147775" y="2345875"/>
            <a:ext cx="1091100" cy="316500"/>
          </a:xfrm>
          <a:prstGeom prst="roundRect">
            <a:avLst>
              <a:gd fmla="val 16667" name="adj"/>
            </a:avLst>
          </a:prstGeom>
          <a:solidFill>
            <a:srgbClr val="0D2D4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198" name="Google Shape;198;p17"/>
          <p:cNvSpPr txBox="1"/>
          <p:nvPr/>
        </p:nvSpPr>
        <p:spPr>
          <a:xfrm>
            <a:off x="1280725" y="2345875"/>
            <a:ext cx="10203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Josefin Sans"/>
                <a:ea typeface="Josefin Sans"/>
                <a:cs typeface="Josefin Sans"/>
                <a:sym typeface="Josefin Sans"/>
              </a:rPr>
              <a:t>Retrieve</a:t>
            </a:r>
            <a:endParaRPr sz="100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199" name="Google Shape;199;p17"/>
          <p:cNvSpPr txBox="1"/>
          <p:nvPr/>
        </p:nvSpPr>
        <p:spPr>
          <a:xfrm>
            <a:off x="2218575" y="2345875"/>
            <a:ext cx="10203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rPr>
              <a:t>Manual Entry</a:t>
            </a:r>
            <a:endParaRPr sz="1000">
              <a:solidFill>
                <a:srgbClr val="FFFFFF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pic>
        <p:nvPicPr>
          <p:cNvPr id="200" name="Google Shape;200;p1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075875" y="2821488"/>
            <a:ext cx="6184814" cy="2023925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17"/>
          <p:cNvSpPr/>
          <p:nvPr/>
        </p:nvSpPr>
        <p:spPr>
          <a:xfrm>
            <a:off x="5189450" y="4913700"/>
            <a:ext cx="2035200" cy="316500"/>
          </a:xfrm>
          <a:prstGeom prst="roundRect">
            <a:avLst>
              <a:gd fmla="val 16667" name="adj"/>
            </a:avLst>
          </a:prstGeom>
          <a:solidFill>
            <a:srgbClr val="0D2D4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rPr>
              <a:t>Go</a:t>
            </a:r>
            <a:endParaRPr sz="1200">
              <a:solidFill>
                <a:srgbClr val="FFFFFF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pic>
        <p:nvPicPr>
          <p:cNvPr id="202" name="Google Shape;202;p17"/>
          <p:cNvPicPr preferRelativeResize="0"/>
          <p:nvPr/>
        </p:nvPicPr>
        <p:blipFill rotWithShape="1">
          <a:blip r:embed="rId10">
            <a:alphaModFix/>
          </a:blip>
          <a:srcRect b="23978" l="0" r="0" t="20721"/>
          <a:stretch/>
        </p:blipFill>
        <p:spPr>
          <a:xfrm>
            <a:off x="7881800" y="4662525"/>
            <a:ext cx="1266300" cy="480975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17"/>
          <p:cNvSpPr/>
          <p:nvPr/>
        </p:nvSpPr>
        <p:spPr>
          <a:xfrm>
            <a:off x="575" y="612250"/>
            <a:ext cx="443700" cy="4531800"/>
          </a:xfrm>
          <a:prstGeom prst="rect">
            <a:avLst/>
          </a:prstGeom>
          <a:solidFill>
            <a:srgbClr val="0D2D4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7"/>
          <p:cNvSpPr/>
          <p:nvPr/>
        </p:nvSpPr>
        <p:spPr>
          <a:xfrm>
            <a:off x="575" y="611700"/>
            <a:ext cx="443700" cy="316500"/>
          </a:xfrm>
          <a:prstGeom prst="rect">
            <a:avLst/>
          </a:prstGeom>
          <a:solidFill>
            <a:srgbClr val="08437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7"/>
          <p:cNvSpPr txBox="1"/>
          <p:nvPr/>
        </p:nvSpPr>
        <p:spPr>
          <a:xfrm>
            <a:off x="57275" y="520500"/>
            <a:ext cx="330300" cy="4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rPr>
              <a:t>&gt;</a:t>
            </a:r>
            <a:endParaRPr b="1" sz="1800">
              <a:solidFill>
                <a:srgbClr val="FFFFFF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206" name="Google Shape;206;p17"/>
          <p:cNvSpPr/>
          <p:nvPr/>
        </p:nvSpPr>
        <p:spPr>
          <a:xfrm>
            <a:off x="1075850" y="4913700"/>
            <a:ext cx="823800" cy="3165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latin typeface="Josefin Sans"/>
                <a:ea typeface="Josefin Sans"/>
                <a:cs typeface="Josefin Sans"/>
                <a:sym typeface="Josefin Sans"/>
              </a:rPr>
              <a:t>Back</a:t>
            </a:r>
            <a:endParaRPr b="1" sz="120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pic>
        <p:nvPicPr>
          <p:cNvPr id="207" name="Google Shape;207;p1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19650" y="1205850"/>
            <a:ext cx="205550" cy="20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17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94825" y="1751963"/>
            <a:ext cx="255175" cy="25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8"/>
          <p:cNvSpPr txBox="1"/>
          <p:nvPr/>
        </p:nvSpPr>
        <p:spPr>
          <a:xfrm>
            <a:off x="444275" y="611700"/>
            <a:ext cx="8699700" cy="4531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8"/>
          <p:cNvSpPr txBox="1"/>
          <p:nvPr/>
        </p:nvSpPr>
        <p:spPr>
          <a:xfrm>
            <a:off x="7881800" y="295750"/>
            <a:ext cx="5436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666666"/>
                </a:solidFill>
                <a:latin typeface="Josefin Sans Light"/>
                <a:ea typeface="Josefin Sans Light"/>
                <a:cs typeface="Josefin Sans Light"/>
                <a:sym typeface="Josefin Sans Light"/>
              </a:rPr>
              <a:t>Help</a:t>
            </a:r>
            <a:endParaRPr sz="900">
              <a:solidFill>
                <a:srgbClr val="666666"/>
              </a:solidFill>
              <a:latin typeface="Josefin Sans Light"/>
              <a:ea typeface="Josefin Sans Light"/>
              <a:cs typeface="Josefin Sans Light"/>
              <a:sym typeface="Josefi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B7B7B7"/>
              </a:solidFill>
              <a:latin typeface="Josefin Sans Light"/>
              <a:ea typeface="Josefin Sans Light"/>
              <a:cs typeface="Josefin Sans Light"/>
              <a:sym typeface="Josefin Sans Light"/>
            </a:endParaRPr>
          </a:p>
        </p:txBody>
      </p:sp>
      <p:pic>
        <p:nvPicPr>
          <p:cNvPr id="215" name="Google Shape;215;p18"/>
          <p:cNvPicPr preferRelativeResize="0"/>
          <p:nvPr/>
        </p:nvPicPr>
        <p:blipFill rotWithShape="1">
          <a:blip r:embed="rId3">
            <a:alphaModFix/>
          </a:blip>
          <a:srcRect b="28843" l="19322" r="15902" t="11103"/>
          <a:stretch/>
        </p:blipFill>
        <p:spPr>
          <a:xfrm>
            <a:off x="96400" y="98600"/>
            <a:ext cx="543650" cy="480975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18"/>
          <p:cNvSpPr txBox="1"/>
          <p:nvPr/>
        </p:nvSpPr>
        <p:spPr>
          <a:xfrm>
            <a:off x="655950" y="123250"/>
            <a:ext cx="26079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Josefin Sans"/>
                <a:ea typeface="Josefin Sans"/>
                <a:cs typeface="Josefin Sans"/>
                <a:sym typeface="Josefin Sans"/>
              </a:rPr>
              <a:t>C.A.R.E  </a:t>
            </a:r>
            <a:r>
              <a:rPr lang="en-GB" sz="1000">
                <a:latin typeface="Josefin Sans"/>
                <a:ea typeface="Josefin Sans"/>
                <a:cs typeface="Josefin Sans"/>
                <a:sym typeface="Josefin Sans"/>
              </a:rPr>
              <a:t>Breast Cancer Prediction Tool</a:t>
            </a:r>
            <a:endParaRPr sz="100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217" name="Google Shape;217;p18"/>
          <p:cNvSpPr txBox="1"/>
          <p:nvPr/>
        </p:nvSpPr>
        <p:spPr>
          <a:xfrm>
            <a:off x="0" y="0"/>
            <a:ext cx="9144000" cy="6117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8"/>
          <p:cNvSpPr txBox="1"/>
          <p:nvPr/>
        </p:nvSpPr>
        <p:spPr>
          <a:xfrm>
            <a:off x="8425400" y="295750"/>
            <a:ext cx="5436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666666"/>
                </a:solidFill>
                <a:latin typeface="Josefin Sans Light"/>
                <a:ea typeface="Josefin Sans Light"/>
                <a:cs typeface="Josefin Sans Light"/>
                <a:sym typeface="Josefin Sans Light"/>
              </a:rPr>
              <a:t>Logout</a:t>
            </a:r>
            <a:endParaRPr sz="900">
              <a:solidFill>
                <a:srgbClr val="666666"/>
              </a:solidFill>
              <a:latin typeface="Josefin Sans Light"/>
              <a:ea typeface="Josefin Sans Light"/>
              <a:cs typeface="Josefin Sans Light"/>
              <a:sym typeface="Josefi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B7B7B7"/>
              </a:solidFill>
              <a:latin typeface="Josefin Sans Light"/>
              <a:ea typeface="Josefin Sans Light"/>
              <a:cs typeface="Josefin Sans Light"/>
              <a:sym typeface="Josefin Sans Light"/>
            </a:endParaRPr>
          </a:p>
        </p:txBody>
      </p:sp>
      <p:pic>
        <p:nvPicPr>
          <p:cNvPr id="219" name="Google Shape;21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95525" y="178725"/>
            <a:ext cx="205550" cy="20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631100" y="215400"/>
            <a:ext cx="132200" cy="13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59938" y="178721"/>
            <a:ext cx="205550" cy="20555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18"/>
          <p:cNvSpPr txBox="1"/>
          <p:nvPr/>
        </p:nvSpPr>
        <p:spPr>
          <a:xfrm>
            <a:off x="7224650" y="295738"/>
            <a:ext cx="5436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666666"/>
                </a:solidFill>
                <a:latin typeface="Josefin Sans Light"/>
                <a:ea typeface="Josefin Sans Light"/>
                <a:cs typeface="Josefin Sans Light"/>
                <a:sym typeface="Josefin Sans Light"/>
              </a:rPr>
              <a:t>Profile</a:t>
            </a:r>
            <a:endParaRPr sz="900">
              <a:solidFill>
                <a:srgbClr val="666666"/>
              </a:solidFill>
              <a:latin typeface="Josefin Sans Light"/>
              <a:ea typeface="Josefin Sans Light"/>
              <a:cs typeface="Josefin Sans Light"/>
              <a:sym typeface="Josefi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B7B7B7"/>
              </a:solidFill>
              <a:latin typeface="Josefin Sans Light"/>
              <a:ea typeface="Josefin Sans Light"/>
              <a:cs typeface="Josefin Sans Light"/>
              <a:sym typeface="Josefin Sans Light"/>
            </a:endParaRPr>
          </a:p>
        </p:txBody>
      </p:sp>
      <p:pic>
        <p:nvPicPr>
          <p:cNvPr id="223" name="Google Shape;223;p18"/>
          <p:cNvPicPr preferRelativeResize="0"/>
          <p:nvPr/>
        </p:nvPicPr>
        <p:blipFill rotWithShape="1">
          <a:blip r:embed="rId7">
            <a:alphaModFix/>
          </a:blip>
          <a:srcRect b="0" l="-14210" r="14209" t="0"/>
          <a:stretch/>
        </p:blipFill>
        <p:spPr>
          <a:xfrm>
            <a:off x="6709113" y="190901"/>
            <a:ext cx="181199" cy="181199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18"/>
          <p:cNvSpPr txBox="1"/>
          <p:nvPr/>
        </p:nvSpPr>
        <p:spPr>
          <a:xfrm>
            <a:off x="6567525" y="295750"/>
            <a:ext cx="5436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666666"/>
                </a:solidFill>
                <a:latin typeface="Josefin Sans Light"/>
                <a:ea typeface="Josefin Sans Light"/>
                <a:cs typeface="Josefin Sans Light"/>
                <a:sym typeface="Josefin Sans Light"/>
              </a:rPr>
              <a:t>Search</a:t>
            </a:r>
            <a:endParaRPr sz="900">
              <a:solidFill>
                <a:srgbClr val="666666"/>
              </a:solidFill>
              <a:latin typeface="Josefin Sans Light"/>
              <a:ea typeface="Josefin Sans Light"/>
              <a:cs typeface="Josefin Sans Light"/>
              <a:sym typeface="Josefi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B7B7B7"/>
              </a:solidFill>
              <a:latin typeface="Josefin Sans Light"/>
              <a:ea typeface="Josefin Sans Light"/>
              <a:cs typeface="Josefin Sans Light"/>
              <a:sym typeface="Josefin Sans Light"/>
            </a:endParaRPr>
          </a:p>
        </p:txBody>
      </p:sp>
      <p:pic>
        <p:nvPicPr>
          <p:cNvPr id="225" name="Google Shape;225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033918" y="178718"/>
            <a:ext cx="205550" cy="205550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18"/>
          <p:cNvSpPr txBox="1"/>
          <p:nvPr/>
        </p:nvSpPr>
        <p:spPr>
          <a:xfrm>
            <a:off x="5887250" y="295750"/>
            <a:ext cx="5436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666666"/>
                </a:solidFill>
                <a:latin typeface="Josefin Sans Light"/>
                <a:ea typeface="Josefin Sans Light"/>
                <a:cs typeface="Josefin Sans Light"/>
                <a:sym typeface="Josefin Sans Light"/>
              </a:rPr>
              <a:t>Home</a:t>
            </a:r>
            <a:endParaRPr sz="900">
              <a:solidFill>
                <a:srgbClr val="666666"/>
              </a:solidFill>
              <a:latin typeface="Josefin Sans Light"/>
              <a:ea typeface="Josefin Sans Light"/>
              <a:cs typeface="Josefin Sans Light"/>
              <a:sym typeface="Josefi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B7B7B7"/>
              </a:solidFill>
              <a:latin typeface="Josefin Sans Light"/>
              <a:ea typeface="Josefin Sans Light"/>
              <a:cs typeface="Josefin Sans Light"/>
              <a:sym typeface="Josefin Sans Light"/>
            </a:endParaRPr>
          </a:p>
        </p:txBody>
      </p:sp>
      <p:pic>
        <p:nvPicPr>
          <p:cNvPr id="227" name="Google Shape;227;p18"/>
          <p:cNvPicPr preferRelativeResize="0"/>
          <p:nvPr/>
        </p:nvPicPr>
        <p:blipFill rotWithShape="1">
          <a:blip r:embed="rId9">
            <a:alphaModFix/>
          </a:blip>
          <a:srcRect b="23978" l="0" r="0" t="20721"/>
          <a:stretch/>
        </p:blipFill>
        <p:spPr>
          <a:xfrm>
            <a:off x="7881800" y="4662525"/>
            <a:ext cx="1266300" cy="4809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18"/>
          <p:cNvSpPr txBox="1"/>
          <p:nvPr/>
        </p:nvSpPr>
        <p:spPr>
          <a:xfrm>
            <a:off x="940700" y="778825"/>
            <a:ext cx="2607900" cy="4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latin typeface="Josefin Sans"/>
                <a:ea typeface="Josefin Sans"/>
                <a:cs typeface="Josefin Sans"/>
                <a:sym typeface="Josefin Sans"/>
              </a:rPr>
              <a:t>Existing Patients</a:t>
            </a:r>
            <a:endParaRPr b="1" sz="180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229" name="Google Shape;229;p18"/>
          <p:cNvSpPr txBox="1"/>
          <p:nvPr/>
        </p:nvSpPr>
        <p:spPr>
          <a:xfrm>
            <a:off x="2143600" y="1570650"/>
            <a:ext cx="1507200" cy="4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999999"/>
                </a:solidFill>
                <a:latin typeface="Josefin Sans"/>
                <a:ea typeface="Josefin Sans"/>
                <a:cs typeface="Josefin Sans"/>
                <a:sym typeface="Josefin Sans"/>
              </a:rPr>
              <a:t>Enter Patient’s ID:</a:t>
            </a:r>
            <a:endParaRPr sz="1200">
              <a:solidFill>
                <a:srgbClr val="999999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230" name="Google Shape;230;p18"/>
          <p:cNvSpPr/>
          <p:nvPr/>
        </p:nvSpPr>
        <p:spPr>
          <a:xfrm>
            <a:off x="2253900" y="1924775"/>
            <a:ext cx="3952500" cy="316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8"/>
          <p:cNvSpPr/>
          <p:nvPr/>
        </p:nvSpPr>
        <p:spPr>
          <a:xfrm>
            <a:off x="5119725" y="2413500"/>
            <a:ext cx="1061100" cy="316500"/>
          </a:xfrm>
          <a:prstGeom prst="roundRect">
            <a:avLst>
              <a:gd fmla="val 16667" name="adj"/>
            </a:avLst>
          </a:prstGeom>
          <a:solidFill>
            <a:srgbClr val="0737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rPr>
              <a:t>Go</a:t>
            </a:r>
            <a:endParaRPr b="1" sz="1200">
              <a:solidFill>
                <a:srgbClr val="FFFFFF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232" name="Google Shape;232;p18"/>
          <p:cNvSpPr txBox="1"/>
          <p:nvPr/>
        </p:nvSpPr>
        <p:spPr>
          <a:xfrm>
            <a:off x="1414525" y="3373700"/>
            <a:ext cx="1507200" cy="4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rPr>
              <a:t>A</a:t>
            </a:r>
            <a:endParaRPr b="1" sz="1200">
              <a:solidFill>
                <a:srgbClr val="434343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233" name="Google Shape;233;p18"/>
          <p:cNvSpPr txBox="1"/>
          <p:nvPr/>
        </p:nvSpPr>
        <p:spPr>
          <a:xfrm>
            <a:off x="1414525" y="3722775"/>
            <a:ext cx="1507200" cy="12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rPr>
              <a:t>Angela Lim</a:t>
            </a:r>
            <a:endParaRPr sz="1000">
              <a:solidFill>
                <a:srgbClr val="434343"/>
              </a:solidFill>
              <a:latin typeface="Josefin Sans"/>
              <a:ea typeface="Josefin Sans"/>
              <a:cs typeface="Josefin Sans"/>
              <a:sym typeface="Josefi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434343"/>
              </a:solidFill>
              <a:latin typeface="Josefin Sans"/>
              <a:ea typeface="Josefin Sans"/>
              <a:cs typeface="Josefin Sans"/>
              <a:sym typeface="Josefi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rPr>
              <a:t>Ang Xiao Ling</a:t>
            </a:r>
            <a:endParaRPr sz="1000">
              <a:solidFill>
                <a:srgbClr val="434343"/>
              </a:solidFill>
              <a:latin typeface="Josefin Sans"/>
              <a:ea typeface="Josefin Sans"/>
              <a:cs typeface="Josefin Sans"/>
              <a:sym typeface="Josefi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434343"/>
              </a:solidFill>
              <a:latin typeface="Josefin Sans"/>
              <a:ea typeface="Josefin Sans"/>
              <a:cs typeface="Josefin Sans"/>
              <a:sym typeface="Josefi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rPr>
              <a:t>August Tan</a:t>
            </a:r>
            <a:endParaRPr sz="1000">
              <a:solidFill>
                <a:srgbClr val="434343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234" name="Google Shape;234;p18"/>
          <p:cNvSpPr txBox="1"/>
          <p:nvPr/>
        </p:nvSpPr>
        <p:spPr>
          <a:xfrm>
            <a:off x="1414525" y="4771775"/>
            <a:ext cx="1507200" cy="4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rPr>
              <a:t>B</a:t>
            </a:r>
            <a:endParaRPr b="1" sz="1200">
              <a:solidFill>
                <a:srgbClr val="434343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235" name="Google Shape;235;p18"/>
          <p:cNvSpPr txBox="1"/>
          <p:nvPr/>
        </p:nvSpPr>
        <p:spPr>
          <a:xfrm>
            <a:off x="3588300" y="3373700"/>
            <a:ext cx="1507200" cy="4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rPr>
              <a:t>M</a:t>
            </a:r>
            <a:endParaRPr b="1" sz="1200">
              <a:solidFill>
                <a:srgbClr val="434343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236" name="Google Shape;236;p18"/>
          <p:cNvSpPr txBox="1"/>
          <p:nvPr/>
        </p:nvSpPr>
        <p:spPr>
          <a:xfrm>
            <a:off x="3588300" y="3690200"/>
            <a:ext cx="1507200" cy="15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rPr>
              <a:t>Mary</a:t>
            </a:r>
            <a:r>
              <a:rPr lang="en-GB" sz="1000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rPr>
              <a:t> Lim</a:t>
            </a:r>
            <a:endParaRPr sz="1000">
              <a:solidFill>
                <a:srgbClr val="434343"/>
              </a:solidFill>
              <a:latin typeface="Josefin Sans"/>
              <a:ea typeface="Josefin Sans"/>
              <a:cs typeface="Josefin Sans"/>
              <a:sym typeface="Josefi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434343"/>
              </a:solidFill>
              <a:latin typeface="Josefin Sans"/>
              <a:ea typeface="Josefin Sans"/>
              <a:cs typeface="Josefin Sans"/>
              <a:sym typeface="Josefi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rPr>
              <a:t>May Tan</a:t>
            </a:r>
            <a:endParaRPr sz="1000">
              <a:solidFill>
                <a:srgbClr val="434343"/>
              </a:solidFill>
              <a:latin typeface="Josefin Sans"/>
              <a:ea typeface="Josefin Sans"/>
              <a:cs typeface="Josefin Sans"/>
              <a:sym typeface="Josefi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434343"/>
              </a:solidFill>
              <a:latin typeface="Josefin Sans"/>
              <a:ea typeface="Josefin Sans"/>
              <a:cs typeface="Josefin Sans"/>
              <a:sym typeface="Josefi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rPr>
              <a:t>Marie Ong</a:t>
            </a:r>
            <a:endParaRPr sz="1000">
              <a:solidFill>
                <a:srgbClr val="434343"/>
              </a:solidFill>
              <a:latin typeface="Josefin Sans"/>
              <a:ea typeface="Josefin Sans"/>
              <a:cs typeface="Josefin Sans"/>
              <a:sym typeface="Josefi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434343"/>
              </a:solidFill>
              <a:latin typeface="Josefin Sans"/>
              <a:ea typeface="Josefin Sans"/>
              <a:cs typeface="Josefin Sans"/>
              <a:sym typeface="Josefi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rPr>
              <a:t>Maria Goh</a:t>
            </a:r>
            <a:endParaRPr sz="1000">
              <a:solidFill>
                <a:srgbClr val="434343"/>
              </a:solidFill>
              <a:latin typeface="Josefin Sans"/>
              <a:ea typeface="Josefin Sans"/>
              <a:cs typeface="Josefin Sans"/>
              <a:sym typeface="Josefi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434343"/>
              </a:solidFill>
              <a:latin typeface="Josefin Sans"/>
              <a:ea typeface="Josefin Sans"/>
              <a:cs typeface="Josefin Sans"/>
              <a:sym typeface="Josefi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434343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237" name="Google Shape;237;p18"/>
          <p:cNvSpPr txBox="1"/>
          <p:nvPr/>
        </p:nvSpPr>
        <p:spPr>
          <a:xfrm>
            <a:off x="5538575" y="3373688"/>
            <a:ext cx="1507200" cy="4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rPr>
              <a:t>Z</a:t>
            </a:r>
            <a:endParaRPr b="1" sz="1200">
              <a:solidFill>
                <a:srgbClr val="434343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238" name="Google Shape;238;p18"/>
          <p:cNvSpPr txBox="1"/>
          <p:nvPr/>
        </p:nvSpPr>
        <p:spPr>
          <a:xfrm>
            <a:off x="5538575" y="3690188"/>
            <a:ext cx="1507200" cy="15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rPr>
              <a:t>Zhang Xiao Ming</a:t>
            </a:r>
            <a:endParaRPr sz="1000">
              <a:solidFill>
                <a:srgbClr val="434343"/>
              </a:solidFill>
              <a:latin typeface="Josefin Sans"/>
              <a:ea typeface="Josefin Sans"/>
              <a:cs typeface="Josefin Sans"/>
              <a:sym typeface="Josefi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434343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cxnSp>
        <p:nvCxnSpPr>
          <p:cNvPr id="239" name="Google Shape;239;p18"/>
          <p:cNvCxnSpPr/>
          <p:nvPr/>
        </p:nvCxnSpPr>
        <p:spPr>
          <a:xfrm flipH="1" rot="10800000">
            <a:off x="3359450" y="3108300"/>
            <a:ext cx="1080000" cy="3600"/>
          </a:xfrm>
          <a:prstGeom prst="straightConnector1">
            <a:avLst/>
          </a:prstGeom>
          <a:noFill/>
          <a:ln cap="flat" cmpd="sng" w="3810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0" name="Google Shape;240;p18"/>
          <p:cNvSpPr/>
          <p:nvPr/>
        </p:nvSpPr>
        <p:spPr>
          <a:xfrm>
            <a:off x="575" y="612250"/>
            <a:ext cx="443700" cy="4531800"/>
          </a:xfrm>
          <a:prstGeom prst="rect">
            <a:avLst/>
          </a:prstGeom>
          <a:solidFill>
            <a:srgbClr val="0D2D4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8"/>
          <p:cNvSpPr/>
          <p:nvPr/>
        </p:nvSpPr>
        <p:spPr>
          <a:xfrm>
            <a:off x="575" y="611700"/>
            <a:ext cx="443700" cy="316500"/>
          </a:xfrm>
          <a:prstGeom prst="rect">
            <a:avLst/>
          </a:prstGeom>
          <a:solidFill>
            <a:srgbClr val="08437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18"/>
          <p:cNvSpPr txBox="1"/>
          <p:nvPr/>
        </p:nvSpPr>
        <p:spPr>
          <a:xfrm>
            <a:off x="57275" y="520500"/>
            <a:ext cx="330300" cy="4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rPr>
              <a:t>&gt;</a:t>
            </a:r>
            <a:endParaRPr b="1" sz="1800">
              <a:solidFill>
                <a:srgbClr val="FFFFFF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243" name="Google Shape;243;p18"/>
          <p:cNvSpPr/>
          <p:nvPr/>
        </p:nvSpPr>
        <p:spPr>
          <a:xfrm>
            <a:off x="1319800" y="4906775"/>
            <a:ext cx="823800" cy="3165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latin typeface="Josefin Sans"/>
                <a:ea typeface="Josefin Sans"/>
                <a:cs typeface="Josefin Sans"/>
                <a:sym typeface="Josefin Sans"/>
              </a:rPr>
              <a:t>Back</a:t>
            </a:r>
            <a:endParaRPr b="1" sz="120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pic>
        <p:nvPicPr>
          <p:cNvPr id="244" name="Google Shape;244;p1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19650" y="1205850"/>
            <a:ext cx="205550" cy="20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1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94825" y="1751963"/>
            <a:ext cx="255175" cy="25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9"/>
          <p:cNvSpPr txBox="1"/>
          <p:nvPr/>
        </p:nvSpPr>
        <p:spPr>
          <a:xfrm>
            <a:off x="444275" y="611700"/>
            <a:ext cx="8699700" cy="4531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9"/>
          <p:cNvSpPr txBox="1"/>
          <p:nvPr/>
        </p:nvSpPr>
        <p:spPr>
          <a:xfrm>
            <a:off x="7881800" y="295750"/>
            <a:ext cx="5436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666666"/>
                </a:solidFill>
                <a:latin typeface="Josefin Sans Light"/>
                <a:ea typeface="Josefin Sans Light"/>
                <a:cs typeface="Josefin Sans Light"/>
                <a:sym typeface="Josefin Sans Light"/>
              </a:rPr>
              <a:t>Help</a:t>
            </a:r>
            <a:endParaRPr sz="900">
              <a:solidFill>
                <a:srgbClr val="666666"/>
              </a:solidFill>
              <a:latin typeface="Josefin Sans Light"/>
              <a:ea typeface="Josefin Sans Light"/>
              <a:cs typeface="Josefin Sans Light"/>
              <a:sym typeface="Josefi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B7B7B7"/>
              </a:solidFill>
              <a:latin typeface="Josefin Sans Light"/>
              <a:ea typeface="Josefin Sans Light"/>
              <a:cs typeface="Josefin Sans Light"/>
              <a:sym typeface="Josefin Sans Light"/>
            </a:endParaRPr>
          </a:p>
        </p:txBody>
      </p:sp>
      <p:pic>
        <p:nvPicPr>
          <p:cNvPr id="252" name="Google Shape;252;p19"/>
          <p:cNvPicPr preferRelativeResize="0"/>
          <p:nvPr/>
        </p:nvPicPr>
        <p:blipFill rotWithShape="1">
          <a:blip r:embed="rId3">
            <a:alphaModFix/>
          </a:blip>
          <a:srcRect b="28843" l="19322" r="15902" t="11103"/>
          <a:stretch/>
        </p:blipFill>
        <p:spPr>
          <a:xfrm>
            <a:off x="96400" y="98600"/>
            <a:ext cx="543650" cy="480975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19"/>
          <p:cNvSpPr txBox="1"/>
          <p:nvPr/>
        </p:nvSpPr>
        <p:spPr>
          <a:xfrm>
            <a:off x="655950" y="123250"/>
            <a:ext cx="26079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Josefin Sans"/>
                <a:ea typeface="Josefin Sans"/>
                <a:cs typeface="Josefin Sans"/>
                <a:sym typeface="Josefin Sans"/>
              </a:rPr>
              <a:t>C.A.R.E  </a:t>
            </a:r>
            <a:r>
              <a:rPr lang="en-GB" sz="1000">
                <a:latin typeface="Josefin Sans"/>
                <a:ea typeface="Josefin Sans"/>
                <a:cs typeface="Josefin Sans"/>
                <a:sym typeface="Josefin Sans"/>
              </a:rPr>
              <a:t>Breast Cancer Prediction Tool</a:t>
            </a:r>
            <a:endParaRPr sz="100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254" name="Google Shape;254;p19"/>
          <p:cNvSpPr txBox="1"/>
          <p:nvPr/>
        </p:nvSpPr>
        <p:spPr>
          <a:xfrm>
            <a:off x="0" y="0"/>
            <a:ext cx="9144000" cy="6117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9"/>
          <p:cNvSpPr txBox="1"/>
          <p:nvPr/>
        </p:nvSpPr>
        <p:spPr>
          <a:xfrm>
            <a:off x="8425400" y="295750"/>
            <a:ext cx="5436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666666"/>
                </a:solidFill>
                <a:latin typeface="Josefin Sans Light"/>
                <a:ea typeface="Josefin Sans Light"/>
                <a:cs typeface="Josefin Sans Light"/>
                <a:sym typeface="Josefin Sans Light"/>
              </a:rPr>
              <a:t>Logout</a:t>
            </a:r>
            <a:endParaRPr sz="900">
              <a:solidFill>
                <a:srgbClr val="666666"/>
              </a:solidFill>
              <a:latin typeface="Josefin Sans Light"/>
              <a:ea typeface="Josefin Sans Light"/>
              <a:cs typeface="Josefin Sans Light"/>
              <a:sym typeface="Josefi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B7B7B7"/>
              </a:solidFill>
              <a:latin typeface="Josefin Sans Light"/>
              <a:ea typeface="Josefin Sans Light"/>
              <a:cs typeface="Josefin Sans Light"/>
              <a:sym typeface="Josefin Sans Light"/>
            </a:endParaRPr>
          </a:p>
        </p:txBody>
      </p:sp>
      <p:pic>
        <p:nvPicPr>
          <p:cNvPr id="256" name="Google Shape;25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95525" y="178725"/>
            <a:ext cx="205550" cy="20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631100" y="215400"/>
            <a:ext cx="132200" cy="13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59938" y="178721"/>
            <a:ext cx="205550" cy="205550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19"/>
          <p:cNvSpPr txBox="1"/>
          <p:nvPr/>
        </p:nvSpPr>
        <p:spPr>
          <a:xfrm>
            <a:off x="7224650" y="295738"/>
            <a:ext cx="5436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666666"/>
                </a:solidFill>
                <a:latin typeface="Josefin Sans Light"/>
                <a:ea typeface="Josefin Sans Light"/>
                <a:cs typeface="Josefin Sans Light"/>
                <a:sym typeface="Josefin Sans Light"/>
              </a:rPr>
              <a:t>Profile</a:t>
            </a:r>
            <a:endParaRPr sz="900">
              <a:solidFill>
                <a:srgbClr val="666666"/>
              </a:solidFill>
              <a:latin typeface="Josefin Sans Light"/>
              <a:ea typeface="Josefin Sans Light"/>
              <a:cs typeface="Josefin Sans Light"/>
              <a:sym typeface="Josefi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B7B7B7"/>
              </a:solidFill>
              <a:latin typeface="Josefin Sans Light"/>
              <a:ea typeface="Josefin Sans Light"/>
              <a:cs typeface="Josefin Sans Light"/>
              <a:sym typeface="Josefin Sans Light"/>
            </a:endParaRPr>
          </a:p>
        </p:txBody>
      </p:sp>
      <p:pic>
        <p:nvPicPr>
          <p:cNvPr id="260" name="Google Shape;260;p19"/>
          <p:cNvPicPr preferRelativeResize="0"/>
          <p:nvPr/>
        </p:nvPicPr>
        <p:blipFill rotWithShape="1">
          <a:blip r:embed="rId7">
            <a:alphaModFix/>
          </a:blip>
          <a:srcRect b="0" l="-14210" r="14209" t="0"/>
          <a:stretch/>
        </p:blipFill>
        <p:spPr>
          <a:xfrm>
            <a:off x="6709113" y="190901"/>
            <a:ext cx="181199" cy="181199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19"/>
          <p:cNvSpPr txBox="1"/>
          <p:nvPr/>
        </p:nvSpPr>
        <p:spPr>
          <a:xfrm>
            <a:off x="6567525" y="295750"/>
            <a:ext cx="5436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666666"/>
                </a:solidFill>
                <a:latin typeface="Josefin Sans Light"/>
                <a:ea typeface="Josefin Sans Light"/>
                <a:cs typeface="Josefin Sans Light"/>
                <a:sym typeface="Josefin Sans Light"/>
              </a:rPr>
              <a:t>Search</a:t>
            </a:r>
            <a:endParaRPr sz="900">
              <a:solidFill>
                <a:srgbClr val="666666"/>
              </a:solidFill>
              <a:latin typeface="Josefin Sans Light"/>
              <a:ea typeface="Josefin Sans Light"/>
              <a:cs typeface="Josefin Sans Light"/>
              <a:sym typeface="Josefi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B7B7B7"/>
              </a:solidFill>
              <a:latin typeface="Josefin Sans Light"/>
              <a:ea typeface="Josefin Sans Light"/>
              <a:cs typeface="Josefin Sans Light"/>
              <a:sym typeface="Josefin Sans Light"/>
            </a:endParaRPr>
          </a:p>
        </p:txBody>
      </p:sp>
      <p:pic>
        <p:nvPicPr>
          <p:cNvPr id="262" name="Google Shape;262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033918" y="178718"/>
            <a:ext cx="205550" cy="205550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19"/>
          <p:cNvSpPr txBox="1"/>
          <p:nvPr/>
        </p:nvSpPr>
        <p:spPr>
          <a:xfrm>
            <a:off x="5887250" y="295750"/>
            <a:ext cx="5436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666666"/>
                </a:solidFill>
                <a:latin typeface="Josefin Sans Light"/>
                <a:ea typeface="Josefin Sans Light"/>
                <a:cs typeface="Josefin Sans Light"/>
                <a:sym typeface="Josefin Sans Light"/>
              </a:rPr>
              <a:t>Home</a:t>
            </a:r>
            <a:endParaRPr sz="900">
              <a:solidFill>
                <a:srgbClr val="666666"/>
              </a:solidFill>
              <a:latin typeface="Josefin Sans Light"/>
              <a:ea typeface="Josefin Sans Light"/>
              <a:cs typeface="Josefin Sans Light"/>
              <a:sym typeface="Josefi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B7B7B7"/>
              </a:solidFill>
              <a:latin typeface="Josefin Sans Light"/>
              <a:ea typeface="Josefin Sans Light"/>
              <a:cs typeface="Josefin Sans Light"/>
              <a:sym typeface="Josefin Sans Light"/>
            </a:endParaRPr>
          </a:p>
        </p:txBody>
      </p:sp>
      <p:pic>
        <p:nvPicPr>
          <p:cNvPr id="264" name="Google Shape;264;p19"/>
          <p:cNvPicPr preferRelativeResize="0"/>
          <p:nvPr/>
        </p:nvPicPr>
        <p:blipFill rotWithShape="1">
          <a:blip r:embed="rId9">
            <a:alphaModFix/>
          </a:blip>
          <a:srcRect b="23978" l="0" r="0" t="20721"/>
          <a:stretch/>
        </p:blipFill>
        <p:spPr>
          <a:xfrm>
            <a:off x="7881800" y="4662525"/>
            <a:ext cx="1266300" cy="480975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19"/>
          <p:cNvSpPr/>
          <p:nvPr/>
        </p:nvSpPr>
        <p:spPr>
          <a:xfrm>
            <a:off x="575" y="612250"/>
            <a:ext cx="443700" cy="4531800"/>
          </a:xfrm>
          <a:prstGeom prst="rect">
            <a:avLst/>
          </a:prstGeom>
          <a:solidFill>
            <a:srgbClr val="0D2D4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9"/>
          <p:cNvSpPr/>
          <p:nvPr/>
        </p:nvSpPr>
        <p:spPr>
          <a:xfrm>
            <a:off x="575" y="611700"/>
            <a:ext cx="443700" cy="316500"/>
          </a:xfrm>
          <a:prstGeom prst="rect">
            <a:avLst/>
          </a:prstGeom>
          <a:solidFill>
            <a:srgbClr val="08437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9"/>
          <p:cNvSpPr txBox="1"/>
          <p:nvPr/>
        </p:nvSpPr>
        <p:spPr>
          <a:xfrm>
            <a:off x="57275" y="520500"/>
            <a:ext cx="330300" cy="4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rPr>
              <a:t>&gt;</a:t>
            </a:r>
            <a:endParaRPr b="1" sz="1800">
              <a:solidFill>
                <a:srgbClr val="FFFFFF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pic>
        <p:nvPicPr>
          <p:cNvPr id="268" name="Google Shape;268;p1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19650" y="1205850"/>
            <a:ext cx="205550" cy="205550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19"/>
          <p:cNvSpPr/>
          <p:nvPr/>
        </p:nvSpPr>
        <p:spPr>
          <a:xfrm>
            <a:off x="953150" y="1983150"/>
            <a:ext cx="6928500" cy="2883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19"/>
          <p:cNvSpPr txBox="1"/>
          <p:nvPr/>
        </p:nvSpPr>
        <p:spPr>
          <a:xfrm>
            <a:off x="1138500" y="2137425"/>
            <a:ext cx="10848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rPr>
              <a:t>Jean Tan</a:t>
            </a:r>
            <a:endParaRPr b="1">
              <a:solidFill>
                <a:srgbClr val="434343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pic>
        <p:nvPicPr>
          <p:cNvPr id="271" name="Google Shape;271;p1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530963" y="2232987"/>
            <a:ext cx="181175" cy="181175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19"/>
          <p:cNvSpPr txBox="1"/>
          <p:nvPr/>
        </p:nvSpPr>
        <p:spPr>
          <a:xfrm>
            <a:off x="1267950" y="2705500"/>
            <a:ext cx="1383900" cy="2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rPr>
              <a:t>Age:  33</a:t>
            </a:r>
            <a:endParaRPr sz="1200">
              <a:solidFill>
                <a:srgbClr val="434343"/>
              </a:solidFill>
              <a:latin typeface="Josefin Sans"/>
              <a:ea typeface="Josefin Sans"/>
              <a:cs typeface="Josefin Sans"/>
              <a:sym typeface="Josefi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34343"/>
              </a:solidFill>
              <a:latin typeface="Josefin Sans"/>
              <a:ea typeface="Josefin Sans"/>
              <a:cs typeface="Josefin Sans"/>
              <a:sym typeface="Josefi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rPr>
              <a:t>Gender: Female</a:t>
            </a:r>
            <a:endParaRPr sz="1200">
              <a:solidFill>
                <a:srgbClr val="434343"/>
              </a:solidFill>
              <a:latin typeface="Josefin Sans"/>
              <a:ea typeface="Josefin Sans"/>
              <a:cs typeface="Josefin Sans"/>
              <a:sym typeface="Josefi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34343"/>
              </a:solidFill>
              <a:latin typeface="Josefin Sans"/>
              <a:ea typeface="Josefin Sans"/>
              <a:cs typeface="Josefin Sans"/>
              <a:sym typeface="Josefi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rPr>
              <a:t>Age Diagnosed:</a:t>
            </a:r>
            <a:endParaRPr sz="1200">
              <a:solidFill>
                <a:srgbClr val="434343"/>
              </a:solidFill>
              <a:latin typeface="Josefin Sans"/>
              <a:ea typeface="Josefin Sans"/>
              <a:cs typeface="Josefin Sans"/>
              <a:sym typeface="Josefi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34343"/>
              </a:solidFill>
              <a:latin typeface="Josefin Sans"/>
              <a:ea typeface="Josefin Sans"/>
              <a:cs typeface="Josefin Sans"/>
              <a:sym typeface="Josefi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rPr>
              <a:t>Diagnosis: </a:t>
            </a:r>
            <a:endParaRPr sz="1200">
              <a:solidFill>
                <a:srgbClr val="434343"/>
              </a:solidFill>
              <a:latin typeface="Josefin Sans"/>
              <a:ea typeface="Josefin Sans"/>
              <a:cs typeface="Josefin Sans"/>
              <a:sym typeface="Josefi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34343"/>
              </a:solidFill>
              <a:latin typeface="Josefin Sans"/>
              <a:ea typeface="Josefin Sans"/>
              <a:cs typeface="Josefin Sans"/>
              <a:sym typeface="Josefi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34343"/>
              </a:solidFill>
              <a:latin typeface="Josefin Sans"/>
              <a:ea typeface="Josefin Sans"/>
              <a:cs typeface="Josefin Sans"/>
              <a:sym typeface="Josefi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34343"/>
              </a:solidFill>
              <a:latin typeface="Josefin Sans"/>
              <a:ea typeface="Josefin Sans"/>
              <a:cs typeface="Josefin Sans"/>
              <a:sym typeface="Josefi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34343"/>
              </a:solidFill>
              <a:latin typeface="Josefin Sans"/>
              <a:ea typeface="Josefin Sans"/>
              <a:cs typeface="Josefin Sans"/>
              <a:sym typeface="Josefi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34343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273" name="Google Shape;273;p19"/>
          <p:cNvSpPr/>
          <p:nvPr/>
        </p:nvSpPr>
        <p:spPr>
          <a:xfrm>
            <a:off x="4284450" y="4407225"/>
            <a:ext cx="575100" cy="2553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0D2D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Josefin Sans"/>
                <a:ea typeface="Josefin Sans"/>
                <a:cs typeface="Josefin Sans"/>
                <a:sym typeface="Josefin Sans"/>
              </a:rPr>
              <a:t>More</a:t>
            </a:r>
            <a:endParaRPr sz="100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274" name="Google Shape;274;p19"/>
          <p:cNvSpPr txBox="1"/>
          <p:nvPr/>
        </p:nvSpPr>
        <p:spPr>
          <a:xfrm>
            <a:off x="655950" y="704725"/>
            <a:ext cx="2607900" cy="4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latin typeface="Josefin Sans"/>
                <a:ea typeface="Josefin Sans"/>
                <a:cs typeface="Josefin Sans"/>
                <a:sym typeface="Josefin Sans"/>
              </a:rPr>
              <a:t>Prediction</a:t>
            </a:r>
            <a:endParaRPr b="1" sz="180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275" name="Google Shape;275;p19"/>
          <p:cNvSpPr/>
          <p:nvPr/>
        </p:nvSpPr>
        <p:spPr>
          <a:xfrm>
            <a:off x="1888300" y="1377388"/>
            <a:ext cx="2521200" cy="316500"/>
          </a:xfrm>
          <a:prstGeom prst="roundRect">
            <a:avLst>
              <a:gd fmla="val 16667" name="adj"/>
            </a:avLst>
          </a:prstGeom>
          <a:solidFill>
            <a:srgbClr val="0D2D4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rPr>
              <a:t>Survival</a:t>
            </a:r>
            <a:endParaRPr sz="1200">
              <a:solidFill>
                <a:srgbClr val="FFFFFF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276" name="Google Shape;276;p19"/>
          <p:cNvSpPr/>
          <p:nvPr/>
        </p:nvSpPr>
        <p:spPr>
          <a:xfrm>
            <a:off x="4898450" y="1377388"/>
            <a:ext cx="2521200" cy="316500"/>
          </a:xfrm>
          <a:prstGeom prst="roundRect">
            <a:avLst>
              <a:gd fmla="val 16667" name="adj"/>
            </a:avLst>
          </a:prstGeom>
          <a:solidFill>
            <a:srgbClr val="0D2D4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rPr>
              <a:t>Cost</a:t>
            </a:r>
            <a:endParaRPr sz="1200">
              <a:solidFill>
                <a:srgbClr val="FFFFFF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277" name="Google Shape;277;p19"/>
          <p:cNvSpPr txBox="1"/>
          <p:nvPr/>
        </p:nvSpPr>
        <p:spPr>
          <a:xfrm>
            <a:off x="4726425" y="2705500"/>
            <a:ext cx="1383900" cy="2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rPr>
              <a:t>Affected Area:</a:t>
            </a:r>
            <a:endParaRPr sz="1200">
              <a:solidFill>
                <a:srgbClr val="434343"/>
              </a:solidFill>
              <a:latin typeface="Josefin Sans"/>
              <a:ea typeface="Josefin Sans"/>
              <a:cs typeface="Josefin Sans"/>
              <a:sym typeface="Josefi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34343"/>
              </a:solidFill>
              <a:latin typeface="Josefin Sans"/>
              <a:ea typeface="Josefin Sans"/>
              <a:cs typeface="Josefin Sans"/>
              <a:sym typeface="Josefi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rPr>
              <a:t>Notes:</a:t>
            </a:r>
            <a:endParaRPr sz="1200">
              <a:solidFill>
                <a:srgbClr val="434343"/>
              </a:solidFill>
              <a:latin typeface="Josefin Sans"/>
              <a:ea typeface="Josefin Sans"/>
              <a:cs typeface="Josefin Sans"/>
              <a:sym typeface="Josefi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34343"/>
              </a:solidFill>
              <a:latin typeface="Josefin Sans"/>
              <a:ea typeface="Josefin Sans"/>
              <a:cs typeface="Josefin Sans"/>
              <a:sym typeface="Josefi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34343"/>
              </a:solidFill>
              <a:latin typeface="Josefin Sans"/>
              <a:ea typeface="Josefin Sans"/>
              <a:cs typeface="Josefin Sans"/>
              <a:sym typeface="Josefi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34343"/>
              </a:solidFill>
              <a:latin typeface="Josefin Sans"/>
              <a:ea typeface="Josefin Sans"/>
              <a:cs typeface="Josefin Sans"/>
              <a:sym typeface="Josefi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34343"/>
              </a:solidFill>
              <a:latin typeface="Josefin Sans"/>
              <a:ea typeface="Josefin Sans"/>
              <a:cs typeface="Josefin Sans"/>
              <a:sym typeface="Josefi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34343"/>
              </a:solidFill>
              <a:latin typeface="Josefin Sans"/>
              <a:ea typeface="Josefin Sans"/>
              <a:cs typeface="Josefin Sans"/>
              <a:sym typeface="Josefi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34343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pic>
        <p:nvPicPr>
          <p:cNvPr id="278" name="Google Shape;278;p19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94825" y="1751963"/>
            <a:ext cx="255175" cy="25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0"/>
          <p:cNvSpPr txBox="1"/>
          <p:nvPr/>
        </p:nvSpPr>
        <p:spPr>
          <a:xfrm>
            <a:off x="444275" y="611700"/>
            <a:ext cx="8699700" cy="4531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20"/>
          <p:cNvSpPr txBox="1"/>
          <p:nvPr/>
        </p:nvSpPr>
        <p:spPr>
          <a:xfrm>
            <a:off x="7881800" y="295750"/>
            <a:ext cx="5436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666666"/>
                </a:solidFill>
                <a:latin typeface="Josefin Sans Light"/>
                <a:ea typeface="Josefin Sans Light"/>
                <a:cs typeface="Josefin Sans Light"/>
                <a:sym typeface="Josefin Sans Light"/>
              </a:rPr>
              <a:t>Help</a:t>
            </a:r>
            <a:endParaRPr sz="900">
              <a:solidFill>
                <a:srgbClr val="666666"/>
              </a:solidFill>
              <a:latin typeface="Josefin Sans Light"/>
              <a:ea typeface="Josefin Sans Light"/>
              <a:cs typeface="Josefin Sans Light"/>
              <a:sym typeface="Josefi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B7B7B7"/>
              </a:solidFill>
              <a:latin typeface="Josefin Sans Light"/>
              <a:ea typeface="Josefin Sans Light"/>
              <a:cs typeface="Josefin Sans Light"/>
              <a:sym typeface="Josefin Sans Light"/>
            </a:endParaRPr>
          </a:p>
        </p:txBody>
      </p:sp>
      <p:pic>
        <p:nvPicPr>
          <p:cNvPr id="285" name="Google Shape;285;p20"/>
          <p:cNvPicPr preferRelativeResize="0"/>
          <p:nvPr/>
        </p:nvPicPr>
        <p:blipFill rotWithShape="1">
          <a:blip r:embed="rId3">
            <a:alphaModFix/>
          </a:blip>
          <a:srcRect b="28843" l="19322" r="15902" t="11103"/>
          <a:stretch/>
        </p:blipFill>
        <p:spPr>
          <a:xfrm>
            <a:off x="96400" y="98600"/>
            <a:ext cx="543650" cy="480975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20"/>
          <p:cNvSpPr txBox="1"/>
          <p:nvPr/>
        </p:nvSpPr>
        <p:spPr>
          <a:xfrm>
            <a:off x="655950" y="123250"/>
            <a:ext cx="26079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Josefin Sans"/>
                <a:ea typeface="Josefin Sans"/>
                <a:cs typeface="Josefin Sans"/>
                <a:sym typeface="Josefin Sans"/>
              </a:rPr>
              <a:t>C.A.R.E  </a:t>
            </a:r>
            <a:r>
              <a:rPr lang="en-GB" sz="1000">
                <a:latin typeface="Josefin Sans"/>
                <a:ea typeface="Josefin Sans"/>
                <a:cs typeface="Josefin Sans"/>
                <a:sym typeface="Josefin Sans"/>
              </a:rPr>
              <a:t>Breast Cancer Prediction Tool</a:t>
            </a:r>
            <a:endParaRPr sz="100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287" name="Google Shape;287;p20"/>
          <p:cNvSpPr txBox="1"/>
          <p:nvPr/>
        </p:nvSpPr>
        <p:spPr>
          <a:xfrm>
            <a:off x="0" y="0"/>
            <a:ext cx="9144000" cy="6117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20"/>
          <p:cNvSpPr txBox="1"/>
          <p:nvPr/>
        </p:nvSpPr>
        <p:spPr>
          <a:xfrm>
            <a:off x="8425400" y="295750"/>
            <a:ext cx="5436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666666"/>
                </a:solidFill>
                <a:latin typeface="Josefin Sans Light"/>
                <a:ea typeface="Josefin Sans Light"/>
                <a:cs typeface="Josefin Sans Light"/>
                <a:sym typeface="Josefin Sans Light"/>
              </a:rPr>
              <a:t>Logout</a:t>
            </a:r>
            <a:endParaRPr sz="900">
              <a:solidFill>
                <a:srgbClr val="666666"/>
              </a:solidFill>
              <a:latin typeface="Josefin Sans Light"/>
              <a:ea typeface="Josefin Sans Light"/>
              <a:cs typeface="Josefin Sans Light"/>
              <a:sym typeface="Josefi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B7B7B7"/>
              </a:solidFill>
              <a:latin typeface="Josefin Sans Light"/>
              <a:ea typeface="Josefin Sans Light"/>
              <a:cs typeface="Josefin Sans Light"/>
              <a:sym typeface="Josefin Sans Light"/>
            </a:endParaRPr>
          </a:p>
        </p:txBody>
      </p:sp>
      <p:pic>
        <p:nvPicPr>
          <p:cNvPr id="289" name="Google Shape;28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95525" y="178725"/>
            <a:ext cx="205550" cy="20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631100" y="215400"/>
            <a:ext cx="132200" cy="13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59938" y="178721"/>
            <a:ext cx="205550" cy="205550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20"/>
          <p:cNvSpPr txBox="1"/>
          <p:nvPr/>
        </p:nvSpPr>
        <p:spPr>
          <a:xfrm>
            <a:off x="7224650" y="295738"/>
            <a:ext cx="5436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666666"/>
                </a:solidFill>
                <a:latin typeface="Josefin Sans Light"/>
                <a:ea typeface="Josefin Sans Light"/>
                <a:cs typeface="Josefin Sans Light"/>
                <a:sym typeface="Josefin Sans Light"/>
              </a:rPr>
              <a:t>Profile</a:t>
            </a:r>
            <a:endParaRPr sz="900">
              <a:solidFill>
                <a:srgbClr val="666666"/>
              </a:solidFill>
              <a:latin typeface="Josefin Sans Light"/>
              <a:ea typeface="Josefin Sans Light"/>
              <a:cs typeface="Josefin Sans Light"/>
              <a:sym typeface="Josefi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B7B7B7"/>
              </a:solidFill>
              <a:latin typeface="Josefin Sans Light"/>
              <a:ea typeface="Josefin Sans Light"/>
              <a:cs typeface="Josefin Sans Light"/>
              <a:sym typeface="Josefin Sans Light"/>
            </a:endParaRPr>
          </a:p>
        </p:txBody>
      </p:sp>
      <p:pic>
        <p:nvPicPr>
          <p:cNvPr id="293" name="Google Shape;293;p20"/>
          <p:cNvPicPr preferRelativeResize="0"/>
          <p:nvPr/>
        </p:nvPicPr>
        <p:blipFill rotWithShape="1">
          <a:blip r:embed="rId7">
            <a:alphaModFix/>
          </a:blip>
          <a:srcRect b="0" l="-14210" r="14209" t="0"/>
          <a:stretch/>
        </p:blipFill>
        <p:spPr>
          <a:xfrm>
            <a:off x="6709113" y="190901"/>
            <a:ext cx="181199" cy="181199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20"/>
          <p:cNvSpPr txBox="1"/>
          <p:nvPr/>
        </p:nvSpPr>
        <p:spPr>
          <a:xfrm>
            <a:off x="6567525" y="295750"/>
            <a:ext cx="5436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666666"/>
                </a:solidFill>
                <a:latin typeface="Josefin Sans Light"/>
                <a:ea typeface="Josefin Sans Light"/>
                <a:cs typeface="Josefin Sans Light"/>
                <a:sym typeface="Josefin Sans Light"/>
              </a:rPr>
              <a:t>Search</a:t>
            </a:r>
            <a:endParaRPr sz="900">
              <a:solidFill>
                <a:srgbClr val="666666"/>
              </a:solidFill>
              <a:latin typeface="Josefin Sans Light"/>
              <a:ea typeface="Josefin Sans Light"/>
              <a:cs typeface="Josefin Sans Light"/>
              <a:sym typeface="Josefi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B7B7B7"/>
              </a:solidFill>
              <a:latin typeface="Josefin Sans Light"/>
              <a:ea typeface="Josefin Sans Light"/>
              <a:cs typeface="Josefin Sans Light"/>
              <a:sym typeface="Josefin Sans Light"/>
            </a:endParaRPr>
          </a:p>
        </p:txBody>
      </p:sp>
      <p:pic>
        <p:nvPicPr>
          <p:cNvPr id="295" name="Google Shape;295;p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033918" y="178718"/>
            <a:ext cx="205550" cy="205550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20"/>
          <p:cNvSpPr txBox="1"/>
          <p:nvPr/>
        </p:nvSpPr>
        <p:spPr>
          <a:xfrm>
            <a:off x="5887250" y="295750"/>
            <a:ext cx="5436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666666"/>
                </a:solidFill>
                <a:latin typeface="Josefin Sans Light"/>
                <a:ea typeface="Josefin Sans Light"/>
                <a:cs typeface="Josefin Sans Light"/>
                <a:sym typeface="Josefin Sans Light"/>
              </a:rPr>
              <a:t>Home</a:t>
            </a:r>
            <a:endParaRPr sz="900">
              <a:solidFill>
                <a:srgbClr val="666666"/>
              </a:solidFill>
              <a:latin typeface="Josefin Sans Light"/>
              <a:ea typeface="Josefin Sans Light"/>
              <a:cs typeface="Josefin Sans Light"/>
              <a:sym typeface="Josefi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B7B7B7"/>
              </a:solidFill>
              <a:latin typeface="Josefin Sans Light"/>
              <a:ea typeface="Josefin Sans Light"/>
              <a:cs typeface="Josefin Sans Light"/>
              <a:sym typeface="Josefin Sans Light"/>
            </a:endParaRPr>
          </a:p>
        </p:txBody>
      </p:sp>
      <p:sp>
        <p:nvSpPr>
          <p:cNvPr id="297" name="Google Shape;297;p20"/>
          <p:cNvSpPr/>
          <p:nvPr/>
        </p:nvSpPr>
        <p:spPr>
          <a:xfrm>
            <a:off x="5762125" y="1418338"/>
            <a:ext cx="2521200" cy="3165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0D2D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Josefin Sans"/>
                <a:ea typeface="Josefin Sans"/>
                <a:cs typeface="Josefin Sans"/>
                <a:sym typeface="Josefin Sans"/>
              </a:rPr>
              <a:t>Doctor View</a:t>
            </a:r>
            <a:endParaRPr sz="120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298" name="Google Shape;298;p20"/>
          <p:cNvSpPr/>
          <p:nvPr/>
        </p:nvSpPr>
        <p:spPr>
          <a:xfrm>
            <a:off x="2738500" y="1418338"/>
            <a:ext cx="2521200" cy="316500"/>
          </a:xfrm>
          <a:prstGeom prst="roundRect">
            <a:avLst>
              <a:gd fmla="val 16667" name="adj"/>
            </a:avLst>
          </a:prstGeom>
          <a:solidFill>
            <a:srgbClr val="0D2D4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rPr>
              <a:t>Patient View</a:t>
            </a:r>
            <a:endParaRPr sz="1200">
              <a:solidFill>
                <a:srgbClr val="FFFFFF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299" name="Google Shape;299;p20"/>
          <p:cNvSpPr/>
          <p:nvPr/>
        </p:nvSpPr>
        <p:spPr>
          <a:xfrm>
            <a:off x="2388500" y="1966650"/>
            <a:ext cx="6374700" cy="3177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0" name="Google Shape;300;p2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919075" y="2432813"/>
            <a:ext cx="2521201" cy="1629078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01" name="Google Shape;301;p2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908076" y="2418925"/>
            <a:ext cx="2013900" cy="1656875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02" name="Google Shape;302;p20"/>
          <p:cNvSpPr txBox="1"/>
          <p:nvPr/>
        </p:nvSpPr>
        <p:spPr>
          <a:xfrm>
            <a:off x="2684475" y="4857550"/>
            <a:ext cx="2098800" cy="2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rPr>
              <a:t>*Prediction accurate as at 20 December 2019</a:t>
            </a:r>
            <a:endParaRPr sz="700">
              <a:solidFill>
                <a:srgbClr val="434343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303" name="Google Shape;303;p20"/>
          <p:cNvSpPr/>
          <p:nvPr/>
        </p:nvSpPr>
        <p:spPr>
          <a:xfrm>
            <a:off x="575" y="612250"/>
            <a:ext cx="2027400" cy="4531800"/>
          </a:xfrm>
          <a:prstGeom prst="rect">
            <a:avLst/>
          </a:prstGeom>
          <a:solidFill>
            <a:srgbClr val="0D2D4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20"/>
          <p:cNvSpPr/>
          <p:nvPr/>
        </p:nvSpPr>
        <p:spPr>
          <a:xfrm>
            <a:off x="239650" y="3746825"/>
            <a:ext cx="1569300" cy="316500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latin typeface="Josefin Sans"/>
                <a:ea typeface="Josefin Sans"/>
                <a:cs typeface="Josefin Sans"/>
                <a:sym typeface="Josefin Sans"/>
              </a:rPr>
              <a:t>Prediction</a:t>
            </a:r>
            <a:endParaRPr b="1" sz="110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pic>
        <p:nvPicPr>
          <p:cNvPr id="305" name="Google Shape;305;p20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82800" y="1238050"/>
            <a:ext cx="1283000" cy="1283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20"/>
          <p:cNvSpPr txBox="1"/>
          <p:nvPr/>
        </p:nvSpPr>
        <p:spPr>
          <a:xfrm>
            <a:off x="287350" y="2606613"/>
            <a:ext cx="14739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rPr>
              <a:t>Dr. </a:t>
            </a:r>
            <a:r>
              <a:rPr b="1" lang="en-GB" sz="1200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rPr>
              <a:t>Lim </a:t>
            </a:r>
            <a:r>
              <a:rPr lang="en-GB" sz="1200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rPr>
              <a:t>Xiao Ming</a:t>
            </a:r>
            <a:endParaRPr b="1" sz="1200">
              <a:solidFill>
                <a:srgbClr val="FFFFFF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307" name="Google Shape;307;p20"/>
          <p:cNvSpPr/>
          <p:nvPr/>
        </p:nvSpPr>
        <p:spPr>
          <a:xfrm>
            <a:off x="229625" y="3243900"/>
            <a:ext cx="1569300" cy="3165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latin typeface="Josefin Sans"/>
                <a:ea typeface="Josefin Sans"/>
                <a:cs typeface="Josefin Sans"/>
                <a:sym typeface="Josefin Sans"/>
              </a:rPr>
              <a:t>Dashboard</a:t>
            </a:r>
            <a:endParaRPr b="1" sz="110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308" name="Google Shape;308;p20"/>
          <p:cNvSpPr txBox="1"/>
          <p:nvPr/>
        </p:nvSpPr>
        <p:spPr>
          <a:xfrm>
            <a:off x="2388500" y="778825"/>
            <a:ext cx="2607900" cy="4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latin typeface="Josefin Sans"/>
                <a:ea typeface="Josefin Sans"/>
                <a:cs typeface="Josefin Sans"/>
                <a:sym typeface="Josefin Sans"/>
              </a:rPr>
              <a:t>Survival Prediction</a:t>
            </a:r>
            <a:endParaRPr b="1" sz="180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pic>
        <p:nvPicPr>
          <p:cNvPr id="309" name="Google Shape;309;p20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425725" y="3802310"/>
            <a:ext cx="205550" cy="205530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20"/>
          <p:cNvSpPr/>
          <p:nvPr/>
        </p:nvSpPr>
        <p:spPr>
          <a:xfrm>
            <a:off x="239650" y="4175425"/>
            <a:ext cx="1569300" cy="316500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latin typeface="Josefin Sans"/>
                <a:ea typeface="Josefin Sans"/>
                <a:cs typeface="Josefin Sans"/>
                <a:sym typeface="Josefin Sans"/>
              </a:rPr>
              <a:t>Survival</a:t>
            </a:r>
            <a:endParaRPr b="1" sz="110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311" name="Google Shape;311;p20"/>
          <p:cNvSpPr/>
          <p:nvPr/>
        </p:nvSpPr>
        <p:spPr>
          <a:xfrm>
            <a:off x="239650" y="4604025"/>
            <a:ext cx="1569300" cy="3165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latin typeface="Josefin Sans"/>
                <a:ea typeface="Josefin Sans"/>
                <a:cs typeface="Josefin Sans"/>
                <a:sym typeface="Josefin Sans"/>
              </a:rPr>
              <a:t>Cost</a:t>
            </a:r>
            <a:endParaRPr b="1" sz="1100">
              <a:latin typeface="Josefin Sans"/>
              <a:ea typeface="Josefin Sans"/>
              <a:cs typeface="Josefin Sans"/>
              <a:sym typeface="Josefi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1"/>
          <p:cNvSpPr txBox="1"/>
          <p:nvPr/>
        </p:nvSpPr>
        <p:spPr>
          <a:xfrm>
            <a:off x="444275" y="611700"/>
            <a:ext cx="8699700" cy="4531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21"/>
          <p:cNvSpPr txBox="1"/>
          <p:nvPr/>
        </p:nvSpPr>
        <p:spPr>
          <a:xfrm>
            <a:off x="7881800" y="295750"/>
            <a:ext cx="5436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666666"/>
                </a:solidFill>
                <a:latin typeface="Josefin Sans Light"/>
                <a:ea typeface="Josefin Sans Light"/>
                <a:cs typeface="Josefin Sans Light"/>
                <a:sym typeface="Josefin Sans Light"/>
              </a:rPr>
              <a:t>Help</a:t>
            </a:r>
            <a:endParaRPr sz="900">
              <a:solidFill>
                <a:srgbClr val="666666"/>
              </a:solidFill>
              <a:latin typeface="Josefin Sans Light"/>
              <a:ea typeface="Josefin Sans Light"/>
              <a:cs typeface="Josefin Sans Light"/>
              <a:sym typeface="Josefi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B7B7B7"/>
              </a:solidFill>
              <a:latin typeface="Josefin Sans Light"/>
              <a:ea typeface="Josefin Sans Light"/>
              <a:cs typeface="Josefin Sans Light"/>
              <a:sym typeface="Josefin Sans Light"/>
            </a:endParaRPr>
          </a:p>
        </p:txBody>
      </p:sp>
      <p:pic>
        <p:nvPicPr>
          <p:cNvPr id="318" name="Google Shape;318;p21"/>
          <p:cNvPicPr preferRelativeResize="0"/>
          <p:nvPr/>
        </p:nvPicPr>
        <p:blipFill rotWithShape="1">
          <a:blip r:embed="rId3">
            <a:alphaModFix/>
          </a:blip>
          <a:srcRect b="28843" l="19322" r="15902" t="11103"/>
          <a:stretch/>
        </p:blipFill>
        <p:spPr>
          <a:xfrm>
            <a:off x="96400" y="98600"/>
            <a:ext cx="543650" cy="480975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21"/>
          <p:cNvSpPr txBox="1"/>
          <p:nvPr/>
        </p:nvSpPr>
        <p:spPr>
          <a:xfrm>
            <a:off x="655950" y="123250"/>
            <a:ext cx="26079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Josefin Sans"/>
                <a:ea typeface="Josefin Sans"/>
                <a:cs typeface="Josefin Sans"/>
                <a:sym typeface="Josefin Sans"/>
              </a:rPr>
              <a:t>C.A.R.E  </a:t>
            </a:r>
            <a:r>
              <a:rPr lang="en-GB" sz="1000">
                <a:latin typeface="Josefin Sans"/>
                <a:ea typeface="Josefin Sans"/>
                <a:cs typeface="Josefin Sans"/>
                <a:sym typeface="Josefin Sans"/>
              </a:rPr>
              <a:t>Breast Cancer Prediction Tool</a:t>
            </a:r>
            <a:endParaRPr sz="100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320" name="Google Shape;320;p21"/>
          <p:cNvSpPr txBox="1"/>
          <p:nvPr/>
        </p:nvSpPr>
        <p:spPr>
          <a:xfrm>
            <a:off x="0" y="0"/>
            <a:ext cx="9144000" cy="6117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21"/>
          <p:cNvSpPr txBox="1"/>
          <p:nvPr/>
        </p:nvSpPr>
        <p:spPr>
          <a:xfrm>
            <a:off x="8425400" y="295750"/>
            <a:ext cx="5436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666666"/>
                </a:solidFill>
                <a:latin typeface="Josefin Sans Light"/>
                <a:ea typeface="Josefin Sans Light"/>
                <a:cs typeface="Josefin Sans Light"/>
                <a:sym typeface="Josefin Sans Light"/>
              </a:rPr>
              <a:t>Logout</a:t>
            </a:r>
            <a:endParaRPr sz="900">
              <a:solidFill>
                <a:srgbClr val="666666"/>
              </a:solidFill>
              <a:latin typeface="Josefin Sans Light"/>
              <a:ea typeface="Josefin Sans Light"/>
              <a:cs typeface="Josefin Sans Light"/>
              <a:sym typeface="Josefi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B7B7B7"/>
              </a:solidFill>
              <a:latin typeface="Josefin Sans Light"/>
              <a:ea typeface="Josefin Sans Light"/>
              <a:cs typeface="Josefin Sans Light"/>
              <a:sym typeface="Josefin Sans Light"/>
            </a:endParaRPr>
          </a:p>
        </p:txBody>
      </p:sp>
      <p:pic>
        <p:nvPicPr>
          <p:cNvPr id="322" name="Google Shape;32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95525" y="178725"/>
            <a:ext cx="205550" cy="20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631100" y="215400"/>
            <a:ext cx="132200" cy="13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59938" y="178721"/>
            <a:ext cx="205550" cy="205550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21"/>
          <p:cNvSpPr txBox="1"/>
          <p:nvPr/>
        </p:nvSpPr>
        <p:spPr>
          <a:xfrm>
            <a:off x="7224650" y="295738"/>
            <a:ext cx="5436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666666"/>
                </a:solidFill>
                <a:latin typeface="Josefin Sans Light"/>
                <a:ea typeface="Josefin Sans Light"/>
                <a:cs typeface="Josefin Sans Light"/>
                <a:sym typeface="Josefin Sans Light"/>
              </a:rPr>
              <a:t>Profile</a:t>
            </a:r>
            <a:endParaRPr sz="900">
              <a:solidFill>
                <a:srgbClr val="666666"/>
              </a:solidFill>
              <a:latin typeface="Josefin Sans Light"/>
              <a:ea typeface="Josefin Sans Light"/>
              <a:cs typeface="Josefin Sans Light"/>
              <a:sym typeface="Josefi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B7B7B7"/>
              </a:solidFill>
              <a:latin typeface="Josefin Sans Light"/>
              <a:ea typeface="Josefin Sans Light"/>
              <a:cs typeface="Josefin Sans Light"/>
              <a:sym typeface="Josefin Sans Light"/>
            </a:endParaRPr>
          </a:p>
        </p:txBody>
      </p:sp>
      <p:pic>
        <p:nvPicPr>
          <p:cNvPr id="326" name="Google Shape;326;p21"/>
          <p:cNvPicPr preferRelativeResize="0"/>
          <p:nvPr/>
        </p:nvPicPr>
        <p:blipFill rotWithShape="1">
          <a:blip r:embed="rId7">
            <a:alphaModFix/>
          </a:blip>
          <a:srcRect b="0" l="-14210" r="14209" t="0"/>
          <a:stretch/>
        </p:blipFill>
        <p:spPr>
          <a:xfrm>
            <a:off x="6709113" y="190901"/>
            <a:ext cx="181199" cy="181199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21"/>
          <p:cNvSpPr txBox="1"/>
          <p:nvPr/>
        </p:nvSpPr>
        <p:spPr>
          <a:xfrm>
            <a:off x="6567525" y="295750"/>
            <a:ext cx="5436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666666"/>
                </a:solidFill>
                <a:latin typeface="Josefin Sans Light"/>
                <a:ea typeface="Josefin Sans Light"/>
                <a:cs typeface="Josefin Sans Light"/>
                <a:sym typeface="Josefin Sans Light"/>
              </a:rPr>
              <a:t>Search</a:t>
            </a:r>
            <a:endParaRPr sz="900">
              <a:solidFill>
                <a:srgbClr val="666666"/>
              </a:solidFill>
              <a:latin typeface="Josefin Sans Light"/>
              <a:ea typeface="Josefin Sans Light"/>
              <a:cs typeface="Josefin Sans Light"/>
              <a:sym typeface="Josefi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B7B7B7"/>
              </a:solidFill>
              <a:latin typeface="Josefin Sans Light"/>
              <a:ea typeface="Josefin Sans Light"/>
              <a:cs typeface="Josefin Sans Light"/>
              <a:sym typeface="Josefin Sans Light"/>
            </a:endParaRPr>
          </a:p>
        </p:txBody>
      </p:sp>
      <p:pic>
        <p:nvPicPr>
          <p:cNvPr id="328" name="Google Shape;328;p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033918" y="178718"/>
            <a:ext cx="205550" cy="205550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21"/>
          <p:cNvSpPr txBox="1"/>
          <p:nvPr/>
        </p:nvSpPr>
        <p:spPr>
          <a:xfrm>
            <a:off x="5887250" y="295750"/>
            <a:ext cx="5436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666666"/>
                </a:solidFill>
                <a:latin typeface="Josefin Sans Light"/>
                <a:ea typeface="Josefin Sans Light"/>
                <a:cs typeface="Josefin Sans Light"/>
                <a:sym typeface="Josefin Sans Light"/>
              </a:rPr>
              <a:t>Home</a:t>
            </a:r>
            <a:endParaRPr sz="900">
              <a:solidFill>
                <a:srgbClr val="666666"/>
              </a:solidFill>
              <a:latin typeface="Josefin Sans Light"/>
              <a:ea typeface="Josefin Sans Light"/>
              <a:cs typeface="Josefin Sans Light"/>
              <a:sym typeface="Josefi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B7B7B7"/>
              </a:solidFill>
              <a:latin typeface="Josefin Sans Light"/>
              <a:ea typeface="Josefin Sans Light"/>
              <a:cs typeface="Josefin Sans Light"/>
              <a:sym typeface="Josefin Sans Light"/>
            </a:endParaRPr>
          </a:p>
        </p:txBody>
      </p:sp>
      <p:sp>
        <p:nvSpPr>
          <p:cNvPr id="330" name="Google Shape;330;p21"/>
          <p:cNvSpPr/>
          <p:nvPr/>
        </p:nvSpPr>
        <p:spPr>
          <a:xfrm>
            <a:off x="575" y="612250"/>
            <a:ext cx="443700" cy="4531800"/>
          </a:xfrm>
          <a:prstGeom prst="rect">
            <a:avLst/>
          </a:prstGeom>
          <a:solidFill>
            <a:srgbClr val="0D2D4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21"/>
          <p:cNvSpPr txBox="1"/>
          <p:nvPr/>
        </p:nvSpPr>
        <p:spPr>
          <a:xfrm>
            <a:off x="605525" y="704725"/>
            <a:ext cx="2607900" cy="4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latin typeface="Josefin Sans"/>
                <a:ea typeface="Josefin Sans"/>
                <a:cs typeface="Josefin Sans"/>
                <a:sym typeface="Josefin Sans"/>
              </a:rPr>
              <a:t>Survival </a:t>
            </a:r>
            <a:r>
              <a:rPr b="1" lang="en-GB" sz="1800">
                <a:latin typeface="Josefin Sans"/>
                <a:ea typeface="Josefin Sans"/>
                <a:cs typeface="Josefin Sans"/>
                <a:sym typeface="Josefin Sans"/>
              </a:rPr>
              <a:t>Prediction</a:t>
            </a:r>
            <a:endParaRPr b="1" sz="180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332" name="Google Shape;332;p21"/>
          <p:cNvSpPr/>
          <p:nvPr/>
        </p:nvSpPr>
        <p:spPr>
          <a:xfrm>
            <a:off x="575" y="611700"/>
            <a:ext cx="443700" cy="316500"/>
          </a:xfrm>
          <a:prstGeom prst="rect">
            <a:avLst/>
          </a:prstGeom>
          <a:solidFill>
            <a:srgbClr val="08437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21"/>
          <p:cNvSpPr txBox="1"/>
          <p:nvPr/>
        </p:nvSpPr>
        <p:spPr>
          <a:xfrm>
            <a:off x="57275" y="520500"/>
            <a:ext cx="330300" cy="4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rPr>
              <a:t>&gt;</a:t>
            </a:r>
            <a:endParaRPr b="1" sz="1800">
              <a:solidFill>
                <a:srgbClr val="FFFFFF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334" name="Google Shape;334;p21"/>
          <p:cNvSpPr/>
          <p:nvPr/>
        </p:nvSpPr>
        <p:spPr>
          <a:xfrm>
            <a:off x="863225" y="1864200"/>
            <a:ext cx="6075600" cy="3279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5" name="Google Shape;335;p2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012175" y="2476550"/>
            <a:ext cx="3307050" cy="2385576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36" name="Google Shape;336;p21"/>
          <p:cNvSpPr txBox="1"/>
          <p:nvPr/>
        </p:nvSpPr>
        <p:spPr>
          <a:xfrm>
            <a:off x="902725" y="2007150"/>
            <a:ext cx="2291100" cy="4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rPr>
              <a:t>Predicted Survival Rate:</a:t>
            </a:r>
            <a:endParaRPr>
              <a:solidFill>
                <a:srgbClr val="434343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337" name="Google Shape;337;p21"/>
          <p:cNvSpPr txBox="1"/>
          <p:nvPr/>
        </p:nvSpPr>
        <p:spPr>
          <a:xfrm>
            <a:off x="2922875" y="2007150"/>
            <a:ext cx="825900" cy="4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38761D"/>
                </a:solidFill>
                <a:latin typeface="Josefin Sans"/>
                <a:ea typeface="Josefin Sans"/>
                <a:cs typeface="Josefin Sans"/>
                <a:sym typeface="Josefin Sans"/>
              </a:rPr>
              <a:t>80%</a:t>
            </a:r>
            <a:endParaRPr b="1">
              <a:solidFill>
                <a:srgbClr val="38761D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338" name="Google Shape;338;p21"/>
          <p:cNvSpPr/>
          <p:nvPr/>
        </p:nvSpPr>
        <p:spPr>
          <a:xfrm>
            <a:off x="4908638" y="1331975"/>
            <a:ext cx="2521200" cy="316500"/>
          </a:xfrm>
          <a:prstGeom prst="roundRect">
            <a:avLst>
              <a:gd fmla="val 16667" name="adj"/>
            </a:avLst>
          </a:prstGeom>
          <a:solidFill>
            <a:srgbClr val="0D2D4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rPr>
              <a:t>Doctor </a:t>
            </a:r>
            <a:r>
              <a:rPr lang="en-GB" sz="1200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rPr>
              <a:t>View</a:t>
            </a:r>
            <a:endParaRPr sz="1200">
              <a:solidFill>
                <a:srgbClr val="FFFFFF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339" name="Google Shape;339;p21"/>
          <p:cNvSpPr/>
          <p:nvPr/>
        </p:nvSpPr>
        <p:spPr>
          <a:xfrm>
            <a:off x="1860063" y="1331963"/>
            <a:ext cx="2521200" cy="3165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0D2D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Josefin Sans"/>
                <a:ea typeface="Josefin Sans"/>
                <a:cs typeface="Josefin Sans"/>
                <a:sym typeface="Josefin Sans"/>
              </a:rPr>
              <a:t>Patient </a:t>
            </a:r>
            <a:r>
              <a:rPr lang="en-GB" sz="1200">
                <a:latin typeface="Josefin Sans"/>
                <a:ea typeface="Josefin Sans"/>
                <a:cs typeface="Josefin Sans"/>
                <a:sym typeface="Josefin Sans"/>
              </a:rPr>
              <a:t>View</a:t>
            </a:r>
            <a:endParaRPr sz="120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340" name="Google Shape;340;p21"/>
          <p:cNvSpPr txBox="1"/>
          <p:nvPr/>
        </p:nvSpPr>
        <p:spPr>
          <a:xfrm>
            <a:off x="860075" y="4857000"/>
            <a:ext cx="2098800" cy="2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rPr>
              <a:t>*Prediction accurate as at 20 December 2019</a:t>
            </a:r>
            <a:endParaRPr sz="700">
              <a:solidFill>
                <a:srgbClr val="434343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pic>
        <p:nvPicPr>
          <p:cNvPr id="341" name="Google Shape;341;p2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19650" y="1205850"/>
            <a:ext cx="205550" cy="20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21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94825" y="1751963"/>
            <a:ext cx="255175" cy="255175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21"/>
          <p:cNvSpPr txBox="1"/>
          <p:nvPr/>
        </p:nvSpPr>
        <p:spPr>
          <a:xfrm>
            <a:off x="7120550" y="1853851"/>
            <a:ext cx="1802100" cy="3279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Filters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