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d535d379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d535d379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d535d3797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d535d379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d535d3797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d535d3797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af29f4a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af29f4a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7f80953f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7f80953f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7f80953f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7f80953f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7f80953f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7f80953f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7f80953f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7f80953f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d4b9452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d4b9452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d4b9452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d4b9452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d535d37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d535d37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d4b9452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d4b9452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between the Database and Data Warehouse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by: Christopher Lopez, Ethan Sutton, Justin Davis, &amp; Sanjeeta Thapa.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1" type="subTitle"/>
          </p:nvPr>
        </p:nvSpPr>
        <p:spPr>
          <a:xfrm>
            <a:off x="727950" y="1176775"/>
            <a:ext cx="8415900" cy="3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Workload</a:t>
            </a:r>
            <a:r>
              <a:rPr lang="en" sz="1250"/>
              <a:t> differences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b="1" lang="en" sz="1250"/>
              <a:t>Data Warehouse</a:t>
            </a:r>
            <a:r>
              <a:rPr lang="en" sz="1250"/>
              <a:t>: Analytics, reporting, big data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b="1" lang="en" sz="1250"/>
              <a:t>Database</a:t>
            </a:r>
            <a:r>
              <a:rPr lang="en" sz="1250"/>
              <a:t>: Transaction processing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Source of data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b="1" lang="en" sz="1250"/>
              <a:t>DW</a:t>
            </a:r>
            <a:r>
              <a:rPr lang="en" sz="1250"/>
              <a:t>: Collected and normalized from many sources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b="1" lang="en" sz="1250"/>
              <a:t>DB</a:t>
            </a:r>
            <a:r>
              <a:rPr lang="en" sz="1250"/>
              <a:t>: Taken as-is from a single source like a transactional system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Data Capture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b="1" lang="en" sz="1250"/>
              <a:t>DW</a:t>
            </a:r>
            <a:r>
              <a:rPr lang="en" sz="1250"/>
              <a:t>:Written in large batches based on a schedule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b="1" lang="en" sz="1250"/>
              <a:t>DB</a:t>
            </a:r>
            <a:r>
              <a:rPr lang="en" sz="1250"/>
              <a:t>: As new data becomes available it is written in real time to increase throughput of data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Data Normalization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b="1" lang="en" sz="1250"/>
              <a:t>DW</a:t>
            </a:r>
            <a:r>
              <a:rPr lang="en" sz="1250"/>
              <a:t>: Uses denormalized </a:t>
            </a:r>
            <a:r>
              <a:rPr lang="en" sz="1250"/>
              <a:t>schema</a:t>
            </a:r>
            <a:r>
              <a:rPr lang="en" sz="1250"/>
              <a:t> such as Snowflake</a:t>
            </a:r>
            <a:endParaRPr sz="1250"/>
          </a:p>
          <a:p>
            <a:pPr indent="-307975" lvl="2" marL="1371600" rtl="0" algn="l">
              <a:spcBef>
                <a:spcPts val="0"/>
              </a:spcBef>
              <a:spcAft>
                <a:spcPts val="0"/>
              </a:spcAft>
              <a:buSzPts val="1250"/>
              <a:buChar char="■"/>
            </a:pPr>
            <a:r>
              <a:rPr lang="en" sz="1250"/>
              <a:t>Allows for complex queries on data containing repeated entries in a fast manner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b="1" lang="en" sz="1250"/>
              <a:t>DB</a:t>
            </a:r>
            <a:r>
              <a:rPr lang="en" sz="1250"/>
              <a:t>: Uses highly normalized and static schemas</a:t>
            </a:r>
            <a:endParaRPr sz="1250"/>
          </a:p>
          <a:p>
            <a:pPr indent="-307975" lvl="2" marL="1371600" rtl="0" algn="l">
              <a:spcBef>
                <a:spcPts val="0"/>
              </a:spcBef>
              <a:spcAft>
                <a:spcPts val="0"/>
              </a:spcAft>
              <a:buSzPts val="1250"/>
              <a:buChar char="■"/>
            </a:pPr>
            <a:r>
              <a:rPr lang="en" sz="1250"/>
              <a:t>Allows a large amount of data to take up a small space</a:t>
            </a:r>
            <a:endParaRPr sz="1250"/>
          </a:p>
          <a:p>
            <a:pPr indent="-307975" lvl="3" marL="18288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Memory efficient, but slow</a:t>
            </a:r>
            <a:endParaRPr sz="1250"/>
          </a:p>
          <a:p>
            <a:pPr indent="-307975" lvl="2" marL="1371600" rtl="0" algn="l">
              <a:spcBef>
                <a:spcPts val="0"/>
              </a:spcBef>
              <a:spcAft>
                <a:spcPts val="0"/>
              </a:spcAft>
              <a:buSzPts val="1250"/>
              <a:buChar char="■"/>
            </a:pPr>
            <a:r>
              <a:rPr lang="en" sz="1250"/>
              <a:t>Prevents deep analysis of data since it is a current snapshot instead of long term data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Data Storage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b="1" lang="en" sz="1250"/>
              <a:t>DW</a:t>
            </a:r>
            <a:r>
              <a:rPr lang="en" sz="1250"/>
              <a:t>: Optimized for fast and easy access queries that use columnar storage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b="1" lang="en" sz="1250"/>
              <a:t>DB</a:t>
            </a:r>
            <a:r>
              <a:rPr lang="en" sz="1250"/>
              <a:t>: Optimized for throughput writing to a single row-oriented physical block of data</a:t>
            </a:r>
            <a:endParaRPr sz="1250"/>
          </a:p>
        </p:txBody>
      </p:sp>
      <p:sp>
        <p:nvSpPr>
          <p:cNvPr id="138" name="Google Shape;138;p22"/>
          <p:cNvSpPr txBox="1"/>
          <p:nvPr>
            <p:ph type="ctrTitle"/>
          </p:nvPr>
        </p:nvSpPr>
        <p:spPr>
          <a:xfrm>
            <a:off x="727950" y="754875"/>
            <a:ext cx="76881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Database VS Data Warehouse</a:t>
            </a:r>
            <a:endParaRPr sz="138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ctrTitle"/>
          </p:nvPr>
        </p:nvSpPr>
        <p:spPr>
          <a:xfrm>
            <a:off x="727950" y="767375"/>
            <a:ext cx="76881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Database VS Data Warehouse</a:t>
            </a:r>
            <a:endParaRPr sz="2300"/>
          </a:p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727950" y="1139675"/>
            <a:ext cx="8360100" cy="4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Data Access</a:t>
            </a:r>
            <a:endParaRPr sz="1350"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b="1" lang="en" sz="1350"/>
              <a:t>DW</a:t>
            </a:r>
            <a:r>
              <a:rPr lang="en" sz="1350"/>
              <a:t>: </a:t>
            </a:r>
            <a:r>
              <a:rPr lang="en" sz="1350"/>
              <a:t>Optimized for maximum throughput and limited I/O</a:t>
            </a:r>
            <a:endParaRPr sz="1350"/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" sz="1350"/>
              <a:t>Supports a small </a:t>
            </a:r>
            <a:r>
              <a:rPr lang="en" sz="1350"/>
              <a:t>number of concurrent users, and is separated from front-end applications</a:t>
            </a:r>
            <a:endParaRPr sz="1350"/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" sz="1350"/>
              <a:t>Queries are computationally expensive, further limiting concurrent user counts</a:t>
            </a:r>
            <a:endParaRPr sz="1350"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b="1" lang="en" sz="1350"/>
              <a:t>DB</a:t>
            </a:r>
            <a:r>
              <a:rPr lang="en" sz="1350"/>
              <a:t>: </a:t>
            </a:r>
            <a:r>
              <a:rPr lang="en" sz="1350"/>
              <a:t>Uses high volumes of smaller read operations</a:t>
            </a:r>
            <a:endParaRPr sz="1350"/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" sz="1350"/>
              <a:t>Supports thousands of users simultaneously, but only one person can edit data at a time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OLAP vs OLTP</a:t>
            </a:r>
            <a:endParaRPr sz="1350"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b="1" lang="en" sz="1350"/>
              <a:t>DW</a:t>
            </a:r>
            <a:r>
              <a:rPr lang="en" sz="1350"/>
              <a:t> use OLAP (OnLine Analytical Processing) to analyze large volumes of data quickly</a:t>
            </a:r>
            <a:endParaRPr sz="1350"/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" sz="1350"/>
              <a:t>Use case examples: Organizing customers into groups based on their past purchases, forecasting demand and sales to decide on a focus of the business in the future</a:t>
            </a:r>
            <a:endParaRPr sz="1350"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b="1" lang="en" sz="1350"/>
              <a:t>DB</a:t>
            </a:r>
            <a:r>
              <a:rPr lang="en" sz="1350"/>
              <a:t> uses OLTP (OnLine Transactional Processing) to delete, insert, replace, and update large numbers of brief online transactions in a short period of time</a:t>
            </a:r>
            <a:endParaRPr sz="1350"/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" sz="1350"/>
              <a:t>Use case examples: Reserving a hotel room via an online booking form, patient registration in a hospital, ATM withdrawal from an account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A </a:t>
            </a:r>
            <a:r>
              <a:rPr b="1" lang="en" sz="1350"/>
              <a:t>DW</a:t>
            </a:r>
            <a:r>
              <a:rPr lang="en" sz="1350"/>
              <a:t> Stores historical info about the entire business, while a </a:t>
            </a:r>
            <a:r>
              <a:rPr b="1" lang="en" sz="1350"/>
              <a:t>DB</a:t>
            </a:r>
            <a:r>
              <a:rPr lang="en" sz="1350"/>
              <a:t> stores info about one part of a business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lang="en" sz="1350"/>
              <a:t>DW</a:t>
            </a:r>
            <a:r>
              <a:rPr lang="en" sz="1350"/>
              <a:t> allow for analysis of large amounts of data, while </a:t>
            </a:r>
            <a:r>
              <a:rPr b="1" lang="en" sz="1350"/>
              <a:t>DB</a:t>
            </a:r>
            <a:r>
              <a:rPr lang="en" sz="1350"/>
              <a:t> work better with smaller chunks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lang="en" sz="1350"/>
              <a:t>DB </a:t>
            </a:r>
            <a:r>
              <a:rPr lang="en" sz="1350"/>
              <a:t>have 99% uptime while </a:t>
            </a:r>
            <a:r>
              <a:rPr b="1" lang="en" sz="1350"/>
              <a:t>DW</a:t>
            </a:r>
            <a:r>
              <a:rPr lang="en" sz="1350"/>
              <a:t> has built-in downtimes to allow for periodic uploads of new data </a:t>
            </a:r>
            <a:endParaRPr sz="13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ctrTitle"/>
          </p:nvPr>
        </p:nvSpPr>
        <p:spPr>
          <a:xfrm>
            <a:off x="729625" y="752600"/>
            <a:ext cx="76881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ACID Compliance/</a:t>
            </a:r>
            <a:r>
              <a:rPr lang="en" sz="2300"/>
              <a:t>Dependency</a:t>
            </a:r>
            <a:r>
              <a:rPr lang="en" sz="2300"/>
              <a:t> </a:t>
            </a:r>
            <a:endParaRPr sz="2300"/>
          </a:p>
        </p:txBody>
      </p:sp>
      <p:sp>
        <p:nvSpPr>
          <p:cNvPr id="150" name="Google Shape;150;p24"/>
          <p:cNvSpPr txBox="1"/>
          <p:nvPr>
            <p:ph idx="1" type="subTitle"/>
          </p:nvPr>
        </p:nvSpPr>
        <p:spPr>
          <a:xfrm>
            <a:off x="727950" y="1463350"/>
            <a:ext cx="76881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ACID: Atomic, Consistent, Isolated, and Durable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Database transactions are executed in an ACID compliant manner</a:t>
            </a:r>
            <a:endParaRPr sz="1350"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 sz="1350"/>
              <a:t>Ensures data changes are reliable and have high integrity</a:t>
            </a:r>
            <a:endParaRPr sz="1350"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 sz="1350"/>
              <a:t>If error </a:t>
            </a:r>
            <a:r>
              <a:rPr lang="en" sz="1350"/>
              <a:t>occurs</a:t>
            </a:r>
            <a:r>
              <a:rPr lang="en" sz="1350"/>
              <a:t> or power goes out, data can always be trusted thanks to the compliance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Data Warehouses are focused on reading, so compliance with ACID isn’t a big deal </a:t>
            </a:r>
            <a:endParaRPr sz="1350"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 sz="1350"/>
              <a:t>Redshift, and Panoply ensure their queries are ACID compliant where possible. </a:t>
            </a:r>
            <a:endParaRPr sz="1350"/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" sz="1350"/>
              <a:t>MySQL and PostgreSQL makes the operation ACID complaint when in use</a:t>
            </a:r>
            <a:endParaRPr sz="13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concludes our presentation!</a:t>
            </a: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feel free to ask any questions!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7950" y="7593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What is the Database?</a:t>
            </a:r>
            <a:endParaRPr sz="23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7950" y="1337525"/>
            <a:ext cx="6315600" cy="32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A database, as we have learning in the class, is a self-describing collection of integrated tables that are computerized.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Databases tend to support modification, usually in the form of adding, deleting from tables, or even tables themselves. 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They are used to keep track of records and allow for perks such as data integrity and more </a:t>
            </a:r>
            <a:r>
              <a:rPr lang="en" sz="1650"/>
              <a:t>shareability</a:t>
            </a:r>
            <a:r>
              <a:rPr lang="en" sz="1650"/>
              <a:t>. 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Databases are used primarily for business purposes, like trying to keep track of orders that are shipped out, or suppliers of said orders.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Data tables are often used in conjunction with one another, to keep data organized and understand what information belongs to who.</a:t>
            </a:r>
            <a:endParaRPr sz="16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7950" y="760000"/>
            <a:ext cx="7688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What is the Data Warehouse?</a:t>
            </a:r>
            <a:endParaRPr sz="2300"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7950" y="1455950"/>
            <a:ext cx="6594600" cy="3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Warehouses are a lot different than than the databases we have come to know.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Data Warehouse is a system that will bring data together from multiple sources within an organization to use for reporting and analysis.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Reports are often created from complex </a:t>
            </a:r>
            <a:r>
              <a:rPr lang="en"/>
              <a:t>queries</a:t>
            </a:r>
            <a:r>
              <a:rPr lang="en"/>
              <a:t> within the actual data warehouse in order to help aid with making business decisions.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Data Warehouse stores historical data from the businesses database for analyzing and to extract insights from it.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 They are not updated in real-time, nor do they store current information.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727950" y="752600"/>
            <a:ext cx="76881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History of the Database</a:t>
            </a:r>
            <a:endParaRPr sz="2300"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9625" y="1404125"/>
            <a:ext cx="7688100" cy="32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Abundance of 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Drop in Data Prices, Cause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Charles Bachman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Integrated Data Store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IBM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Information Management System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Navigational Database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SQL Database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Relational Software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created the first commercially available SQL Database Oracle V2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NoSQL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Strozzi NoSQL Open Source Relational Database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NoSQL was still relational at the time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727950" y="752600"/>
            <a:ext cx="76881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History of the Data Warehouse</a:t>
            </a:r>
            <a:endParaRPr sz="2300"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727950" y="1391300"/>
            <a:ext cx="7688100" cy="3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lt2"/>
                </a:highlight>
              </a:rPr>
              <a:t>Bill Inmon</a:t>
            </a:r>
            <a:endParaRPr sz="1400">
              <a:highlight>
                <a:schemeClr val="lt2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chemeClr val="lt2"/>
                </a:highlight>
              </a:rPr>
              <a:t>Coined the term “Data Warehouse</a:t>
            </a:r>
            <a:endParaRPr sz="1400">
              <a:highlight>
                <a:schemeClr val="lt2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chemeClr val="lt2"/>
                </a:highlight>
              </a:rPr>
              <a:t>P</a:t>
            </a:r>
            <a:r>
              <a:rPr lang="en" sz="1400">
                <a:highlight>
                  <a:schemeClr val="lt2"/>
                </a:highlight>
              </a:rPr>
              <a:t>ublished “</a:t>
            </a:r>
            <a:r>
              <a:rPr i="1" lang="en" sz="1400">
                <a:highlight>
                  <a:schemeClr val="lt2"/>
                </a:highlight>
              </a:rPr>
              <a:t>Building the Data Warehouse</a:t>
            </a:r>
            <a:r>
              <a:rPr lang="en" sz="1400">
                <a:highlight>
                  <a:schemeClr val="lt2"/>
                </a:highlight>
              </a:rPr>
              <a:t>”</a:t>
            </a:r>
            <a:endParaRPr sz="1400">
              <a:highlight>
                <a:schemeClr val="lt2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chemeClr val="lt2"/>
                </a:highlight>
              </a:rPr>
              <a:t>Corporate Information Factory concept</a:t>
            </a:r>
            <a:endParaRPr sz="1400">
              <a:highlight>
                <a:schemeClr val="lt2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chemeClr val="lt2"/>
                </a:highlight>
              </a:rPr>
              <a:t>Design</a:t>
            </a:r>
            <a:endParaRPr sz="1400">
              <a:highlight>
                <a:schemeClr val="lt2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chemeClr val="lt2"/>
                </a:highlight>
              </a:rPr>
              <a:t>Top Down Approach</a:t>
            </a:r>
            <a:endParaRPr sz="1400">
              <a:highlight>
                <a:schemeClr val="lt2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lt2"/>
                </a:highlight>
              </a:rPr>
              <a:t>Ralph Kimball</a:t>
            </a:r>
            <a:endParaRPr sz="1400">
              <a:highlight>
                <a:schemeClr val="lt2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chemeClr val="lt2"/>
                </a:highlight>
              </a:rPr>
              <a:t>The Data Warehouse Toolkit</a:t>
            </a:r>
            <a:endParaRPr sz="1400">
              <a:highlight>
                <a:schemeClr val="lt2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>
                <a:highlight>
                  <a:schemeClr val="lt2"/>
                </a:highlight>
              </a:rPr>
              <a:t>Online Analytical Processing Model (OLAP)</a:t>
            </a:r>
            <a:endParaRPr sz="1400">
              <a:highlight>
                <a:schemeClr val="lt2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chemeClr val="lt2"/>
                </a:highlight>
              </a:rPr>
              <a:t>Bottom Up Approach</a:t>
            </a:r>
            <a:endParaRPr sz="1400">
              <a:highlight>
                <a:schemeClr val="lt2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lt2"/>
                </a:highlight>
              </a:rPr>
              <a:t>First 1 terabyte Data Warehouse</a:t>
            </a:r>
            <a:endParaRPr sz="1400">
              <a:highlight>
                <a:schemeClr val="lt2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chemeClr val="lt2"/>
                </a:highlight>
              </a:rPr>
              <a:t>Created by Walmart in 1991</a:t>
            </a:r>
            <a:endParaRPr sz="140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727950" y="737800"/>
            <a:ext cx="76881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Advantage of  Database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00"/>
          </a:p>
          <a:p>
            <a:pPr indent="-316230" lvl="0" marL="457200" rtl="0" algn="l">
              <a:spcBef>
                <a:spcPts val="0"/>
              </a:spcBef>
              <a:spcAft>
                <a:spcPts val="0"/>
              </a:spcAft>
              <a:buSzPts val="1380"/>
              <a:buChar char="●"/>
            </a:pPr>
            <a:r>
              <a:rPr b="0" lang="en" sz="1380"/>
              <a:t>Data Abstraction-&gt; which means to hide complexity of data from user.</a:t>
            </a:r>
            <a:endParaRPr b="0" sz="1380"/>
          </a:p>
          <a:p>
            <a:pPr indent="-316230" lvl="0" marL="457200" rtl="0" algn="l">
              <a:spcBef>
                <a:spcPts val="0"/>
              </a:spcBef>
              <a:spcAft>
                <a:spcPts val="0"/>
              </a:spcAft>
              <a:buSzPts val="1380"/>
              <a:buChar char="●"/>
            </a:pPr>
            <a:r>
              <a:rPr b="0" lang="en" sz="1380"/>
              <a:t> </a:t>
            </a:r>
            <a:r>
              <a:rPr b="0" lang="en" sz="1380"/>
              <a:t> Controlling data Redundancy-&gt; if we have multiple copies of same data DBMS control the data redundancy and integrates all data in single database file</a:t>
            </a:r>
            <a:endParaRPr b="0" sz="1380"/>
          </a:p>
          <a:p>
            <a:pPr indent="-316230" lvl="0" marL="457200" rtl="0" algn="l">
              <a:spcBef>
                <a:spcPts val="0"/>
              </a:spcBef>
              <a:spcAft>
                <a:spcPts val="0"/>
              </a:spcAft>
              <a:buSzPts val="1380"/>
              <a:buChar char="●"/>
            </a:pPr>
            <a:r>
              <a:rPr b="0" lang="en" sz="1380"/>
              <a:t>Minimized Data inconsistency</a:t>
            </a:r>
            <a:endParaRPr b="0" sz="138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380"/>
              <a:t>Data inconsistency means that different files may contain different information. DBMS has reduced the data consistency.</a:t>
            </a:r>
            <a:endParaRPr b="0" sz="1380"/>
          </a:p>
          <a:p>
            <a:pPr indent="-316230" lvl="0" marL="457200" rtl="0" algn="l">
              <a:spcBef>
                <a:spcPts val="0"/>
              </a:spcBef>
              <a:spcAft>
                <a:spcPts val="0"/>
              </a:spcAft>
              <a:buSzPts val="1380"/>
              <a:buChar char="●"/>
            </a:pPr>
            <a:r>
              <a:rPr b="0" lang="en" sz="1380"/>
              <a:t>Data Manipulation Easily</a:t>
            </a:r>
            <a:endParaRPr b="0" sz="138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380"/>
              <a:t>When data structure is defined we can easily change in the data like insertion, modification.</a:t>
            </a:r>
            <a:endParaRPr b="0" sz="1380"/>
          </a:p>
          <a:p>
            <a:pPr indent="-316230" lvl="0" marL="457200" rtl="0" algn="l">
              <a:spcBef>
                <a:spcPts val="0"/>
              </a:spcBef>
              <a:spcAft>
                <a:spcPts val="0"/>
              </a:spcAft>
              <a:buSzPts val="1380"/>
              <a:buChar char="●"/>
            </a:pPr>
            <a:r>
              <a:rPr b="0" lang="en" sz="1380"/>
              <a:t>Data can be shared </a:t>
            </a:r>
            <a:endParaRPr b="0" sz="138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80"/>
              <a:t>Data can be shared by multiple applications in centralized DBMS.</a:t>
            </a:r>
            <a:endParaRPr b="0" sz="1380"/>
          </a:p>
          <a:p>
            <a:pPr indent="-316230" lvl="0" marL="457200" rtl="0" algn="l">
              <a:spcBef>
                <a:spcPts val="0"/>
              </a:spcBef>
              <a:spcAft>
                <a:spcPts val="0"/>
              </a:spcAft>
              <a:buSzPts val="1380"/>
              <a:buChar char="●"/>
            </a:pPr>
            <a:r>
              <a:rPr b="0" lang="en" sz="1380"/>
              <a:t>Data Security</a:t>
            </a:r>
            <a:endParaRPr b="0" sz="138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80"/>
              <a:t>DBMS protected our precious data from unauthorized access</a:t>
            </a:r>
            <a:endParaRPr b="0" sz="13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38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ctrTitle"/>
          </p:nvPr>
        </p:nvSpPr>
        <p:spPr>
          <a:xfrm>
            <a:off x="727950" y="752575"/>
            <a:ext cx="76881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Disadvantage of Database</a:t>
            </a:r>
            <a:endParaRPr sz="2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5"/>
          </a:p>
          <a:p>
            <a:pPr indent="-31622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1533"/>
              <a:t>cost of </a:t>
            </a:r>
            <a:r>
              <a:rPr b="0" lang="en" sz="1533"/>
              <a:t>hardware</a:t>
            </a:r>
            <a:r>
              <a:rPr b="0" lang="en" sz="1533"/>
              <a:t> and </a:t>
            </a:r>
            <a:r>
              <a:rPr b="0" lang="en" sz="1533"/>
              <a:t>software</a:t>
            </a:r>
            <a:endParaRPr b="0" sz="15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33"/>
              <a:t>To run the DBMS software we need to high-speed processor and large memory size is required</a:t>
            </a:r>
            <a:endParaRPr b="0" sz="1533"/>
          </a:p>
          <a:p>
            <a:pPr indent="-31622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1533"/>
              <a:t>Cost of data conversion </a:t>
            </a:r>
            <a:endParaRPr b="0" sz="15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33"/>
              <a:t>When a </a:t>
            </a:r>
            <a:r>
              <a:rPr b="0" lang="en" sz="1533"/>
              <a:t>computer</a:t>
            </a:r>
            <a:r>
              <a:rPr b="0" lang="en" sz="1533"/>
              <a:t> file base system is replaced with the database system then database with datafile must be converted into the datafile.</a:t>
            </a:r>
            <a:endParaRPr b="0" sz="1533"/>
          </a:p>
          <a:p>
            <a:pPr indent="-31622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1533"/>
              <a:t>Cost of staff </a:t>
            </a:r>
            <a:r>
              <a:rPr b="0" lang="en" sz="1533"/>
              <a:t>training</a:t>
            </a:r>
            <a:endParaRPr b="0" sz="15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33"/>
              <a:t>Training is required for the user to use the DBMS The organization has been paid plenty of amount for </a:t>
            </a:r>
            <a:r>
              <a:rPr b="0" lang="en" sz="1533"/>
              <a:t>training</a:t>
            </a:r>
            <a:r>
              <a:rPr b="0" lang="en" sz="1533"/>
              <a:t> of workers.</a:t>
            </a:r>
            <a:endParaRPr b="0" sz="1533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ctrTitle"/>
          </p:nvPr>
        </p:nvSpPr>
        <p:spPr>
          <a:xfrm>
            <a:off x="739500" y="771600"/>
            <a:ext cx="76650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Advantage Of WareHouse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00"/>
          </a:p>
          <a:p>
            <a:pPr indent="-316794" lvl="0" marL="457200" rtl="0" algn="l">
              <a:spcBef>
                <a:spcPts val="0"/>
              </a:spcBef>
              <a:spcAft>
                <a:spcPts val="0"/>
              </a:spcAft>
              <a:buSzPts val="1389"/>
              <a:buChar char="●"/>
            </a:pPr>
            <a:r>
              <a:rPr b="0" lang="en" sz="1388"/>
              <a:t>A Data </a:t>
            </a:r>
            <a:r>
              <a:rPr b="0" lang="en" sz="1388"/>
              <a:t>warehouse</a:t>
            </a:r>
            <a:r>
              <a:rPr b="0" lang="en" sz="1388"/>
              <a:t> delivers inchance business intelligence</a:t>
            </a:r>
            <a:endParaRPr b="0" sz="1388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88"/>
              <a:t>By a providing Data manager and from various source manager and </a:t>
            </a:r>
            <a:r>
              <a:rPr b="0" lang="en" sz="1388"/>
              <a:t>executives</a:t>
            </a:r>
            <a:r>
              <a:rPr b="0" lang="en" sz="1388"/>
              <a:t> will no longer take to take business decision based on data.</a:t>
            </a:r>
            <a:endParaRPr b="0" sz="1388"/>
          </a:p>
          <a:p>
            <a:pPr indent="-316794" lvl="0" marL="457200" rtl="0" algn="l">
              <a:spcBef>
                <a:spcPts val="0"/>
              </a:spcBef>
              <a:spcAft>
                <a:spcPts val="0"/>
              </a:spcAft>
              <a:buSzPts val="1389"/>
              <a:buChar char="●"/>
            </a:pPr>
            <a:r>
              <a:rPr b="0" lang="en" sz="1388"/>
              <a:t>Saved time</a:t>
            </a:r>
            <a:endParaRPr b="0" sz="1388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88"/>
              <a:t>Business users can quickly access critical data from a number of source</a:t>
            </a:r>
            <a:endParaRPr b="0" sz="1388"/>
          </a:p>
          <a:p>
            <a:pPr indent="-316794" lvl="0" marL="457200" rtl="0" algn="l">
              <a:spcBef>
                <a:spcPts val="0"/>
              </a:spcBef>
              <a:spcAft>
                <a:spcPts val="0"/>
              </a:spcAft>
              <a:buSzPts val="1389"/>
              <a:buChar char="●"/>
            </a:pPr>
            <a:r>
              <a:rPr b="0" lang="en" sz="1388"/>
              <a:t>It is Enhances data quality and consistency </a:t>
            </a:r>
            <a:endParaRPr b="0" sz="1388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88"/>
              <a:t>Each data  from the various </a:t>
            </a:r>
            <a:r>
              <a:rPr b="0" lang="en" sz="1388"/>
              <a:t>department</a:t>
            </a:r>
            <a:r>
              <a:rPr b="0" lang="en" sz="1388"/>
              <a:t> is standardized each </a:t>
            </a:r>
            <a:r>
              <a:rPr b="0" lang="en" sz="1388"/>
              <a:t>department</a:t>
            </a:r>
            <a:r>
              <a:rPr b="0" lang="en" sz="1388"/>
              <a:t> will produce result that are in line with all </a:t>
            </a:r>
            <a:r>
              <a:rPr b="0" lang="en" sz="1388"/>
              <a:t>department</a:t>
            </a:r>
            <a:r>
              <a:rPr b="0" lang="en" sz="1388"/>
              <a:t>.</a:t>
            </a:r>
            <a:endParaRPr b="0" sz="1388"/>
          </a:p>
          <a:p>
            <a:pPr indent="-316794" lvl="0" marL="457200" rtl="0" algn="l">
              <a:spcBef>
                <a:spcPts val="0"/>
              </a:spcBef>
              <a:spcAft>
                <a:spcPts val="0"/>
              </a:spcAft>
              <a:buSzPts val="1389"/>
              <a:buChar char="●"/>
            </a:pPr>
            <a:r>
              <a:rPr b="0" lang="en" sz="1388"/>
              <a:t>It is provide a historical Intelligence</a:t>
            </a:r>
            <a:endParaRPr b="0" sz="1388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88"/>
              <a:t>Data warehouse stores large amounts of historical data then we can analyze different time </a:t>
            </a:r>
            <a:r>
              <a:rPr b="0" lang="en" sz="1388"/>
              <a:t>periods and time.</a:t>
            </a:r>
            <a:endParaRPr b="0" sz="1388"/>
          </a:p>
          <a:p>
            <a:pPr indent="-316794" lvl="0" marL="457200" rtl="0" algn="l">
              <a:spcBef>
                <a:spcPts val="0"/>
              </a:spcBef>
              <a:spcAft>
                <a:spcPts val="0"/>
              </a:spcAft>
              <a:buSzPts val="1389"/>
              <a:buChar char="●"/>
            </a:pPr>
            <a:r>
              <a:rPr b="0" lang="en" sz="1388"/>
              <a:t>Data Warehouse generates high ROL</a:t>
            </a:r>
            <a:endParaRPr b="0" sz="1388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88"/>
              <a:t>Companies that have implement data warehouse And complementary Bi system have generated more revenue and save more money.</a:t>
            </a:r>
            <a:endParaRPr b="0" sz="1388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ctrTitle"/>
          </p:nvPr>
        </p:nvSpPr>
        <p:spPr>
          <a:xfrm>
            <a:off x="727950" y="7648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Disadvantages of warehouse</a:t>
            </a:r>
            <a:endParaRPr sz="2300"/>
          </a:p>
        </p:txBody>
      </p:sp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727950" y="1180275"/>
            <a:ext cx="7688100" cy="26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Extra Reporting work </a:t>
            </a:r>
            <a:endParaRPr sz="13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Data Warehouse runs the risk of the extra work in the department</a:t>
            </a:r>
            <a:endParaRPr sz="1350"/>
          </a:p>
          <a:p>
            <a:pPr indent="-3143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Cost/Benefit Ratio</a:t>
            </a:r>
            <a:endParaRPr sz="13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It is big IT project so many big IT project, It can suck a lot of IT man hours and budgetary money to generate money that   doesn’t go to the enough to justify the </a:t>
            </a:r>
            <a:r>
              <a:rPr lang="en" sz="1350"/>
              <a:t>implementation</a:t>
            </a:r>
            <a:r>
              <a:rPr lang="en" sz="1350"/>
              <a:t> expense.</a:t>
            </a:r>
            <a:endParaRPr sz="1350"/>
          </a:p>
          <a:p>
            <a:pPr indent="-3143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Data Ownership Concern</a:t>
            </a:r>
            <a:endParaRPr sz="13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There is a concern about data access throughout the company. We need to make sure people are doing analyze are individuals to organization trust.</a:t>
            </a:r>
            <a:endParaRPr sz="1350"/>
          </a:p>
          <a:p>
            <a:pPr indent="-3143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Data Flexibility</a:t>
            </a:r>
            <a:endParaRPr sz="1350"/>
          </a:p>
          <a:p>
            <a:pPr indent="-3143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Data warehouse  tend to have static </a:t>
            </a:r>
            <a:r>
              <a:rPr lang="en" sz="1350"/>
              <a:t>datasets</a:t>
            </a:r>
            <a:r>
              <a:rPr lang="en" sz="1350"/>
              <a:t> with minimal ability.</a:t>
            </a:r>
            <a:endParaRPr sz="13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