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1" r:id="rId4"/>
    <p:sldId id="262" r:id="rId5"/>
    <p:sldId id="263" r:id="rId6"/>
    <p:sldId id="264" r:id="rId7"/>
    <p:sldId id="266" r:id="rId8"/>
    <p:sldId id="257" r:id="rId9"/>
    <p:sldId id="269" r:id="rId10"/>
    <p:sldId id="270" r:id="rId11"/>
    <p:sldId id="271" r:id="rId12"/>
    <p:sldId id="272" r:id="rId13"/>
    <p:sldId id="267" r:id="rId14"/>
    <p:sldId id="268" r:id="rId15"/>
    <p:sldId id="258" r:id="rId16"/>
    <p:sldId id="259" r:id="rId17"/>
    <p:sldId id="260" r:id="rId18"/>
    <p:sldId id="279" r:id="rId19"/>
    <p:sldId id="273" r:id="rId20"/>
    <p:sldId id="274" r:id="rId21"/>
    <p:sldId id="275" r:id="rId22"/>
    <p:sldId id="276" r:id="rId23"/>
    <p:sldId id="277" r:id="rId24"/>
    <p:sldId id="278" r:id="rId25"/>
    <p:sldId id="281" r:id="rId26"/>
    <p:sldId id="283" r:id="rId27"/>
    <p:sldId id="282" r:id="rId28"/>
    <p:sldId id="280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8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575-2BFA-4072-AD07-969AA75422B5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4DEA-CD7C-41BC-AC59-02D8165F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575-2BFA-4072-AD07-969AA75422B5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4DEA-CD7C-41BC-AC59-02D8165F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9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575-2BFA-4072-AD07-969AA75422B5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4DEA-CD7C-41BC-AC59-02D8165F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15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16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575-2BFA-4072-AD07-969AA75422B5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4DEA-CD7C-41BC-AC59-02D8165F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8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575-2BFA-4072-AD07-969AA75422B5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4DEA-CD7C-41BC-AC59-02D8165F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2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575-2BFA-4072-AD07-969AA75422B5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4DEA-CD7C-41BC-AC59-02D8165F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8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575-2BFA-4072-AD07-969AA75422B5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4DEA-CD7C-41BC-AC59-02D8165F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4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575-2BFA-4072-AD07-969AA75422B5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4DEA-CD7C-41BC-AC59-02D8165F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2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575-2BFA-4072-AD07-969AA75422B5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4DEA-CD7C-41BC-AC59-02D8165F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1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575-2BFA-4072-AD07-969AA75422B5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4DEA-CD7C-41BC-AC59-02D8165F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575-2BFA-4072-AD07-969AA75422B5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4DEA-CD7C-41BC-AC59-02D8165F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6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48575-2BFA-4072-AD07-969AA75422B5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14DEA-CD7C-41BC-AC59-02D8165F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Distributed Information Security System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Attack Procedures and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42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Browser Exploits and System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reconnaissance tells us that the user is likely to fall for social engineering and we know his email address, try to trick user into visiting a malicious site</a:t>
            </a:r>
          </a:p>
          <a:p>
            <a:pPr lvl="1"/>
            <a:r>
              <a:rPr lang="en-US" dirty="0" smtClean="0"/>
              <a:t>Use a browser exploit to install rootkit/backdoor</a:t>
            </a:r>
          </a:p>
          <a:p>
            <a:r>
              <a:rPr lang="en-US" dirty="0" smtClean="0"/>
              <a:t>Recon might also tell us that user is running an externally visible, vulnerable server, in which case we can attempt to compromise the machine directly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81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Communication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other attempts at exploitation are failing, we can attempt to sniff network traffic and intercept communication between devices in the system</a:t>
            </a:r>
          </a:p>
          <a:p>
            <a:pPr lvl="1"/>
            <a:r>
              <a:rPr lang="en-US" dirty="0" smtClean="0"/>
              <a:t>Possibly requires attacking encryption on communication channels, which could be difficult</a:t>
            </a:r>
          </a:p>
          <a:p>
            <a:r>
              <a:rPr lang="en-US" dirty="0" smtClean="0"/>
              <a:t>If the system relies on external services like DNS or NTP, we can spoof servers for these protocols to either create a denial of service condition or to attempt to set up a man-in-the-middle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74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Attempt to break encryption on files through guessing password using brute force techniques</a:t>
            </a:r>
          </a:p>
          <a:p>
            <a:pPr lvl="1"/>
            <a:r>
              <a:rPr lang="en-US" dirty="0" smtClean="0"/>
              <a:t>Possibly in conjunction with specialized hardware to speed up cracking times</a:t>
            </a:r>
          </a:p>
          <a:p>
            <a:r>
              <a:rPr lang="en-US" dirty="0" smtClean="0"/>
              <a:t>Time-consuming and tedious, but possibly successful depending on strength of user password and absence of anti-cracking measures</a:t>
            </a:r>
          </a:p>
          <a:p>
            <a:pPr lvl="1"/>
            <a:r>
              <a:rPr lang="en-US" dirty="0" smtClean="0"/>
              <a:t>Still, less viable than a system compromise and rootkit installation- a last resort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1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Extraction Specifics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96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Extraction Specifics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data extraction plan centers mostly on rootkits and backdoors, which allow us full access to each compromised device</a:t>
            </a:r>
          </a:p>
          <a:p>
            <a:r>
              <a:rPr lang="en-US" dirty="0" smtClean="0"/>
              <a:t>The goal is to compromise every device in the DISS system to be able to unprotect (access) any protected file at will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90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Rootkits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holy grail for attacker</a:t>
            </a:r>
          </a:p>
          <a:p>
            <a:r>
              <a:rPr lang="en-US" dirty="0" smtClean="0"/>
              <a:t>Two methods of attack to get sensitive information and files</a:t>
            </a:r>
            <a:endParaRPr lang="en-US" dirty="0" smtClean="0"/>
          </a:p>
          <a:p>
            <a:pPr lvl="1"/>
            <a:r>
              <a:rPr lang="en-US" dirty="0" smtClean="0"/>
              <a:t>If only master device is compromised, capture files on the master before encryption ever starts</a:t>
            </a:r>
          </a:p>
          <a:p>
            <a:pPr lvl="1"/>
            <a:r>
              <a:rPr lang="en-US" dirty="0" smtClean="0"/>
              <a:t>If all devices are compromised, attack entire system by obtaining all encryption keys, index files, etc.</a:t>
            </a:r>
          </a:p>
          <a:p>
            <a:r>
              <a:rPr lang="en-US" dirty="0" smtClean="0"/>
              <a:t>Can also create denial of service conditions by erasing data/keys or modifying configuration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45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Rootkits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Infection vectors:</a:t>
            </a:r>
          </a:p>
          <a:p>
            <a:pPr lvl="1"/>
            <a:r>
              <a:rPr lang="en-US" dirty="0" smtClean="0"/>
              <a:t>Browser exploits, including Java and Flash vulnerabilities, which are terribly easy to come by</a:t>
            </a:r>
          </a:p>
          <a:p>
            <a:pPr lvl="2"/>
            <a:r>
              <a:rPr lang="en-US" dirty="0" smtClean="0"/>
              <a:t>Possibly delivered through phishing or man-in-the-middle attacks</a:t>
            </a:r>
          </a:p>
          <a:p>
            <a:pPr lvl="1"/>
            <a:r>
              <a:rPr lang="en-US" dirty="0" smtClean="0"/>
              <a:t>Social engineering</a:t>
            </a:r>
          </a:p>
          <a:p>
            <a:pPr lvl="2"/>
            <a:r>
              <a:rPr lang="en-US" dirty="0" smtClean="0"/>
              <a:t>Simply tricking the user to run our malware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54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Rootkits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Rootkit capabilities include, among other things:</a:t>
            </a:r>
          </a:p>
          <a:p>
            <a:pPr lvl="1"/>
            <a:r>
              <a:rPr lang="en-US" dirty="0" smtClean="0"/>
              <a:t>Capturing user input (if we need to get a user’s password- even across multiple devices)</a:t>
            </a:r>
          </a:p>
          <a:p>
            <a:pPr lvl="1"/>
            <a:r>
              <a:rPr lang="en-US" dirty="0" smtClean="0"/>
              <a:t>Directly reading memory of processes to obtain passwords, encryption keys, etc. stored in memory</a:t>
            </a:r>
          </a:p>
          <a:p>
            <a:pPr lvl="1"/>
            <a:r>
              <a:rPr lang="en-US" dirty="0" smtClean="0"/>
              <a:t>Capturing not-yet-encrypted files</a:t>
            </a:r>
          </a:p>
          <a:p>
            <a:pPr lvl="1"/>
            <a:r>
              <a:rPr lang="en-US" dirty="0" smtClean="0"/>
              <a:t>Creating denial of service attack by deleting key pieces of protected files, pieces of index files, configuration files, or even shutting down communication channels</a:t>
            </a:r>
          </a:p>
          <a:p>
            <a:pPr lvl="1"/>
            <a:r>
              <a:rPr lang="en-US" dirty="0" smtClean="0"/>
              <a:t>Hiding itself completely from detection</a:t>
            </a:r>
          </a:p>
          <a:p>
            <a:r>
              <a:rPr lang="en-US" dirty="0" smtClean="0"/>
              <a:t>The more devices compromised, the greater the chance that we can totally defeat the system</a:t>
            </a:r>
          </a:p>
          <a:p>
            <a:pPr lvl="1"/>
            <a:r>
              <a:rPr lang="en-US" dirty="0" smtClean="0"/>
              <a:t>i.e., access every single file the system has protected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97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Procedure Flowchart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75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64400" y="2133720"/>
            <a:ext cx="2161440" cy="1296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lIns="76320" tIns="76320" rIns="38160" bIns="38160" anchor="ctr"/>
          <a:lstStyle/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-Determine if setup step is complete</a:t>
            </a:r>
            <a:endParaRPr/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   -if so, determine number of   devices in system</a:t>
            </a:r>
            <a:endParaRPr/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   -if not, attempt MitM attack using network spoofing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Attack Procedure Flowchart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45744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Procedures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02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64400" y="2133720"/>
            <a:ext cx="2161440" cy="1296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lIns="76320" tIns="76320" rIns="38160" bIns="38160" anchor="ctr"/>
          <a:lstStyle/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-Determine if setup step is complete</a:t>
            </a:r>
            <a:endParaRPr/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   -if so, determine number of   devices in system</a:t>
            </a:r>
            <a:endParaRPr/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   -if not, attempt MitM attack using network spoofing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2816640" y="2514240"/>
            <a:ext cx="457920" cy="53568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B2C0DA"/>
          </a:solidFill>
        </p:spPr>
      </p:sp>
      <p:sp>
        <p:nvSpPr>
          <p:cNvPr id="130" name="CustomShape 3"/>
          <p:cNvSpPr/>
          <p:nvPr/>
        </p:nvSpPr>
        <p:spPr>
          <a:xfrm>
            <a:off x="3490920" y="2133720"/>
            <a:ext cx="2161440" cy="1296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lIns="76320" tIns="76320" rIns="38160" bIns="38160" anchor="ctr"/>
          <a:lstStyle/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-Attempt social engineering attack</a:t>
            </a:r>
            <a:endParaRPr/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   -easy to perform; might as well start off with it</a:t>
            </a:r>
            <a:endParaRPr/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   -try to trick user into divulging password directly to us</a:t>
            </a:r>
            <a:endParaRPr/>
          </a:p>
        </p:txBody>
      </p:sp>
      <p:sp>
        <p:nvSpPr>
          <p:cNvPr id="131" name="TextShape 4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Attack Procedure Flowchart</a:t>
            </a:r>
            <a:endParaRPr/>
          </a:p>
        </p:txBody>
      </p:sp>
      <p:sp>
        <p:nvSpPr>
          <p:cNvPr id="132" name="CustomShape 5"/>
          <p:cNvSpPr/>
          <p:nvPr/>
        </p:nvSpPr>
        <p:spPr>
          <a:xfrm>
            <a:off x="2781000" y="2571840"/>
            <a:ext cx="469080" cy="3949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MitM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fails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75519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64400" y="2133720"/>
            <a:ext cx="2161440" cy="1296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lIns="76320" tIns="76320" rIns="38160" bIns="38160" anchor="ctr"/>
          <a:lstStyle/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-Determine if setup step is complete</a:t>
            </a:r>
            <a:endParaRPr/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   -if so, determine number of   devices in system</a:t>
            </a:r>
            <a:endParaRPr/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   -if not, attempt MitM attack using network spoofing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2816640" y="2514240"/>
            <a:ext cx="457920" cy="53568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B2C0DA"/>
          </a:solidFill>
        </p:spPr>
      </p:sp>
      <p:sp>
        <p:nvSpPr>
          <p:cNvPr id="135" name="CustomShape 3"/>
          <p:cNvSpPr/>
          <p:nvPr/>
        </p:nvSpPr>
        <p:spPr>
          <a:xfrm>
            <a:off x="3490920" y="2133720"/>
            <a:ext cx="2161440" cy="1296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lIns="76320" tIns="76320" rIns="38160" bIns="38160" anchor="ctr"/>
          <a:lstStyle/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-Attempt social engineering attack</a:t>
            </a:r>
            <a:endParaRPr/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   -easy to perform; might as well start off with it</a:t>
            </a:r>
            <a:endParaRPr/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   -try to trick user into divulging password directly to us</a:t>
            </a:r>
            <a:endParaRPr/>
          </a:p>
        </p:txBody>
      </p:sp>
      <p:sp>
        <p:nvSpPr>
          <p:cNvPr id="136" name="CustomShape 4"/>
          <p:cNvSpPr/>
          <p:nvPr/>
        </p:nvSpPr>
        <p:spPr>
          <a:xfrm>
            <a:off x="5843160" y="2514240"/>
            <a:ext cx="457920" cy="53568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B2C0DA"/>
          </a:solidFill>
        </p:spPr>
      </p:sp>
      <p:sp>
        <p:nvSpPr>
          <p:cNvPr id="137" name="CustomShape 5"/>
          <p:cNvSpPr/>
          <p:nvPr/>
        </p:nvSpPr>
        <p:spPr>
          <a:xfrm>
            <a:off x="6517800" y="2133720"/>
            <a:ext cx="2161440" cy="1296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lIns="76320" tIns="76320" rIns="38160" bIns="38160" anchor="ctr"/>
          <a:lstStyle/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-Attempt to install rootkit using the following vectors (in order)</a:t>
            </a:r>
            <a:endParaRPr/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   -Java vulnerability</a:t>
            </a:r>
            <a:endParaRPr/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   -Adobe Flash/Reader vulnerability</a:t>
            </a:r>
            <a:endParaRPr/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   -Other browser vulnerability (0 day)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38" name="TextShape 6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Attack Procedure Flowchart</a:t>
            </a:r>
            <a:endParaRPr/>
          </a:p>
        </p:txBody>
      </p:sp>
      <p:sp>
        <p:nvSpPr>
          <p:cNvPr id="139" name="CustomShape 7"/>
          <p:cNvSpPr/>
          <p:nvPr/>
        </p:nvSpPr>
        <p:spPr>
          <a:xfrm>
            <a:off x="2781000" y="2571840"/>
            <a:ext cx="469080" cy="3949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MitM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fails</a:t>
            </a:r>
            <a:endParaRPr/>
          </a:p>
        </p:txBody>
      </p:sp>
      <p:sp>
        <p:nvSpPr>
          <p:cNvPr id="140" name="CustomShape 8"/>
          <p:cNvSpPr/>
          <p:nvPr/>
        </p:nvSpPr>
        <p:spPr>
          <a:xfrm>
            <a:off x="5628960" y="2633400"/>
            <a:ext cx="930960" cy="333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Social Engineering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Fails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26083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64400" y="2133720"/>
            <a:ext cx="2161440" cy="1296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lIns="76320" tIns="76320" rIns="38160" bIns="38160" anchor="ctr"/>
          <a:lstStyle/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-Determine if setup step is complete</a:t>
            </a:r>
            <a:endParaRPr/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   -if so, determine number of   devices in system</a:t>
            </a:r>
            <a:endParaRPr/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   -if not, attempt MitM attack using network spoofing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2816640" y="2514240"/>
            <a:ext cx="457920" cy="53568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B2C0DA"/>
          </a:solidFill>
        </p:spPr>
      </p:sp>
      <p:sp>
        <p:nvSpPr>
          <p:cNvPr id="143" name="CustomShape 3"/>
          <p:cNvSpPr/>
          <p:nvPr/>
        </p:nvSpPr>
        <p:spPr>
          <a:xfrm>
            <a:off x="3490920" y="2133720"/>
            <a:ext cx="2161440" cy="1296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lIns="76320" tIns="76320" rIns="38160" bIns="38160" anchor="ctr"/>
          <a:lstStyle/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-Attempt social engineering attack</a:t>
            </a:r>
            <a:endParaRPr/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   -easy to perform; might as well start off with it</a:t>
            </a:r>
            <a:endParaRPr/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   -try to trick user into divulging password directly to us</a:t>
            </a:r>
            <a:endParaRPr/>
          </a:p>
        </p:txBody>
      </p:sp>
      <p:sp>
        <p:nvSpPr>
          <p:cNvPr id="144" name="CustomShape 4"/>
          <p:cNvSpPr/>
          <p:nvPr/>
        </p:nvSpPr>
        <p:spPr>
          <a:xfrm>
            <a:off x="5843160" y="2514240"/>
            <a:ext cx="457920" cy="53568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B2C0DA"/>
          </a:solidFill>
        </p:spPr>
      </p:sp>
      <p:sp>
        <p:nvSpPr>
          <p:cNvPr id="145" name="CustomShape 5"/>
          <p:cNvSpPr/>
          <p:nvPr/>
        </p:nvSpPr>
        <p:spPr>
          <a:xfrm>
            <a:off x="6517800" y="2133720"/>
            <a:ext cx="2161440" cy="1296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lIns="76320" tIns="76320" rIns="38160" bIns="38160" anchor="ctr"/>
          <a:lstStyle/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-Attempt to install rootkit using the following vectors (in order)</a:t>
            </a:r>
            <a:endParaRPr/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   -Java vulnerability</a:t>
            </a:r>
            <a:endParaRPr/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   -Adobe Flash/Reader vulnerability</a:t>
            </a:r>
            <a:endParaRPr/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   -Other browser vulnerability (0 day)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46" name="CustomShape 6"/>
          <p:cNvSpPr/>
          <p:nvPr/>
        </p:nvSpPr>
        <p:spPr>
          <a:xfrm rot="5400000">
            <a:off x="7369920" y="3582000"/>
            <a:ext cx="457920" cy="53568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B2C0DA"/>
          </a:solidFill>
        </p:spPr>
      </p:sp>
      <p:sp>
        <p:nvSpPr>
          <p:cNvPr id="147" name="CustomShape 7"/>
          <p:cNvSpPr/>
          <p:nvPr/>
        </p:nvSpPr>
        <p:spPr>
          <a:xfrm>
            <a:off x="6517800" y="4295520"/>
            <a:ext cx="2161440" cy="1296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lIns="76320" tIns="76320" rIns="38160" bIns="38160" anchor="ctr"/>
          <a:lstStyle/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-Is rootkit on the master device?</a:t>
            </a:r>
            <a:endParaRPr/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   -if so, try to recover password by inspecting memory of application during password input</a:t>
            </a:r>
            <a:endParaRPr/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   -if not, install key logger with screen capture functionality and attempt to compromise other devices</a:t>
            </a:r>
            <a:endParaRPr/>
          </a:p>
        </p:txBody>
      </p:sp>
      <p:sp>
        <p:nvSpPr>
          <p:cNvPr id="148" name="TextShape 8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Attack Procedure Flowchart</a:t>
            </a:r>
            <a:endParaRPr/>
          </a:p>
        </p:txBody>
      </p:sp>
      <p:sp>
        <p:nvSpPr>
          <p:cNvPr id="149" name="CustomShape 9"/>
          <p:cNvSpPr/>
          <p:nvPr/>
        </p:nvSpPr>
        <p:spPr>
          <a:xfrm>
            <a:off x="2781000" y="2571840"/>
            <a:ext cx="469080" cy="3949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MitM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fails</a:t>
            </a:r>
            <a:endParaRPr/>
          </a:p>
        </p:txBody>
      </p:sp>
      <p:sp>
        <p:nvSpPr>
          <p:cNvPr id="150" name="CustomShape 10"/>
          <p:cNvSpPr/>
          <p:nvPr/>
        </p:nvSpPr>
        <p:spPr>
          <a:xfrm>
            <a:off x="5628960" y="2633400"/>
            <a:ext cx="930960" cy="333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Social Engineering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Fails</a:t>
            </a:r>
            <a:endParaRPr/>
          </a:p>
        </p:txBody>
      </p:sp>
      <p:sp>
        <p:nvSpPr>
          <p:cNvPr id="151" name="CustomShape 11"/>
          <p:cNvSpPr/>
          <p:nvPr/>
        </p:nvSpPr>
        <p:spPr>
          <a:xfrm>
            <a:off x="7140240" y="3657600"/>
            <a:ext cx="988920" cy="333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Rootkit Successfully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Installed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36089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64400" y="2133720"/>
            <a:ext cx="2161440" cy="1296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lIns="76320" tIns="76320" rIns="38160" bIns="38160" anchor="ctr"/>
          <a:lstStyle/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-Determine if setup step is complete</a:t>
            </a:r>
            <a:endParaRPr/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   -if so, determine number of   devices in system</a:t>
            </a:r>
            <a:endParaRPr/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   -if not, attempt MitM attack using network spoofing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2816640" y="2514240"/>
            <a:ext cx="457920" cy="53568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B2C0DA"/>
          </a:solidFill>
        </p:spPr>
      </p:sp>
      <p:sp>
        <p:nvSpPr>
          <p:cNvPr id="154" name="CustomShape 3"/>
          <p:cNvSpPr/>
          <p:nvPr/>
        </p:nvSpPr>
        <p:spPr>
          <a:xfrm>
            <a:off x="3490920" y="2133720"/>
            <a:ext cx="2161440" cy="1296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lIns="76320" tIns="76320" rIns="38160" bIns="38160" anchor="ctr"/>
          <a:lstStyle/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-Attempt social engineering attack</a:t>
            </a:r>
            <a:endParaRPr/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   -easy to perform; might as well start off with it</a:t>
            </a:r>
            <a:endParaRPr/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   -try to trick user into divulging password directly to us</a:t>
            </a:r>
            <a:endParaRPr/>
          </a:p>
        </p:txBody>
      </p:sp>
      <p:sp>
        <p:nvSpPr>
          <p:cNvPr id="155" name="CustomShape 4"/>
          <p:cNvSpPr/>
          <p:nvPr/>
        </p:nvSpPr>
        <p:spPr>
          <a:xfrm>
            <a:off x="5843160" y="2514240"/>
            <a:ext cx="457920" cy="53568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B2C0DA"/>
          </a:solidFill>
        </p:spPr>
      </p:sp>
      <p:sp>
        <p:nvSpPr>
          <p:cNvPr id="156" name="CustomShape 5"/>
          <p:cNvSpPr/>
          <p:nvPr/>
        </p:nvSpPr>
        <p:spPr>
          <a:xfrm>
            <a:off x="6517800" y="2133720"/>
            <a:ext cx="2161440" cy="1296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lIns="76320" tIns="76320" rIns="38160" bIns="38160" anchor="ctr"/>
          <a:lstStyle/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-Attempt to install rootkit using the following vectors (in order)</a:t>
            </a:r>
            <a:endParaRPr/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   -Java vulnerability</a:t>
            </a:r>
            <a:endParaRPr/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   -Adobe Flash/Reader vulnerability</a:t>
            </a:r>
            <a:endParaRPr/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   -Other browser vulnerability (0 day)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57" name="CustomShape 6"/>
          <p:cNvSpPr/>
          <p:nvPr/>
        </p:nvSpPr>
        <p:spPr>
          <a:xfrm rot="8452800">
            <a:off x="5548320" y="3665880"/>
            <a:ext cx="1061640" cy="53568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B2C0DA"/>
          </a:solidFill>
        </p:spPr>
      </p:sp>
      <p:sp>
        <p:nvSpPr>
          <p:cNvPr id="158" name="CustomShape 7"/>
          <p:cNvSpPr/>
          <p:nvPr/>
        </p:nvSpPr>
        <p:spPr>
          <a:xfrm>
            <a:off x="3490920" y="4295520"/>
            <a:ext cx="2161440" cy="1296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lIns="76320" tIns="76320" rIns="38160" bIns="38160" anchor="ctr"/>
          <a:lstStyle/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- Attempt brute force attack on password
   -use dictionary of common passwords to try to guess user password, along with specialized hardware</a:t>
            </a:r>
            <a:endParaRPr/>
          </a:p>
        </p:txBody>
      </p:sp>
      <p:sp>
        <p:nvSpPr>
          <p:cNvPr id="159" name="TextShape 8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Attack Procedure Flowchart</a:t>
            </a:r>
            <a:endParaRPr/>
          </a:p>
        </p:txBody>
      </p:sp>
      <p:sp>
        <p:nvSpPr>
          <p:cNvPr id="160" name="CustomShape 9"/>
          <p:cNvSpPr/>
          <p:nvPr/>
        </p:nvSpPr>
        <p:spPr>
          <a:xfrm>
            <a:off x="2781000" y="2571840"/>
            <a:ext cx="469080" cy="3949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MitM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fails</a:t>
            </a:r>
            <a:endParaRPr/>
          </a:p>
        </p:txBody>
      </p:sp>
      <p:sp>
        <p:nvSpPr>
          <p:cNvPr id="161" name="CustomShape 10"/>
          <p:cNvSpPr/>
          <p:nvPr/>
        </p:nvSpPr>
        <p:spPr>
          <a:xfrm>
            <a:off x="5628960" y="2633400"/>
            <a:ext cx="930960" cy="333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Social Engineering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Fails</a:t>
            </a:r>
            <a:endParaRPr/>
          </a:p>
        </p:txBody>
      </p:sp>
      <p:sp>
        <p:nvSpPr>
          <p:cNvPr id="162" name="CustomShape 11"/>
          <p:cNvSpPr/>
          <p:nvPr/>
        </p:nvSpPr>
        <p:spPr>
          <a:xfrm>
            <a:off x="5798520" y="3733920"/>
            <a:ext cx="677880" cy="2120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Rootkit Fails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6597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64400" y="2133720"/>
            <a:ext cx="2161440" cy="1296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lIns="76320" tIns="76320" rIns="38160" bIns="38160" anchor="ctr"/>
          <a:lstStyle/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-Determine if setup step is complete</a:t>
            </a:r>
            <a:endParaRPr/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   -if so, determine number of   devices in system</a:t>
            </a:r>
            <a:endParaRPr/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   -if not, attempt MitM attack using network spoofing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2816640" y="2514240"/>
            <a:ext cx="457920" cy="53568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B2C0DA"/>
          </a:solidFill>
        </p:spPr>
      </p:sp>
      <p:sp>
        <p:nvSpPr>
          <p:cNvPr id="165" name="CustomShape 3"/>
          <p:cNvSpPr/>
          <p:nvPr/>
        </p:nvSpPr>
        <p:spPr>
          <a:xfrm>
            <a:off x="3490920" y="2133720"/>
            <a:ext cx="2161440" cy="1296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lIns="76320" tIns="76320" rIns="38160" bIns="38160" anchor="ctr"/>
          <a:lstStyle/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-Attempt social engineering attack</a:t>
            </a:r>
            <a:endParaRPr/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   -easy to perform; might as well start off with it</a:t>
            </a:r>
            <a:endParaRPr/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   -try to trick user into divulging password directly to us</a:t>
            </a:r>
            <a:endParaRPr/>
          </a:p>
        </p:txBody>
      </p:sp>
      <p:sp>
        <p:nvSpPr>
          <p:cNvPr id="166" name="CustomShape 4"/>
          <p:cNvSpPr/>
          <p:nvPr/>
        </p:nvSpPr>
        <p:spPr>
          <a:xfrm>
            <a:off x="5843160" y="2514240"/>
            <a:ext cx="457920" cy="53568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B2C0DA"/>
          </a:solidFill>
        </p:spPr>
      </p:sp>
      <p:sp>
        <p:nvSpPr>
          <p:cNvPr id="167" name="CustomShape 5"/>
          <p:cNvSpPr/>
          <p:nvPr/>
        </p:nvSpPr>
        <p:spPr>
          <a:xfrm>
            <a:off x="6517800" y="2133720"/>
            <a:ext cx="2161440" cy="1296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lIns="76320" tIns="76320" rIns="38160" bIns="38160" anchor="ctr"/>
          <a:lstStyle/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-Attempt to install rootkit using the following vectors (in order)</a:t>
            </a:r>
            <a:endParaRPr/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   -Java vulnerability</a:t>
            </a:r>
            <a:endParaRPr/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   -Adobe Flash/Reader vulnerability</a:t>
            </a:r>
            <a:endParaRPr/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   -Other browser vulnerability (0 day)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68" name="CustomShape 6"/>
          <p:cNvSpPr/>
          <p:nvPr/>
        </p:nvSpPr>
        <p:spPr>
          <a:xfrm rot="8452800">
            <a:off x="5548320" y="3665880"/>
            <a:ext cx="1061640" cy="53568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B2C0DA"/>
          </a:solidFill>
        </p:spPr>
      </p:sp>
      <p:sp>
        <p:nvSpPr>
          <p:cNvPr id="169" name="CustomShape 7"/>
          <p:cNvSpPr/>
          <p:nvPr/>
        </p:nvSpPr>
        <p:spPr>
          <a:xfrm>
            <a:off x="3490920" y="4295520"/>
            <a:ext cx="2161440" cy="1296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lIns="76320" tIns="76320" rIns="38160" bIns="38160" anchor="ctr"/>
          <a:lstStyle/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- Attempt brute force attack on password
   -use dictionary of common passwords to try to guess user password, along with specialized hardware</a:t>
            </a:r>
            <a:endParaRPr/>
          </a:p>
        </p:txBody>
      </p:sp>
      <p:sp>
        <p:nvSpPr>
          <p:cNvPr id="170" name="CustomShape 8"/>
          <p:cNvSpPr/>
          <p:nvPr/>
        </p:nvSpPr>
        <p:spPr>
          <a:xfrm rot="10800000">
            <a:off x="2842920" y="4676400"/>
            <a:ext cx="457920" cy="53568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B2C0DA"/>
          </a:solidFill>
        </p:spPr>
      </p:sp>
      <p:sp>
        <p:nvSpPr>
          <p:cNvPr id="171" name="CustomShape 9"/>
          <p:cNvSpPr/>
          <p:nvPr/>
        </p:nvSpPr>
        <p:spPr>
          <a:xfrm>
            <a:off x="464400" y="4295520"/>
            <a:ext cx="2161440" cy="1296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lIns="76320" tIns="76320" rIns="38160" bIns="38160" anchor="ctr"/>
          <a:lstStyle/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-Attempt attack on communications
   -attacks on encryption unlikely to be helpful
   -try to create denial of service condition by closing communication channels</a:t>
            </a:r>
            <a:endParaRPr/>
          </a:p>
        </p:txBody>
      </p:sp>
      <p:sp>
        <p:nvSpPr>
          <p:cNvPr id="172" name="TextShape 10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Attack Procedure Flowchart</a:t>
            </a:r>
            <a:endParaRPr/>
          </a:p>
        </p:txBody>
      </p:sp>
      <p:sp>
        <p:nvSpPr>
          <p:cNvPr id="173" name="CustomShape 11"/>
          <p:cNvSpPr/>
          <p:nvPr/>
        </p:nvSpPr>
        <p:spPr>
          <a:xfrm>
            <a:off x="2781000" y="2571840"/>
            <a:ext cx="469080" cy="3949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MitM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fails</a:t>
            </a:r>
            <a:endParaRPr/>
          </a:p>
        </p:txBody>
      </p:sp>
      <p:sp>
        <p:nvSpPr>
          <p:cNvPr id="174" name="CustomShape 12"/>
          <p:cNvSpPr/>
          <p:nvPr/>
        </p:nvSpPr>
        <p:spPr>
          <a:xfrm>
            <a:off x="5628960" y="2633400"/>
            <a:ext cx="930960" cy="333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Social Engineering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Fails</a:t>
            </a:r>
            <a:endParaRPr/>
          </a:p>
        </p:txBody>
      </p:sp>
      <p:sp>
        <p:nvSpPr>
          <p:cNvPr id="175" name="CustomShape 13"/>
          <p:cNvSpPr/>
          <p:nvPr/>
        </p:nvSpPr>
        <p:spPr>
          <a:xfrm>
            <a:off x="5798520" y="3733920"/>
            <a:ext cx="677880" cy="2120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Rootkit Fails</a:t>
            </a:r>
            <a:endParaRPr/>
          </a:p>
        </p:txBody>
      </p:sp>
      <p:sp>
        <p:nvSpPr>
          <p:cNvPr id="176" name="CustomShape 14"/>
          <p:cNvSpPr/>
          <p:nvPr/>
        </p:nvSpPr>
        <p:spPr>
          <a:xfrm>
            <a:off x="2672640" y="4800600"/>
            <a:ext cx="834840" cy="333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Brute Force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Taking Too Long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991367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attack 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54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454479" y="2181095"/>
            <a:ext cx="2316673" cy="1150541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975" y="2290931"/>
            <a:ext cx="2278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 enters a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file-package-specific </a:t>
            </a:r>
            <a:r>
              <a:rPr lang="en-US" b="1" dirty="0">
                <a:solidFill>
                  <a:schemeClr val="bg1"/>
                </a:solidFill>
              </a:rPr>
              <a:t>password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745423" y="2173555"/>
            <a:ext cx="1752600" cy="1158081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423" y="2448794"/>
            <a:ext cx="1829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 chooses file(s)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472691" y="2173555"/>
            <a:ext cx="1752600" cy="1158081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34194" y="2290930"/>
            <a:ext cx="1829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 chooses a file package nickname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92975" y="4286350"/>
            <a:ext cx="1752600" cy="1158081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663690" y="4286350"/>
            <a:ext cx="1752600" cy="1158081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cxnSp>
        <p:nvCxnSpPr>
          <p:cNvPr id="21" name="Straight Arrow Connector 20"/>
          <p:cNvCxnSpPr>
            <a:stCxn id="7" idx="3"/>
            <a:endCxn id="9" idx="1"/>
          </p:cNvCxnSpPr>
          <p:nvPr/>
        </p:nvCxnSpPr>
        <p:spPr bwMode="auto">
          <a:xfrm>
            <a:off x="2771152" y="2752596"/>
            <a:ext cx="974271" cy="1936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9" idx="3"/>
            <a:endCxn id="11" idx="1"/>
          </p:cNvCxnSpPr>
          <p:nvPr/>
        </p:nvCxnSpPr>
        <p:spPr bwMode="auto">
          <a:xfrm flipV="1">
            <a:off x="5575017" y="2752595"/>
            <a:ext cx="859177" cy="1936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Rectangle 1"/>
          <p:cNvSpPr>
            <a:spLocks noChangeArrowheads="1"/>
          </p:cNvSpPr>
          <p:nvPr/>
        </p:nvSpPr>
        <p:spPr bwMode="auto">
          <a:xfrm>
            <a:off x="454478" y="360362"/>
            <a:ext cx="7770813" cy="146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hangingPunct="1">
              <a:lnSpc>
                <a:spcPct val="102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1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122895" y="4286350"/>
            <a:ext cx="1752600" cy="1158081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 flipH="1">
            <a:off x="454478" y="4542225"/>
            <a:ext cx="7000309" cy="646331"/>
            <a:chOff x="1267788" y="4542225"/>
            <a:chExt cx="7000309" cy="646331"/>
          </a:xfrm>
        </p:grpSpPr>
        <p:sp>
          <p:nvSpPr>
            <p:cNvPr id="17" name="TextBox 16"/>
            <p:cNvSpPr txBox="1"/>
            <p:nvPr/>
          </p:nvSpPr>
          <p:spPr>
            <a:xfrm flipH="1">
              <a:off x="1267788" y="4680724"/>
              <a:ext cx="1829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Begin Protection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flipH="1">
              <a:off x="6438503" y="4680724"/>
              <a:ext cx="1829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Finish Protection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 flipH="1">
              <a:off x="3839823" y="4542225"/>
              <a:ext cx="1829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Slave Device Rounds</a:t>
              </a:r>
            </a:p>
          </p:txBody>
        </p:sp>
      </p:grpSp>
      <p:cxnSp>
        <p:nvCxnSpPr>
          <p:cNvPr id="52" name="Straight Arrow Connector 51"/>
          <p:cNvCxnSpPr/>
          <p:nvPr/>
        </p:nvCxnSpPr>
        <p:spPr bwMode="auto">
          <a:xfrm flipH="1">
            <a:off x="2245575" y="4865391"/>
            <a:ext cx="87732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 flipH="1">
            <a:off x="4875495" y="4865391"/>
            <a:ext cx="788195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Elbow Connector 3"/>
          <p:cNvCxnSpPr>
            <a:stCxn id="10" idx="3"/>
            <a:endCxn id="18" idx="3"/>
          </p:cNvCxnSpPr>
          <p:nvPr/>
        </p:nvCxnSpPr>
        <p:spPr>
          <a:xfrm flipH="1">
            <a:off x="7416290" y="2752596"/>
            <a:ext cx="809001" cy="2112795"/>
          </a:xfrm>
          <a:prstGeom prst="bentConnector3">
            <a:avLst>
              <a:gd name="adj1" fmla="val -2825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Protection Process</a:t>
            </a:r>
            <a:r>
              <a:rPr lang="en-US" b="0" u="none" dirty="0"/>
              <a:t>: Master </a:t>
            </a:r>
            <a:r>
              <a:rPr lang="en-US" b="0" u="none" dirty="0" smtClean="0"/>
              <a:t>Device</a:t>
            </a:r>
            <a:endParaRPr lang="en-US" b="0" u="none" dirty="0"/>
          </a:p>
        </p:txBody>
      </p:sp>
      <p:sp>
        <p:nvSpPr>
          <p:cNvPr id="22" name="Right Arrow 21"/>
          <p:cNvSpPr/>
          <p:nvPr/>
        </p:nvSpPr>
        <p:spPr>
          <a:xfrm rot="19194300">
            <a:off x="4676966" y="3422553"/>
            <a:ext cx="364959" cy="304721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07893" y="3527603"/>
            <a:ext cx="3769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 rootkit to capture files on master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before protection process even begins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156461">
            <a:off x="4952439" y="3854048"/>
            <a:ext cx="2963510" cy="304721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9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761434" y="3147485"/>
            <a:ext cx="2286000" cy="71000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bg1"/>
                </a:solidFill>
              </a:rPr>
              <a:t>Master </a:t>
            </a:r>
            <a:r>
              <a:rPr lang="en-US" dirty="0" smtClean="0">
                <a:solidFill>
                  <a:schemeClr val="bg1"/>
                </a:solidFill>
              </a:rPr>
              <a:t>Encrypts</a:t>
            </a:r>
          </a:p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GCM-AES 256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428434" y="3089146"/>
            <a:ext cx="2286000" cy="82668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99405" y="329371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Concatenate </a:t>
            </a:r>
            <a:r>
              <a:rPr lang="en-US" dirty="0" err="1" smtClean="0">
                <a:solidFill>
                  <a:schemeClr val="bg1"/>
                </a:solidFill>
              </a:rPr>
              <a:t>HostList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042819" y="3057095"/>
            <a:ext cx="2286000" cy="82668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9019" y="323435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Send to Slave Device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Left Brace 14"/>
          <p:cNvSpPr/>
          <p:nvPr/>
        </p:nvSpPr>
        <p:spPr bwMode="auto">
          <a:xfrm>
            <a:off x="4255068" y="-1220198"/>
            <a:ext cx="574675" cy="7855632"/>
          </a:xfrm>
          <a:prstGeom prst="leftBrace">
            <a:avLst>
              <a:gd name="adj1" fmla="val 12490"/>
              <a:gd name="adj2" fmla="val 8227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cxnSp>
        <p:nvCxnSpPr>
          <p:cNvPr id="25" name="Straight Arrow Connector 24"/>
          <p:cNvCxnSpPr>
            <a:stCxn id="8" idx="3"/>
            <a:endCxn id="9" idx="1"/>
          </p:cNvCxnSpPr>
          <p:nvPr/>
        </p:nvCxnSpPr>
        <p:spPr bwMode="auto">
          <a:xfrm>
            <a:off x="3047434" y="3502490"/>
            <a:ext cx="381000" cy="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Arrow Connector 26"/>
          <p:cNvCxnSpPr>
            <a:stCxn id="9" idx="3"/>
            <a:endCxn id="11" idx="1"/>
          </p:cNvCxnSpPr>
          <p:nvPr/>
        </p:nvCxnSpPr>
        <p:spPr bwMode="auto">
          <a:xfrm flipV="1">
            <a:off x="5714434" y="3470440"/>
            <a:ext cx="328385" cy="3205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745899" y="4322170"/>
            <a:ext cx="3340100" cy="2061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/>
            <a:r>
              <a:rPr lang="en-US" dirty="0" smtClean="0">
                <a:latin typeface="Calibri" charset="0"/>
              </a:rPr>
              <a:t>	Generate Salt and IV</a:t>
            </a:r>
          </a:p>
          <a:p>
            <a:pPr hangingPunct="1"/>
            <a:r>
              <a:rPr lang="en-US" dirty="0" smtClean="0">
                <a:latin typeface="Calibri" charset="0"/>
              </a:rPr>
              <a:t>Find Key by:</a:t>
            </a:r>
          </a:p>
          <a:p>
            <a:pPr hangingPunct="1"/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	</a:t>
            </a:r>
            <a:r>
              <a:rPr lang="en-US" dirty="0" err="1" smtClean="0">
                <a:latin typeface="Calibri" charset="0"/>
              </a:rPr>
              <a:t>Subkey</a:t>
            </a:r>
            <a:r>
              <a:rPr lang="en-US" dirty="0">
                <a:latin typeface="Calibri" charset="0"/>
              </a:rPr>
              <a:t>=</a:t>
            </a:r>
          </a:p>
          <a:p>
            <a:pPr hangingPunct="1"/>
            <a:r>
              <a:rPr lang="en-US" dirty="0" smtClean="0">
                <a:latin typeface="Calibri" charset="0"/>
              </a:rPr>
              <a:t>H</a:t>
            </a:r>
            <a:r>
              <a:rPr lang="en-US" baseline="33000" dirty="0" smtClean="0">
                <a:latin typeface="Calibri" charset="0"/>
              </a:rPr>
              <a:t>4</a:t>
            </a:r>
            <a:r>
              <a:rPr lang="en-US" dirty="0" smtClean="0">
                <a:latin typeface="Calibri" charset="0"/>
              </a:rPr>
              <a:t>(</a:t>
            </a:r>
            <a:r>
              <a:rPr lang="en-US" dirty="0" err="1" smtClean="0">
                <a:latin typeface="Calibri" charset="0"/>
              </a:rPr>
              <a:t>CharPack</a:t>
            </a:r>
            <a:r>
              <a:rPr lang="en-US" dirty="0" smtClean="0">
                <a:latin typeface="Calibri" charset="0"/>
              </a:rPr>
              <a:t>||</a:t>
            </a:r>
            <a:r>
              <a:rPr lang="en-US" dirty="0" err="1" smtClean="0">
                <a:latin typeface="Calibri" charset="0"/>
              </a:rPr>
              <a:t>HostList</a:t>
            </a:r>
            <a:r>
              <a:rPr lang="en-US" dirty="0" smtClean="0">
                <a:latin typeface="Calibri" charset="0"/>
              </a:rPr>
              <a:t>)</a:t>
            </a:r>
          </a:p>
          <a:p>
            <a:pPr hangingPunct="1"/>
            <a:r>
              <a:rPr lang="en-US" dirty="0" smtClean="0">
                <a:latin typeface="Calibri" charset="0"/>
              </a:rPr>
              <a:t>		Key=</a:t>
            </a:r>
          </a:p>
          <a:p>
            <a:pPr hangingPunct="1"/>
            <a:r>
              <a:rPr lang="en-US" dirty="0" smtClean="0">
                <a:latin typeface="Calibri" charset="0"/>
              </a:rPr>
              <a:t>H</a:t>
            </a:r>
            <a:r>
              <a:rPr lang="en-US" baseline="33000" dirty="0" smtClean="0">
                <a:latin typeface="Calibri" charset="0"/>
              </a:rPr>
              <a:t>4</a:t>
            </a:r>
            <a:r>
              <a:rPr lang="en-US" dirty="0" smtClean="0">
                <a:latin typeface="Calibri" charset="0"/>
              </a:rPr>
              <a:t>(</a:t>
            </a:r>
            <a:r>
              <a:rPr lang="en-US" dirty="0" err="1" smtClean="0">
                <a:latin typeface="Calibri" charset="0"/>
              </a:rPr>
              <a:t>subkey</a:t>
            </a:r>
            <a:r>
              <a:rPr lang="en-US" dirty="0" smtClean="0">
                <a:latin typeface="Calibri" charset="0"/>
              </a:rPr>
              <a:t>||</a:t>
            </a:r>
            <a:r>
              <a:rPr lang="en-US" dirty="0" err="1" smtClean="0">
                <a:latin typeface="Calibri" charset="0"/>
              </a:rPr>
              <a:t>salt+mask</a:t>
            </a:r>
            <a:r>
              <a:rPr lang="en-US" dirty="0" smtClean="0">
                <a:latin typeface="Calibri" charset="0"/>
              </a:rPr>
              <a:t>||</a:t>
            </a:r>
            <a:r>
              <a:rPr lang="en-US" dirty="0" err="1" smtClean="0">
                <a:latin typeface="Calibri" charset="0"/>
              </a:rPr>
              <a:t>IV+mask</a:t>
            </a:r>
            <a:r>
              <a:rPr lang="en-US" dirty="0" smtClean="0">
                <a:latin typeface="Calibri" charset="0"/>
              </a:rPr>
              <a:t>)</a:t>
            </a:r>
            <a:endParaRPr lang="en-US" dirty="0">
              <a:latin typeface="Calibri" charset="0"/>
            </a:endParaRPr>
          </a:p>
        </p:txBody>
      </p:sp>
      <p:sp>
        <p:nvSpPr>
          <p:cNvPr id="38" name="Left Brace 37"/>
          <p:cNvSpPr/>
          <p:nvPr/>
        </p:nvSpPr>
        <p:spPr bwMode="auto">
          <a:xfrm>
            <a:off x="2118291" y="2497000"/>
            <a:ext cx="574675" cy="3378744"/>
          </a:xfrm>
          <a:prstGeom prst="leftBrace">
            <a:avLst>
              <a:gd name="adj1" fmla="val 12490"/>
              <a:gd name="adj2" fmla="val 6372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40" name="Left Brace 39"/>
          <p:cNvSpPr/>
          <p:nvPr/>
        </p:nvSpPr>
        <p:spPr bwMode="auto">
          <a:xfrm>
            <a:off x="6262347" y="2117155"/>
            <a:ext cx="574675" cy="4138434"/>
          </a:xfrm>
          <a:prstGeom prst="leftBrace">
            <a:avLst>
              <a:gd name="adj1" fmla="val 12490"/>
              <a:gd name="adj2" fmla="val 3294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777470" y="4351108"/>
            <a:ext cx="1544636" cy="82668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77470" y="4570195"/>
            <a:ext cx="157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Form Packets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843373" y="4351108"/>
            <a:ext cx="1544636" cy="82668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02892" y="4589468"/>
            <a:ext cx="157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Track “</a:t>
            </a:r>
            <a:r>
              <a:rPr lang="en-US" dirty="0" err="1" smtClean="0">
                <a:solidFill>
                  <a:schemeClr val="bg1"/>
                </a:solidFill>
              </a:rPr>
              <a:t>Acks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</a:p>
        </p:txBody>
      </p:sp>
      <p:cxnSp>
        <p:nvCxnSpPr>
          <p:cNvPr id="49" name="Straight Arrow Connector 48"/>
          <p:cNvCxnSpPr>
            <a:stCxn id="42" idx="3"/>
            <a:endCxn id="44" idx="1"/>
          </p:cNvCxnSpPr>
          <p:nvPr/>
        </p:nvCxnSpPr>
        <p:spPr bwMode="auto">
          <a:xfrm>
            <a:off x="6322106" y="4764453"/>
            <a:ext cx="521267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Rectangle 1"/>
          <p:cNvSpPr>
            <a:spLocks noChangeArrowheads="1"/>
          </p:cNvSpPr>
          <p:nvPr/>
        </p:nvSpPr>
        <p:spPr bwMode="auto">
          <a:xfrm>
            <a:off x="457200" y="360363"/>
            <a:ext cx="7770813" cy="146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hangingPunct="1">
              <a:lnSpc>
                <a:spcPct val="102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1" dirty="0">
              <a:solidFill>
                <a:srgbClr val="000000"/>
              </a:solidFill>
              <a:latin typeface="Calibri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 flipH="1">
            <a:off x="1071279" y="1249759"/>
            <a:ext cx="7000309" cy="1158081"/>
            <a:chOff x="760017" y="1137377"/>
            <a:chExt cx="7000309" cy="1158081"/>
          </a:xfrm>
        </p:grpSpPr>
        <p:sp>
          <p:nvSpPr>
            <p:cNvPr id="23" name="Rectangle 22"/>
            <p:cNvSpPr/>
            <p:nvPr/>
          </p:nvSpPr>
          <p:spPr bwMode="auto">
            <a:xfrm>
              <a:off x="798514" y="1137377"/>
              <a:ext cx="1752600" cy="115808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5969229" y="1137377"/>
              <a:ext cx="1752600" cy="115808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428434" y="1137377"/>
              <a:ext cx="1752600" cy="115808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 flipH="1">
              <a:off x="760017" y="1393252"/>
              <a:ext cx="7000309" cy="646331"/>
              <a:chOff x="1267788" y="4542225"/>
              <a:chExt cx="7000309" cy="646331"/>
            </a:xfrm>
          </p:grpSpPr>
          <p:sp>
            <p:nvSpPr>
              <p:cNvPr id="29" name="TextBox 28"/>
              <p:cNvSpPr txBox="1"/>
              <p:nvPr/>
            </p:nvSpPr>
            <p:spPr>
              <a:xfrm flipH="1">
                <a:off x="1267788" y="4680724"/>
                <a:ext cx="1829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Begin Protection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 flipH="1">
                <a:off x="6438503" y="4680724"/>
                <a:ext cx="1829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Finish Protection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flipH="1">
                <a:off x="3839823" y="4542225"/>
                <a:ext cx="18295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Slave Device Rounds</a:t>
                </a:r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 bwMode="auto">
            <a:xfrm flipH="1">
              <a:off x="2551114" y="1716418"/>
              <a:ext cx="87732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 flipH="1">
              <a:off x="5181034" y="1716418"/>
              <a:ext cx="788195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Protection Process</a:t>
            </a:r>
            <a:r>
              <a:rPr lang="en-US" b="0" u="none" dirty="0"/>
              <a:t>: Master </a:t>
            </a:r>
            <a:r>
              <a:rPr lang="en-US" b="0" u="none" dirty="0" smtClean="0"/>
              <a:t>Device</a:t>
            </a:r>
            <a:endParaRPr lang="en-US" b="0" u="none" dirty="0"/>
          </a:p>
        </p:txBody>
      </p:sp>
      <p:sp>
        <p:nvSpPr>
          <p:cNvPr id="2" name="Right Arrow 1"/>
          <p:cNvSpPr/>
          <p:nvPr/>
        </p:nvSpPr>
        <p:spPr>
          <a:xfrm rot="11878737">
            <a:off x="3410739" y="5123165"/>
            <a:ext cx="1295400" cy="667116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56875" y="5736868"/>
            <a:ext cx="3998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 rootkit to capture symmetric key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and IV during or after protection process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07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3137557" y="4437411"/>
            <a:ext cx="1493247" cy="457204"/>
          </a:xfrm>
          <a:prstGeom prst="roundRect">
            <a:avLst>
              <a:gd name="adj" fmla="val 347"/>
            </a:avLst>
          </a:prstGeom>
          <a:ln>
            <a:headEnd/>
            <a:tailEnd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tIns="60840" rIns="90000" bIns="45000" anchor="ctr" anchorCtr="1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 New Salt/IV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2938989" y="5059765"/>
            <a:ext cx="934859" cy="91440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6084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 </a:t>
            </a:r>
            <a:r>
              <a:rPr lang="en-US" dirty="0" smtClean="0"/>
              <a:t>H</a:t>
            </a:r>
            <a:r>
              <a:rPr lang="en-US" baseline="30000" dirty="0" smtClean="0"/>
              <a:t>4</a:t>
            </a:r>
            <a:endParaRPr lang="en-US" dirty="0"/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1263383" y="4437411"/>
            <a:ext cx="1279927" cy="457204"/>
          </a:xfrm>
          <a:prstGeom prst="roundRect">
            <a:avLst>
              <a:gd name="adj" fmla="val 347"/>
            </a:avLst>
          </a:prstGeom>
          <a:ln>
            <a:headEnd/>
            <a:tailEnd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tIns="60840" rIns="90000" bIns="45000" anchor="ctr" anchorCtr="1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 smtClean="0"/>
              <a:t>SubKey</a:t>
            </a:r>
            <a:endParaRPr lang="en-US" dirty="0"/>
          </a:p>
        </p:txBody>
      </p:sp>
      <p:cxnSp>
        <p:nvCxnSpPr>
          <p:cNvPr id="8" name="AutoShape 12"/>
          <p:cNvCxnSpPr>
            <a:cxnSpLocks noChangeShapeType="1"/>
            <a:stCxn id="7" idx="2"/>
            <a:endCxn id="6" idx="1"/>
          </p:cNvCxnSpPr>
          <p:nvPr/>
        </p:nvCxnSpPr>
        <p:spPr bwMode="auto">
          <a:xfrm rot="16200000" flipH="1">
            <a:off x="2109991" y="4687971"/>
            <a:ext cx="622354" cy="1035642"/>
          </a:xfrm>
          <a:prstGeom prst="bentConnector2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2" name="AutoShape 16"/>
          <p:cNvSpPr>
            <a:spLocks noChangeArrowheads="1"/>
          </p:cNvSpPr>
          <p:nvPr/>
        </p:nvSpPr>
        <p:spPr bwMode="auto">
          <a:xfrm>
            <a:off x="4122112" y="5042761"/>
            <a:ext cx="1612975" cy="91440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6084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GCM-AES </a:t>
            </a:r>
            <a:endParaRPr lang="en-US" dirty="0"/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256</a:t>
            </a:r>
          </a:p>
        </p:txBody>
      </p:sp>
      <p:sp>
        <p:nvSpPr>
          <p:cNvPr id="15" name="AutoShape 19"/>
          <p:cNvSpPr>
            <a:spLocks/>
          </p:cNvSpPr>
          <p:nvPr/>
        </p:nvSpPr>
        <p:spPr bwMode="auto">
          <a:xfrm rot="5400000">
            <a:off x="3992764" y="1098432"/>
            <a:ext cx="457199" cy="6220761"/>
          </a:xfrm>
          <a:prstGeom prst="leftBrace">
            <a:avLst>
              <a:gd name="adj1" fmla="val 32621"/>
              <a:gd name="adj2" fmla="val 59354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21"/>
          <p:cNvSpPr>
            <a:spLocks noChangeArrowheads="1"/>
          </p:cNvSpPr>
          <p:nvPr/>
        </p:nvSpPr>
        <p:spPr bwMode="auto">
          <a:xfrm>
            <a:off x="5899416" y="4437411"/>
            <a:ext cx="1279927" cy="457204"/>
          </a:xfrm>
          <a:prstGeom prst="roundRect">
            <a:avLst>
              <a:gd name="adj" fmla="val 347"/>
            </a:avLst>
          </a:prstGeom>
          <a:ln>
            <a:headEnd/>
            <a:tailEnd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tIns="60840" rIns="90000" bIns="45000" anchor="ctr" anchorCtr="1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 smtClean="0"/>
              <a:t>File.enc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18" name="AutoShape 23"/>
          <p:cNvSpPr>
            <a:spLocks noChangeArrowheads="1"/>
          </p:cNvSpPr>
          <p:nvPr/>
        </p:nvSpPr>
        <p:spPr bwMode="auto">
          <a:xfrm>
            <a:off x="5899417" y="5649841"/>
            <a:ext cx="1279927" cy="457204"/>
          </a:xfrm>
          <a:prstGeom prst="roundRect">
            <a:avLst>
              <a:gd name="adj" fmla="val 347"/>
            </a:avLst>
          </a:prstGeom>
          <a:ln>
            <a:headEnd/>
            <a:tailEnd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tIns="60840" rIns="90000" bIns="45000" anchor="ctr" anchorCtr="1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File.enc(2)</a:t>
            </a:r>
          </a:p>
        </p:txBody>
      </p:sp>
      <p:cxnSp>
        <p:nvCxnSpPr>
          <p:cNvPr id="54" name="Elbow Connector 53"/>
          <p:cNvCxnSpPr>
            <a:stCxn id="12" idx="2"/>
            <a:endCxn id="18" idx="2"/>
          </p:cNvCxnSpPr>
          <p:nvPr/>
        </p:nvCxnSpPr>
        <p:spPr bwMode="auto">
          <a:xfrm rot="16200000" flipH="1">
            <a:off x="5659052" y="5226715"/>
            <a:ext cx="149877" cy="1610781"/>
          </a:xfrm>
          <a:prstGeom prst="bentConnector3">
            <a:avLst>
              <a:gd name="adj1" fmla="val 252525"/>
            </a:avLst>
          </a:prstGeom>
          <a:ln>
            <a:headEnd type="none" w="med" len="med"/>
            <a:tailEnd type="arrow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58" name="Elbow Connector 57"/>
          <p:cNvCxnSpPr>
            <a:stCxn id="5" idx="1"/>
            <a:endCxn id="6" idx="1"/>
          </p:cNvCxnSpPr>
          <p:nvPr/>
        </p:nvCxnSpPr>
        <p:spPr bwMode="auto">
          <a:xfrm rot="10800000" flipV="1">
            <a:off x="2938989" y="4666013"/>
            <a:ext cx="198568" cy="850956"/>
          </a:xfrm>
          <a:prstGeom prst="bentConnector3">
            <a:avLst>
              <a:gd name="adj1" fmla="val 215124"/>
            </a:avLst>
          </a:prstGeom>
          <a:ln>
            <a:headEnd type="none" w="med" len="med"/>
            <a:tailEnd type="arrow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68" name="Straight Arrow Connector 67"/>
          <p:cNvCxnSpPr>
            <a:stCxn id="6" idx="3"/>
            <a:endCxn id="12" idx="1"/>
          </p:cNvCxnSpPr>
          <p:nvPr/>
        </p:nvCxnSpPr>
        <p:spPr bwMode="auto">
          <a:xfrm flipV="1">
            <a:off x="3873848" y="5499965"/>
            <a:ext cx="248264" cy="1700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79" name="Elbow Connector 78"/>
          <p:cNvCxnSpPr>
            <a:stCxn id="16" idx="2"/>
            <a:endCxn id="12" idx="3"/>
          </p:cNvCxnSpPr>
          <p:nvPr/>
        </p:nvCxnSpPr>
        <p:spPr bwMode="auto">
          <a:xfrm rot="5400000">
            <a:off x="5834559" y="4795144"/>
            <a:ext cx="605350" cy="804293"/>
          </a:xfrm>
          <a:prstGeom prst="bentConnector2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82" name="Elbow Connector 81"/>
          <p:cNvCxnSpPr>
            <a:stCxn id="5" idx="3"/>
            <a:endCxn id="12" idx="0"/>
          </p:cNvCxnSpPr>
          <p:nvPr/>
        </p:nvCxnSpPr>
        <p:spPr bwMode="auto">
          <a:xfrm>
            <a:off x="4630804" y="4666013"/>
            <a:ext cx="297796" cy="376748"/>
          </a:xfrm>
          <a:prstGeom prst="bentConnector2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89" name="Flowchart: Process 88"/>
          <p:cNvSpPr/>
          <p:nvPr/>
        </p:nvSpPr>
        <p:spPr bwMode="auto">
          <a:xfrm>
            <a:off x="2872726" y="3080215"/>
            <a:ext cx="1524000" cy="82923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931138" y="3319846"/>
            <a:ext cx="140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Encrypt 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4" name="Flowchart: Process 113"/>
          <p:cNvSpPr/>
          <p:nvPr/>
        </p:nvSpPr>
        <p:spPr bwMode="auto">
          <a:xfrm>
            <a:off x="857963" y="3080215"/>
            <a:ext cx="1524000" cy="82923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16375" y="3191029"/>
            <a:ext cx="1407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Receive </a:t>
            </a:r>
            <a:r>
              <a:rPr lang="en-US" dirty="0" err="1" smtClean="0">
                <a:solidFill>
                  <a:schemeClr val="bg1"/>
                </a:solidFill>
              </a:rPr>
              <a:t>FilePack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6" name="Flowchart: Process 115"/>
          <p:cNvSpPr/>
          <p:nvPr/>
        </p:nvSpPr>
        <p:spPr bwMode="auto">
          <a:xfrm>
            <a:off x="4712494" y="3080215"/>
            <a:ext cx="1524000" cy="82923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770906" y="3191029"/>
            <a:ext cx="1407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Determine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Next Host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8" name="Flowchart: Process 117"/>
          <p:cNvSpPr/>
          <p:nvPr/>
        </p:nvSpPr>
        <p:spPr bwMode="auto">
          <a:xfrm>
            <a:off x="6678188" y="3080215"/>
            <a:ext cx="1524000" cy="82923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736600" y="3191029"/>
            <a:ext cx="1407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Send </a:t>
            </a:r>
            <a:r>
              <a:rPr lang="en-US" dirty="0" err="1" smtClean="0">
                <a:solidFill>
                  <a:schemeClr val="bg1"/>
                </a:solidFill>
              </a:rPr>
              <a:t>FilePack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0" name="Left Brace 119"/>
          <p:cNvSpPr/>
          <p:nvPr/>
        </p:nvSpPr>
        <p:spPr bwMode="auto">
          <a:xfrm>
            <a:off x="4279902" y="-1181213"/>
            <a:ext cx="574675" cy="7855632"/>
          </a:xfrm>
          <a:prstGeom prst="leftBrace">
            <a:avLst>
              <a:gd name="adj1" fmla="val 12490"/>
              <a:gd name="adj2" fmla="val 5012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cxnSp>
        <p:nvCxnSpPr>
          <p:cNvPr id="122" name="Straight Arrow Connector 121"/>
          <p:cNvCxnSpPr/>
          <p:nvPr/>
        </p:nvCxnSpPr>
        <p:spPr bwMode="auto">
          <a:xfrm>
            <a:off x="2381963" y="3494830"/>
            <a:ext cx="49076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Straight Arrow Connector 123"/>
          <p:cNvCxnSpPr/>
          <p:nvPr/>
        </p:nvCxnSpPr>
        <p:spPr bwMode="auto">
          <a:xfrm>
            <a:off x="4396726" y="3494830"/>
            <a:ext cx="315768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Straight Arrow Connector 125"/>
          <p:cNvCxnSpPr/>
          <p:nvPr/>
        </p:nvCxnSpPr>
        <p:spPr bwMode="auto">
          <a:xfrm>
            <a:off x="6236494" y="3494830"/>
            <a:ext cx="441694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0" name="Group 29"/>
          <p:cNvGrpSpPr/>
          <p:nvPr/>
        </p:nvGrpSpPr>
        <p:grpSpPr>
          <a:xfrm flipH="1">
            <a:off x="1071279" y="1249759"/>
            <a:ext cx="7000309" cy="1158081"/>
            <a:chOff x="760017" y="1137377"/>
            <a:chExt cx="7000309" cy="1158081"/>
          </a:xfrm>
        </p:grpSpPr>
        <p:sp>
          <p:nvSpPr>
            <p:cNvPr id="31" name="Rectangle 30"/>
            <p:cNvSpPr/>
            <p:nvPr/>
          </p:nvSpPr>
          <p:spPr bwMode="auto">
            <a:xfrm>
              <a:off x="798514" y="1137377"/>
              <a:ext cx="1752600" cy="115808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969229" y="1137377"/>
              <a:ext cx="1752600" cy="115808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428434" y="1137377"/>
              <a:ext cx="1752600" cy="115808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 flipH="1">
              <a:off x="760017" y="1393252"/>
              <a:ext cx="7000309" cy="646331"/>
              <a:chOff x="1267788" y="4542225"/>
              <a:chExt cx="7000309" cy="646331"/>
            </a:xfrm>
          </p:grpSpPr>
          <p:sp>
            <p:nvSpPr>
              <p:cNvPr id="37" name="TextBox 36"/>
              <p:cNvSpPr txBox="1"/>
              <p:nvPr/>
            </p:nvSpPr>
            <p:spPr>
              <a:xfrm flipH="1">
                <a:off x="1267788" y="4680724"/>
                <a:ext cx="1829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Begin Protection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flipH="1">
                <a:off x="6438503" y="4680724"/>
                <a:ext cx="1829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Finish Protection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flipH="1">
                <a:off x="3839823" y="4542225"/>
                <a:ext cx="18295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Slave Device Rounds</a:t>
                </a:r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 bwMode="auto">
            <a:xfrm flipH="1">
              <a:off x="2551114" y="1716418"/>
              <a:ext cx="87732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H="1">
              <a:off x="5181034" y="1716418"/>
              <a:ext cx="788195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Protection Process</a:t>
            </a:r>
            <a:r>
              <a:rPr lang="en-US" b="0" u="none" dirty="0"/>
              <a:t>: Slave </a:t>
            </a:r>
            <a:r>
              <a:rPr lang="en-US" b="0" u="none" dirty="0" smtClean="0"/>
              <a:t>Device</a:t>
            </a:r>
            <a:endParaRPr lang="en-US" b="0" u="none" dirty="0"/>
          </a:p>
        </p:txBody>
      </p:sp>
      <p:sp>
        <p:nvSpPr>
          <p:cNvPr id="39" name="Right Arrow 38"/>
          <p:cNvSpPr/>
          <p:nvPr/>
        </p:nvSpPr>
        <p:spPr>
          <a:xfrm rot="18280852">
            <a:off x="1777410" y="5241159"/>
            <a:ext cx="776224" cy="667116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6969" y="5949034"/>
            <a:ext cx="6002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 rootkit to capture symmetric keys and IV’s</a:t>
            </a:r>
          </a:p>
          <a:p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n slave devices as well, in addition to retrieving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Pieces of the protected file that have been split across devices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454479" y="2181095"/>
            <a:ext cx="2316673" cy="1150541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975" y="2290931"/>
            <a:ext cx="2278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 enters a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file-package-specific </a:t>
            </a:r>
            <a:r>
              <a:rPr lang="en-US" b="1" dirty="0">
                <a:solidFill>
                  <a:schemeClr val="bg1"/>
                </a:solidFill>
              </a:rPr>
              <a:t>password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745423" y="2173555"/>
            <a:ext cx="1752600" cy="1158081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423" y="2448794"/>
            <a:ext cx="1829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 chooses file(s)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472691" y="2173555"/>
            <a:ext cx="1752600" cy="1158081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34194" y="2290930"/>
            <a:ext cx="1829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 chooses a file package nickname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92975" y="4286350"/>
            <a:ext cx="1752600" cy="1158081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663690" y="4286350"/>
            <a:ext cx="1752600" cy="1158081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cxnSp>
        <p:nvCxnSpPr>
          <p:cNvPr id="21" name="Straight Arrow Connector 20"/>
          <p:cNvCxnSpPr>
            <a:stCxn id="7" idx="3"/>
            <a:endCxn id="9" idx="1"/>
          </p:cNvCxnSpPr>
          <p:nvPr/>
        </p:nvCxnSpPr>
        <p:spPr bwMode="auto">
          <a:xfrm>
            <a:off x="2771152" y="2752596"/>
            <a:ext cx="974271" cy="1936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9" idx="3"/>
            <a:endCxn id="11" idx="1"/>
          </p:cNvCxnSpPr>
          <p:nvPr/>
        </p:nvCxnSpPr>
        <p:spPr bwMode="auto">
          <a:xfrm flipV="1">
            <a:off x="5575017" y="2752595"/>
            <a:ext cx="859177" cy="1936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Rectangle 1"/>
          <p:cNvSpPr>
            <a:spLocks noChangeArrowheads="1"/>
          </p:cNvSpPr>
          <p:nvPr/>
        </p:nvSpPr>
        <p:spPr bwMode="auto">
          <a:xfrm>
            <a:off x="454478" y="360362"/>
            <a:ext cx="7770813" cy="146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hangingPunct="1">
              <a:lnSpc>
                <a:spcPct val="102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1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122895" y="4286350"/>
            <a:ext cx="1752600" cy="1158081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 flipH="1">
            <a:off x="454478" y="4542225"/>
            <a:ext cx="7000309" cy="646331"/>
            <a:chOff x="1267788" y="4542225"/>
            <a:chExt cx="7000309" cy="646331"/>
          </a:xfrm>
        </p:grpSpPr>
        <p:sp>
          <p:nvSpPr>
            <p:cNvPr id="17" name="TextBox 16"/>
            <p:cNvSpPr txBox="1"/>
            <p:nvPr/>
          </p:nvSpPr>
          <p:spPr>
            <a:xfrm flipH="1">
              <a:off x="1267788" y="4680724"/>
              <a:ext cx="1829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Begin Protection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flipH="1">
              <a:off x="6438503" y="4680724"/>
              <a:ext cx="1829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Finish Protection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 flipH="1">
              <a:off x="3839823" y="4542225"/>
              <a:ext cx="1829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Slave Device Rounds</a:t>
              </a:r>
            </a:p>
          </p:txBody>
        </p:sp>
      </p:grpSp>
      <p:cxnSp>
        <p:nvCxnSpPr>
          <p:cNvPr id="52" name="Straight Arrow Connector 51"/>
          <p:cNvCxnSpPr/>
          <p:nvPr/>
        </p:nvCxnSpPr>
        <p:spPr bwMode="auto">
          <a:xfrm flipH="1">
            <a:off x="2245575" y="4865391"/>
            <a:ext cx="87732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 flipH="1">
            <a:off x="4875495" y="4865391"/>
            <a:ext cx="788195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Elbow Connector 3"/>
          <p:cNvCxnSpPr>
            <a:stCxn id="10" idx="3"/>
            <a:endCxn id="18" idx="3"/>
          </p:cNvCxnSpPr>
          <p:nvPr/>
        </p:nvCxnSpPr>
        <p:spPr>
          <a:xfrm flipH="1">
            <a:off x="7416290" y="2752596"/>
            <a:ext cx="809001" cy="2112795"/>
          </a:xfrm>
          <a:prstGeom prst="bentConnector3">
            <a:avLst>
              <a:gd name="adj1" fmla="val -2825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Protection Process</a:t>
            </a:r>
            <a:r>
              <a:rPr lang="en-US" b="0" u="none" dirty="0"/>
              <a:t>: Master </a:t>
            </a:r>
            <a:r>
              <a:rPr lang="en-US" b="0" u="none" dirty="0" smtClean="0"/>
              <a:t>Device</a:t>
            </a:r>
            <a:endParaRPr lang="en-US" b="0" u="none" dirty="0"/>
          </a:p>
        </p:txBody>
      </p:sp>
      <p:sp>
        <p:nvSpPr>
          <p:cNvPr id="22" name="Right Arrow 21"/>
          <p:cNvSpPr/>
          <p:nvPr/>
        </p:nvSpPr>
        <p:spPr>
          <a:xfrm rot="14068832">
            <a:off x="2818698" y="3211144"/>
            <a:ext cx="364959" cy="304721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07893" y="3527603"/>
            <a:ext cx="4780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 social engineering to trick user into divulging</a:t>
            </a:r>
          </a:p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assword directly to us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87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Procedure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Reconnaissance</a:t>
            </a:r>
          </a:p>
          <a:p>
            <a:r>
              <a:rPr lang="en-US" dirty="0" smtClean="0"/>
              <a:t>Exploitation</a:t>
            </a:r>
          </a:p>
          <a:p>
            <a:r>
              <a:rPr lang="en-US" dirty="0" smtClean="0"/>
              <a:t>Data 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40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eft Brace 24"/>
          <p:cNvSpPr/>
          <p:nvPr/>
        </p:nvSpPr>
        <p:spPr bwMode="auto">
          <a:xfrm>
            <a:off x="4412410" y="-1524000"/>
            <a:ext cx="574675" cy="7855632"/>
          </a:xfrm>
          <a:prstGeom prst="leftBrace">
            <a:avLst>
              <a:gd name="adj1" fmla="val 12490"/>
              <a:gd name="adj2" fmla="val 5178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3518622" y="2702596"/>
            <a:ext cx="2593567" cy="199085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71" name="Rounded Rectangle 70"/>
          <p:cNvSpPr/>
          <p:nvPr/>
        </p:nvSpPr>
        <p:spPr bwMode="auto">
          <a:xfrm>
            <a:off x="6243003" y="2683827"/>
            <a:ext cx="2593567" cy="386937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824805" y="3338820"/>
            <a:ext cx="1981200" cy="9144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94725" y="3363401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 letter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To </a:t>
            </a:r>
            <a:r>
              <a:rPr lang="en-US" dirty="0" err="1">
                <a:solidFill>
                  <a:schemeClr val="bg1"/>
                </a:solidFill>
              </a:rPr>
              <a:t>CharPack</a:t>
            </a:r>
            <a:r>
              <a:rPr lang="en-US" dirty="0">
                <a:solidFill>
                  <a:schemeClr val="bg1"/>
                </a:solidFill>
              </a:rPr>
              <a:t> object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6606697" y="3338819"/>
            <a:ext cx="1981200" cy="76100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759097" y="3415518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Issue “Submit”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Track “</a:t>
            </a:r>
            <a:r>
              <a:rPr lang="en-US" dirty="0" err="1">
                <a:solidFill>
                  <a:schemeClr val="bg1"/>
                </a:solidFill>
              </a:rPr>
              <a:t>Ack”s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59590" y="2836538"/>
            <a:ext cx="346710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On opening screen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11014" y="2836538"/>
            <a:ext cx="346710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On “Submit” click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606697" y="4382870"/>
            <a:ext cx="1981200" cy="76100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46848" y="4459569"/>
            <a:ext cx="210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Submit </a:t>
            </a:r>
            <a:r>
              <a:rPr lang="en-US" dirty="0" err="1">
                <a:solidFill>
                  <a:schemeClr val="bg1"/>
                </a:solidFill>
              </a:rPr>
              <a:t>CharPack</a:t>
            </a:r>
            <a:r>
              <a:rPr lang="en-US" dirty="0">
                <a:solidFill>
                  <a:schemeClr val="bg1"/>
                </a:solidFill>
              </a:rPr>
              <a:t> to server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6606697" y="5416808"/>
            <a:ext cx="1981200" cy="91482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46848" y="5383501"/>
            <a:ext cx="2100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Wait for “Pass”:</a:t>
            </a:r>
            <a:r>
              <a:rPr lang="en-US" dirty="0" err="1">
                <a:solidFill>
                  <a:schemeClr val="bg1"/>
                </a:solidFill>
              </a:rPr>
              <a:t>subkey</a:t>
            </a:r>
            <a:r>
              <a:rPr lang="en-US" dirty="0">
                <a:solidFill>
                  <a:schemeClr val="bg1"/>
                </a:solidFill>
              </a:rPr>
              <a:t>/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”Fail”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7597297" y="4099820"/>
            <a:ext cx="0" cy="28305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7597297" y="5143871"/>
            <a:ext cx="0" cy="27293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3565414" y="2836538"/>
            <a:ext cx="346710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When a key is pressed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898260" y="1372704"/>
            <a:ext cx="1981200" cy="914400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50660" y="152610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Choosing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Devices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3614910" y="1372704"/>
            <a:ext cx="1981200" cy="914400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67310" y="165492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Log In</a:t>
            </a:r>
          </a:p>
        </p:txBody>
      </p:sp>
      <p:cxnSp>
        <p:nvCxnSpPr>
          <p:cNvPr id="48" name="Straight Arrow Connector 47"/>
          <p:cNvCxnSpPr>
            <a:stCxn id="37" idx="3"/>
            <a:endCxn id="46" idx="1"/>
          </p:cNvCxnSpPr>
          <p:nvPr/>
        </p:nvCxnSpPr>
        <p:spPr bwMode="auto">
          <a:xfrm>
            <a:off x="2879460" y="1829904"/>
            <a:ext cx="73545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Rectangle 48"/>
          <p:cNvSpPr/>
          <p:nvPr/>
        </p:nvSpPr>
        <p:spPr bwMode="auto">
          <a:xfrm>
            <a:off x="6295138" y="1372704"/>
            <a:ext cx="1981200" cy="914400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95372" y="165492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Protect/Unprotect</a:t>
            </a: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5596110" y="1829904"/>
            <a:ext cx="69926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Rectangle 51"/>
          <p:cNvSpPr/>
          <p:nvPr/>
        </p:nvSpPr>
        <p:spPr bwMode="auto">
          <a:xfrm>
            <a:off x="1069035" y="4272190"/>
            <a:ext cx="1981200" cy="106181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45235" y="4296977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Send “</a:t>
            </a:r>
            <a:r>
              <a:rPr lang="en-US" dirty="0" err="1">
                <a:solidFill>
                  <a:schemeClr val="bg1"/>
                </a:solidFill>
              </a:rPr>
              <a:t>KeyPrep</a:t>
            </a:r>
            <a:r>
              <a:rPr lang="en-US" dirty="0">
                <a:solidFill>
                  <a:schemeClr val="bg1"/>
                </a:solidFill>
              </a:rPr>
              <a:t>” with seed package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762852" y="2683827"/>
            <a:ext cx="2593567" cy="295497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1069035" y="3313420"/>
            <a:ext cx="1981200" cy="63218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3793" y="3338002"/>
            <a:ext cx="195168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 2 rand seeds: (A’,B’)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059635" y="3945604"/>
            <a:ext cx="0" cy="3265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Overview</a:t>
            </a:r>
            <a:r>
              <a:rPr lang="en-US" b="0" u="none" dirty="0"/>
              <a:t>: Master Device</a:t>
            </a:r>
          </a:p>
        </p:txBody>
      </p:sp>
      <p:sp>
        <p:nvSpPr>
          <p:cNvPr id="39" name="Right Arrow 38"/>
          <p:cNvSpPr/>
          <p:nvPr/>
        </p:nvSpPr>
        <p:spPr>
          <a:xfrm rot="18280852">
            <a:off x="5600893" y="5058057"/>
            <a:ext cx="1019256" cy="667116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335650" y="5685423"/>
            <a:ext cx="4863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 rootkit to read assembled password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 memory on device. No need to perform screen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capture or key logging.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64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3/4 – Basic, prepackaged malware to demonstrate proof of concept for attacking system through retrieving memory contents</a:t>
            </a:r>
          </a:p>
          <a:p>
            <a:r>
              <a:rPr lang="en-US" dirty="0" smtClean="0"/>
              <a:t>4/1 – Custom malware payload that recognizes DISS files and can automatically retrieve keys/IV’s and sensitive information and relay them back to attacker</a:t>
            </a:r>
          </a:p>
          <a:p>
            <a:r>
              <a:rPr lang="en-US" dirty="0" smtClean="0"/>
              <a:t>Final – Incorporation of social engineering attacks, as well as a few minor password cracking and network attacks, if time permits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79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Reconnaissance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Determine the number and type of devices used in the system</a:t>
            </a:r>
          </a:p>
          <a:p>
            <a:pPr lvl="1"/>
            <a:r>
              <a:rPr lang="en-US" dirty="0" smtClean="0"/>
              <a:t>Also gather related information, such as IP addresses, operating system, software versions, etc.</a:t>
            </a:r>
          </a:p>
          <a:p>
            <a:r>
              <a:rPr lang="en-US" dirty="0" smtClean="0"/>
              <a:t>Gather information on user, including email address and system usage patterns</a:t>
            </a:r>
          </a:p>
          <a:p>
            <a:pPr lvl="1"/>
            <a:r>
              <a:rPr lang="en-US" dirty="0" smtClean="0"/>
              <a:t>Can be used in social engineering attacks later</a:t>
            </a:r>
          </a:p>
          <a:p>
            <a:r>
              <a:rPr lang="en-US" dirty="0" smtClean="0"/>
              <a:t>Determine possible exploit methods, focusing on social engineering and browser exploits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one or more of the following methods to compromise the user’s systems (some methods could be mixed)</a:t>
            </a:r>
          </a:p>
          <a:p>
            <a:pPr lvl="1"/>
            <a:r>
              <a:rPr lang="en-US" dirty="0" smtClean="0"/>
              <a:t>Social engineering</a:t>
            </a:r>
          </a:p>
          <a:p>
            <a:pPr lvl="1"/>
            <a:r>
              <a:rPr lang="en-US" dirty="0" smtClean="0"/>
              <a:t>Browser exploits and system vulnerabilities (non-browser)</a:t>
            </a:r>
          </a:p>
          <a:p>
            <a:pPr lvl="1"/>
            <a:r>
              <a:rPr lang="en-US" dirty="0" smtClean="0"/>
              <a:t>Network communication attack</a:t>
            </a:r>
          </a:p>
          <a:p>
            <a:pPr lvl="1"/>
            <a:r>
              <a:rPr lang="en-US" dirty="0" smtClean="0"/>
              <a:t>Brute force password 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52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Leverage the compromise of the user’s systems to retrieve data</a:t>
            </a:r>
          </a:p>
          <a:p>
            <a:pPr lvl="1"/>
            <a:r>
              <a:rPr lang="en-US" dirty="0" smtClean="0"/>
              <a:t>If exploit only allows minimal access, such as obtaining the user’s password through brute force, grab as much as we can</a:t>
            </a:r>
          </a:p>
          <a:p>
            <a:pPr lvl="1"/>
            <a:r>
              <a:rPr lang="en-US" dirty="0" smtClean="0"/>
              <a:t>Otherwise, if we can execute arbitrary code, attempt to elevate privileges and install rootkit or backdoor</a:t>
            </a:r>
          </a:p>
          <a:p>
            <a:pPr lvl="2"/>
            <a:r>
              <a:rPr lang="en-US" dirty="0" smtClean="0"/>
              <a:t>Leverage rootkit to possibly compromise other machines in the system and attack the system as a whole</a:t>
            </a:r>
          </a:p>
        </p:txBody>
      </p:sp>
    </p:spTree>
    <p:extLst>
      <p:ext uri="{BB962C8B-B14F-4D97-AF65-F5344CB8AC3E}">
        <p14:creationId xmlns:p14="http://schemas.microsoft.com/office/powerpoint/2010/main" val="109694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 Specifics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9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Specific Exploit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Social engineering</a:t>
            </a:r>
          </a:p>
          <a:p>
            <a:r>
              <a:rPr lang="en-US" dirty="0" smtClean="0"/>
              <a:t>Browser exploits and system vulnerabilities</a:t>
            </a:r>
          </a:p>
          <a:p>
            <a:r>
              <a:rPr lang="en-US" dirty="0" smtClean="0"/>
              <a:t>Attack communication between devices</a:t>
            </a:r>
          </a:p>
          <a:p>
            <a:r>
              <a:rPr lang="en-US" dirty="0" smtClean="0"/>
              <a:t>Brute force attacks on passwords</a:t>
            </a:r>
          </a:p>
        </p:txBody>
      </p:sp>
    </p:spTree>
    <p:extLst>
      <p:ext uri="{BB962C8B-B14F-4D97-AF65-F5344CB8AC3E}">
        <p14:creationId xmlns:p14="http://schemas.microsoft.com/office/powerpoint/2010/main" val="2050145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Attack the user’s lack of knowledge of the system or carelessness</a:t>
            </a:r>
          </a:p>
          <a:p>
            <a:r>
              <a:rPr lang="en-US" dirty="0" smtClean="0"/>
              <a:t>Trick user into divulging password directly using</a:t>
            </a:r>
          </a:p>
          <a:p>
            <a:pPr lvl="1"/>
            <a:r>
              <a:rPr lang="en-US" dirty="0" smtClean="0"/>
              <a:t>Trojan</a:t>
            </a:r>
          </a:p>
          <a:p>
            <a:pPr lvl="1"/>
            <a:r>
              <a:rPr lang="en-US" dirty="0" smtClean="0"/>
              <a:t>(Spear) Phishing</a:t>
            </a:r>
          </a:p>
          <a:p>
            <a:r>
              <a:rPr lang="en-US" dirty="0" smtClean="0"/>
              <a:t>Trick user into clicking on link in email to execute browser exploit or install rootkit</a:t>
            </a:r>
          </a:p>
          <a:p>
            <a:r>
              <a:rPr lang="en-US" dirty="0" smtClean="0"/>
              <a:t>The easiest attack to make against most users</a:t>
            </a:r>
          </a:p>
          <a:p>
            <a:pPr lvl="1"/>
            <a:r>
              <a:rPr lang="en-US" dirty="0" smtClean="0"/>
              <a:t>High success rate usually, but less successful against informed users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60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1629</Words>
  <Application>Microsoft Office PowerPoint</Application>
  <PresentationFormat>On-screen Show (4:3)</PresentationFormat>
  <Paragraphs>244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Distributed Information Security System</vt:lpstr>
      <vt:lpstr>Attack Procedures</vt:lpstr>
      <vt:lpstr>Attack Procedure Overview</vt:lpstr>
      <vt:lpstr>Reconnaissance</vt:lpstr>
      <vt:lpstr>Exploitation</vt:lpstr>
      <vt:lpstr>Data Extraction</vt:lpstr>
      <vt:lpstr>Exploit Specifics</vt:lpstr>
      <vt:lpstr>Overview of Specific Exploit Methods</vt:lpstr>
      <vt:lpstr>Social Engineering</vt:lpstr>
      <vt:lpstr>Browser Exploits and System Vulnerabilities</vt:lpstr>
      <vt:lpstr>Network Communication Attack</vt:lpstr>
      <vt:lpstr>Brute Force Attack</vt:lpstr>
      <vt:lpstr>Data Extraction Specifics</vt:lpstr>
      <vt:lpstr>Data Extraction Specifics Overview</vt:lpstr>
      <vt:lpstr>Rootkits</vt:lpstr>
      <vt:lpstr>Rootkits</vt:lpstr>
      <vt:lpstr>Rootkits</vt:lpstr>
      <vt:lpstr>Attack Procedure Flowchart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Specific attack Points</vt:lpstr>
      <vt:lpstr>Protection Process: Master Device</vt:lpstr>
      <vt:lpstr>Protection Process: Master Device</vt:lpstr>
      <vt:lpstr>Protection Process: Slave Device</vt:lpstr>
      <vt:lpstr>Protection Process: Master Device</vt:lpstr>
      <vt:lpstr>Session Overview: Master Device</vt:lpstr>
      <vt:lpstr>Milestones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Information Security System</dc:title>
  <dc:creator>Will</dc:creator>
  <cp:lastModifiedBy>Will</cp:lastModifiedBy>
  <cp:revision>24</cp:revision>
  <dcterms:created xsi:type="dcterms:W3CDTF">2013-03-06T06:39:19Z</dcterms:created>
  <dcterms:modified xsi:type="dcterms:W3CDTF">2013-03-06T07:55:53Z</dcterms:modified>
</cp:coreProperties>
</file>