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1"/>
  </p:notesMasterIdLst>
  <p:sldIdLst>
    <p:sldId id="262" r:id="rId2"/>
    <p:sldId id="263" r:id="rId3"/>
    <p:sldId id="264" r:id="rId4"/>
    <p:sldId id="265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269" r:id="rId13"/>
    <p:sldId id="266" r:id="rId14"/>
    <p:sldId id="267" r:id="rId15"/>
    <p:sldId id="270" r:id="rId16"/>
    <p:sldId id="271" r:id="rId17"/>
    <p:sldId id="273" r:id="rId18"/>
    <p:sldId id="301" r:id="rId19"/>
    <p:sldId id="320" r:id="rId20"/>
    <p:sldId id="272" r:id="rId21"/>
    <p:sldId id="281" r:id="rId22"/>
    <p:sldId id="283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14" r:id="rId39"/>
    <p:sldId id="316" r:id="rId40"/>
    <p:sldId id="261" r:id="rId41"/>
    <p:sldId id="300" r:id="rId42"/>
    <p:sldId id="313" r:id="rId43"/>
    <p:sldId id="298" r:id="rId44"/>
    <p:sldId id="317" r:id="rId45"/>
    <p:sldId id="319" r:id="rId46"/>
    <p:sldId id="310" r:id="rId47"/>
    <p:sldId id="322" r:id="rId48"/>
    <p:sldId id="321" r:id="rId49"/>
    <p:sldId id="31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A8A7CCA-6A60-4AED-9926-75D4915A95C5}">
          <p14:sldIdLst>
            <p14:sldId id="262"/>
            <p14:sldId id="263"/>
            <p14:sldId id="264"/>
            <p14:sldId id="265"/>
          </p14:sldIdLst>
        </p14:section>
        <p14:section name="User View" id="{DDFDF85D-7A48-4126-A2CB-F83BED66F551}">
          <p14:sldIdLst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Main Details" id="{B47EDA51-B8BC-40F5-B371-1F0186FD9619}">
          <p14:sldIdLst>
            <p14:sldId id="269"/>
            <p14:sldId id="266"/>
            <p14:sldId id="267"/>
            <p14:sldId id="270"/>
            <p14:sldId id="271"/>
            <p14:sldId id="273"/>
            <p14:sldId id="301"/>
            <p14:sldId id="320"/>
            <p14:sldId id="272"/>
          </p14:sldIdLst>
        </p14:section>
        <p14:section name="Choosing Devices" id="{B04AA227-58B2-4413-BCFA-21F22DED2BC7}">
          <p14:sldIdLst>
            <p14:sldId id="281"/>
            <p14:sldId id="283"/>
            <p14:sldId id="282"/>
            <p14:sldId id="284"/>
          </p14:sldIdLst>
        </p14:section>
        <p14:section name="Logging In" id="{E2B03E3E-744C-4040-ADCE-507B3E8DC8C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Protection Flow" id="{DB74EF7A-9A2A-4FCB-88F2-733A4986C603}">
          <p14:sldIdLst>
            <p14:sldId id="293"/>
            <p14:sldId id="294"/>
            <p14:sldId id="295"/>
            <p14:sldId id="296"/>
            <p14:sldId id="297"/>
            <p14:sldId id="314"/>
            <p14:sldId id="316"/>
            <p14:sldId id="261"/>
            <p14:sldId id="300"/>
            <p14:sldId id="313"/>
            <p14:sldId id="298"/>
          </p14:sldIdLst>
        </p14:section>
        <p14:section name="Unprotection Flow" id="{3029CAE2-3366-42C7-96CA-F24A146EC01A}">
          <p14:sldIdLst>
            <p14:sldId id="317"/>
            <p14:sldId id="319"/>
            <p14:sldId id="310"/>
            <p14:sldId id="322"/>
            <p14:sldId id="321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5" autoAdjust="0"/>
    <p:restoredTop sz="95017" autoAdjust="0"/>
  </p:normalViewPr>
  <p:slideViewPr>
    <p:cSldViewPr>
      <p:cViewPr>
        <p:scale>
          <a:sx n="75" d="100"/>
          <a:sy n="75" d="100"/>
        </p:scale>
        <p:origin x="-162" y="-1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556B-0DF2-4F26-8722-B0C5228EC406}" type="datetimeFigureOut">
              <a:rPr lang="en-US" smtClean="0"/>
              <a:t>Wednesday, March 06, 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C2DF-9106-4ACE-B60C-F995866D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01CF6-C0E4-4CB8-B07E-F226609CFFC9}" type="slidenum">
              <a:rPr lang="en-US"/>
              <a:pPr/>
              <a:t>5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31EB8A2E-60A3-4BCE-84B4-BBB346E9256D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5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3738"/>
            <a:ext cx="4567237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862440-88BF-4D98-AC3A-AE4FA877C7D7}" type="slidenum">
              <a:rPr lang="en-US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93738"/>
            <a:ext cx="4551363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2673" cy="410007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FC2DF-9106-4ACE-B60C-F995866D08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5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FC2DF-9106-4ACE-B60C-F995866D08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5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30FA30-B99E-4346-83ED-A2FCAAF49A6E}" type="slidenum">
              <a:rPr lang="en-US"/>
              <a:pPr/>
              <a:t>20</a:t>
            </a:fld>
            <a:endParaRPr 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AC2FDE14-99DF-4447-9F41-2DBE4DF9408A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20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542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93738"/>
            <a:ext cx="4554538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75475" cy="41029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CE5235-B7D0-4E32-8A5F-D0E6A4B13019}" type="slidenum">
              <a:rPr lang="en-US"/>
              <a:pPr/>
              <a:t>21</a:t>
            </a:fld>
            <a:endParaRPr lang="en-U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6320BF87-09E8-424B-97B0-92EA284F6A66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21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552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373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43A48D-624B-4ADC-B0E9-0E2E22EDD314}" type="slidenum">
              <a:rPr lang="en-US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838C5A-C473-4044-8E9B-A1A2617D88DD}" type="slidenum">
              <a:rPr lang="en-US"/>
              <a:pPr/>
              <a:t>24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D0A2C824-32F6-4E15-B789-E7BC2D66AC7E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24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93738"/>
            <a:ext cx="4546600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67070" cy="409430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838C5A-C473-4044-8E9B-A1A2617D88DD}" type="slidenum">
              <a:rPr lang="en-US"/>
              <a:pPr/>
              <a:t>27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D0A2C824-32F6-4E15-B789-E7BC2D66AC7E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27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93738"/>
            <a:ext cx="4546600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67070" cy="409430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43A48D-624B-4ADC-B0E9-0E2E22EDD314}" type="slidenum">
              <a:rPr lang="en-US"/>
              <a:pPr/>
              <a:t>29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C1F248-1F78-40A3-9CC3-92A8A722017A}" type="slidenum">
              <a:rPr lang="en-US"/>
              <a:pPr/>
              <a:t>31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BE53B0-D9F9-41FD-B88F-F255C4E22CED}" type="slidenum">
              <a:rPr lang="en-US"/>
              <a:pPr/>
              <a:t>6</a:t>
            </a:fld>
            <a:endParaRPr lang="en-US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C002D066-A0C3-4F95-A8FC-D093DAF19712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6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460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3738"/>
            <a:ext cx="4567237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BD63A3-AB1E-4515-9EB5-A59C6D6DB156}" type="slidenum">
              <a:rPr lang="en-US"/>
              <a:pPr/>
              <a:t>32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B352A5EF-4409-48F5-A1A5-C637565DE6E5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32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93738"/>
            <a:ext cx="4546600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67070" cy="409430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04"/>
              </a:spcBef>
            </a:pPr>
            <a:endParaRPr lang="en-US"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F7171C-1D6E-44AB-98E3-C1473BEABB2F}" type="slidenum">
              <a:rPr lang="en-US"/>
              <a:pPr/>
              <a:t>34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CFA75B0F-4DF9-4532-A0CE-41F1DD7D1128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34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93738"/>
            <a:ext cx="4546600" cy="3409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67070" cy="409430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04"/>
              </a:spcBef>
            </a:pPr>
            <a:endParaRPr lang="en-US"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FC2DF-9106-4ACE-B60C-F995866D08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8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FC2DF-9106-4ACE-B60C-F995866D08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8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FC2DF-9106-4ACE-B60C-F995866D08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8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31E7D8-05B2-41B3-B159-9214A013F3F2}" type="slidenum">
              <a:rPr lang="en-US"/>
              <a:pPr/>
              <a:t>43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40FCCC-D7BA-4185-B142-AB742C1C6A29}" type="slidenum">
              <a:rPr lang="en-US"/>
              <a:pPr/>
              <a:t>46</a:t>
            </a:fld>
            <a:endParaRPr 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3738"/>
            <a:ext cx="4560887" cy="3422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9676" cy="41072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BE53B0-D9F9-41FD-B88F-F255C4E22CED}" type="slidenum">
              <a:rPr lang="en-US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C002D066-A0C3-4F95-A8FC-D093DAF19712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7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460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3738"/>
            <a:ext cx="4567237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964A17-6000-41AB-96E7-82EF3CD27FC3}" type="slidenum">
              <a:rPr lang="en-US"/>
              <a:pPr/>
              <a:t>8</a:t>
            </a:fld>
            <a:endParaRPr 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3CB85828-F465-4FB5-95FB-FA71030DCDEE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8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471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A58944-F4DA-447F-8B33-9FEE099F8501}" type="slidenum">
              <a:rPr lang="en-US"/>
              <a:pPr/>
              <a:t>9</a:t>
            </a:fld>
            <a:endParaRPr lang="en-U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06B50AD7-BB81-4504-A6C9-A2ED4A9D06F0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9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481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964A17-6000-41AB-96E7-82EF3CD27FC3}" type="slidenum">
              <a:rPr lang="en-US"/>
              <a:pPr/>
              <a:t>10</a:t>
            </a:fld>
            <a:endParaRPr 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3CB85828-F465-4FB5-95FB-FA71030DCDEE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10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471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71B4E5-E271-4B08-83C0-EC3C9ADE9FC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66789853-CFCE-481C-8E63-0B42976236EE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11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3738"/>
            <a:ext cx="4567237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8AFFEF-1BBA-418E-9D5C-F24F942E2C09}" type="slidenum">
              <a:rPr lang="en-US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defTabSz="41029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fld id="{A2606BBF-707E-4A31-B035-3B8DFC467005}" type="slidenum">
              <a:rPr lang="en-US" sz="1300">
                <a:solidFill>
                  <a:srgbClr val="FFFFFF"/>
                </a:solidFill>
              </a:rPr>
              <a:pPr defTabSz="41029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t>14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51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93738"/>
            <a:ext cx="4554538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75475" cy="41029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57C713-F114-4143-87CA-85B47BD55D23}" type="slidenum">
              <a:rPr lang="en-US"/>
              <a:pPr/>
              <a:t>15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0" y="0"/>
            <a:ext cx="1401" cy="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766" tIns="40383" rIns="80766" bIns="4038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fld id="{177B3F9D-367B-4FFD-AD7B-7D431635CE2F}" type="slidenum">
              <a:rPr lang="en-US" sz="1300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15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522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373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</a:pPr>
            <a:endParaRPr lang="en-US" sz="18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2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092325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2/9/13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092325" cy="347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6577CB-04D6-4836-BC28-D0BB7048D2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8057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2057422"/>
            <a:ext cx="22860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3429022"/>
            <a:ext cx="8572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5153047"/>
            <a:ext cx="12763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3" y="2743222"/>
            <a:ext cx="523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77932"/>
            <a:ext cx="1112837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8" y="914422"/>
            <a:ext cx="1874838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1" y="3324247"/>
            <a:ext cx="58737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6" y="4572022"/>
            <a:ext cx="633412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38" y="2286022"/>
            <a:ext cx="677863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24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 userDrawn="1"/>
        </p:nvSpPr>
        <p:spPr bwMode="auto">
          <a:xfrm>
            <a:off x="6400800" y="0"/>
            <a:ext cx="1588" cy="6858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2743200" y="0"/>
            <a:ext cx="1588" cy="6858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21730" y="311427"/>
            <a:ext cx="2109787" cy="1425154"/>
            <a:chOff x="421730" y="358017"/>
            <a:chExt cx="2109787" cy="1425154"/>
          </a:xfrm>
        </p:grpSpPr>
        <p:pic>
          <p:nvPicPr>
            <p:cNvPr id="5" name="Picture 5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30" y="508408"/>
              <a:ext cx="2109787" cy="1274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678396" y="358017"/>
              <a:ext cx="1605096" cy="367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 u="sng" dirty="0" smtClean="0">
                  <a:solidFill>
                    <a:srgbClr val="002060"/>
                  </a:solidFill>
                  <a:latin typeface="Calibri" charset="0"/>
                </a:rPr>
                <a:t>Slave Device(s)</a:t>
              </a:r>
              <a:endParaRPr lang="en-US" b="1" u="sng" dirty="0">
                <a:solidFill>
                  <a:srgbClr val="002060"/>
                </a:solidFill>
                <a:latin typeface="Calibri" charset="0"/>
              </a:endParaRP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6870597" y="358017"/>
            <a:ext cx="1600200" cy="1331974"/>
            <a:chOff x="6870597" y="358668"/>
            <a:chExt cx="1600200" cy="1331974"/>
          </a:xfrm>
        </p:grpSpPr>
        <p:pic>
          <p:nvPicPr>
            <p:cNvPr id="6" name="Picture 6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597" y="755605"/>
              <a:ext cx="1600200" cy="935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6870597" y="358668"/>
              <a:ext cx="1550594" cy="367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 u="sng" dirty="0" smtClean="0">
                  <a:solidFill>
                    <a:srgbClr val="002060"/>
                  </a:solidFill>
                  <a:latin typeface="Calibri" charset="0"/>
                </a:rPr>
                <a:t>Master Device</a:t>
              </a:r>
              <a:endParaRPr lang="en-US" b="1" u="sng" dirty="0">
                <a:solidFill>
                  <a:srgbClr val="002060"/>
                </a:solidFill>
                <a:latin typeface="Calibri" charset="0"/>
              </a:endParaRPr>
            </a:p>
          </p:txBody>
        </p:sp>
      </p:grpSp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0" y="952500"/>
            <a:ext cx="12890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3051175" y="1941513"/>
            <a:ext cx="794041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u="sng">
                <a:solidFill>
                  <a:srgbClr val="002060"/>
                </a:solidFill>
                <a:latin typeface="Calibri" charset="0"/>
              </a:rPr>
              <a:t>Server</a:t>
            </a:r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2743200" y="0"/>
            <a:ext cx="3657600" cy="85804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 userDrawn="1"/>
        </p:nvSpPr>
        <p:spPr bwMode="auto">
          <a:xfrm>
            <a:off x="6400800" y="0"/>
            <a:ext cx="1588" cy="6858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2743200" y="0"/>
            <a:ext cx="1588" cy="6858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2743200" y="0"/>
            <a:ext cx="3657600" cy="85804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858000" y="337734"/>
            <a:ext cx="1600200" cy="1331974"/>
            <a:chOff x="6858000" y="323204"/>
            <a:chExt cx="1600200" cy="1331974"/>
          </a:xfrm>
        </p:grpSpPr>
        <p:pic>
          <p:nvPicPr>
            <p:cNvPr id="6" name="Picture 6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720141"/>
              <a:ext cx="1600200" cy="935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6858000" y="323204"/>
              <a:ext cx="1550594" cy="367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 u="sng" dirty="0" smtClean="0">
                  <a:solidFill>
                    <a:srgbClr val="002060"/>
                  </a:solidFill>
                  <a:latin typeface="Calibri" charset="0"/>
                </a:rPr>
                <a:t>Master Device</a:t>
              </a:r>
              <a:endParaRPr lang="en-US" b="1" u="sng" dirty="0">
                <a:solidFill>
                  <a:srgbClr val="002060"/>
                </a:solidFill>
                <a:latin typeface="Calibri" charset="0"/>
              </a:endParaRPr>
            </a:p>
          </p:txBody>
        </p:sp>
      </p:grp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1154112"/>
            <a:ext cx="2109787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 userDrawn="1"/>
        </p:nvGrpSpPr>
        <p:grpSpPr>
          <a:xfrm>
            <a:off x="661479" y="337734"/>
            <a:ext cx="1369455" cy="1865637"/>
            <a:chOff x="661479" y="265533"/>
            <a:chExt cx="1369455" cy="1865637"/>
          </a:xfrm>
        </p:grpSpPr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661479" y="265533"/>
              <a:ext cx="1369455" cy="367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 u="sng" dirty="0" smtClean="0">
                  <a:solidFill>
                    <a:srgbClr val="002060"/>
                  </a:solidFill>
                  <a:latin typeface="Calibri" charset="0"/>
                </a:rPr>
                <a:t>Slave Device</a:t>
              </a:r>
              <a:endParaRPr lang="en-US" b="1" u="sng" dirty="0">
                <a:solidFill>
                  <a:srgbClr val="002060"/>
                </a:solidFill>
                <a:latin typeface="Calibri" charset="0"/>
              </a:endParaRPr>
            </a:p>
          </p:txBody>
        </p:sp>
        <p:pic>
          <p:nvPicPr>
            <p:cNvPr id="13" name="Picture 16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17" y="654795"/>
              <a:ext cx="1276350" cy="147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3709478" y="1003721"/>
            <a:ext cx="1369455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u="sng" dirty="0" smtClean="0">
                <a:solidFill>
                  <a:srgbClr val="002060"/>
                </a:solidFill>
                <a:latin typeface="Calibri" charset="0"/>
              </a:rPr>
              <a:t>Slave Device</a:t>
            </a:r>
            <a:endParaRPr lang="en-US" b="1" u="sng" dirty="0">
              <a:solidFill>
                <a:srgbClr val="00206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2192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Wednesday, March 06,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8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Wednesday, March 06,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Wednesday, March 06,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6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Wednesday, March 06, 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8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9" r:id="rId2"/>
    <p:sldLayoutId id="2147483710" r:id="rId3"/>
    <p:sldLayoutId id="2147483711" r:id="rId4"/>
    <p:sldLayoutId id="2147483700" r:id="rId5"/>
    <p:sldLayoutId id="2147483703" r:id="rId6"/>
    <p:sldLayoutId id="2147483704" r:id="rId7"/>
    <p:sldLayoutId id="2147483707" r:id="rId8"/>
    <p:sldLayoutId id="2147483706" r:id="rId9"/>
    <p:sldLayoutId id="214748370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u="sng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 baseline="0">
          <a:solidFill>
            <a:srgbClr val="002060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800" kern="1200" baseline="0">
          <a:solidFill>
            <a:srgbClr val="002060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 baseline="0">
          <a:solidFill>
            <a:srgbClr val="002060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000" kern="1200" baseline="0">
          <a:solidFill>
            <a:srgbClr val="002060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2000" kern="1200" baseline="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8.png"/><Relationship Id="rId3" Type="http://schemas.openxmlformats.org/officeDocument/2006/relationships/image" Target="../media/image15.jpeg"/><Relationship Id="rId7" Type="http://schemas.openxmlformats.org/officeDocument/2006/relationships/image" Target="../media/image8.jpe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3.jpe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26.jpeg"/><Relationship Id="rId9" Type="http://schemas.openxmlformats.org/officeDocument/2006/relationships/image" Target="../media/image23.jpe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3.jpeg"/><Relationship Id="rId10" Type="http://schemas.openxmlformats.org/officeDocument/2006/relationships/image" Target="../media/image34.png"/><Relationship Id="rId4" Type="http://schemas.openxmlformats.org/officeDocument/2006/relationships/image" Target="../media/image15.jpeg"/><Relationship Id="rId9" Type="http://schemas.openxmlformats.org/officeDocument/2006/relationships/image" Target="../media/image33.jpe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8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jpe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2.jpeg"/><Relationship Id="rId10" Type="http://schemas.openxmlformats.org/officeDocument/2006/relationships/image" Target="../media/image9.png"/><Relationship Id="rId4" Type="http://schemas.openxmlformats.org/officeDocument/2006/relationships/image" Target="../media/image16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11" Type="http://schemas.openxmlformats.org/officeDocument/2006/relationships/image" Target="../media/image22.jpeg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8.jpeg"/><Relationship Id="rId4" Type="http://schemas.openxmlformats.org/officeDocument/2006/relationships/image" Target="../media/image20.jpeg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1.png"/><Relationship Id="rId3" Type="http://schemas.openxmlformats.org/officeDocument/2006/relationships/image" Target="../media/image15.jpe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4.png"/><Relationship Id="rId5" Type="http://schemas.openxmlformats.org/officeDocument/2006/relationships/image" Target="../media/image27.jpeg"/><Relationship Id="rId15" Type="http://schemas.openxmlformats.org/officeDocument/2006/relationships/image" Target="../media/image17.png"/><Relationship Id="rId10" Type="http://schemas.openxmlformats.org/officeDocument/2006/relationships/image" Target="../media/image23.jpeg"/><Relationship Id="rId4" Type="http://schemas.openxmlformats.org/officeDocument/2006/relationships/image" Target="../media/image26.jpeg"/><Relationship Id="rId9" Type="http://schemas.openxmlformats.org/officeDocument/2006/relationships/image" Target="../media/image22.jpe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9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4.png"/><Relationship Id="rId5" Type="http://schemas.openxmlformats.org/officeDocument/2006/relationships/image" Target="../media/image26.jpeg"/><Relationship Id="rId10" Type="http://schemas.openxmlformats.org/officeDocument/2006/relationships/image" Target="../media/image23.jpeg"/><Relationship Id="rId4" Type="http://schemas.openxmlformats.org/officeDocument/2006/relationships/image" Target="../media/image15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3200"/>
            <a:ext cx="8839200" cy="1470025"/>
          </a:xfrm>
        </p:spPr>
        <p:txBody>
          <a:bodyPr>
            <a:normAutofit/>
          </a:bodyPr>
          <a:lstStyle/>
          <a:p>
            <a:pPr algn="ctr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2060"/>
                </a:solidFill>
                <a:latin typeface="Calibri" charset="0"/>
              </a:rPr>
              <a:t>Distributed Information Security System</a:t>
            </a:r>
            <a:br>
              <a:rPr lang="en-US" dirty="0">
                <a:solidFill>
                  <a:srgbClr val="002060"/>
                </a:solidFill>
                <a:latin typeface="Calibri" charset="0"/>
              </a:rPr>
            </a:br>
            <a:r>
              <a:rPr lang="en-US" dirty="0">
                <a:solidFill>
                  <a:srgbClr val="002060"/>
                </a:solidFill>
                <a:latin typeface="Calibri" charset="0"/>
              </a:rPr>
              <a:t>D.I.S.S.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2600" y="4978400"/>
            <a:ext cx="3352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spcBef>
                <a:spcPts val="638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chemeClr val="accent6"/>
                </a:solidFill>
                <a:latin typeface="Franklin Gothic Medium" charset="0"/>
              </a:rPr>
              <a:t>Guidance:</a:t>
            </a:r>
          </a:p>
          <a:p>
            <a:pPr hangingPunct="1">
              <a:spcBef>
                <a:spcPts val="638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chemeClr val="accent6"/>
                </a:solidFill>
                <a:latin typeface="Franklin Gothic Medium" charset="0"/>
              </a:rPr>
              <a:t>Dr. </a:t>
            </a:r>
            <a:r>
              <a:rPr lang="en-US" sz="2000" dirty="0" err="1">
                <a:solidFill>
                  <a:schemeClr val="accent6"/>
                </a:solidFill>
                <a:latin typeface="Franklin Gothic Medium" charset="0"/>
              </a:rPr>
              <a:t>Chwan-Hwa</a:t>
            </a:r>
            <a:r>
              <a:rPr lang="en-US" sz="2000" dirty="0">
                <a:solidFill>
                  <a:schemeClr val="accent6"/>
                </a:solidFill>
                <a:latin typeface="Franklin Gothic Medium" charset="0"/>
              </a:rPr>
              <a:t> "John" Wu,</a:t>
            </a:r>
          </a:p>
          <a:p>
            <a:pPr hangingPunct="1">
              <a:spcBef>
                <a:spcPts val="638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chemeClr val="accent6"/>
                </a:solidFill>
                <a:latin typeface="Franklin Gothic Medium" charset="0"/>
              </a:rPr>
              <a:t>Professor, Electrical and Computer Engineering Dept.</a:t>
            </a:r>
          </a:p>
          <a:p>
            <a:pPr hangingPunct="1">
              <a:spcBef>
                <a:spcPts val="638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chemeClr val="accent6"/>
              </a:solidFill>
              <a:latin typeface="Franklin Gothic Medium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05400" y="4978400"/>
            <a:ext cx="3581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chemeClr val="accent6"/>
                </a:solidFill>
                <a:latin typeface="Franklin Gothic Medium" charset="0"/>
              </a:rPr>
              <a:t>Team: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chemeClr val="accent6"/>
                </a:solidFill>
                <a:latin typeface="Franklin Gothic Medium" charset="0"/>
              </a:rPr>
              <a:t>	Greg Andrews	Emanuel Belt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chemeClr val="accent6"/>
                </a:solidFill>
                <a:latin typeface="Franklin Gothic Medium" charset="0"/>
              </a:rPr>
              <a:t>	John </a:t>
            </a:r>
            <a:r>
              <a:rPr lang="en-US" sz="2000" dirty="0" err="1">
                <a:solidFill>
                  <a:schemeClr val="accent6"/>
                </a:solidFill>
                <a:latin typeface="Franklin Gothic Medium" charset="0"/>
              </a:rPr>
              <a:t>Cartee</a:t>
            </a:r>
            <a:r>
              <a:rPr lang="en-US" sz="2000" dirty="0">
                <a:solidFill>
                  <a:schemeClr val="accent6"/>
                </a:solidFill>
                <a:latin typeface="Franklin Gothic Medium" charset="0"/>
              </a:rPr>
              <a:t>		Justin Elrod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chemeClr val="accent6"/>
                </a:solidFill>
                <a:latin typeface="Franklin Gothic Medium" charset="0"/>
              </a:rPr>
              <a:t>	Will Hodges		David Latham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chemeClr val="accent6"/>
                </a:solidFill>
                <a:latin typeface="Franklin Gothic Medium" charset="0"/>
              </a:rPr>
              <a:t>	Thomas Little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chemeClr val="accent6"/>
                </a:solidFill>
                <a:latin typeface="Franklin Gothic Medium" charset="0"/>
              </a:rPr>
              <a:t>	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chemeClr val="accent6"/>
              </a:solidFill>
              <a:latin typeface="Franklin Gothic Medium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"/>
            <a:ext cx="3495675" cy="1981200"/>
          </a:xfrm>
          <a:prstGeom prst="rect">
            <a:avLst/>
          </a:prstGeom>
          <a:gradFill rotWithShape="0">
            <a:gsLst>
              <a:gs pos="0">
                <a:srgbClr val="B6DAB3"/>
              </a:gs>
              <a:gs pos="100000">
                <a:srgbClr val="EAF5EA"/>
              </a:gs>
            </a:gsLst>
            <a:lin ang="16200000" scaled="1"/>
          </a:gradFill>
          <a:ln w="6480">
            <a:solidFill>
              <a:srgbClr val="4B843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3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AutoShape 7"/>
          <p:cNvCxnSpPr>
            <a:cxnSpLocks noChangeShapeType="1"/>
            <a:stCxn id="41" idx="3"/>
            <a:endCxn id="59" idx="0"/>
          </p:cNvCxnSpPr>
          <p:nvPr/>
        </p:nvCxnSpPr>
        <p:spPr bwMode="auto">
          <a:xfrm>
            <a:off x="5621358" y="1495292"/>
            <a:ext cx="2193539" cy="856654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AutoShape 7"/>
          <p:cNvCxnSpPr>
            <a:cxnSpLocks noChangeShapeType="1"/>
            <a:endCxn id="41" idx="1"/>
          </p:cNvCxnSpPr>
          <p:nvPr/>
        </p:nvCxnSpPr>
        <p:spPr bwMode="auto">
          <a:xfrm flipV="1">
            <a:off x="2743200" y="1495292"/>
            <a:ext cx="1139193" cy="127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43" name="Picture 4" descr="http://www.fastcharacters.com/wp/wp-content/uploads/cartoon-business-man-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 r="20343" b="62040"/>
          <a:stretch/>
        </p:blipFill>
        <p:spPr bwMode="auto">
          <a:xfrm>
            <a:off x="188109" y="866875"/>
            <a:ext cx="1617672" cy="15231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78" y="1325089"/>
            <a:ext cx="1410358" cy="105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76" y="12357"/>
            <a:ext cx="5639094" cy="792956"/>
          </a:xfrm>
        </p:spPr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clicks </a:t>
            </a:r>
            <a:r>
              <a:rPr lang="en-US" dirty="0" smtClean="0"/>
              <a:t>“</a:t>
            </a:r>
            <a:r>
              <a:rPr lang="en-US" dirty="0"/>
              <a:t>Unprotect</a:t>
            </a:r>
            <a:r>
              <a:rPr lang="en-US" dirty="0" smtClean="0"/>
              <a:t>”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775744" y="4257898"/>
            <a:ext cx="2427680" cy="2541210"/>
            <a:chOff x="3004048" y="4257898"/>
            <a:chExt cx="2427680" cy="2541210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048" y="5236657"/>
              <a:ext cx="921679" cy="1066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909554">
              <a:off x="3963815" y="4301471"/>
              <a:ext cx="633364" cy="607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621" y="4257898"/>
              <a:ext cx="633412" cy="633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4" name="Group 33"/>
            <p:cNvGrpSpPr/>
            <p:nvPr/>
          </p:nvGrpSpPr>
          <p:grpSpPr>
            <a:xfrm>
              <a:off x="4048948" y="5002942"/>
              <a:ext cx="1382780" cy="1291194"/>
              <a:chOff x="5985108" y="2381250"/>
              <a:chExt cx="1902718" cy="1838326"/>
            </a:xfrm>
          </p:grpSpPr>
          <p:pic>
            <p:nvPicPr>
              <p:cNvPr id="38" name="Picture 1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0" r="20952"/>
              <a:stretch/>
            </p:blipFill>
            <p:spPr bwMode="auto">
              <a:xfrm>
                <a:off x="6537997" y="2381250"/>
                <a:ext cx="1349829" cy="1827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13" r="11753"/>
              <a:stretch/>
            </p:blipFill>
            <p:spPr bwMode="auto">
              <a:xfrm>
                <a:off x="5985108" y="2928380"/>
                <a:ext cx="637229" cy="1162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1859" y="3076576"/>
                <a:ext cx="523875" cy="114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5" name="Picture 34" descr="C:\Users\Justin\Desktop\2012-12-20-14.18.11-e1356044525795.pn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7"/>
            <a:stretch/>
          </p:blipFill>
          <p:spPr bwMode="auto">
            <a:xfrm>
              <a:off x="3052597" y="6302778"/>
              <a:ext cx="796606" cy="49633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6" name="Picture 35" descr="C:\Users\Justin\Desktop\2012-12-20-14.18.11-e1356044525795.png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7"/>
            <a:stretch/>
          </p:blipFill>
          <p:spPr bwMode="auto">
            <a:xfrm>
              <a:off x="4186362" y="6302778"/>
              <a:ext cx="796606" cy="49633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3266937" y="4952058"/>
              <a:ext cx="164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Slave Devices</a:t>
              </a:r>
              <a:endParaRPr lang="en-US" b="1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3882393" y="869341"/>
            <a:ext cx="1738965" cy="12519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Distributed ISS</a:t>
            </a:r>
          </a:p>
          <a:p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Protect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Un-Protect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88478" y="1714584"/>
            <a:ext cx="936297" cy="2568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55" y="1884004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672489" y="1991805"/>
            <a:ext cx="239386" cy="26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/>
          </a:p>
        </p:txBody>
      </p:sp>
      <p:pic>
        <p:nvPicPr>
          <p:cNvPr id="55" name="Picture 54" descr="C:\Users\Justin\Desktop\2012-12-20-14.18.11-e1356044525795.png"/>
          <p:cNvPicPr/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7"/>
          <a:stretch/>
        </p:blipFill>
        <p:spPr bwMode="auto">
          <a:xfrm>
            <a:off x="2676718" y="1679635"/>
            <a:ext cx="636078" cy="3267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Picture 2" descr="http://upload.wikimedia.org/wikipedia/commons/thumb/3/32/Wi-Fi_Logo.svg/220px-Wi-Fi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15" y="3276600"/>
            <a:ext cx="966278" cy="61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7279">
            <a:off x="2770090" y="2340037"/>
            <a:ext cx="579148" cy="6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" name="Group 12"/>
          <p:cNvGrpSpPr/>
          <p:nvPr/>
        </p:nvGrpSpPr>
        <p:grpSpPr>
          <a:xfrm>
            <a:off x="6750419" y="2351946"/>
            <a:ext cx="2128956" cy="1991454"/>
            <a:chOff x="609600" y="1428750"/>
            <a:chExt cx="2024061" cy="1822912"/>
          </a:xfrm>
        </p:grpSpPr>
        <p:sp>
          <p:nvSpPr>
            <p:cNvPr id="59" name="Rounded Rectangle 58"/>
            <p:cNvSpPr/>
            <p:nvPr/>
          </p:nvSpPr>
          <p:spPr>
            <a:xfrm>
              <a:off x="609600" y="1428750"/>
              <a:ext cx="2024061" cy="182291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lnSpcReduction="10000"/>
            </a:bodyPr>
            <a:lstStyle/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400" b="1" dirty="0" smtClean="0">
                  <a:solidFill>
                    <a:schemeClr val="tx1"/>
                  </a:solidFill>
                </a:rPr>
                <a:t>     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Submit</a:t>
              </a: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9040" y="1478123"/>
              <a:ext cx="1904999" cy="28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Master Device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40"/>
          <p:cNvGrpSpPr/>
          <p:nvPr/>
        </p:nvGrpSpPr>
        <p:grpSpPr>
          <a:xfrm>
            <a:off x="4198512" y="2304641"/>
            <a:ext cx="2324468" cy="2387976"/>
            <a:chOff x="142628" y="879693"/>
            <a:chExt cx="1609973" cy="2383751"/>
          </a:xfrm>
        </p:grpSpPr>
        <p:grpSp>
          <p:nvGrpSpPr>
            <p:cNvPr id="63" name="Group 12"/>
            <p:cNvGrpSpPr/>
            <p:nvPr/>
          </p:nvGrpSpPr>
          <p:grpSpPr>
            <a:xfrm>
              <a:off x="142628" y="879693"/>
              <a:ext cx="1555079" cy="2003571"/>
              <a:chOff x="-984" y="666374"/>
              <a:chExt cx="2429811" cy="238887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-984" y="666374"/>
                <a:ext cx="2429811" cy="2388874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/>
              </a:bodyPr>
              <a:lstStyle/>
              <a:p>
                <a:pPr algn="ctr"/>
                <a:endParaRPr lang="en-US" sz="1400" b="1" u="sng" dirty="0" smtClean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Ex.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 Letters ‘X’Y’Z’ password to unprotect</a:t>
                </a: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7607" y="717389"/>
                <a:ext cx="1904999" cy="366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Arial" pitchFamily="34" charset="0"/>
                    <a:cs typeface="Arial" pitchFamily="34" charset="0"/>
                  </a:rPr>
                  <a:t>Slave Devices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79665" y="3048000"/>
              <a:ext cx="11729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</p:grpSp>
      <p:sp>
        <p:nvSpPr>
          <p:cNvPr id="67" name="Cloud 66"/>
          <p:cNvSpPr/>
          <p:nvPr/>
        </p:nvSpPr>
        <p:spPr>
          <a:xfrm>
            <a:off x="6984488" y="4925773"/>
            <a:ext cx="1865126" cy="128947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Character </a:t>
            </a:r>
            <a:r>
              <a:rPr lang="en-US" dirty="0" smtClean="0">
                <a:solidFill>
                  <a:schemeClr val="tx1"/>
                </a:solidFill>
              </a:rPr>
              <a:t>Stream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‘XYZ’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AutoShape 7"/>
          <p:cNvCxnSpPr>
            <a:cxnSpLocks noChangeShapeType="1"/>
            <a:stCxn id="77" idx="3"/>
            <a:endCxn id="67" idx="2"/>
          </p:cNvCxnSpPr>
          <p:nvPr/>
        </p:nvCxnSpPr>
        <p:spPr bwMode="auto">
          <a:xfrm>
            <a:off x="6149085" y="3160567"/>
            <a:ext cx="841188" cy="2409945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" name="AutoShape 7"/>
          <p:cNvCxnSpPr>
            <a:cxnSpLocks noChangeShapeType="1"/>
            <a:endCxn id="65" idx="2"/>
          </p:cNvCxnSpPr>
          <p:nvPr/>
        </p:nvCxnSpPr>
        <p:spPr bwMode="auto">
          <a:xfrm rot="5400000" flipH="1" flipV="1">
            <a:off x="4793617" y="4363810"/>
            <a:ext cx="579548" cy="475454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7"/>
          <p:cNvCxnSpPr>
            <a:cxnSpLocks noChangeShapeType="1"/>
            <a:endCxn id="67" idx="3"/>
          </p:cNvCxnSpPr>
          <p:nvPr/>
        </p:nvCxnSpPr>
        <p:spPr bwMode="auto">
          <a:xfrm flipH="1">
            <a:off x="7917051" y="3346476"/>
            <a:ext cx="748787" cy="1653024"/>
          </a:xfrm>
          <a:prstGeom prst="bentConnector4">
            <a:avLst>
              <a:gd name="adj1" fmla="val -30529"/>
              <a:gd name="adj2" fmla="val 78777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AutoShape 7"/>
          <p:cNvCxnSpPr>
            <a:cxnSpLocks noChangeShapeType="1"/>
            <a:stCxn id="67" idx="1"/>
          </p:cNvCxnSpPr>
          <p:nvPr/>
        </p:nvCxnSpPr>
        <p:spPr bwMode="auto">
          <a:xfrm rot="16200000" flipH="1">
            <a:off x="7770160" y="6360768"/>
            <a:ext cx="301709" cy="7927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5892201" y="6286330"/>
            <a:ext cx="262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To Un-Protect</a:t>
            </a:r>
          </a:p>
          <a:p>
            <a:r>
              <a:rPr lang="en-US" b="1" dirty="0"/>
              <a:t>Then Open File Viewer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253629" y="997963"/>
            <a:ext cx="157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Master Device</a:t>
            </a:r>
            <a:endParaRPr lang="en-US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4447010" y="2721488"/>
            <a:ext cx="1702075" cy="871059"/>
            <a:chOff x="4447010" y="2907397"/>
            <a:chExt cx="1702075" cy="871059"/>
          </a:xfrm>
        </p:grpSpPr>
        <p:pic>
          <p:nvPicPr>
            <p:cNvPr id="77" name="Picture 76" descr="C:\Users\Justin\Desktop\2012-12-20-14.18.11-e1356044525795.png"/>
            <p:cNvPicPr/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7"/>
            <a:stretch/>
          </p:blipFill>
          <p:spPr bwMode="auto">
            <a:xfrm>
              <a:off x="4447010" y="2914495"/>
              <a:ext cx="1702075" cy="8639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4" name="Oval 103"/>
            <p:cNvSpPr/>
            <p:nvPr/>
          </p:nvSpPr>
          <p:spPr>
            <a:xfrm>
              <a:off x="4845664" y="3238648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9242" y="3363883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05"/>
            <p:cNvSpPr/>
            <p:nvPr/>
          </p:nvSpPr>
          <p:spPr>
            <a:xfrm>
              <a:off x="4679919" y="3226253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497" y="3351488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/>
            <p:cNvSpPr/>
            <p:nvPr/>
          </p:nvSpPr>
          <p:spPr>
            <a:xfrm>
              <a:off x="5261839" y="2907397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417" y="3032632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oup 118"/>
          <p:cNvGrpSpPr/>
          <p:nvPr/>
        </p:nvGrpSpPr>
        <p:grpSpPr>
          <a:xfrm>
            <a:off x="6969802" y="2924538"/>
            <a:ext cx="1702075" cy="871059"/>
            <a:chOff x="4447010" y="2907397"/>
            <a:chExt cx="1702075" cy="871059"/>
          </a:xfrm>
        </p:grpSpPr>
        <p:pic>
          <p:nvPicPr>
            <p:cNvPr id="120" name="Picture 119" descr="C:\Users\Justin\Desktop\2012-12-20-14.18.11-e1356044525795.png"/>
            <p:cNvPicPr/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7"/>
            <a:stretch/>
          </p:blipFill>
          <p:spPr bwMode="auto">
            <a:xfrm>
              <a:off x="4447010" y="2914495"/>
              <a:ext cx="1702075" cy="8639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1" name="Oval 120"/>
            <p:cNvSpPr/>
            <p:nvPr/>
          </p:nvSpPr>
          <p:spPr>
            <a:xfrm>
              <a:off x="4845664" y="3238648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9242" y="3363883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Oval 122"/>
            <p:cNvSpPr/>
            <p:nvPr/>
          </p:nvSpPr>
          <p:spPr>
            <a:xfrm>
              <a:off x="4679919" y="3226253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497" y="3351488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Oval 124"/>
            <p:cNvSpPr/>
            <p:nvPr/>
          </p:nvSpPr>
          <p:spPr>
            <a:xfrm>
              <a:off x="5261839" y="2907397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417" y="3032632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1" name="Oval 140"/>
          <p:cNvSpPr/>
          <p:nvPr/>
        </p:nvSpPr>
        <p:spPr>
          <a:xfrm>
            <a:off x="7098957" y="3898557"/>
            <a:ext cx="669744" cy="348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98" y="4152106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351093" y="2823207"/>
            <a:ext cx="205740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u="sng" dirty="0">
                <a:solidFill>
                  <a:srgbClr val="000000"/>
                </a:solidFill>
              </a:rPr>
              <a:t>On all devices: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1.) User enters password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u="sng" dirty="0">
                <a:solidFill>
                  <a:srgbClr val="000000"/>
                </a:solidFill>
              </a:rPr>
              <a:t>On the PC: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2.) User presses 'submit' to enter password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3.) User chooses file package to unprotect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44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42" y="1697635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155805" y="1935498"/>
            <a:ext cx="205740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u="sng" dirty="0">
                <a:solidFill>
                  <a:srgbClr val="000000"/>
                </a:solidFill>
              </a:rPr>
              <a:t>On all devices: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1.) Pieces are shredded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u="sng" dirty="0">
                <a:solidFill>
                  <a:srgbClr val="000000"/>
                </a:solidFill>
              </a:rPr>
              <a:t>On the PC: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2.) Original document is 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re-formed and restored to original path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57200" y="228600"/>
            <a:ext cx="457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804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" y="66596"/>
            <a:ext cx="601940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Successful “Un-protection”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1" name="Picture 4" descr="http://www.fastcharacters.com/wp/wp-content/uploads/cartoon-business-man-0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 r="20343" b="62040"/>
          <a:stretch/>
        </p:blipFill>
        <p:spPr bwMode="auto">
          <a:xfrm>
            <a:off x="1714500" y="597899"/>
            <a:ext cx="1308986" cy="123253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00" y="2094218"/>
            <a:ext cx="600972" cy="6951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4063493" y="3023518"/>
            <a:ext cx="903243" cy="728478"/>
            <a:chOff x="5865836" y="2381250"/>
            <a:chExt cx="2021990" cy="1838326"/>
          </a:xfrm>
        </p:grpSpPr>
        <p:pic>
          <p:nvPicPr>
            <p:cNvPr id="34" name="Picture 1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20952"/>
            <a:stretch/>
          </p:blipFill>
          <p:spPr bwMode="auto">
            <a:xfrm>
              <a:off x="6537997" y="2381250"/>
              <a:ext cx="1349829" cy="1827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53"/>
            <a:stretch/>
          </p:blipFill>
          <p:spPr bwMode="auto">
            <a:xfrm>
              <a:off x="5865836" y="2928380"/>
              <a:ext cx="756501" cy="11620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1859" y="3076576"/>
              <a:ext cx="523875" cy="11430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67" y="944416"/>
            <a:ext cx="975790" cy="7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87958">
            <a:off x="3469649" y="3046296"/>
            <a:ext cx="465880" cy="44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02503">
            <a:off x="3743549" y="2281837"/>
            <a:ext cx="414455" cy="41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46" y="1496502"/>
            <a:ext cx="436069" cy="47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Picture 2" descr="http://upload.wikimedia.org/wikipedia/commons/thumb/3/32/Wi-Fi_Logo.svg/220px-Wi-Fi_Logo.sv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89" y="2387734"/>
            <a:ext cx="483140" cy="3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40967" y="1867441"/>
            <a:ext cx="118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Slave Devices</a:t>
            </a:r>
            <a:endParaRPr lang="en-US" sz="1400" b="1" dirty="0"/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80" y="2818434"/>
            <a:ext cx="11430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80" y="689022"/>
            <a:ext cx="11430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99" y="1740035"/>
            <a:ext cx="1143000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5140680" y="3343103"/>
            <a:ext cx="685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1/3</a:t>
            </a: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5140680" y="1162097"/>
            <a:ext cx="685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1/3</a:t>
            </a: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5130399" y="2214697"/>
            <a:ext cx="685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1/3</a:t>
            </a:r>
          </a:p>
        </p:txBody>
      </p:sp>
      <p:cxnSp>
        <p:nvCxnSpPr>
          <p:cNvPr id="50" name="AutoShape 7"/>
          <p:cNvCxnSpPr>
            <a:cxnSpLocks noChangeShapeType="1"/>
            <a:stCxn id="46" idx="3"/>
            <a:endCxn id="13331" idx="1"/>
          </p:cNvCxnSpPr>
          <p:nvPr/>
        </p:nvCxnSpPr>
        <p:spPr bwMode="auto">
          <a:xfrm>
            <a:off x="6044799" y="2264704"/>
            <a:ext cx="1461343" cy="4431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7"/>
          <p:cNvCxnSpPr>
            <a:cxnSpLocks noChangeShapeType="1"/>
            <a:stCxn id="44" idx="3"/>
            <a:endCxn id="13331" idx="1"/>
          </p:cNvCxnSpPr>
          <p:nvPr/>
        </p:nvCxnSpPr>
        <p:spPr bwMode="auto">
          <a:xfrm flipV="1">
            <a:off x="6055080" y="2269135"/>
            <a:ext cx="1451062" cy="1073968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AutoShape 7"/>
          <p:cNvCxnSpPr>
            <a:cxnSpLocks noChangeShapeType="1"/>
            <a:stCxn id="45" idx="3"/>
            <a:endCxn id="13331" idx="1"/>
          </p:cNvCxnSpPr>
          <p:nvPr/>
        </p:nvCxnSpPr>
        <p:spPr bwMode="auto">
          <a:xfrm>
            <a:off x="6055080" y="1213691"/>
            <a:ext cx="1451062" cy="1055444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7164674" y="1089618"/>
            <a:ext cx="164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Original Document</a:t>
            </a:r>
            <a:endParaRPr lang="en-US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3327842" y="4486154"/>
            <a:ext cx="2310958" cy="2122853"/>
            <a:chOff x="6262208" y="770593"/>
            <a:chExt cx="3122318" cy="2642509"/>
          </a:xfrm>
        </p:grpSpPr>
        <p:grpSp>
          <p:nvGrpSpPr>
            <p:cNvPr id="64" name="Group 63"/>
            <p:cNvGrpSpPr/>
            <p:nvPr/>
          </p:nvGrpSpPr>
          <p:grpSpPr>
            <a:xfrm>
              <a:off x="6262208" y="770593"/>
              <a:ext cx="3122318" cy="2642509"/>
              <a:chOff x="4593100" y="1094959"/>
              <a:chExt cx="3122318" cy="2642509"/>
            </a:xfrm>
          </p:grpSpPr>
          <p:sp>
            <p:nvSpPr>
              <p:cNvPr id="66" name="Flowchart: Internal Storage 65"/>
              <p:cNvSpPr/>
              <p:nvPr/>
            </p:nvSpPr>
            <p:spPr>
              <a:xfrm>
                <a:off x="4593100" y="1094959"/>
                <a:ext cx="3122318" cy="2642509"/>
              </a:xfrm>
              <a:prstGeom prst="flowChartInternalStorag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Finished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lowchart: Multidocument 66"/>
              <p:cNvSpPr/>
              <p:nvPr/>
            </p:nvSpPr>
            <p:spPr>
              <a:xfrm flipH="1">
                <a:off x="5105402" y="1681876"/>
                <a:ext cx="2261619" cy="1189680"/>
              </a:xfrm>
              <a:prstGeom prst="flowChartMultidocumen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Un Protected Documents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072131" y="770593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View Dialog</a:t>
              </a:r>
              <a:endParaRPr lang="en-US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987745" y="4112692"/>
            <a:ext cx="288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Master Main </a:t>
            </a:r>
            <a:r>
              <a:rPr lang="en-US" sz="2000" b="1" dirty="0" smtClean="0"/>
              <a:t>Screen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27687" y="653543"/>
            <a:ext cx="133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Master Devices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946369" y="4932584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Successful </a:t>
            </a:r>
            <a:endParaRPr lang="en-US" sz="1600" b="1" dirty="0" smtClean="0"/>
          </a:p>
          <a:p>
            <a:r>
              <a:rPr lang="en-US" sz="1600" b="1" dirty="0" smtClean="0"/>
              <a:t>Un-Protection</a:t>
            </a:r>
            <a:endParaRPr lang="en-US" sz="1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38800" y="5085916"/>
            <a:ext cx="275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Re-Protect or Destroy </a:t>
            </a:r>
            <a:endParaRPr lang="en-US" sz="1200" b="1" dirty="0" smtClean="0"/>
          </a:p>
          <a:p>
            <a:r>
              <a:rPr lang="en-US" sz="1200" b="1" dirty="0" smtClean="0"/>
              <a:t>Un-Protected </a:t>
            </a:r>
            <a:r>
              <a:rPr lang="en-US" sz="1200" b="1" dirty="0" smtClean="0"/>
              <a:t>Files</a:t>
            </a:r>
            <a:endParaRPr 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437313" y="444010"/>
            <a:ext cx="133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Pieces</a:t>
            </a:r>
            <a:endParaRPr lang="en-US" sz="1400" b="1" dirty="0"/>
          </a:p>
        </p:txBody>
      </p:sp>
      <p:cxnSp>
        <p:nvCxnSpPr>
          <p:cNvPr id="73" name="AutoShape 7"/>
          <p:cNvCxnSpPr>
            <a:cxnSpLocks noChangeShapeType="1"/>
            <a:stCxn id="66" idx="3"/>
            <a:endCxn id="81" idx="1"/>
          </p:cNvCxnSpPr>
          <p:nvPr/>
        </p:nvCxnSpPr>
        <p:spPr bwMode="auto">
          <a:xfrm flipV="1">
            <a:off x="5638800" y="5544065"/>
            <a:ext cx="1587659" cy="3516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7"/>
          <p:cNvCxnSpPr>
            <a:cxnSpLocks noChangeShapeType="1"/>
            <a:endCxn id="66" idx="1"/>
          </p:cNvCxnSpPr>
          <p:nvPr/>
        </p:nvCxnSpPr>
        <p:spPr bwMode="auto">
          <a:xfrm flipV="1">
            <a:off x="2368993" y="5547581"/>
            <a:ext cx="958849" cy="127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7375713" y="4398203"/>
            <a:ext cx="145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Main Screen</a:t>
            </a:r>
            <a:endParaRPr lang="en-US" sz="16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7226459" y="4736757"/>
            <a:ext cx="1750726" cy="161461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Distributed ISS</a:t>
            </a: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Protect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Un-Protect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Login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Choose </a:t>
            </a:r>
            <a:r>
              <a:rPr lang="en-US" sz="1200" b="1" dirty="0" smtClean="0">
                <a:solidFill>
                  <a:schemeClr val="tx1"/>
                </a:solidFill>
              </a:rPr>
              <a:t>Devices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Help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6200" y="5200480"/>
            <a:ext cx="1885451" cy="14224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Distributed ISS</a:t>
            </a: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&gt;&gt;Waiting for master </a:t>
            </a:r>
            <a:r>
              <a:rPr lang="en-US" sz="1200" dirty="0" smtClean="0">
                <a:solidFill>
                  <a:schemeClr val="tx1"/>
                </a:solidFill>
              </a:rPr>
              <a:t>instructions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Help</a:t>
            </a:r>
            <a:endParaRPr lang="en-US" sz="1200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-303591" y="4893494"/>
            <a:ext cx="273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Slave Main </a:t>
            </a:r>
            <a:r>
              <a:rPr lang="en-US" sz="1600" b="1" dirty="0" smtClean="0"/>
              <a:t>Screen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63689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Few Design Details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We will provide a separate start-up program which will generate key files for a given X number of devices and desired hostnames. A user would then have to move these files, manually, onto each device. </a:t>
            </a:r>
          </a:p>
          <a:p>
            <a:pPr marL="0" indent="0">
              <a:buNone/>
            </a:pPr>
            <a:r>
              <a:rPr lang="en-US" dirty="0" smtClean="0"/>
              <a:t>	This process must also accept an initial password, from the user, to be submitted to the server.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65711"/>
              </p:ext>
            </p:extLst>
          </p:nvPr>
        </p:nvGraphicFramePr>
        <p:xfrm>
          <a:off x="381000" y="4419600"/>
          <a:ext cx="847153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4590"/>
                <a:gridCol w="993345"/>
                <a:gridCol w="1164590"/>
                <a:gridCol w="958010"/>
                <a:gridCol w="1172825"/>
                <a:gridCol w="922675"/>
                <a:gridCol w="1134683"/>
                <a:gridCol w="96081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Slave2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HostFile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KeyFile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HostFile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KeyFile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HostFile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KeyFile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HostFile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KeyFile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PC_Host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Server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Server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Server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An1_Host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An1_Host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PC_Host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PC_Host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Key5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An2_Host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An2_Host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Key5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An2_Host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An1_Host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Key6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42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Pairwise Keys for Communication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number generated for the key files will be 44B in length</a:t>
            </a:r>
          </a:p>
          <a:p>
            <a:r>
              <a:rPr lang="en-US" dirty="0" smtClean="0"/>
              <a:t>These will be refreshed at the end of each session</a:t>
            </a:r>
          </a:p>
          <a:p>
            <a:r>
              <a:rPr lang="en-US" dirty="0" smtClean="0"/>
              <a:t>32B for symmetric key</a:t>
            </a:r>
          </a:p>
          <a:p>
            <a:r>
              <a:rPr lang="en-US" dirty="0" smtClean="0"/>
              <a:t>12B for IV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75083" y="3683928"/>
            <a:ext cx="7564599" cy="2615866"/>
            <a:chOff x="801444" y="985803"/>
            <a:chExt cx="7564599" cy="2615866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416" y="2080631"/>
              <a:ext cx="1558832" cy="1166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7367" y="985803"/>
              <a:ext cx="1071860" cy="1239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545" y="2086991"/>
              <a:ext cx="1785503" cy="142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791" y="2665340"/>
              <a:ext cx="669564" cy="907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0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707" y="2708917"/>
              <a:ext cx="409178" cy="892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4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6993" y="1629741"/>
              <a:ext cx="1289050" cy="133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4340" name="Curved Connector 14339"/>
            <p:cNvCxnSpPr>
              <a:stCxn id="46" idx="3"/>
              <a:endCxn id="54" idx="0"/>
            </p:cNvCxnSpPr>
            <p:nvPr/>
          </p:nvCxnSpPr>
          <p:spPr bwMode="auto">
            <a:xfrm>
              <a:off x="2789227" y="1605722"/>
              <a:ext cx="4932291" cy="24019"/>
            </a:xfrm>
            <a:prstGeom prst="curvedConnector2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2" name="Curved Connector 14341"/>
            <p:cNvCxnSpPr>
              <a:endCxn id="54" idx="2"/>
            </p:cNvCxnSpPr>
            <p:nvPr/>
          </p:nvCxnSpPr>
          <p:spPr bwMode="auto">
            <a:xfrm>
              <a:off x="2710497" y="2963241"/>
              <a:ext cx="5011021" cy="12700"/>
            </a:xfrm>
            <a:prstGeom prst="curvedConnector4">
              <a:avLst>
                <a:gd name="adj1" fmla="val 7331"/>
                <a:gd name="adj2" fmla="val 4384512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5" name="Curved Connector 14344"/>
            <p:cNvCxnSpPr>
              <a:stCxn id="44" idx="3"/>
              <a:endCxn id="54" idx="1"/>
            </p:cNvCxnSpPr>
            <p:nvPr/>
          </p:nvCxnSpPr>
          <p:spPr bwMode="auto">
            <a:xfrm flipV="1">
              <a:off x="5264248" y="2296491"/>
              <a:ext cx="1812745" cy="367547"/>
            </a:xfrm>
            <a:prstGeom prst="curved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5" name="Curved Connector 14354"/>
            <p:cNvCxnSpPr/>
            <p:nvPr/>
          </p:nvCxnSpPr>
          <p:spPr bwMode="auto">
            <a:xfrm>
              <a:off x="2789227" y="1633758"/>
              <a:ext cx="988070" cy="910383"/>
            </a:xfrm>
            <a:prstGeom prst="curved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7" name="Curved Connector 14356"/>
            <p:cNvCxnSpPr/>
            <p:nvPr/>
          </p:nvCxnSpPr>
          <p:spPr bwMode="auto">
            <a:xfrm>
              <a:off x="2717346" y="2734164"/>
              <a:ext cx="903366" cy="24176"/>
            </a:xfrm>
            <a:prstGeom prst="curved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3" name="Curved Connector 14352"/>
            <p:cNvCxnSpPr>
              <a:stCxn id="46" idx="1"/>
              <a:endCxn id="49" idx="1"/>
            </p:cNvCxnSpPr>
            <p:nvPr/>
          </p:nvCxnSpPr>
          <p:spPr bwMode="auto">
            <a:xfrm rot="10800000" flipV="1">
              <a:off x="1135791" y="1605722"/>
              <a:ext cx="581576" cy="1513434"/>
            </a:xfrm>
            <a:prstGeom prst="curvedConnector3">
              <a:avLst>
                <a:gd name="adj1" fmla="val 139307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66" name="TextBox 14365"/>
            <p:cNvSpPr txBox="1"/>
            <p:nvPr/>
          </p:nvSpPr>
          <p:spPr>
            <a:xfrm rot="21300750">
              <a:off x="5924379" y="2069139"/>
              <a:ext cx="914400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</a:rPr>
                <a:t>Key 1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56713" y="1283790"/>
              <a:ext cx="914400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</a:rPr>
                <a:t>Key 2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72738" y="3165774"/>
              <a:ext cx="914400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</a:rPr>
                <a:t>Key 3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rot="17800196">
              <a:off x="519228" y="1700357"/>
              <a:ext cx="914400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</a:rPr>
                <a:t>Key 6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4121056">
              <a:off x="3009938" y="1948305"/>
              <a:ext cx="914400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</a:rPr>
                <a:t>Key 4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232908">
              <a:off x="2801289" y="2488742"/>
              <a:ext cx="914400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</a:rPr>
                <a:t>Key 5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683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Nonce Masking and Storage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“nonce masks” described in the figures to follow will be </a:t>
            </a:r>
            <a:r>
              <a:rPr lang="en-US" sz="2400" dirty="0" err="1" smtClean="0"/>
              <a:t>XORd</a:t>
            </a:r>
            <a:r>
              <a:rPr lang="en-US" sz="2400" dirty="0" smtClean="0"/>
              <a:t> with the end of it's respective file, to produce the nonce(s) that were used for encryption/hashing.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Applied in a recursive manner, </a:t>
            </a:r>
          </a:p>
          <a:p>
            <a:pPr marL="0" indent="0">
              <a:buNone/>
            </a:pPr>
            <a:r>
              <a:rPr lang="en-US" sz="2000" dirty="0" smtClean="0"/>
              <a:t>we may store multiple </a:t>
            </a:r>
            <a:r>
              <a:rPr lang="en-US" sz="2000" dirty="0" err="1" smtClean="0"/>
              <a:t>nonces</a:t>
            </a:r>
            <a:r>
              <a:rPr lang="en-US" sz="2000" dirty="0" smtClean="0"/>
              <a:t> in layers</a:t>
            </a: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466724" y="246063"/>
            <a:ext cx="7770813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600" b="1" u="sng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200" y="1143000"/>
            <a:ext cx="502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6840" y="4814608"/>
            <a:ext cx="7631112" cy="2005805"/>
            <a:chOff x="954088" y="5029200"/>
            <a:chExt cx="7631112" cy="2005805"/>
          </a:xfrm>
        </p:grpSpPr>
        <p:sp>
          <p:nvSpPr>
            <p:cNvPr id="15380" name="AutoShape 20"/>
            <p:cNvSpPr>
              <a:spLocks/>
            </p:cNvSpPr>
            <p:nvPr/>
          </p:nvSpPr>
          <p:spPr bwMode="auto">
            <a:xfrm rot="16200000">
              <a:off x="2611438" y="4630738"/>
              <a:ext cx="457200" cy="2514600"/>
            </a:xfrm>
            <a:prstGeom prst="leftBracket">
              <a:avLst>
                <a:gd name="adj" fmla="val 18792"/>
              </a:avLst>
            </a:prstGeom>
            <a:noFill/>
            <a:ln w="936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2286000" y="5659438"/>
              <a:ext cx="13716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b="1" dirty="0">
                  <a:solidFill>
                    <a:srgbClr val="002060"/>
                  </a:solidFill>
                </a:rPr>
                <a:t>File</a:t>
              </a:r>
            </a:p>
          </p:txBody>
        </p:sp>
        <p:sp>
          <p:nvSpPr>
            <p:cNvPr id="15382" name="AutoShape 22"/>
            <p:cNvSpPr>
              <a:spLocks/>
            </p:cNvSpPr>
            <p:nvPr/>
          </p:nvSpPr>
          <p:spPr bwMode="auto">
            <a:xfrm rot="16200000">
              <a:off x="3656013" y="4090988"/>
              <a:ext cx="457200" cy="4572000"/>
            </a:xfrm>
            <a:prstGeom prst="leftBracket">
              <a:avLst>
                <a:gd name="adj" fmla="val 26019"/>
              </a:avLst>
            </a:prstGeom>
            <a:noFill/>
            <a:ln w="936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2286000" y="6172200"/>
              <a:ext cx="15240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b="1" dirty="0">
                  <a:solidFill>
                    <a:srgbClr val="002060"/>
                  </a:solidFill>
                </a:rPr>
                <a:t>File</a:t>
              </a:r>
            </a:p>
          </p:txBody>
        </p:sp>
        <p:sp>
          <p:nvSpPr>
            <p:cNvPr id="15384" name="AutoShape 24"/>
            <p:cNvSpPr>
              <a:spLocks/>
            </p:cNvSpPr>
            <p:nvPr/>
          </p:nvSpPr>
          <p:spPr bwMode="auto">
            <a:xfrm rot="16200000">
              <a:off x="4554538" y="5257800"/>
              <a:ext cx="457200" cy="1371600"/>
            </a:xfrm>
            <a:prstGeom prst="leftBracket">
              <a:avLst>
                <a:gd name="adj" fmla="val 25000"/>
              </a:avLst>
            </a:prstGeom>
            <a:noFill/>
            <a:ln w="936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4343400" y="5659438"/>
              <a:ext cx="13716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b="1" dirty="0">
                  <a:solidFill>
                    <a:srgbClr val="002060"/>
                  </a:solidFill>
                </a:rPr>
                <a:t>Mask</a:t>
              </a:r>
            </a:p>
          </p:txBody>
        </p:sp>
        <p:sp>
          <p:nvSpPr>
            <p:cNvPr id="15386" name="AutoShape 26"/>
            <p:cNvSpPr>
              <a:spLocks/>
            </p:cNvSpPr>
            <p:nvPr/>
          </p:nvSpPr>
          <p:spPr bwMode="auto">
            <a:xfrm rot="16200000">
              <a:off x="5555456" y="5590382"/>
              <a:ext cx="512763" cy="685800"/>
            </a:xfrm>
            <a:prstGeom prst="leftBracket">
              <a:avLst>
                <a:gd name="adj" fmla="val 11145"/>
              </a:avLst>
            </a:prstGeom>
            <a:noFill/>
            <a:ln w="936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5486400" y="5715000"/>
              <a:ext cx="8128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b="1" dirty="0">
                  <a:solidFill>
                    <a:srgbClr val="002060"/>
                  </a:solidFill>
                </a:rPr>
                <a:t>Size</a:t>
              </a:r>
            </a:p>
          </p:txBody>
        </p:sp>
        <p:sp>
          <p:nvSpPr>
            <p:cNvPr id="15388" name="AutoShape 28"/>
            <p:cNvSpPr>
              <a:spLocks/>
            </p:cNvSpPr>
            <p:nvPr/>
          </p:nvSpPr>
          <p:spPr bwMode="auto">
            <a:xfrm rot="16200000">
              <a:off x="6704806" y="5596732"/>
              <a:ext cx="500063" cy="1600200"/>
            </a:xfrm>
            <a:prstGeom prst="leftBracket">
              <a:avLst>
                <a:gd name="adj" fmla="val 26667"/>
              </a:avLst>
            </a:prstGeom>
            <a:noFill/>
            <a:ln w="936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6629400" y="6129338"/>
              <a:ext cx="13716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b="1" dirty="0">
                  <a:solidFill>
                    <a:srgbClr val="002060"/>
                  </a:solidFill>
                </a:rPr>
                <a:t>Mask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7772400" y="6172200"/>
              <a:ext cx="8128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b="1" dirty="0">
                  <a:solidFill>
                    <a:srgbClr val="002060"/>
                  </a:solidFill>
                </a:rPr>
                <a:t>Size</a:t>
              </a:r>
            </a:p>
          </p:txBody>
        </p:sp>
        <p:sp>
          <p:nvSpPr>
            <p:cNvPr id="15391" name="AutoShape 31"/>
            <p:cNvSpPr>
              <a:spLocks/>
            </p:cNvSpPr>
            <p:nvPr/>
          </p:nvSpPr>
          <p:spPr bwMode="auto">
            <a:xfrm rot="16200000">
              <a:off x="7820819" y="6026944"/>
              <a:ext cx="554038" cy="685800"/>
            </a:xfrm>
            <a:prstGeom prst="leftBracket">
              <a:avLst>
                <a:gd name="adj" fmla="val 5129"/>
              </a:avLst>
            </a:prstGeom>
            <a:noFill/>
            <a:ln w="936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954088" y="5150643"/>
              <a:ext cx="914400" cy="18843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b="1" dirty="0" err="1">
                  <a:solidFill>
                    <a:srgbClr val="002060"/>
                  </a:solidFill>
                </a:rPr>
                <a:t>i</a:t>
              </a:r>
              <a:r>
                <a:rPr lang="en-US" b="1" dirty="0">
                  <a:solidFill>
                    <a:srgbClr val="002060"/>
                  </a:solidFill>
                </a:rPr>
                <a:t>=0</a:t>
              </a:r>
            </a:p>
            <a:p>
              <a:pPr>
                <a:buClrTx/>
                <a:buFontTx/>
                <a:buNone/>
              </a:pPr>
              <a:endParaRPr lang="en-US" b="1" dirty="0">
                <a:solidFill>
                  <a:srgbClr val="002060"/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b="1" dirty="0">
                  <a:solidFill>
                    <a:srgbClr val="002060"/>
                  </a:solidFill>
                </a:rPr>
                <a:t>I=1</a:t>
              </a:r>
            </a:p>
            <a:p>
              <a:pPr>
                <a:buClrTx/>
                <a:buFontTx/>
                <a:buNone/>
              </a:pPr>
              <a:endParaRPr lang="en-US" b="1" dirty="0">
                <a:solidFill>
                  <a:srgbClr val="002060"/>
                </a:solidFill>
              </a:endParaRPr>
            </a:p>
            <a:p>
              <a:pPr>
                <a:buClrTx/>
                <a:buFontTx/>
                <a:buNone/>
              </a:pPr>
              <a:r>
                <a:rPr lang="en-US" b="1" dirty="0">
                  <a:solidFill>
                    <a:srgbClr val="002060"/>
                  </a:solidFill>
                </a:rPr>
                <a:t>I=2</a:t>
              </a:r>
            </a:p>
            <a:p>
              <a:pPr>
                <a:buClrTx/>
                <a:buFontTx/>
                <a:buNone/>
              </a:pPr>
              <a:endParaRPr lang="en-US" b="1" dirty="0">
                <a:solidFill>
                  <a:srgbClr val="002060"/>
                </a:solidFill>
              </a:endParaRPr>
            </a:p>
            <a:p>
              <a:pPr>
                <a:buClrTx/>
                <a:buFontTx/>
                <a:buNone/>
              </a:pP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5393" name="AutoShape 33"/>
            <p:cNvSpPr>
              <a:spLocks/>
            </p:cNvSpPr>
            <p:nvPr/>
          </p:nvSpPr>
          <p:spPr bwMode="auto">
            <a:xfrm rot="16200000">
              <a:off x="2611438" y="4630738"/>
              <a:ext cx="457200" cy="2514600"/>
            </a:xfrm>
            <a:prstGeom prst="leftBracket">
              <a:avLst>
                <a:gd name="adj" fmla="val 18792"/>
              </a:avLst>
            </a:prstGeom>
            <a:noFill/>
            <a:ln w="936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AutoShape 34"/>
            <p:cNvSpPr>
              <a:spLocks/>
            </p:cNvSpPr>
            <p:nvPr/>
          </p:nvSpPr>
          <p:spPr bwMode="auto">
            <a:xfrm rot="16200000">
              <a:off x="2611438" y="4000500"/>
              <a:ext cx="457200" cy="2514600"/>
            </a:xfrm>
            <a:prstGeom prst="leftBracket">
              <a:avLst>
                <a:gd name="adj" fmla="val 18792"/>
              </a:avLst>
            </a:prstGeom>
            <a:noFill/>
            <a:ln w="936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286000" y="5029200"/>
              <a:ext cx="13716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b="1" dirty="0">
                  <a:solidFill>
                    <a:srgbClr val="002060"/>
                  </a:solidFill>
                </a:rPr>
                <a:t>File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05446" y="2437582"/>
            <a:ext cx="5600207" cy="2321439"/>
            <a:chOff x="3086593" y="1870869"/>
            <a:chExt cx="5600207" cy="2321439"/>
          </a:xfrm>
        </p:grpSpPr>
        <p:sp>
          <p:nvSpPr>
            <p:cNvPr id="2" name="Rectangle 1"/>
            <p:cNvSpPr/>
            <p:nvPr/>
          </p:nvSpPr>
          <p:spPr bwMode="auto">
            <a:xfrm>
              <a:off x="3086593" y="2439608"/>
              <a:ext cx="5372100" cy="4572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auto">
            <a:xfrm>
              <a:off x="8001000" y="2433638"/>
              <a:ext cx="473075" cy="46317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lIns="90000" tIns="45000" rIns="90000" bIns="45000" anchor="ctr" anchorCtr="1"/>
            <a:lstStyle/>
            <a:p>
              <a:pPr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>
              <a:off x="6989763" y="2433638"/>
              <a:ext cx="1074737" cy="46317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lIns="90000" tIns="45000" rIns="90000" bIns="45000" anchor="ctr" anchorCtr="1"/>
            <a:lstStyle/>
            <a:p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>
                  <a:solidFill>
                    <a:schemeClr val="bg1"/>
                  </a:solidFill>
                </a:rPr>
                <a:t>Salt Mask</a:t>
              </a:r>
            </a:p>
          </p:txBody>
        </p:sp>
        <p:sp>
          <p:nvSpPr>
            <p:cNvPr id="15366" name="AutoShape 6"/>
            <p:cNvSpPr>
              <a:spLocks/>
            </p:cNvSpPr>
            <p:nvPr/>
          </p:nvSpPr>
          <p:spPr bwMode="auto">
            <a:xfrm rot="16200000">
              <a:off x="7422447" y="2494477"/>
              <a:ext cx="212725" cy="1062038"/>
            </a:xfrm>
            <a:prstGeom prst="leftBracket">
              <a:avLst>
                <a:gd name="adj" fmla="val 41604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AutoShape 7"/>
            <p:cNvSpPr>
              <a:spLocks/>
            </p:cNvSpPr>
            <p:nvPr/>
          </p:nvSpPr>
          <p:spPr bwMode="auto">
            <a:xfrm rot="16200000">
              <a:off x="6360410" y="2494477"/>
              <a:ext cx="212725" cy="1062037"/>
            </a:xfrm>
            <a:prstGeom prst="leftBracket">
              <a:avLst>
                <a:gd name="adj" fmla="val 41604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AutoShape 8"/>
            <p:cNvSpPr>
              <a:spLocks/>
            </p:cNvSpPr>
            <p:nvPr/>
          </p:nvSpPr>
          <p:spPr bwMode="auto">
            <a:xfrm rot="5400000">
              <a:off x="6368256" y="1755775"/>
              <a:ext cx="211138" cy="1060450"/>
            </a:xfrm>
            <a:prstGeom prst="leftBracket">
              <a:avLst>
                <a:gd name="adj" fmla="val 41855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6989763" y="1870869"/>
              <a:ext cx="1060450" cy="293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Length=L</a:t>
              </a:r>
            </a:p>
          </p:txBody>
        </p:sp>
        <p:sp>
          <p:nvSpPr>
            <p:cNvPr id="15370" name="AutoShape 10"/>
            <p:cNvSpPr>
              <a:spLocks/>
            </p:cNvSpPr>
            <p:nvPr/>
          </p:nvSpPr>
          <p:spPr bwMode="auto">
            <a:xfrm rot="5400000">
              <a:off x="7436644" y="1763712"/>
              <a:ext cx="211138" cy="1044575"/>
            </a:xfrm>
            <a:prstGeom prst="leftBracket">
              <a:avLst>
                <a:gd name="adj" fmla="val 41917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5927725" y="1870869"/>
              <a:ext cx="1060450" cy="293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Length=L</a:t>
              </a:r>
            </a:p>
          </p:txBody>
        </p:sp>
        <p:sp>
          <p:nvSpPr>
            <p:cNvPr id="15372" name="AutoShape 12"/>
            <p:cNvSpPr>
              <a:spLocks/>
            </p:cNvSpPr>
            <p:nvPr/>
          </p:nvSpPr>
          <p:spPr bwMode="auto">
            <a:xfrm rot="5400000">
              <a:off x="8135539" y="2095105"/>
              <a:ext cx="253209" cy="423862"/>
            </a:xfrm>
            <a:prstGeom prst="leftBracket">
              <a:avLst>
                <a:gd name="adj" fmla="val 16729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8050213" y="1878806"/>
              <a:ext cx="636587" cy="293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2 B</a:t>
              </a:r>
            </a:p>
          </p:txBody>
        </p:sp>
        <p:sp>
          <p:nvSpPr>
            <p:cNvPr id="15374" name="AutoShape 14"/>
            <p:cNvSpPr>
              <a:spLocks noChangeArrowheads="1"/>
            </p:cNvSpPr>
            <p:nvPr/>
          </p:nvSpPr>
          <p:spPr bwMode="auto">
            <a:xfrm>
              <a:off x="6380254" y="3555721"/>
              <a:ext cx="423862" cy="423862"/>
            </a:xfrm>
            <a:prstGeom prst="flowChartOr">
              <a:avLst/>
            </a:prstGeom>
            <a:solidFill>
              <a:srgbClr val="0070C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5375" name="AutoShape 15"/>
            <p:cNvCxnSpPr>
              <a:cxnSpLocks noChangeShapeType="1"/>
            </p:cNvCxnSpPr>
            <p:nvPr/>
          </p:nvCxnSpPr>
          <p:spPr bwMode="auto">
            <a:xfrm>
              <a:off x="6485029" y="3131858"/>
              <a:ext cx="107950" cy="42545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376" name="AutoShape 16"/>
            <p:cNvCxnSpPr>
              <a:cxnSpLocks noChangeShapeType="1"/>
            </p:cNvCxnSpPr>
            <p:nvPr/>
          </p:nvCxnSpPr>
          <p:spPr bwMode="auto">
            <a:xfrm flipH="1">
              <a:off x="6805704" y="3131858"/>
              <a:ext cx="741362" cy="639763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775335" y="3342996"/>
              <a:ext cx="1196931" cy="849312"/>
            </a:xfrm>
            <a:prstGeom prst="ellipse">
              <a:avLst/>
            </a:prstGeom>
            <a:solidFill>
              <a:srgbClr val="0070C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lIns="90000" tIns="45000" rIns="90000" bIns="45000" anchor="ctr" anchorCtr="1"/>
            <a:lstStyle/>
            <a:p>
              <a:pPr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Nonce</a:t>
              </a:r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cxnSp>
          <p:nvCxnSpPr>
            <p:cNvPr id="15378" name="AutoShape 18"/>
            <p:cNvCxnSpPr>
              <a:cxnSpLocks noChangeShapeType="1"/>
              <a:endCxn id="15377" idx="6"/>
            </p:cNvCxnSpPr>
            <p:nvPr/>
          </p:nvCxnSpPr>
          <p:spPr bwMode="auto">
            <a:xfrm rot="10800000">
              <a:off x="5972266" y="3767652"/>
              <a:ext cx="406400" cy="2382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" name="TextBox 2"/>
            <p:cNvSpPr txBox="1"/>
            <p:nvPr/>
          </p:nvSpPr>
          <p:spPr>
            <a:xfrm>
              <a:off x="3276600" y="2507555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Example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262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Each line of communication will be encrypted using the pre-stored 256 bit symmetric key, and 96 bit initialization vector. A 64-bit authentication tag will be used for increased protection from tampering.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payload &gt; 1496B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Packets</a:t>
            </a:r>
            <a:endParaRPr lang="en-US" dirty="0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646280"/>
              </p:ext>
            </p:extLst>
          </p:nvPr>
        </p:nvGraphicFramePr>
        <p:xfrm>
          <a:off x="431800" y="1340644"/>
          <a:ext cx="71438" cy="17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72360" imgH="173880" progId="">
                  <p:embed/>
                </p:oleObj>
              </mc:Choice>
              <mc:Fallback>
                <p:oleObj r:id="rId4" imgW="72360" imgH="173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340644"/>
                        <a:ext cx="71438" cy="1730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21482" y="5062756"/>
            <a:ext cx="7773194" cy="596900"/>
            <a:chOff x="543718" y="4719278"/>
            <a:chExt cx="7773194" cy="596900"/>
          </a:xfrm>
          <a:solidFill>
            <a:srgbClr val="0070C0"/>
          </a:solidFill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458118" y="4719278"/>
              <a:ext cx="2540000" cy="596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>
                  <a:solidFill>
                    <a:schemeClr val="bg1"/>
                  </a:solidFill>
                </a:rPr>
                <a:t>PacketPart1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543718" y="4719278"/>
              <a:ext cx="457200" cy="596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000918" y="4719278"/>
              <a:ext cx="457200" cy="596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776912" y="4719278"/>
              <a:ext cx="2540000" cy="596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 err="1">
                  <a:solidFill>
                    <a:schemeClr val="bg1"/>
                  </a:solidFill>
                </a:rPr>
                <a:t>PacketPartX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4862512" y="4719278"/>
              <a:ext cx="457200" cy="596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319712" y="4719278"/>
              <a:ext cx="457200" cy="596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998118" y="4719278"/>
              <a:ext cx="864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…..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482" y="3126308"/>
            <a:ext cx="7796212" cy="596900"/>
            <a:chOff x="421482" y="3126308"/>
            <a:chExt cx="7796212" cy="596900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1335882" y="3126308"/>
              <a:ext cx="5537200" cy="5969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>
                  <a:solidFill>
                    <a:schemeClr val="bg1"/>
                  </a:solidFill>
                </a:rPr>
                <a:t>::</a:t>
              </a:r>
              <a:r>
                <a:rPr lang="en-US" sz="2400" b="1" dirty="0" err="1">
                  <a:solidFill>
                    <a:schemeClr val="bg1"/>
                  </a:solidFill>
                </a:rPr>
                <a:t>Ciphertext</a:t>
              </a:r>
              <a:r>
                <a:rPr lang="en-US" sz="2400" b="1" dirty="0">
                  <a:solidFill>
                    <a:schemeClr val="bg1"/>
                  </a:solidFill>
                </a:rPr>
                <a:t>::</a:t>
              </a: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6248400" y="3126308"/>
              <a:ext cx="1969294" cy="5969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 err="1">
                  <a:solidFill>
                    <a:schemeClr val="bg1"/>
                  </a:solidFill>
                </a:rPr>
                <a:t>Auth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Tag (8B</a:t>
              </a:r>
              <a:r>
                <a:rPr lang="en-US" sz="2400" b="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21482" y="3126308"/>
              <a:ext cx="457200" cy="5969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78682" y="3126308"/>
              <a:ext cx="457200" cy="5969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" name="Right Bracket 2"/>
          <p:cNvSpPr/>
          <p:nvPr/>
        </p:nvSpPr>
        <p:spPr bwMode="auto">
          <a:xfrm>
            <a:off x="752873" y="3424758"/>
            <a:ext cx="251618" cy="850900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397" y="395109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4B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Right Bracket 30"/>
          <p:cNvSpPr/>
          <p:nvPr/>
        </p:nvSpPr>
        <p:spPr bwMode="auto">
          <a:xfrm>
            <a:off x="4637584" y="430811"/>
            <a:ext cx="274836" cy="6838793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9829" y="3992258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Payload &lt; 1496B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20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Acknowledgements will be sent on receipt of each piece of a packet. After a timeout period, any unacknowledged packet pieces will be resent.</a:t>
            </a:r>
          </a:p>
          <a:p>
            <a:r>
              <a:rPr lang="en-US" dirty="0" smtClean="0"/>
              <a:t> The receiver will verify correct data once all parts are reassembled and send a “</a:t>
            </a:r>
            <a:r>
              <a:rPr lang="en-US" dirty="0" err="1" smtClean="0"/>
              <a:t>FinACK</a:t>
            </a:r>
            <a:r>
              <a:rPr lang="en-US" dirty="0" smtClean="0"/>
              <a:t>”, or a “NACK” if data is found to be corrupted, and needs to be resent.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10376"/>
              </p:ext>
            </p:extLst>
          </p:nvPr>
        </p:nvGraphicFramePr>
        <p:xfrm>
          <a:off x="2451515" y="4419600"/>
          <a:ext cx="6237514" cy="220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851"/>
                <a:gridCol w="3755663"/>
              </a:tblGrid>
              <a:tr h="292712">
                <a:tc>
                  <a:txBody>
                    <a:bodyPr/>
                    <a:lstStyle/>
                    <a:p>
                      <a:r>
                        <a:rPr lang="en-US" dirty="0" smtClean="0"/>
                        <a:t>Info Stored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File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C:\Users\Owner\Documents\file1.txt</a:t>
                      </a:r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en-US" dirty="0" smtClean="0"/>
                        <a:t>Bulk file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C:\Diss\stores\bulks\nickname1.BULK</a:t>
                      </a:r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23562452</a:t>
                      </a:r>
                    </a:p>
                  </a:txBody>
                  <a:tcPr/>
                </a:tc>
              </a:tr>
              <a:tr h="292712">
                <a:tc>
                  <a:txBody>
                    <a:bodyPr/>
                    <a:lstStyle/>
                    <a:p>
                      <a:r>
                        <a:rPr lang="en-US" dirty="0" smtClean="0"/>
                        <a:t>Piece</a:t>
                      </a:r>
                      <a:r>
                        <a:rPr lang="en-US" baseline="0" dirty="0" smtClean="0"/>
                        <a:t> File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nickname2.PIECE</a:t>
                      </a:r>
                      <a:endParaRPr lang="en-US" dirty="0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en-US" dirty="0" smtClean="0"/>
                        <a:t>Slave Stored Upon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android_hostname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eft Brace 23"/>
          <p:cNvSpPr/>
          <p:nvPr/>
        </p:nvSpPr>
        <p:spPr bwMode="auto">
          <a:xfrm flipV="1">
            <a:off x="5257800" y="1066800"/>
            <a:ext cx="624944" cy="6481531"/>
          </a:xfrm>
          <a:prstGeom prst="leftBrace">
            <a:avLst>
              <a:gd name="adj1" fmla="val 21880"/>
              <a:gd name="adj2" fmla="val 774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4277" y="1468355"/>
            <a:ext cx="2283097" cy="6858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295" y="1524999"/>
            <a:ext cx="2249424" cy="60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Split Files</a:t>
            </a:r>
          </a:p>
          <a:p>
            <a:pPr algn="ctr"/>
            <a:r>
              <a:rPr lang="en-US" dirty="0" smtClean="0"/>
              <a:t>Store Information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>
            <a:off x="4160201" y="-1877786"/>
            <a:ext cx="781890" cy="8763000"/>
          </a:xfrm>
          <a:prstGeom prst="leftBrace">
            <a:avLst>
              <a:gd name="adj1" fmla="val 21880"/>
              <a:gd name="adj2" fmla="val 809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</a:t>
            </a:r>
            <a:r>
              <a:rPr lang="en-US" dirty="0" smtClean="0"/>
              <a:t>Files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89687" y="2747422"/>
            <a:ext cx="2308249" cy="1311448"/>
            <a:chOff x="348342" y="2709317"/>
            <a:chExt cx="2772229" cy="1652483"/>
          </a:xfrm>
        </p:grpSpPr>
        <p:sp>
          <p:nvSpPr>
            <p:cNvPr id="14" name="Flowchart: Process 13"/>
            <p:cNvSpPr/>
            <p:nvPr/>
          </p:nvSpPr>
          <p:spPr bwMode="auto">
            <a:xfrm>
              <a:off x="351971" y="2709317"/>
              <a:ext cx="2743200" cy="1652483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8342" y="2965017"/>
              <a:ext cx="2772229" cy="1163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For Each </a:t>
              </a:r>
              <a:r>
                <a:rPr lang="en-US" dirty="0">
                  <a:solidFill>
                    <a:schemeClr val="bg1"/>
                  </a:solidFill>
                </a:rPr>
                <a:t>A[</a:t>
              </a:r>
              <a:r>
                <a:rPr lang="en-US" dirty="0" err="1">
                  <a:solidFill>
                    <a:schemeClr val="bg1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]: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.PIECE </a:t>
              </a:r>
              <a:r>
                <a:rPr lang="en-US" dirty="0" smtClean="0">
                  <a:solidFill>
                    <a:schemeClr val="bg1"/>
                  </a:solidFill>
                </a:rPr>
                <a:t>+= .</a:t>
              </a:r>
              <a:r>
                <a:rPr lang="en-US" dirty="0">
                  <a:solidFill>
                    <a:schemeClr val="bg1"/>
                  </a:solidFill>
                </a:rPr>
                <a:t>BULK[A[</a:t>
              </a:r>
              <a:r>
                <a:rPr lang="en-US" dirty="0" err="1">
                  <a:solidFill>
                    <a:schemeClr val="bg1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]]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.BULK[A[</a:t>
              </a:r>
              <a:r>
                <a:rPr lang="en-US" dirty="0" err="1">
                  <a:solidFill>
                    <a:schemeClr val="bg1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]] </a:t>
              </a:r>
              <a:r>
                <a:rPr lang="en-US" dirty="0" smtClean="0">
                  <a:solidFill>
                    <a:schemeClr val="bg1"/>
                  </a:solidFill>
                </a:rPr>
                <a:t>= garbage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35295" y="2786840"/>
            <a:ext cx="2592890" cy="1311449"/>
            <a:chOff x="143269" y="3034133"/>
            <a:chExt cx="2592890" cy="1311449"/>
          </a:xfrm>
        </p:grpSpPr>
        <p:sp>
          <p:nvSpPr>
            <p:cNvPr id="17" name="Flowchart: Process 16"/>
            <p:cNvSpPr/>
            <p:nvPr/>
          </p:nvSpPr>
          <p:spPr bwMode="auto">
            <a:xfrm>
              <a:off x="143269" y="3034133"/>
              <a:ext cx="2592890" cy="1311449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3269" y="3073551"/>
              <a:ext cx="25928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Fill 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err="1">
                  <a:solidFill>
                    <a:schemeClr val="bg1"/>
                  </a:solidFill>
                </a:rPr>
                <a:t>Int</a:t>
              </a:r>
              <a:r>
                <a:rPr lang="en-US" dirty="0">
                  <a:solidFill>
                    <a:schemeClr val="bg1"/>
                  </a:solidFill>
                </a:rPr>
                <a:t> array[</a:t>
              </a:r>
              <a:r>
                <a:rPr lang="en-US" dirty="0" err="1">
                  <a:solidFill>
                    <a:schemeClr val="bg1"/>
                  </a:solidFill>
                </a:rPr>
                <a:t>fileSize</a:t>
              </a:r>
              <a:r>
                <a:rPr lang="en-US" dirty="0">
                  <a:solidFill>
                    <a:schemeClr val="bg1"/>
                  </a:solidFill>
                </a:rPr>
                <a:t>/#slaves]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with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err="1" smtClean="0">
                  <a:solidFill>
                    <a:schemeClr val="bg1"/>
                  </a:solidFill>
                </a:rPr>
                <a:t>rand%filesize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56270" y="2779820"/>
            <a:ext cx="1937396" cy="1246652"/>
            <a:chOff x="322942" y="2518153"/>
            <a:chExt cx="2772229" cy="1652483"/>
          </a:xfrm>
        </p:grpSpPr>
        <p:sp>
          <p:nvSpPr>
            <p:cNvPr id="20" name="Flowchart: Process 19"/>
            <p:cNvSpPr/>
            <p:nvPr/>
          </p:nvSpPr>
          <p:spPr bwMode="auto">
            <a:xfrm>
              <a:off x="351972" y="2518153"/>
              <a:ext cx="2743199" cy="1652483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942" y="2967269"/>
              <a:ext cx="2772229" cy="377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Generate Index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>
            <a:stCxn id="17" idx="3"/>
          </p:cNvCxnSpPr>
          <p:nvPr/>
        </p:nvCxnSpPr>
        <p:spPr>
          <a:xfrm>
            <a:off x="3328185" y="3442565"/>
            <a:ext cx="386902" cy="12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97936" y="3398711"/>
            <a:ext cx="378622" cy="8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5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eft Brace 23"/>
          <p:cNvSpPr/>
          <p:nvPr/>
        </p:nvSpPr>
        <p:spPr bwMode="auto">
          <a:xfrm>
            <a:off x="3340100" y="1012189"/>
            <a:ext cx="624944" cy="6481531"/>
          </a:xfrm>
          <a:prstGeom prst="leftBrace">
            <a:avLst>
              <a:gd name="adj1" fmla="val 21880"/>
              <a:gd name="adj2" fmla="val 786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4277" y="1468355"/>
            <a:ext cx="2283097" cy="6858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295" y="1524999"/>
            <a:ext cx="224942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Retrieve Information</a:t>
            </a:r>
          </a:p>
          <a:p>
            <a:pPr algn="ctr"/>
            <a:r>
              <a:rPr lang="en-US" dirty="0" smtClean="0"/>
              <a:t>Merge Pieces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>
            <a:off x="4160201" y="-1877786"/>
            <a:ext cx="781890" cy="8763000"/>
          </a:xfrm>
          <a:prstGeom prst="leftBrace">
            <a:avLst>
              <a:gd name="adj1" fmla="val 21880"/>
              <a:gd name="adj2" fmla="val 809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 Files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flipH="1">
            <a:off x="735295" y="2799529"/>
            <a:ext cx="1937396" cy="1246652"/>
            <a:chOff x="6356270" y="2779820"/>
            <a:chExt cx="1937396" cy="1246652"/>
          </a:xfrm>
        </p:grpSpPr>
        <p:sp>
          <p:nvSpPr>
            <p:cNvPr id="20" name="Flowchart: Process 19"/>
            <p:cNvSpPr/>
            <p:nvPr/>
          </p:nvSpPr>
          <p:spPr bwMode="auto">
            <a:xfrm>
              <a:off x="6376558" y="2779820"/>
              <a:ext cx="1917108" cy="124665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56270" y="2941481"/>
              <a:ext cx="19373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Retrieve Index 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File Info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+ Seed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85417" y="2767131"/>
            <a:ext cx="2308249" cy="1311448"/>
            <a:chOff x="3689687" y="2747422"/>
            <a:chExt cx="2308249" cy="1311448"/>
          </a:xfrm>
        </p:grpSpPr>
        <p:sp>
          <p:nvSpPr>
            <p:cNvPr id="14" name="Flowchart: Process 13"/>
            <p:cNvSpPr/>
            <p:nvPr/>
          </p:nvSpPr>
          <p:spPr bwMode="auto">
            <a:xfrm>
              <a:off x="3692709" y="2747422"/>
              <a:ext cx="2284079" cy="1311448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89687" y="3063838"/>
              <a:ext cx="2308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For Each </a:t>
              </a:r>
              <a:r>
                <a:rPr lang="en-US" dirty="0">
                  <a:solidFill>
                    <a:schemeClr val="bg1"/>
                  </a:solidFill>
                </a:rPr>
                <a:t>A[</a:t>
              </a:r>
              <a:r>
                <a:rPr lang="en-US" dirty="0" err="1">
                  <a:solidFill>
                    <a:schemeClr val="bg1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]: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BULK[A[</a:t>
              </a:r>
              <a:r>
                <a:rPr lang="en-US" dirty="0" err="1" smtClean="0">
                  <a:solidFill>
                    <a:schemeClr val="bg1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]] </a:t>
              </a:r>
              <a:r>
                <a:rPr lang="en-US" dirty="0" smtClean="0">
                  <a:solidFill>
                    <a:schemeClr val="bg1"/>
                  </a:solidFill>
                </a:rPr>
                <a:t>= .PIECE[</a:t>
              </a:r>
              <a:r>
                <a:rPr lang="en-US" dirty="0" err="1" smtClean="0">
                  <a:solidFill>
                    <a:schemeClr val="bg1"/>
                  </a:solidFill>
                </a:rPr>
                <a:t>i</a:t>
              </a:r>
              <a:r>
                <a:rPr lang="en-US" dirty="0" smtClean="0">
                  <a:solidFill>
                    <a:schemeClr val="bg1"/>
                  </a:solidFill>
                </a:rPr>
                <a:t>]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31025" y="2767131"/>
            <a:ext cx="2592890" cy="1311449"/>
            <a:chOff x="735295" y="2786840"/>
            <a:chExt cx="2592890" cy="1311449"/>
          </a:xfrm>
        </p:grpSpPr>
        <p:sp>
          <p:nvSpPr>
            <p:cNvPr id="17" name="Flowchart: Process 16"/>
            <p:cNvSpPr/>
            <p:nvPr/>
          </p:nvSpPr>
          <p:spPr bwMode="auto">
            <a:xfrm>
              <a:off x="735295" y="2786840"/>
              <a:ext cx="2592890" cy="1311449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295" y="2826258"/>
              <a:ext cx="25928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Fill 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err="1">
                  <a:solidFill>
                    <a:schemeClr val="bg1"/>
                  </a:solidFill>
                </a:rPr>
                <a:t>Int</a:t>
              </a:r>
              <a:r>
                <a:rPr lang="en-US" dirty="0">
                  <a:solidFill>
                    <a:schemeClr val="bg1"/>
                  </a:solidFill>
                </a:rPr>
                <a:t> array[</a:t>
              </a:r>
              <a:r>
                <a:rPr lang="en-US" dirty="0" err="1">
                  <a:solidFill>
                    <a:schemeClr val="bg1"/>
                  </a:solidFill>
                </a:rPr>
                <a:t>fileSize</a:t>
              </a:r>
              <a:r>
                <a:rPr lang="en-US" dirty="0">
                  <a:solidFill>
                    <a:schemeClr val="bg1"/>
                  </a:solidFill>
                </a:rPr>
                <a:t>/#slaves]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chemeClr val="bg1"/>
                  </a:solidFill>
                </a:rPr>
                <a:t>with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err="1" smtClean="0">
                  <a:solidFill>
                    <a:schemeClr val="bg1"/>
                  </a:solidFill>
                </a:rPr>
                <a:t>rand%filesize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623915" y="3416603"/>
            <a:ext cx="386902" cy="12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652403" y="3418420"/>
            <a:ext cx="378622" cy="8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7797"/>
              </p:ext>
            </p:extLst>
          </p:nvPr>
        </p:nvGraphicFramePr>
        <p:xfrm>
          <a:off x="533815" y="4343400"/>
          <a:ext cx="6237514" cy="220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851"/>
                <a:gridCol w="3755663"/>
              </a:tblGrid>
              <a:tr h="292712">
                <a:tc>
                  <a:txBody>
                    <a:bodyPr/>
                    <a:lstStyle/>
                    <a:p>
                      <a:r>
                        <a:rPr lang="en-US" dirty="0" smtClean="0"/>
                        <a:t>Info Stored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File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C:\Users\Owner\Documents\file1.txt</a:t>
                      </a:r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en-US" dirty="0" smtClean="0"/>
                        <a:t>Bulk file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C:\Diss\stores\bulks\nickname1.BULK</a:t>
                      </a:r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23562452</a:t>
                      </a:r>
                    </a:p>
                  </a:txBody>
                  <a:tcPr/>
                </a:tc>
              </a:tr>
              <a:tr h="292712">
                <a:tc>
                  <a:txBody>
                    <a:bodyPr/>
                    <a:lstStyle/>
                    <a:p>
                      <a:r>
                        <a:rPr lang="en-US" dirty="0" smtClean="0"/>
                        <a:t>Piece</a:t>
                      </a:r>
                      <a:r>
                        <a:rPr lang="en-US" baseline="0" dirty="0" smtClean="0"/>
                        <a:t> File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nickname2.PIECE</a:t>
                      </a:r>
                      <a:endParaRPr lang="en-US" dirty="0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en-US" dirty="0" smtClean="0"/>
                        <a:t>Slave Stored Upon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android_hostname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Our design makes use of the fact that the average user has multiple devices (Desktop, Laptop, Smart Phone, and/or Tablet). It isn't difficult for an attacker to gain control of one device, but it is very unlikely they would be able to compromise all.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Our demonstration will incorporate two Windows PC, and two Android Devices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We provide protection by incorporating these in 3 ways: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The password may be entered across all devices</a:t>
            </a:r>
          </a:p>
          <a:p>
            <a:pPr lvl="2"/>
            <a:r>
              <a:rPr lang="en-US" sz="1800" dirty="0" smtClean="0">
                <a:solidFill>
                  <a:srgbClr val="002060"/>
                </a:solidFill>
              </a:rPr>
              <a:t>No one device will see the complete password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A file's encryption/decryption is dependent on multiple devices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File is split, and pieces are spread to multiple devices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457200" y="1325563"/>
            <a:ext cx="2971800" cy="1371600"/>
          </a:xfrm>
          <a:prstGeom prst="roundRect">
            <a:avLst>
              <a:gd name="adj" fmla="val 116"/>
            </a:avLst>
          </a:prstGeom>
          <a:solidFill>
            <a:schemeClr val="tx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 anchor="ctr" anchorCtr="1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chemeClr val="bg1"/>
                </a:solidFill>
              </a:rPr>
              <a:t>1st Demo </a:t>
            </a:r>
            <a:r>
              <a:rPr lang="en-US" dirty="0">
                <a:solidFill>
                  <a:schemeClr val="bg1"/>
                </a:solidFill>
              </a:rPr>
              <a:t>(3/4)</a:t>
            </a:r>
          </a:p>
          <a:p>
            <a:pPr marL="285750" indent="-285750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Password Authentication</a:t>
            </a:r>
          </a:p>
          <a:p>
            <a:pPr marL="285750" indent="-285750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Send file around loop</a:t>
            </a:r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457200" y="3154363"/>
            <a:ext cx="2971800" cy="1371600"/>
          </a:xfrm>
          <a:prstGeom prst="roundRect">
            <a:avLst>
              <a:gd name="adj" fmla="val 116"/>
            </a:avLst>
          </a:prstGeom>
          <a:solidFill>
            <a:schemeClr val="tx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 anchor="ctr" anchorCtr="1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chemeClr val="bg1"/>
                </a:solidFill>
              </a:rPr>
              <a:t>2nd Demo </a:t>
            </a:r>
            <a:r>
              <a:rPr lang="en-US" dirty="0">
                <a:solidFill>
                  <a:schemeClr val="bg1"/>
                </a:solidFill>
              </a:rPr>
              <a:t>(4/1)</a:t>
            </a:r>
          </a:p>
          <a:p>
            <a:pPr marL="285750" indent="-285750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Generate Index File</a:t>
            </a:r>
          </a:p>
          <a:p>
            <a:pPr marL="285750" indent="-285750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Add encryption layers</a:t>
            </a:r>
          </a:p>
          <a:p>
            <a:pPr marL="285750" indent="-285750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Splitting/Merging</a:t>
            </a: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457200" y="4983163"/>
            <a:ext cx="2971800" cy="1371600"/>
          </a:xfrm>
          <a:prstGeom prst="roundRect">
            <a:avLst>
              <a:gd name="adj" fmla="val 116"/>
            </a:avLst>
          </a:prstGeom>
          <a:solidFill>
            <a:schemeClr val="tx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5000" rIns="90000" bIns="45000" anchor="ctr" anchorCtr="1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chemeClr val="bg1"/>
                </a:solidFill>
              </a:rPr>
              <a:t>Final Demo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Generate Protect File</a:t>
            </a:r>
          </a:p>
          <a:p>
            <a:pPr marL="285750" indent="-285750">
              <a:buClrTx/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Encrypt and hide all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		stored </a:t>
            </a:r>
            <a:r>
              <a:rPr lang="en-US" dirty="0">
                <a:solidFill>
                  <a:schemeClr val="bg1"/>
                </a:solidFill>
              </a:rPr>
              <a:t>information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" y="360363"/>
            <a:ext cx="8458200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133850" y="808037"/>
            <a:ext cx="48006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Generate/Store Keys and Host Listing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/>
              <a:t>“Address Book”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Distribute/store seeds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Collect/Cipher Password letters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Server Hashing/Comparing/Storing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Device coordination to make a loop</a:t>
            </a:r>
          </a:p>
          <a:p>
            <a:endParaRPr lang="en-US" dirty="0"/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3429000" y="819944"/>
            <a:ext cx="685800" cy="1877219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114800" y="2925763"/>
            <a:ext cx="52578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Encrypting Communication Channels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Generating/Storing information to 			 </a:t>
            </a:r>
            <a:r>
              <a:rPr lang="en-US" dirty="0" smtClean="0"/>
              <a:t>encrypt/decrypt </a:t>
            </a:r>
            <a:r>
              <a:rPr lang="en-US" dirty="0"/>
              <a:t>file being passed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Splitting File/Storing information to merge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Merging File/Clean up info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3429000" y="2925763"/>
            <a:ext cx="685800" cy="16002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114800" y="4708526"/>
            <a:ext cx="48006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Splitting/Merging index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Protect file to handle all index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Encrypting/Decrypting/Splitting/Merging protect file, </a:t>
            </a:r>
            <a:r>
              <a:rPr lang="en-US" dirty="0" err="1"/>
              <a:t>comm</a:t>
            </a:r>
            <a:r>
              <a:rPr lang="en-US" dirty="0"/>
              <a:t> keys, </a:t>
            </a:r>
            <a:r>
              <a:rPr lang="en-US" dirty="0" err="1"/>
              <a:t>HostList</a:t>
            </a:r>
            <a:r>
              <a:rPr lang="en-US" dirty="0"/>
              <a:t>, IP List, and seed storage.</a:t>
            </a:r>
          </a:p>
          <a:p>
            <a:endParaRPr lang="en-US" dirty="0"/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3429000" y="4708526"/>
            <a:ext cx="685800" cy="16002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0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600" b="1" u="sng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Detailed Process </a:t>
            </a:r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79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 bwMode="auto">
          <a:xfrm>
            <a:off x="4800600" y="1961992"/>
            <a:ext cx="1219200" cy="97431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" name="Flowchart: Document 17"/>
          <p:cNvSpPr/>
          <p:nvPr/>
        </p:nvSpPr>
        <p:spPr bwMode="auto">
          <a:xfrm>
            <a:off x="6174808" y="1981726"/>
            <a:ext cx="1219200" cy="978562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Flowchart: Document 18"/>
          <p:cNvSpPr/>
          <p:nvPr/>
        </p:nvSpPr>
        <p:spPr bwMode="auto">
          <a:xfrm>
            <a:off x="7546409" y="1961791"/>
            <a:ext cx="1219200" cy="971306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0557" y="1978755"/>
            <a:ext cx="11792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Host List File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66366" y="1997923"/>
            <a:ext cx="11792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Comm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Key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3858" y="1997923"/>
            <a:ext cx="120015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IP List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4840515" y="3110781"/>
            <a:ext cx="3925094" cy="772175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5430157" y="4111557"/>
            <a:ext cx="2875643" cy="1219200"/>
          </a:xfrm>
          <a:prstGeom prst="flowChartProcess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9374" y="4546173"/>
            <a:ext cx="251720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AddressBook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AddressBook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This </a:t>
            </a:r>
            <a:r>
              <a:rPr lang="en-US" sz="2000" b="1" dirty="0"/>
              <a:t>module manages a list of Device objects, each containing: </a:t>
            </a:r>
          </a:p>
          <a:p>
            <a:r>
              <a:rPr lang="en-US" sz="2000" dirty="0"/>
              <a:t>Hostnames</a:t>
            </a:r>
          </a:p>
          <a:p>
            <a:r>
              <a:rPr lang="en-US" sz="2000" dirty="0" err="1"/>
              <a:t>Ip</a:t>
            </a:r>
            <a:r>
              <a:rPr lang="en-US" sz="2000" dirty="0"/>
              <a:t> Addresses</a:t>
            </a:r>
          </a:p>
          <a:p>
            <a:r>
              <a:rPr lang="en-US" sz="2000" dirty="0"/>
              <a:t>Communication Keys</a:t>
            </a:r>
          </a:p>
          <a:p>
            <a:pPr marL="0" indent="0">
              <a:buNone/>
            </a:pPr>
            <a:r>
              <a:rPr lang="en-US" sz="2000" dirty="0" smtClean="0"/>
              <a:t>One for each device configured </a:t>
            </a:r>
            <a:r>
              <a:rPr lang="en-US" sz="2000" dirty="0"/>
              <a:t>in the “System Initialization” phase.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A user may choose to connect all these devices, or only use a portion of them for a particular file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73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eft Brace 45"/>
          <p:cNvSpPr/>
          <p:nvPr/>
        </p:nvSpPr>
        <p:spPr bwMode="auto">
          <a:xfrm>
            <a:off x="4091556" y="-1744014"/>
            <a:ext cx="574675" cy="8382000"/>
          </a:xfrm>
          <a:prstGeom prst="leftBrace">
            <a:avLst>
              <a:gd name="adj1" fmla="val 12490"/>
              <a:gd name="adj2" fmla="val 7978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98260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660" y="152610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Choosing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Devices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14910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7310" y="165492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 In</a:t>
            </a:r>
          </a:p>
        </p:txBody>
      </p: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 bwMode="auto">
          <a:xfrm>
            <a:off x="2879460" y="1829904"/>
            <a:ext cx="73545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826450" y="3493195"/>
            <a:ext cx="16764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Handshake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6179955" y="3210979"/>
            <a:ext cx="1981200" cy="9144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32355" y="3235561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Session Host List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295138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95372" y="165492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Protect/Unprotect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5596110" y="1829904"/>
            <a:ext cx="69926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67"/>
          <p:cNvSpPr/>
          <p:nvPr/>
        </p:nvSpPr>
        <p:spPr bwMode="auto">
          <a:xfrm>
            <a:off x="674050" y="4414592"/>
            <a:ext cx="1981200" cy="9144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4022" y="4567991"/>
            <a:ext cx="186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“Hello”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 slave devices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3357396" y="3210979"/>
            <a:ext cx="1981200" cy="9144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34733" y="3235561"/>
            <a:ext cx="1861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reciept</a:t>
            </a:r>
            <a:r>
              <a:rPr lang="en-US" dirty="0">
                <a:solidFill>
                  <a:schemeClr val="bg1"/>
                </a:solidFill>
              </a:rPr>
              <a:t> of “ACK”, update </a:t>
            </a:r>
            <a:r>
              <a:rPr lang="en-US" dirty="0" err="1">
                <a:solidFill>
                  <a:schemeClr val="bg1"/>
                </a:solidFill>
              </a:rPr>
              <a:t>bool</a:t>
            </a:r>
            <a:r>
              <a:rPr lang="en-US" dirty="0">
                <a:solidFill>
                  <a:schemeClr val="bg1"/>
                </a:solidFill>
              </a:rPr>
              <a:t> connected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322348" y="2664100"/>
            <a:ext cx="2593567" cy="307292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791" y="273367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On opening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3104883" y="2680565"/>
            <a:ext cx="2593567" cy="175860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68642" y="273367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While 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5873772" y="2680566"/>
            <a:ext cx="2593567" cy="397098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29959" y="273367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On “Done” 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179955" y="5583629"/>
            <a:ext cx="1981200" cy="9144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32355" y="5740657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Unlock Log In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Option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79955" y="4414592"/>
            <a:ext cx="1981200" cy="9144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32355" y="4439174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Server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With Session </a:t>
            </a:r>
            <a:r>
              <a:rPr lang="en-US" dirty="0" err="1">
                <a:solidFill>
                  <a:schemeClr val="bg1"/>
                </a:solidFill>
              </a:rPr>
              <a:t>HostList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29" idx="2"/>
            <a:endCxn id="34" idx="0"/>
          </p:cNvCxnSpPr>
          <p:nvPr/>
        </p:nvCxnSpPr>
        <p:spPr bwMode="auto">
          <a:xfrm>
            <a:off x="7170555" y="4125379"/>
            <a:ext cx="0" cy="2892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34" idx="2"/>
            <a:endCxn id="91" idx="0"/>
          </p:cNvCxnSpPr>
          <p:nvPr/>
        </p:nvCxnSpPr>
        <p:spPr bwMode="auto">
          <a:xfrm>
            <a:off x="7170555" y="5328992"/>
            <a:ext cx="0" cy="2546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674050" y="3210979"/>
            <a:ext cx="1981200" cy="9144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4022" y="3364378"/>
            <a:ext cx="186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“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64650" y="4125379"/>
            <a:ext cx="0" cy="2892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Overview</a:t>
            </a:r>
            <a:r>
              <a:rPr lang="en-US" u="none" dirty="0"/>
              <a:t>: </a:t>
            </a:r>
            <a:r>
              <a:rPr lang="en-US" b="0" u="none" dirty="0"/>
              <a:t>Master </a:t>
            </a:r>
            <a:r>
              <a:rPr lang="en-US" b="0" u="none" dirty="0" smtClean="0"/>
              <a:t>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Line 1"/>
          <p:cNvSpPr>
            <a:spLocks noChangeShapeType="1"/>
          </p:cNvSpPr>
          <p:nvPr/>
        </p:nvSpPr>
        <p:spPr bwMode="auto">
          <a:xfrm>
            <a:off x="6399212" y="-83286"/>
            <a:ext cx="1588" cy="6858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2743200" y="0"/>
            <a:ext cx="1588" cy="6858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253491" y="2737798"/>
            <a:ext cx="3200400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marL="1884363" lvl="2" indent="-511175" hangingPunct="1">
              <a:tabLst>
                <a:tab pos="1884363" algn="l"/>
                <a:tab pos="2341563" algn="l"/>
                <a:tab pos="2798763" algn="l"/>
                <a:tab pos="3255963" algn="l"/>
                <a:tab pos="3713163" algn="l"/>
                <a:tab pos="4170363" algn="l"/>
                <a:tab pos="4627563" algn="l"/>
                <a:tab pos="5084763" algn="l"/>
                <a:tab pos="5541963" algn="l"/>
                <a:tab pos="5999163" algn="l"/>
                <a:tab pos="6456363" algn="l"/>
                <a:tab pos="6913563" algn="l"/>
                <a:tab pos="7370763" algn="l"/>
                <a:tab pos="7827963" algn="l"/>
                <a:tab pos="8285163" algn="l"/>
                <a:tab pos="8742363" algn="l"/>
                <a:tab pos="9199563" algn="l"/>
                <a:tab pos="9656763" algn="l"/>
                <a:tab pos="10113963" algn="l"/>
                <a:tab pos="10571163" algn="l"/>
                <a:tab pos="11028363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Seq#1.1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:“Hello”</a:t>
            </a:r>
          </a:p>
          <a:p>
            <a:pPr marL="1884363" lvl="2" indent="-511175" hangingPunct="1">
              <a:tabLst>
                <a:tab pos="1884363" algn="l"/>
                <a:tab pos="2341563" algn="l"/>
                <a:tab pos="2798763" algn="l"/>
                <a:tab pos="3255963" algn="l"/>
                <a:tab pos="3713163" algn="l"/>
                <a:tab pos="4170363" algn="l"/>
                <a:tab pos="4627563" algn="l"/>
                <a:tab pos="5084763" algn="l"/>
                <a:tab pos="5541963" algn="l"/>
                <a:tab pos="5999163" algn="l"/>
                <a:tab pos="6456363" algn="l"/>
                <a:tab pos="6913563" algn="l"/>
                <a:tab pos="7370763" algn="l"/>
                <a:tab pos="7827963" algn="l"/>
                <a:tab pos="8285163" algn="l"/>
                <a:tab pos="8742363" algn="l"/>
                <a:tab pos="9199563" algn="l"/>
                <a:tab pos="9656763" algn="l"/>
                <a:tab pos="10113963" algn="l"/>
                <a:tab pos="10571163" algn="l"/>
                <a:tab pos="11028363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	1::</a:t>
            </a:r>
            <a:endParaRPr lang="en-US" dirty="0">
              <a:solidFill>
                <a:srgbClr val="0070C0"/>
              </a:solidFill>
              <a:latin typeface="Calibri" charset="0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735013"/>
            <a:ext cx="2109787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04876"/>
            <a:ext cx="16002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04473" y="584621"/>
            <a:ext cx="2210455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u="sng" dirty="0" smtClean="0">
                <a:solidFill>
                  <a:srgbClr val="002060"/>
                </a:solidFill>
                <a:latin typeface="Calibri" charset="0"/>
              </a:rPr>
              <a:t>Slave Devices(s)</a:t>
            </a:r>
            <a:endParaRPr lang="en-US" sz="2400" b="1" u="sng" dirty="0">
              <a:solidFill>
                <a:srgbClr val="002060"/>
              </a:solidFill>
              <a:latin typeface="Calibri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600994" y="507938"/>
            <a:ext cx="2013285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u="sng" dirty="0" smtClean="0">
                <a:solidFill>
                  <a:srgbClr val="002060"/>
                </a:solidFill>
                <a:latin typeface="Calibri" charset="0"/>
              </a:rPr>
              <a:t>Master Device</a:t>
            </a:r>
            <a:endParaRPr lang="en-US" sz="2400" b="1" u="sng" dirty="0">
              <a:solidFill>
                <a:srgbClr val="002060"/>
              </a:solidFill>
              <a:latin typeface="Calibri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872532" y="157454"/>
            <a:ext cx="3410047" cy="58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 anchor="ctr">
            <a:spAutoFit/>
          </a:bodyPr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Choose Devices</a:t>
            </a:r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0" y="952500"/>
            <a:ext cx="12890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023054" y="1923595"/>
            <a:ext cx="1002303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u="sng" dirty="0">
                <a:solidFill>
                  <a:srgbClr val="002060"/>
                </a:solidFill>
                <a:latin typeface="Calibri" charset="0"/>
              </a:rPr>
              <a:t>Server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743200" y="0"/>
            <a:ext cx="3657600" cy="85804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AutoShape 13"/>
          <p:cNvSpPr>
            <a:spLocks/>
          </p:cNvSpPr>
          <p:nvPr/>
        </p:nvSpPr>
        <p:spPr bwMode="auto">
          <a:xfrm flipH="1" flipV="1">
            <a:off x="1892300" y="3117114"/>
            <a:ext cx="5715000" cy="228600"/>
          </a:xfrm>
          <a:prstGeom prst="rightArrow">
            <a:avLst>
              <a:gd name="adj1" fmla="val 36796"/>
              <a:gd name="adj2" fmla="val 333912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AutoShape 14"/>
          <p:cNvSpPr>
            <a:spLocks/>
          </p:cNvSpPr>
          <p:nvPr/>
        </p:nvSpPr>
        <p:spPr bwMode="auto">
          <a:xfrm flipV="1">
            <a:off x="1425462" y="3675914"/>
            <a:ext cx="5943600" cy="228600"/>
          </a:xfrm>
          <a:prstGeom prst="rightArrow">
            <a:avLst>
              <a:gd name="adj1" fmla="val 36796"/>
              <a:gd name="adj2" fmla="val 347269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805543" y="3314700"/>
            <a:ext cx="4572000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Seq#1.2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: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Ack1</a:t>
            </a:r>
            <a:endParaRPr lang="en-US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20496" name="AutoShape 16"/>
          <p:cNvSpPr>
            <a:spLocks/>
          </p:cNvSpPr>
          <p:nvPr/>
        </p:nvSpPr>
        <p:spPr bwMode="auto">
          <a:xfrm flipH="1">
            <a:off x="5377543" y="4992687"/>
            <a:ext cx="3505200" cy="228600"/>
          </a:xfrm>
          <a:prstGeom prst="rightArrow">
            <a:avLst>
              <a:gd name="adj1" fmla="val 33648"/>
              <a:gd name="adj2" fmla="val 332435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400800" y="4413664"/>
            <a:ext cx="4572000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Seq#2.1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:“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Prep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”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	2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::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C(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Hostname:Hostname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)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3250657" y="5180694"/>
            <a:ext cx="1549400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Seq#2.2: 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Ack2</a:t>
            </a:r>
            <a:endParaRPr lang="en-US" dirty="0">
              <a:solidFill>
                <a:srgbClr val="0070C0"/>
              </a:solidFill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9680" y="4217622"/>
            <a:ext cx="2793374" cy="2514600"/>
            <a:chOff x="25629" y="4343400"/>
            <a:chExt cx="2793374" cy="2514600"/>
          </a:xfrm>
        </p:grpSpPr>
        <p:grpSp>
          <p:nvGrpSpPr>
            <p:cNvPr id="5" name="Group 4"/>
            <p:cNvGrpSpPr/>
            <p:nvPr/>
          </p:nvGrpSpPr>
          <p:grpSpPr>
            <a:xfrm>
              <a:off x="25629" y="4343400"/>
              <a:ext cx="2640409" cy="2514600"/>
              <a:chOff x="25629" y="4343400"/>
              <a:chExt cx="2640409" cy="25146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5629" y="4343400"/>
                <a:ext cx="2209800" cy="2514600"/>
                <a:chOff x="25629" y="4343400"/>
                <a:chExt cx="2209800" cy="2514600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47457" y="4343400"/>
                  <a:ext cx="2187972" cy="2514600"/>
                </a:xfrm>
                <a:prstGeom prst="roundRect">
                  <a:avLst/>
                </a:prstGeom>
                <a:gradFill flip="none" rotWithShape="1">
                  <a:gsLst>
                    <a:gs pos="74000">
                      <a:srgbClr val="CEDAF0"/>
                    </a:gs>
                    <a:gs pos="6000">
                      <a:srgbClr val="D9E2F3"/>
                    </a:gs>
                    <a:gs pos="43000">
                      <a:schemeClr val="accent1">
                        <a:tint val="44500"/>
                        <a:satMod val="160000"/>
                      </a:schemeClr>
                    </a:gs>
                    <a:gs pos="95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utoShape 23"/>
                <p:cNvSpPr>
                  <a:spLocks/>
                </p:cNvSpPr>
                <p:nvPr/>
              </p:nvSpPr>
              <p:spPr bwMode="auto">
                <a:xfrm>
                  <a:off x="151210" y="5154056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gradFill rotWithShape="0">
                  <a:gsLst>
                    <a:gs pos="0">
                      <a:srgbClr val="A6A6FF"/>
                    </a:gs>
                    <a:gs pos="100000">
                      <a:srgbClr val="E7E7FF"/>
                    </a:gs>
                  </a:gsLst>
                  <a:lin ang="16200000" scaled="1"/>
                </a:gra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23"/>
                <p:cNvSpPr>
                  <a:spLocks/>
                </p:cNvSpPr>
                <p:nvPr/>
              </p:nvSpPr>
              <p:spPr bwMode="auto">
                <a:xfrm>
                  <a:off x="151210" y="5722749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solidFill>
                  <a:srgbClr val="002060"/>
                </a:soli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5629" y="5516591"/>
                  <a:ext cx="2209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Slave/Slave</a:t>
                  </a:r>
                </a:p>
                <a:p>
                  <a:endParaRPr lang="en-US" b="1" dirty="0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4" name="AutoShape 23"/>
                <p:cNvSpPr>
                  <a:spLocks/>
                </p:cNvSpPr>
                <p:nvPr/>
              </p:nvSpPr>
              <p:spPr bwMode="auto">
                <a:xfrm>
                  <a:off x="151210" y="6364129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solidFill>
                  <a:schemeClr val="accent6">
                    <a:lumMod val="75000"/>
                  </a:schemeClr>
                </a:soli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5629" y="6157971"/>
                  <a:ext cx="2209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Device/Server</a:t>
                  </a:r>
                </a:p>
                <a:p>
                  <a:endParaRPr lang="en-US" b="1" dirty="0" smtClean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47457" y="4921031"/>
                <a:ext cx="26185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Master/Slave</a:t>
                </a:r>
              </a:p>
              <a:p>
                <a:endParaRPr lang="en-US" b="1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00422" y="4445655"/>
              <a:ext cx="26185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>
                  <a:solidFill>
                    <a:srgbClr val="0070C0"/>
                  </a:solidFill>
                </a:rPr>
                <a:t>Key:</a:t>
              </a:r>
              <a:endParaRPr lang="en-US" b="1" u="sng" dirty="0" smtClean="0">
                <a:solidFill>
                  <a:srgbClr val="0070C0"/>
                </a:solidFill>
              </a:endParaRPr>
            </a:p>
            <a:p>
              <a:endParaRPr lang="en-US" b="1" dirty="0" smtClean="0">
                <a:solidFill>
                  <a:srgbClr val="0070C0"/>
                </a:solidFill>
              </a:endParaRPr>
            </a:p>
          </p:txBody>
        </p:sp>
      </p:grpSp>
      <p:sp>
        <p:nvSpPr>
          <p:cNvPr id="31" name="AutoShape 16"/>
          <p:cNvSpPr>
            <a:spLocks/>
          </p:cNvSpPr>
          <p:nvPr/>
        </p:nvSpPr>
        <p:spPr bwMode="auto">
          <a:xfrm flipH="1">
            <a:off x="3863862" y="5557227"/>
            <a:ext cx="3505200" cy="228600"/>
          </a:xfrm>
          <a:prstGeom prst="rightArrow">
            <a:avLst>
              <a:gd name="adj1" fmla="val 33648"/>
              <a:gd name="adj2" fmla="val 332435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28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eft Brace 24"/>
          <p:cNvSpPr/>
          <p:nvPr/>
        </p:nvSpPr>
        <p:spPr bwMode="auto">
          <a:xfrm>
            <a:off x="4412410" y="-1524000"/>
            <a:ext cx="574675" cy="7855632"/>
          </a:xfrm>
          <a:prstGeom prst="leftBrace">
            <a:avLst>
              <a:gd name="adj1" fmla="val 12490"/>
              <a:gd name="adj2" fmla="val 5178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59590" y="283653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On opening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069035" y="4272190"/>
            <a:ext cx="1981200" cy="10618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5235" y="429697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“</a:t>
            </a:r>
            <a:r>
              <a:rPr lang="en-US" dirty="0" err="1">
                <a:solidFill>
                  <a:schemeClr val="bg1"/>
                </a:solidFill>
              </a:rPr>
              <a:t>KeyPrep</a:t>
            </a:r>
            <a:r>
              <a:rPr lang="en-US" dirty="0">
                <a:solidFill>
                  <a:schemeClr val="bg1"/>
                </a:solidFill>
              </a:rPr>
              <a:t>” with seed package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62852" y="2683827"/>
            <a:ext cx="2593567" cy="295497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069035" y="3313420"/>
            <a:ext cx="1981200" cy="63218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3793" y="3338002"/>
            <a:ext cx="195168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2 rand seeds: (A’,B’)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059635" y="3945604"/>
            <a:ext cx="0" cy="3265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898260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0660" y="152610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Choosing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Devices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14910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7310" y="165492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 In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 bwMode="auto">
          <a:xfrm>
            <a:off x="2879460" y="1829904"/>
            <a:ext cx="73545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6295138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95372" y="165492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Protect/Unprotect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5596110" y="1829904"/>
            <a:ext cx="69926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Session Overview</a:t>
            </a:r>
            <a:r>
              <a:rPr lang="en-US" u="none" dirty="0"/>
              <a:t>: </a:t>
            </a:r>
            <a:r>
              <a:rPr lang="en-US" b="0" u="none" dirty="0"/>
              <a:t>Master </a:t>
            </a:r>
            <a:r>
              <a:rPr lang="en-US" b="0" u="none" dirty="0" smtClean="0"/>
              <a:t>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62000" y="1297398"/>
            <a:ext cx="1981200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0" y="1299395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 </a:t>
            </a:r>
            <a:r>
              <a:rPr lang="en-US" dirty="0" err="1" smtClean="0">
                <a:solidFill>
                  <a:schemeClr val="bg1"/>
                </a:solidFill>
              </a:rPr>
              <a:t>recieving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solidFill>
                  <a:schemeClr val="bg1"/>
                </a:solidFill>
              </a:rPr>
              <a:t>KeyPrep</a:t>
            </a:r>
            <a:r>
              <a:rPr lang="en-US" dirty="0" smtClean="0">
                <a:solidFill>
                  <a:schemeClr val="bg1"/>
                </a:solidFill>
              </a:rPr>
              <a:t>” +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Seeds(A’,B’)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15974" y="2887393"/>
            <a:ext cx="1976724" cy="6321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2187" y="3028501"/>
            <a:ext cx="192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 Synch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57200" y="360363"/>
            <a:ext cx="8686800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u="sng" dirty="0" smtClean="0">
                <a:solidFill>
                  <a:srgbClr val="000000"/>
                </a:solidFill>
                <a:latin typeface="Calibri" charset="0"/>
              </a:rPr>
              <a:t>Preparation for Password Entry: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 charset="0"/>
              </a:rPr>
              <a:t>Slave Device</a:t>
            </a:r>
            <a:endParaRPr lang="en-US" sz="3200" b="1" u="sng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" name="Left Brace 13"/>
          <p:cNvSpPr/>
          <p:nvPr/>
        </p:nvSpPr>
        <p:spPr bwMode="auto">
          <a:xfrm>
            <a:off x="3951661" y="-1524000"/>
            <a:ext cx="781890" cy="8161986"/>
          </a:xfrm>
          <a:prstGeom prst="leftBrace">
            <a:avLst>
              <a:gd name="adj1" fmla="val 21880"/>
              <a:gd name="adj2" fmla="val 809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2" name="Left Brace 31"/>
          <p:cNvSpPr/>
          <p:nvPr/>
        </p:nvSpPr>
        <p:spPr bwMode="auto">
          <a:xfrm>
            <a:off x="3951661" y="1248230"/>
            <a:ext cx="750235" cy="5323460"/>
          </a:xfrm>
          <a:prstGeom prst="leftBrace">
            <a:avLst>
              <a:gd name="adj1" fmla="val 41371"/>
              <a:gd name="adj2" fmla="val 3960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272901" y="4476452"/>
            <a:ext cx="1981200" cy="6321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58448" y="4488743"/>
            <a:ext cx="178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Request Server’s Time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6792" y="5755576"/>
            <a:ext cx="1981200" cy="8652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3323" y="5865028"/>
            <a:ext cx="178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tore offset from Device’s Time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752600" y="2700313"/>
            <a:ext cx="1976724" cy="1006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78813" y="2770867"/>
            <a:ext cx="192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Generate Tables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From Seeds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(A,B,A’,B’)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251289" y="2700313"/>
            <a:ext cx="1976724" cy="10063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03714" y="3028501"/>
            <a:ext cx="192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Open Keyboards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Flowchart: Decision 39"/>
          <p:cNvSpPr/>
          <p:nvPr/>
        </p:nvSpPr>
        <p:spPr bwMode="auto">
          <a:xfrm>
            <a:off x="4941829" y="4241713"/>
            <a:ext cx="1551127" cy="1101663"/>
          </a:xfrm>
          <a:prstGeom prst="flowChartDecisio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07792" y="449438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Tolerable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Delay?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43" name="Straight Arrow Connector 42"/>
          <p:cNvCxnSpPr>
            <a:stCxn id="34" idx="3"/>
            <a:endCxn id="40" idx="1"/>
          </p:cNvCxnSpPr>
          <p:nvPr/>
        </p:nvCxnSpPr>
        <p:spPr bwMode="auto">
          <a:xfrm>
            <a:off x="4254101" y="4792544"/>
            <a:ext cx="687728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41" idx="2"/>
            <a:endCxn id="36" idx="0"/>
          </p:cNvCxnSpPr>
          <p:nvPr/>
        </p:nvCxnSpPr>
        <p:spPr bwMode="auto">
          <a:xfrm>
            <a:off x="5717392" y="5417716"/>
            <a:ext cx="0" cy="3378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urved Connector 47"/>
          <p:cNvCxnSpPr>
            <a:stCxn id="40" idx="0"/>
            <a:endCxn id="34" idx="0"/>
          </p:cNvCxnSpPr>
          <p:nvPr/>
        </p:nvCxnSpPr>
        <p:spPr bwMode="auto">
          <a:xfrm rot="16200000" flipH="1" flipV="1">
            <a:off x="4373077" y="3132136"/>
            <a:ext cx="234739" cy="2453892"/>
          </a:xfrm>
          <a:prstGeom prst="curvedConnector3">
            <a:avLst>
              <a:gd name="adj1" fmla="val -97385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4281030" y="3960790"/>
            <a:ext cx="85369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49953" y="5343376"/>
            <a:ext cx="85369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406400" y="2887393"/>
            <a:ext cx="1107991" cy="6321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4500" y="2899684"/>
            <a:ext cx="107860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Reply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solidFill>
                  <a:schemeClr val="bg1"/>
                </a:solidFill>
              </a:rPr>
              <a:t>Ack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>
            <a:stCxn id="61" idx="3"/>
            <a:endCxn id="85" idx="1"/>
          </p:cNvCxnSpPr>
          <p:nvPr/>
        </p:nvCxnSpPr>
        <p:spPr bwMode="auto">
          <a:xfrm>
            <a:off x="1514391" y="3203485"/>
            <a:ext cx="264422" cy="2904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84" idx="3"/>
            <a:endCxn id="9" idx="1"/>
          </p:cNvCxnSpPr>
          <p:nvPr/>
        </p:nvCxnSpPr>
        <p:spPr bwMode="auto">
          <a:xfrm flipV="1">
            <a:off x="3729324" y="3203485"/>
            <a:ext cx="286650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9" idx="3"/>
            <a:endCxn id="90" idx="1"/>
          </p:cNvCxnSpPr>
          <p:nvPr/>
        </p:nvCxnSpPr>
        <p:spPr bwMode="auto">
          <a:xfrm>
            <a:off x="5992698" y="3203485"/>
            <a:ext cx="258591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24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12726" y="4441403"/>
            <a:ext cx="5867400" cy="3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Seq#4.1: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“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TimeReq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”</a:t>
            </a:r>
          </a:p>
        </p:txBody>
      </p:sp>
      <p:sp>
        <p:nvSpPr>
          <p:cNvPr id="20500" name="AutoShape 20"/>
          <p:cNvSpPr>
            <a:spLocks/>
          </p:cNvSpPr>
          <p:nvPr/>
        </p:nvSpPr>
        <p:spPr bwMode="auto">
          <a:xfrm>
            <a:off x="311150" y="4673604"/>
            <a:ext cx="3276600" cy="228600"/>
          </a:xfrm>
          <a:prstGeom prst="rightArrow">
            <a:avLst>
              <a:gd name="adj1" fmla="val 33648"/>
              <a:gd name="adj2" fmla="val 310755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AutoShape 21"/>
          <p:cNvSpPr>
            <a:spLocks/>
          </p:cNvSpPr>
          <p:nvPr/>
        </p:nvSpPr>
        <p:spPr bwMode="auto">
          <a:xfrm flipH="1">
            <a:off x="5505452" y="4672016"/>
            <a:ext cx="3505200" cy="228600"/>
          </a:xfrm>
          <a:prstGeom prst="rightArrow">
            <a:avLst>
              <a:gd name="adj1" fmla="val 33648"/>
              <a:gd name="adj2" fmla="val 332435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7110413" y="4497759"/>
            <a:ext cx="5867400" cy="3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Seq#4.1: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“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TimeReq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”</a:t>
            </a:r>
          </a:p>
        </p:txBody>
      </p:sp>
      <p:sp>
        <p:nvSpPr>
          <p:cNvPr id="20503" name="AutoShape 23"/>
          <p:cNvSpPr>
            <a:spLocks/>
          </p:cNvSpPr>
          <p:nvPr/>
        </p:nvSpPr>
        <p:spPr bwMode="auto">
          <a:xfrm>
            <a:off x="5241926" y="5332414"/>
            <a:ext cx="1828800" cy="228600"/>
          </a:xfrm>
          <a:prstGeom prst="rightArrow">
            <a:avLst>
              <a:gd name="adj1" fmla="val 33648"/>
              <a:gd name="adj2" fmla="val 173444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AutoShape 24"/>
          <p:cNvSpPr>
            <a:spLocks/>
          </p:cNvSpPr>
          <p:nvPr/>
        </p:nvSpPr>
        <p:spPr bwMode="auto">
          <a:xfrm flipH="1">
            <a:off x="2041526" y="5332414"/>
            <a:ext cx="1828800" cy="228600"/>
          </a:xfrm>
          <a:prstGeom prst="rightArrow">
            <a:avLst>
              <a:gd name="adj1" fmla="val 33648"/>
              <a:gd name="adj2" fmla="val 173444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2803526" y="5101801"/>
            <a:ext cx="5867400" cy="3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Seq#4.2: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“Time”::C(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ServerTimeMillis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)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212726" y="5705847"/>
            <a:ext cx="5867400" cy="3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Seq#4.3: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“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Ack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”</a:t>
            </a:r>
          </a:p>
        </p:txBody>
      </p:sp>
      <p:sp>
        <p:nvSpPr>
          <p:cNvPr id="20507" name="AutoShape 27"/>
          <p:cNvSpPr>
            <a:spLocks/>
          </p:cNvSpPr>
          <p:nvPr/>
        </p:nvSpPr>
        <p:spPr bwMode="auto">
          <a:xfrm>
            <a:off x="365126" y="5936460"/>
            <a:ext cx="3276600" cy="228600"/>
          </a:xfrm>
          <a:prstGeom prst="rightArrow">
            <a:avLst>
              <a:gd name="adj1" fmla="val 33648"/>
              <a:gd name="adj2" fmla="val 310755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AutoShape 28"/>
          <p:cNvSpPr>
            <a:spLocks/>
          </p:cNvSpPr>
          <p:nvPr/>
        </p:nvSpPr>
        <p:spPr bwMode="auto">
          <a:xfrm flipH="1">
            <a:off x="5241926" y="5936460"/>
            <a:ext cx="3505200" cy="228600"/>
          </a:xfrm>
          <a:prstGeom prst="rightArrow">
            <a:avLst>
              <a:gd name="adj1" fmla="val 33648"/>
              <a:gd name="adj2" fmla="val 332435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7491413" y="5705847"/>
            <a:ext cx="5867400" cy="3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Seq#4.3: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“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Ack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”</a:t>
            </a:r>
          </a:p>
        </p:txBody>
      </p:sp>
      <p:sp>
        <p:nvSpPr>
          <p:cNvPr id="20510" name="AutoShape 30"/>
          <p:cNvSpPr>
            <a:spLocks/>
          </p:cNvSpPr>
          <p:nvPr/>
        </p:nvSpPr>
        <p:spPr bwMode="auto">
          <a:xfrm flipH="1" flipV="1">
            <a:off x="1949450" y="2974984"/>
            <a:ext cx="5475287" cy="228600"/>
          </a:xfrm>
          <a:prstGeom prst="rightArrow">
            <a:avLst>
              <a:gd name="adj1" fmla="val 36796"/>
              <a:gd name="adj2" fmla="val 319906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6435725" y="2740770"/>
            <a:ext cx="5867400" cy="3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Seq#3.1: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“</a:t>
            </a:r>
            <a:r>
              <a:rPr lang="en-US" dirty="0" err="1" smtClean="0">
                <a:solidFill>
                  <a:srgbClr val="0070C0"/>
                </a:solidFill>
                <a:latin typeface="Calibri" charset="0"/>
              </a:rPr>
              <a:t>KeyPrep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”:C(A’,B’)</a:t>
            </a:r>
            <a:endParaRPr lang="en-US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20512" name="AutoShape 32"/>
          <p:cNvSpPr>
            <a:spLocks/>
          </p:cNvSpPr>
          <p:nvPr/>
        </p:nvSpPr>
        <p:spPr bwMode="auto">
          <a:xfrm flipV="1">
            <a:off x="860426" y="3524254"/>
            <a:ext cx="6259513" cy="228600"/>
          </a:xfrm>
          <a:prstGeom prst="rightArrow">
            <a:avLst>
              <a:gd name="adj1" fmla="val 36481"/>
              <a:gd name="adj2" fmla="val 289032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174626" y="3155958"/>
            <a:ext cx="4572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Seq#3.2:“Ack”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-2927925" y="-41417"/>
            <a:ext cx="2955926" cy="2729244"/>
            <a:chOff x="25629" y="4343400"/>
            <a:chExt cx="2793374" cy="25146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629" y="4343400"/>
              <a:ext cx="2640409" cy="2514600"/>
              <a:chOff x="25629" y="4343400"/>
              <a:chExt cx="2640409" cy="25146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5629" y="4343400"/>
                <a:ext cx="2209800" cy="2514600"/>
                <a:chOff x="25629" y="4343400"/>
                <a:chExt cx="2209800" cy="25146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47457" y="4343400"/>
                  <a:ext cx="2187972" cy="2514600"/>
                </a:xfrm>
                <a:prstGeom prst="roundRect">
                  <a:avLst/>
                </a:prstGeom>
                <a:gradFill flip="none" rotWithShape="1">
                  <a:gsLst>
                    <a:gs pos="74000">
                      <a:srgbClr val="CEDAF0"/>
                    </a:gs>
                    <a:gs pos="6000">
                      <a:srgbClr val="D9E2F3"/>
                    </a:gs>
                    <a:gs pos="43000">
                      <a:schemeClr val="accent1">
                        <a:tint val="44500"/>
                        <a:satMod val="160000"/>
                      </a:schemeClr>
                    </a:gs>
                    <a:gs pos="95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utoShape 23"/>
                <p:cNvSpPr>
                  <a:spLocks/>
                </p:cNvSpPr>
                <p:nvPr/>
              </p:nvSpPr>
              <p:spPr bwMode="auto">
                <a:xfrm>
                  <a:off x="151210" y="5154056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gradFill rotWithShape="0">
                  <a:gsLst>
                    <a:gs pos="0">
                      <a:srgbClr val="A6A6FF"/>
                    </a:gs>
                    <a:gs pos="100000">
                      <a:srgbClr val="E7E7FF"/>
                    </a:gs>
                  </a:gsLst>
                  <a:lin ang="16200000" scaled="1"/>
                </a:gra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23"/>
                <p:cNvSpPr>
                  <a:spLocks/>
                </p:cNvSpPr>
                <p:nvPr/>
              </p:nvSpPr>
              <p:spPr bwMode="auto">
                <a:xfrm>
                  <a:off x="151210" y="5722749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solidFill>
                  <a:srgbClr val="002060"/>
                </a:soli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5629" y="5516591"/>
                  <a:ext cx="2209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Slave/Slave</a:t>
                  </a:r>
                </a:p>
                <a:p>
                  <a:endParaRPr lang="en-US" b="1" dirty="0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3" name="AutoShape 23"/>
                <p:cNvSpPr>
                  <a:spLocks/>
                </p:cNvSpPr>
                <p:nvPr/>
              </p:nvSpPr>
              <p:spPr bwMode="auto">
                <a:xfrm>
                  <a:off x="151210" y="6364129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solidFill>
                  <a:schemeClr val="accent6">
                    <a:lumMod val="75000"/>
                  </a:schemeClr>
                </a:soli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5629" y="6157971"/>
                  <a:ext cx="2209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Device/Server</a:t>
                  </a:r>
                </a:p>
                <a:p>
                  <a:endParaRPr lang="en-US" b="1" dirty="0" smtClean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47457" y="4921031"/>
                <a:ext cx="26185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Master/Slave</a:t>
                </a:r>
              </a:p>
              <a:p>
                <a:endParaRPr lang="en-US" b="1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00422" y="4445655"/>
              <a:ext cx="26185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>
                  <a:solidFill>
                    <a:srgbClr val="0070C0"/>
                  </a:solidFill>
                </a:rPr>
                <a:t>Key:</a:t>
              </a:r>
              <a:endParaRPr lang="en-US" b="1" u="sng" dirty="0" smtClean="0">
                <a:solidFill>
                  <a:srgbClr val="0070C0"/>
                </a:solidFill>
              </a:endParaRPr>
            </a:p>
            <a:p>
              <a:endParaRPr lang="en-US" b="1" dirty="0" smtClean="0">
                <a:solidFill>
                  <a:srgbClr val="0070C0"/>
                </a:solidFill>
              </a:endParaRPr>
            </a:p>
          </p:txBody>
        </p:sp>
      </p:grp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872532" y="157454"/>
            <a:ext cx="3410047" cy="58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 anchor="ctr">
            <a:spAutoFit/>
          </a:bodyPr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Key Prep</a:t>
            </a:r>
          </a:p>
        </p:txBody>
      </p:sp>
    </p:spTree>
    <p:extLst>
      <p:ext uri="{BB962C8B-B14F-4D97-AF65-F5344CB8AC3E}">
        <p14:creationId xmlns:p14="http://schemas.microsoft.com/office/powerpoint/2010/main" val="2984786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eft Brace 24"/>
          <p:cNvSpPr/>
          <p:nvPr/>
        </p:nvSpPr>
        <p:spPr bwMode="auto">
          <a:xfrm>
            <a:off x="4412410" y="-1524000"/>
            <a:ext cx="574675" cy="7855632"/>
          </a:xfrm>
          <a:prstGeom prst="leftBrace">
            <a:avLst>
              <a:gd name="adj1" fmla="val 12490"/>
              <a:gd name="adj2" fmla="val 5178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3518622" y="2702596"/>
            <a:ext cx="2593567" cy="19908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24805" y="3338820"/>
            <a:ext cx="1981200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4725" y="3363401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letter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 err="1">
                <a:solidFill>
                  <a:schemeClr val="bg1"/>
                </a:solidFill>
              </a:rPr>
              <a:t>CharPack</a:t>
            </a:r>
            <a:r>
              <a:rPr lang="en-US" dirty="0">
                <a:solidFill>
                  <a:schemeClr val="bg1"/>
                </a:solidFill>
              </a:rPr>
              <a:t> object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9590" y="283653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On opening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65414" y="283653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a key is pressed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98260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0660" y="152610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Choosing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Devices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614910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67310" y="165492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 In</a:t>
            </a:r>
          </a:p>
        </p:txBody>
      </p:sp>
      <p:cxnSp>
        <p:nvCxnSpPr>
          <p:cNvPr id="28" name="Straight Arrow Connector 27"/>
          <p:cNvCxnSpPr>
            <a:stCxn id="23" idx="3"/>
            <a:endCxn id="26" idx="1"/>
          </p:cNvCxnSpPr>
          <p:nvPr/>
        </p:nvCxnSpPr>
        <p:spPr bwMode="auto">
          <a:xfrm>
            <a:off x="2879460" y="1829904"/>
            <a:ext cx="73545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6295138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95372" y="165492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Protect/Unprotect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96110" y="1829904"/>
            <a:ext cx="69926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Session Overview</a:t>
            </a:r>
            <a:r>
              <a:rPr lang="en-US" b="0" u="none" dirty="0"/>
              <a:t>:</a:t>
            </a:r>
            <a:r>
              <a:rPr lang="en-US" u="none" dirty="0"/>
              <a:t> </a:t>
            </a:r>
            <a:r>
              <a:rPr lang="en-US" b="0" u="none" dirty="0"/>
              <a:t>Master </a:t>
            </a:r>
            <a:r>
              <a:rPr lang="en-US" b="0" u="none" dirty="0" smtClean="0"/>
              <a:t>Device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069035" y="4272190"/>
            <a:ext cx="1981200" cy="10618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5235" y="429697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“</a:t>
            </a:r>
            <a:r>
              <a:rPr lang="en-US" dirty="0" err="1">
                <a:solidFill>
                  <a:schemeClr val="bg1"/>
                </a:solidFill>
              </a:rPr>
              <a:t>KeyPrep</a:t>
            </a:r>
            <a:r>
              <a:rPr lang="en-US" dirty="0">
                <a:solidFill>
                  <a:schemeClr val="bg1"/>
                </a:solidFill>
              </a:rPr>
              <a:t>” with seed package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62852" y="2683827"/>
            <a:ext cx="2593567" cy="295497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69035" y="3313420"/>
            <a:ext cx="1981200" cy="63218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83793" y="3338002"/>
            <a:ext cx="195168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2 rand seeds: (A’,B’)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2059635" y="3945604"/>
            <a:ext cx="0" cy="3265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97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Brace 2"/>
          <p:cNvSpPr/>
          <p:nvPr/>
        </p:nvSpPr>
        <p:spPr bwMode="auto">
          <a:xfrm>
            <a:off x="2660650" y="5173765"/>
            <a:ext cx="990600" cy="283122"/>
          </a:xfrm>
          <a:prstGeom prst="bracePai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" name="Double Brace 1"/>
          <p:cNvSpPr/>
          <p:nvPr/>
        </p:nvSpPr>
        <p:spPr bwMode="auto">
          <a:xfrm>
            <a:off x="522684" y="5173765"/>
            <a:ext cx="997744" cy="283122"/>
          </a:xfrm>
          <a:prstGeom prst="bracePai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37344" y="4348956"/>
            <a:ext cx="6996112" cy="123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9040" rIns="90000" bIns="45000"/>
          <a:lstStyle>
            <a:lvl1pPr>
              <a:tabLst>
                <a:tab pos="0" algn="l"/>
                <a:tab pos="708025" algn="l"/>
                <a:tab pos="1431925" algn="l"/>
                <a:tab pos="2155825" algn="l"/>
                <a:tab pos="2879725" algn="l"/>
                <a:tab pos="3603625" algn="l"/>
                <a:tab pos="4343400" algn="l"/>
                <a:tab pos="5051425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708025" algn="l"/>
                <a:tab pos="1431925" algn="l"/>
                <a:tab pos="2155825" algn="l"/>
                <a:tab pos="2879725" algn="l"/>
                <a:tab pos="3603625" algn="l"/>
                <a:tab pos="4343400" algn="l"/>
                <a:tab pos="5051425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708025" algn="l"/>
                <a:tab pos="1431925" algn="l"/>
                <a:tab pos="2155825" algn="l"/>
                <a:tab pos="2879725" algn="l"/>
                <a:tab pos="3603625" algn="l"/>
                <a:tab pos="4343400" algn="l"/>
                <a:tab pos="5051425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708025" algn="l"/>
                <a:tab pos="1431925" algn="l"/>
                <a:tab pos="2155825" algn="l"/>
                <a:tab pos="2879725" algn="l"/>
                <a:tab pos="3603625" algn="l"/>
                <a:tab pos="4343400" algn="l"/>
                <a:tab pos="5051425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708025" algn="l"/>
                <a:tab pos="1431925" algn="l"/>
                <a:tab pos="2155825" algn="l"/>
                <a:tab pos="2879725" algn="l"/>
                <a:tab pos="3603625" algn="l"/>
                <a:tab pos="4343400" algn="l"/>
                <a:tab pos="5051425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08025" algn="l"/>
                <a:tab pos="1431925" algn="l"/>
                <a:tab pos="2155825" algn="l"/>
                <a:tab pos="2879725" algn="l"/>
                <a:tab pos="3603625" algn="l"/>
                <a:tab pos="4343400" algn="l"/>
                <a:tab pos="5051425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08025" algn="l"/>
                <a:tab pos="1431925" algn="l"/>
                <a:tab pos="2155825" algn="l"/>
                <a:tab pos="2879725" algn="l"/>
                <a:tab pos="3603625" algn="l"/>
                <a:tab pos="4343400" algn="l"/>
                <a:tab pos="5051425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08025" algn="l"/>
                <a:tab pos="1431925" algn="l"/>
                <a:tab pos="2155825" algn="l"/>
                <a:tab pos="2879725" algn="l"/>
                <a:tab pos="3603625" algn="l"/>
                <a:tab pos="4343400" algn="l"/>
                <a:tab pos="5051425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08025" algn="l"/>
                <a:tab pos="1431925" algn="l"/>
                <a:tab pos="2155825" algn="l"/>
                <a:tab pos="2879725" algn="l"/>
                <a:tab pos="3603625" algn="l"/>
                <a:tab pos="4343400" algn="l"/>
                <a:tab pos="5051425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sz="1600" u="sng" dirty="0">
                <a:solidFill>
                  <a:srgbClr val="002060"/>
                </a:solidFill>
              </a:rPr>
              <a:t>	</a:t>
            </a:r>
            <a:endParaRPr lang="en-US" sz="1600" b="1" u="sng" dirty="0">
              <a:solidFill>
                <a:srgbClr val="002060"/>
              </a:solidFill>
            </a:endParaRPr>
          </a:p>
          <a:p>
            <a:pPr>
              <a:buClrTx/>
              <a:buFontTx/>
              <a:buNone/>
            </a:pPr>
            <a:r>
              <a:rPr lang="en-US" b="1" u="sng" dirty="0" err="1" smtClean="0">
                <a:solidFill>
                  <a:srgbClr val="002060"/>
                </a:solidFill>
              </a:rPr>
              <a:t>CharPack</a:t>
            </a:r>
            <a:r>
              <a:rPr lang="en-US" b="1" u="sng" dirty="0">
                <a:solidFill>
                  <a:srgbClr val="002060"/>
                </a:solidFill>
              </a:rPr>
              <a:t> </a:t>
            </a:r>
            <a:r>
              <a:rPr lang="en-US" b="1" u="sng" dirty="0" smtClean="0">
                <a:solidFill>
                  <a:srgbClr val="002060"/>
                </a:solidFill>
              </a:rPr>
              <a:t>String format:</a:t>
            </a:r>
          </a:p>
          <a:p>
            <a:pPr>
              <a:buClrTx/>
              <a:buFontTx/>
              <a:buNone/>
            </a:pPr>
            <a:endParaRPr lang="en-US" b="1" u="sng" dirty="0">
              <a:solidFill>
                <a:srgbClr val="002060"/>
              </a:solidFill>
            </a:endParaRPr>
          </a:p>
          <a:p>
            <a:pPr>
              <a:buClrTx/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6" charset="0"/>
              </a:rPr>
              <a:t>“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6" charset="0"/>
              </a:rPr>
              <a:t>ThisValue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6" charset="0"/>
              </a:rPr>
              <a:t> :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6" charset="0"/>
              </a:rPr>
              <a:t>TimeStamp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6" charset="0"/>
              </a:rPr>
              <a:t>: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6" charset="0"/>
              </a:rPr>
              <a:t>NextValue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6" charset="0"/>
              </a:rPr>
              <a:t> %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6" charset="0"/>
              </a:rPr>
              <a:t>ThisValue:TimeStamp:NextValue</a:t>
            </a:r>
            <a:r>
              <a:rPr lang="en-US" sz="1600" b="1" dirty="0">
                <a:solidFill>
                  <a:srgbClr val="002060"/>
                </a:solidFill>
                <a:latin typeface="Times New Roman" pitchFamily="16" charset="0"/>
              </a:rPr>
              <a:t>”</a:t>
            </a:r>
          </a:p>
          <a:p>
            <a:pPr>
              <a:buClrTx/>
              <a:buFontTx/>
              <a:buNone/>
            </a:pPr>
            <a:endParaRPr lang="en-US" sz="16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30188" y="131763"/>
            <a:ext cx="7770812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600" b="1" u="sng" dirty="0">
              <a:solidFill>
                <a:schemeClr val="accent6">
                  <a:lumMod val="75000"/>
                </a:schemeClr>
              </a:solidFill>
              <a:latin typeface="Calibri" charset="0"/>
            </a:endParaRP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221456" y="5822162"/>
            <a:ext cx="2286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For authentication</a:t>
            </a:r>
          </a:p>
          <a:p>
            <a:r>
              <a:rPr lang="en-US" dirty="0">
                <a:solidFill>
                  <a:srgbClr val="002060"/>
                </a:solidFill>
              </a:rPr>
              <a:t>(from old seed: A,B)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3001168" y="5822162"/>
            <a:ext cx="3429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smtClean="0">
                <a:solidFill>
                  <a:srgbClr val="002060"/>
                </a:solidFill>
              </a:rPr>
              <a:t>refreshing server’s hash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(from newly spread seed: A',B')</a:t>
            </a:r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H="1" flipV="1">
            <a:off x="1021556" y="5456885"/>
            <a:ext cx="114300" cy="4330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 flipH="1" flipV="1">
            <a:off x="3155950" y="5456886"/>
            <a:ext cx="229394" cy="3872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5419497" y="2768621"/>
            <a:ext cx="3771900" cy="229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The “Codes” tables will hold values to replace the users chosen character.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There is a unique value for every ASCII character ranging from ‘!’ to ‘~’. 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The “Dummy” tables will hold values to be inserted in the event specific characters are pressed.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601" y="1246419"/>
            <a:ext cx="4965700" cy="3126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This module contains: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Seeds (A,B,A’,B’)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	(A,B</a:t>
            </a:r>
            <a:r>
              <a:rPr lang="en-US" sz="1600" dirty="0">
                <a:solidFill>
                  <a:srgbClr val="002060"/>
                </a:solidFill>
              </a:rPr>
              <a:t>) – retrieved from file system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	(</a:t>
            </a:r>
            <a:r>
              <a:rPr lang="en-US" sz="1600" dirty="0">
                <a:solidFill>
                  <a:srgbClr val="002060"/>
                </a:solidFill>
              </a:rPr>
              <a:t>A’,B’) – generated by master, </a:t>
            </a:r>
            <a:r>
              <a:rPr lang="en-US" sz="1600" dirty="0" smtClean="0">
                <a:solidFill>
                  <a:srgbClr val="002060"/>
                </a:solidFill>
              </a:rPr>
              <a:t>and</a:t>
            </a:r>
          </a:p>
          <a:p>
            <a:r>
              <a:rPr lang="en-US" sz="1600" dirty="0">
                <a:solidFill>
                  <a:srgbClr val="002060"/>
                </a:solidFill>
              </a:rPr>
              <a:t>		</a:t>
            </a:r>
            <a:r>
              <a:rPr lang="en-US" sz="1600" dirty="0" smtClean="0">
                <a:solidFill>
                  <a:srgbClr val="002060"/>
                </a:solidFill>
              </a:rPr>
              <a:t>arrives </a:t>
            </a:r>
            <a:r>
              <a:rPr lang="en-US" sz="1600" dirty="0">
                <a:solidFill>
                  <a:srgbClr val="002060"/>
                </a:solidFill>
              </a:rPr>
              <a:t>with “</a:t>
            </a:r>
            <a:r>
              <a:rPr lang="en-US" sz="1600" dirty="0" err="1">
                <a:solidFill>
                  <a:srgbClr val="002060"/>
                </a:solidFill>
              </a:rPr>
              <a:t>KeyPrep</a:t>
            </a:r>
            <a:r>
              <a:rPr lang="en-US" sz="1600" dirty="0">
                <a:solidFill>
                  <a:srgbClr val="002060"/>
                </a:solidFill>
              </a:rPr>
              <a:t>” </a:t>
            </a:r>
            <a:r>
              <a:rPr lang="en-US" sz="1600" dirty="0" smtClean="0">
                <a:solidFill>
                  <a:srgbClr val="002060"/>
                </a:solidFill>
              </a:rPr>
              <a:t>package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Look </a:t>
            </a:r>
            <a:r>
              <a:rPr lang="en-US" dirty="0">
                <a:solidFill>
                  <a:srgbClr val="002060"/>
                </a:solidFill>
              </a:rPr>
              <a:t>up tables containing pseudo-random, varying-length numbers generated from </a:t>
            </a:r>
            <a:r>
              <a:rPr lang="en-US" dirty="0" smtClean="0">
                <a:solidFill>
                  <a:srgbClr val="002060"/>
                </a:solidFill>
              </a:rPr>
              <a:t>seeds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Offset between device’s system time, and the server’s system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 string which stores the encoded data to be sent for validation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851194" y="409324"/>
            <a:ext cx="2286000" cy="2178768"/>
            <a:chOff x="7178447" y="210651"/>
            <a:chExt cx="2286000" cy="2178768"/>
          </a:xfrm>
        </p:grpSpPr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7241947" y="560619"/>
              <a:ext cx="1778000" cy="457200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Codes[94</a:t>
              </a:r>
              <a:r>
                <a:rPr lang="en-US" dirty="0">
                  <a:solidFill>
                    <a:schemeClr val="bg1"/>
                  </a:solidFill>
                </a:rPr>
                <a:t>]</a:t>
              </a:r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7241947" y="1932219"/>
              <a:ext cx="1778000" cy="457200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err="1" smtClean="0">
                  <a:solidFill>
                    <a:schemeClr val="bg1"/>
                  </a:solidFill>
                </a:rPr>
                <a:t>NextDummy</a:t>
              </a:r>
              <a:r>
                <a:rPr lang="en-US" dirty="0" smtClean="0">
                  <a:solidFill>
                    <a:schemeClr val="bg1"/>
                  </a:solidFill>
                </a:rPr>
                <a:t>[30</a:t>
              </a:r>
              <a:r>
                <a:rPr lang="en-US" dirty="0">
                  <a:solidFill>
                    <a:schemeClr val="bg1"/>
                  </a:solidFill>
                </a:rPr>
                <a:t>]</a:t>
              </a:r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7241947" y="1475019"/>
              <a:ext cx="1778000" cy="457200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err="1" smtClean="0">
                  <a:solidFill>
                    <a:schemeClr val="bg1"/>
                  </a:solidFill>
                </a:rPr>
                <a:t>NextCodes</a:t>
              </a:r>
              <a:r>
                <a:rPr lang="en-US" dirty="0" smtClean="0">
                  <a:solidFill>
                    <a:schemeClr val="bg1"/>
                  </a:solidFill>
                </a:rPr>
                <a:t>[94</a:t>
              </a:r>
              <a:r>
                <a:rPr lang="en-US" dirty="0">
                  <a:solidFill>
                    <a:schemeClr val="bg1"/>
                  </a:solidFill>
                </a:rPr>
                <a:t>]</a:t>
              </a: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7241947" y="1017819"/>
              <a:ext cx="1778000" cy="457200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Dummy[30</a:t>
              </a:r>
              <a:r>
                <a:rPr lang="en-US" dirty="0">
                  <a:solidFill>
                    <a:schemeClr val="bg1"/>
                  </a:solidFill>
                </a:rPr>
                <a:t>]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78447" y="210651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rgbClr val="002060"/>
                  </a:solidFill>
                </a:rPr>
                <a:t>Lookup Tables</a:t>
              </a:r>
            </a:p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CharPack</a:t>
            </a:r>
            <a:r>
              <a:rPr lang="en-US" dirty="0" smtClean="0"/>
              <a:t> Object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06442" y="979722"/>
            <a:ext cx="751796" cy="930740"/>
            <a:chOff x="4779165" y="1108549"/>
            <a:chExt cx="751796" cy="930740"/>
          </a:xfrm>
        </p:grpSpPr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4779166" y="1108549"/>
              <a:ext cx="751795" cy="457200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A  </a:t>
              </a:r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779165" y="1582089"/>
              <a:ext cx="751795" cy="457200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A’ B’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03708" y="241408"/>
            <a:ext cx="1694824" cy="2514600"/>
            <a:chOff x="5530961" y="272165"/>
            <a:chExt cx="1694824" cy="2514600"/>
          </a:xfrm>
        </p:grpSpPr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 rot="5400000">
              <a:off x="5112654" y="1186565"/>
              <a:ext cx="2514600" cy="685799"/>
            </a:xfrm>
            <a:prstGeom prst="rect">
              <a:avLst/>
            </a:prstGeom>
            <a:solidFill>
              <a:srgbClr val="0070C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chemeClr val="bg1"/>
                  </a:solidFill>
                </a:rPr>
                <a:t>Random-Generators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729692" y="1023569"/>
              <a:ext cx="496093" cy="1011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5530961" y="1023569"/>
              <a:ext cx="496093" cy="1011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90611" y="69465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Seeds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61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to be utilized for DISS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0" y="1331912"/>
            <a:ext cx="1874838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39" y="2735262"/>
            <a:ext cx="2286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PC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(Master Device)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18" y="2193924"/>
            <a:ext cx="12763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34774" y="3722686"/>
            <a:ext cx="205263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Android 4.1 </a:t>
            </a:r>
            <a:endParaRPr lang="en-US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Smart Phone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(Slave Device) 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755" y="1103311"/>
            <a:ext cx="22860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705" y="1789111"/>
            <a:ext cx="8572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817" y="1789111"/>
            <a:ext cx="523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346955" y="2951161"/>
            <a:ext cx="2743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MK802 III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Android PC on a stick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Connected to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(Slave Device)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460" y="4876800"/>
            <a:ext cx="6112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**Terminology used throughout: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Master Device – A single PC, which coordinates the operation between devices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Slave Device – The Android application, and possibly other PCs which will perform operations as it receives commands 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55" y="3232149"/>
            <a:ext cx="12890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640893" y="4343400"/>
            <a:ext cx="2361842" cy="92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Server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(we will emulate with 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 second PC)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eft Brace 24"/>
          <p:cNvSpPr/>
          <p:nvPr/>
        </p:nvSpPr>
        <p:spPr bwMode="auto">
          <a:xfrm>
            <a:off x="4412410" y="-1524000"/>
            <a:ext cx="574675" cy="7855632"/>
          </a:xfrm>
          <a:prstGeom prst="leftBrace">
            <a:avLst>
              <a:gd name="adj1" fmla="val 12490"/>
              <a:gd name="adj2" fmla="val 5178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3518622" y="2702596"/>
            <a:ext cx="2593567" cy="19908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6243003" y="2683827"/>
            <a:ext cx="2593567" cy="386937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24805" y="3338820"/>
            <a:ext cx="1981200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4725" y="3363401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letter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 err="1">
                <a:solidFill>
                  <a:schemeClr val="bg1"/>
                </a:solidFill>
              </a:rPr>
              <a:t>CharPack</a:t>
            </a:r>
            <a:r>
              <a:rPr lang="en-US" dirty="0">
                <a:solidFill>
                  <a:schemeClr val="bg1"/>
                </a:solidFill>
              </a:rPr>
              <a:t> object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6606697" y="3338819"/>
            <a:ext cx="1981200" cy="76100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59097" y="341551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Issue “Submit”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Track “</a:t>
            </a:r>
            <a:r>
              <a:rPr lang="en-US" dirty="0" err="1">
                <a:solidFill>
                  <a:schemeClr val="bg1"/>
                </a:solidFill>
              </a:rPr>
              <a:t>Ack”s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59590" y="283653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On opening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11014" y="283653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On “Submit” 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06697" y="4382870"/>
            <a:ext cx="1981200" cy="76100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6848" y="4459569"/>
            <a:ext cx="210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 </a:t>
            </a:r>
            <a:r>
              <a:rPr lang="en-US" dirty="0" err="1">
                <a:solidFill>
                  <a:schemeClr val="bg1"/>
                </a:solidFill>
              </a:rPr>
              <a:t>CharPack</a:t>
            </a:r>
            <a:r>
              <a:rPr lang="en-US" dirty="0">
                <a:solidFill>
                  <a:schemeClr val="bg1"/>
                </a:solidFill>
              </a:rPr>
              <a:t> to server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606697" y="5416808"/>
            <a:ext cx="1981200" cy="9148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46848" y="5383501"/>
            <a:ext cx="210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 for “Pass”:</a:t>
            </a:r>
            <a:r>
              <a:rPr lang="en-US" dirty="0" err="1">
                <a:solidFill>
                  <a:schemeClr val="bg1"/>
                </a:solidFill>
              </a:rPr>
              <a:t>subkey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”Fail”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7597297" y="4099820"/>
            <a:ext cx="0" cy="2830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597297" y="5143871"/>
            <a:ext cx="0" cy="2729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565414" y="2836538"/>
            <a:ext cx="34671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a key is pressed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898260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0660" y="152610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Choosing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Devices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614910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67310" y="165492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 In</a:t>
            </a:r>
          </a:p>
        </p:txBody>
      </p:sp>
      <p:cxnSp>
        <p:nvCxnSpPr>
          <p:cNvPr id="48" name="Straight Arrow Connector 47"/>
          <p:cNvCxnSpPr>
            <a:stCxn id="37" idx="3"/>
            <a:endCxn id="46" idx="1"/>
          </p:cNvCxnSpPr>
          <p:nvPr/>
        </p:nvCxnSpPr>
        <p:spPr bwMode="auto">
          <a:xfrm>
            <a:off x="2879460" y="1829904"/>
            <a:ext cx="73545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48"/>
          <p:cNvSpPr/>
          <p:nvPr/>
        </p:nvSpPr>
        <p:spPr bwMode="auto">
          <a:xfrm>
            <a:off x="6295138" y="1372704"/>
            <a:ext cx="1981200" cy="9144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95372" y="165492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Protect/Unprotect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596110" y="1829904"/>
            <a:ext cx="69926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/>
          <p:cNvSpPr/>
          <p:nvPr/>
        </p:nvSpPr>
        <p:spPr bwMode="auto">
          <a:xfrm>
            <a:off x="1069035" y="4272190"/>
            <a:ext cx="1981200" cy="10618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45235" y="429697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“</a:t>
            </a:r>
            <a:r>
              <a:rPr lang="en-US" dirty="0" err="1">
                <a:solidFill>
                  <a:schemeClr val="bg1"/>
                </a:solidFill>
              </a:rPr>
              <a:t>KeyPrep</a:t>
            </a:r>
            <a:r>
              <a:rPr lang="en-US" dirty="0">
                <a:solidFill>
                  <a:schemeClr val="bg1"/>
                </a:solidFill>
              </a:rPr>
              <a:t>” with seed package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762852" y="2683827"/>
            <a:ext cx="2593567" cy="295497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069035" y="3313420"/>
            <a:ext cx="1981200" cy="63218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3793" y="3338002"/>
            <a:ext cx="195168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2 rand seeds: (A’,B’)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059635" y="3945604"/>
            <a:ext cx="0" cy="3265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Overview</a:t>
            </a:r>
            <a:r>
              <a:rPr lang="en-US" b="0" u="none" dirty="0"/>
              <a:t>: Master Device</a:t>
            </a:r>
          </a:p>
        </p:txBody>
      </p:sp>
    </p:spTree>
    <p:extLst>
      <p:ext uri="{BB962C8B-B14F-4D97-AF65-F5344CB8AC3E}">
        <p14:creationId xmlns:p14="http://schemas.microsoft.com/office/powerpoint/2010/main" val="19558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Down Arrow 99"/>
          <p:cNvSpPr/>
          <p:nvPr/>
        </p:nvSpPr>
        <p:spPr>
          <a:xfrm>
            <a:off x="1086533" y="1923982"/>
            <a:ext cx="1257300" cy="371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1086533" y="2869010"/>
            <a:ext cx="1257300" cy="371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1086533" y="4146037"/>
            <a:ext cx="1257300" cy="371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/>
          <p:cNvSpPr/>
          <p:nvPr/>
        </p:nvSpPr>
        <p:spPr>
          <a:xfrm>
            <a:off x="1086533" y="5330792"/>
            <a:ext cx="1257300" cy="371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8639177" y="6053139"/>
            <a:ext cx="290512" cy="6000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 anchorCtr="1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chemeClr val="bg1"/>
                </a:solidFill>
              </a:rPr>
              <a:t>L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7767639" y="6053139"/>
            <a:ext cx="871538" cy="600075"/>
          </a:xfrm>
          <a:prstGeom prst="roundRect">
            <a:avLst>
              <a:gd name="adj" fmla="val 0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 anchorCtr="1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chemeClr val="bg1"/>
                </a:solidFill>
              </a:rPr>
              <a:t>Salt mask</a:t>
            </a:r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7974808" y="4910624"/>
            <a:ext cx="457200" cy="457200"/>
          </a:xfrm>
          <a:prstGeom prst="flowChartOr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539" name="AutoShape 11"/>
          <p:cNvSpPr>
            <a:spLocks/>
          </p:cNvSpPr>
          <p:nvPr/>
        </p:nvSpPr>
        <p:spPr bwMode="auto">
          <a:xfrm rot="5400000">
            <a:off x="8092281" y="5522122"/>
            <a:ext cx="200027" cy="893763"/>
          </a:xfrm>
          <a:prstGeom prst="leftBracket">
            <a:avLst>
              <a:gd name="adj" fmla="val 33333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AutoShape 12"/>
          <p:cNvSpPr>
            <a:spLocks/>
          </p:cNvSpPr>
          <p:nvPr/>
        </p:nvSpPr>
        <p:spPr bwMode="auto">
          <a:xfrm rot="5400000">
            <a:off x="7245351" y="5568952"/>
            <a:ext cx="200025" cy="800100"/>
          </a:xfrm>
          <a:prstGeom prst="leftBracket">
            <a:avLst>
              <a:gd name="adj" fmla="val 33333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7019926" y="4165601"/>
            <a:ext cx="725488" cy="685800"/>
          </a:xfrm>
          <a:prstGeom prst="roundRect">
            <a:avLst>
              <a:gd name="adj" fmla="val 171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2060"/>
                </a:solidFill>
              </a:rPr>
              <a:t>2.)H</a:t>
            </a:r>
            <a:r>
              <a:rPr lang="en-US" baseline="330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5891215" y="2787358"/>
            <a:ext cx="2971800" cy="457200"/>
          </a:xfrm>
          <a:prstGeom prst="roundRect">
            <a:avLst>
              <a:gd name="adj" fmla="val 139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2060"/>
                </a:solidFill>
              </a:rPr>
              <a:t>1.)</a:t>
            </a:r>
            <a:r>
              <a:rPr lang="en-US" dirty="0" err="1">
                <a:solidFill>
                  <a:srgbClr val="002060"/>
                </a:solidFill>
              </a:rPr>
              <a:t>FindThisPass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str,str,str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3153566" y="4860208"/>
            <a:ext cx="2974183" cy="651109"/>
          </a:xfrm>
          <a:prstGeom prst="roundRect">
            <a:avLst>
              <a:gd name="adj" fmla="val 139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4.) </a:t>
            </a:r>
            <a:r>
              <a:rPr lang="en-US" dirty="0" err="1" smtClean="0">
                <a:solidFill>
                  <a:srgbClr val="002060"/>
                </a:solidFill>
              </a:rPr>
              <a:t>FindNextPass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str,str,str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2564" name="AutoShape 36"/>
          <p:cNvSpPr>
            <a:spLocks noChangeArrowheads="1"/>
          </p:cNvSpPr>
          <p:nvPr/>
        </p:nvSpPr>
        <p:spPr bwMode="auto">
          <a:xfrm>
            <a:off x="3954858" y="5737303"/>
            <a:ext cx="1371600" cy="829734"/>
          </a:xfrm>
          <a:prstGeom prst="roundRect">
            <a:avLst>
              <a:gd name="adj" fmla="val 34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.)</a:t>
            </a:r>
            <a:r>
              <a:rPr lang="en-US" dirty="0">
                <a:solidFill>
                  <a:srgbClr val="002060"/>
                </a:solidFill>
              </a:rPr>
              <a:t>Store </a:t>
            </a:r>
            <a:r>
              <a:rPr lang="en-US" dirty="0" err="1">
                <a:solidFill>
                  <a:srgbClr val="002060"/>
                </a:solidFill>
              </a:rPr>
              <a:t>NewHash</a:t>
            </a:r>
            <a:endParaRPr lang="en-US" dirty="0">
              <a:solidFill>
                <a:srgbClr val="002060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002060"/>
                </a:solidFill>
              </a:rPr>
              <a:t>FreshSalt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4" name="Straight Arrow Connector 3"/>
          <p:cNvCxnSpPr>
            <a:stCxn id="22548" idx="2"/>
            <a:endCxn id="22543" idx="0"/>
          </p:cNvCxnSpPr>
          <p:nvPr/>
        </p:nvCxnSpPr>
        <p:spPr bwMode="auto">
          <a:xfrm>
            <a:off x="7377115" y="3244558"/>
            <a:ext cx="5555" cy="92104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19" idx="5"/>
            <a:endCxn id="22548" idx="1"/>
          </p:cNvCxnSpPr>
          <p:nvPr/>
        </p:nvCxnSpPr>
        <p:spPr bwMode="auto">
          <a:xfrm rot="10800000" flipH="1" flipV="1">
            <a:off x="5728493" y="844254"/>
            <a:ext cx="162722" cy="2171703"/>
          </a:xfrm>
          <a:prstGeom prst="bentConnector3">
            <a:avLst>
              <a:gd name="adj1" fmla="val -18146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Elbow Connector 8"/>
          <p:cNvCxnSpPr>
            <a:stCxn id="120" idx="5"/>
            <a:endCxn id="22548" idx="1"/>
          </p:cNvCxnSpPr>
          <p:nvPr/>
        </p:nvCxnSpPr>
        <p:spPr bwMode="auto">
          <a:xfrm rot="10800000" flipH="1" flipV="1">
            <a:off x="5728493" y="1557270"/>
            <a:ext cx="162722" cy="1458688"/>
          </a:xfrm>
          <a:prstGeom prst="bentConnector3">
            <a:avLst>
              <a:gd name="adj1" fmla="val -18146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Elbow Connector 10"/>
          <p:cNvCxnSpPr>
            <a:stCxn id="121" idx="5"/>
            <a:endCxn id="22548" idx="1"/>
          </p:cNvCxnSpPr>
          <p:nvPr/>
        </p:nvCxnSpPr>
        <p:spPr bwMode="auto">
          <a:xfrm rot="10800000" flipH="1" flipV="1">
            <a:off x="5738127" y="2216226"/>
            <a:ext cx="153087" cy="799732"/>
          </a:xfrm>
          <a:prstGeom prst="bentConnector3">
            <a:avLst>
              <a:gd name="adj1" fmla="val -19288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Elbow Connector 16"/>
          <p:cNvCxnSpPr>
            <a:stCxn id="22540" idx="1"/>
            <a:endCxn id="22538" idx="2"/>
          </p:cNvCxnSpPr>
          <p:nvPr/>
        </p:nvCxnSpPr>
        <p:spPr bwMode="auto">
          <a:xfrm rot="5400000" flipH="1" flipV="1">
            <a:off x="7295203" y="5189385"/>
            <a:ext cx="729766" cy="629444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22539" idx="1"/>
            <a:endCxn id="22538" idx="4"/>
          </p:cNvCxnSpPr>
          <p:nvPr/>
        </p:nvCxnSpPr>
        <p:spPr bwMode="auto">
          <a:xfrm flipV="1">
            <a:off x="8192294" y="5367824"/>
            <a:ext cx="11114" cy="5011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>
            <a:stCxn id="22538" idx="0"/>
            <a:endCxn id="22543" idx="3"/>
          </p:cNvCxnSpPr>
          <p:nvPr/>
        </p:nvCxnSpPr>
        <p:spPr bwMode="auto">
          <a:xfrm rot="16200000" flipV="1">
            <a:off x="7773350" y="4480566"/>
            <a:ext cx="402123" cy="457994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12"/>
          <p:cNvSpPr>
            <a:spLocks/>
          </p:cNvSpPr>
          <p:nvPr/>
        </p:nvSpPr>
        <p:spPr bwMode="auto">
          <a:xfrm rot="5400000">
            <a:off x="6362700" y="4769458"/>
            <a:ext cx="520701" cy="2244723"/>
          </a:xfrm>
          <a:prstGeom prst="leftBracket">
            <a:avLst>
              <a:gd name="adj" fmla="val 33333"/>
            </a:avLst>
          </a:prstGeom>
          <a:noFill/>
          <a:ln w="9360">
            <a:solidFill>
              <a:srgbClr val="0070C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5500690" y="6046611"/>
            <a:ext cx="2266950" cy="60660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8624" y="6147802"/>
            <a:ext cx="162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Stored H</a:t>
            </a:r>
            <a:r>
              <a:rPr lang="en-US" b="1" baseline="30000" dirty="0">
                <a:solidFill>
                  <a:schemeClr val="bg1"/>
                </a:solidFill>
              </a:rPr>
              <a:t>4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>
            <a:stCxn id="22543" idx="1"/>
            <a:endCxn id="117" idx="6"/>
          </p:cNvCxnSpPr>
          <p:nvPr/>
        </p:nvCxnSpPr>
        <p:spPr bwMode="auto">
          <a:xfrm flipH="1">
            <a:off x="6623050" y="4508501"/>
            <a:ext cx="396876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7" idx="1"/>
            <a:endCxn id="117" idx="4"/>
          </p:cNvCxnSpPr>
          <p:nvPr/>
        </p:nvCxnSpPr>
        <p:spPr bwMode="auto">
          <a:xfrm rot="16200000" flipV="1">
            <a:off x="6061566" y="5069985"/>
            <a:ext cx="894368" cy="228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AutoShape 10"/>
          <p:cNvSpPr>
            <a:spLocks noChangeArrowheads="1"/>
          </p:cNvSpPr>
          <p:nvPr/>
        </p:nvSpPr>
        <p:spPr bwMode="auto">
          <a:xfrm>
            <a:off x="6165850" y="4279901"/>
            <a:ext cx="457200" cy="457200"/>
          </a:xfrm>
          <a:prstGeom prst="flowChartOr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9" name="AutoShape 36"/>
          <p:cNvSpPr>
            <a:spLocks noChangeArrowheads="1"/>
          </p:cNvSpPr>
          <p:nvPr/>
        </p:nvSpPr>
        <p:spPr bwMode="auto">
          <a:xfrm>
            <a:off x="3718716" y="4034707"/>
            <a:ext cx="1843883" cy="622302"/>
          </a:xfrm>
          <a:prstGeom prst="roundRect">
            <a:avLst>
              <a:gd name="adj" fmla="val 34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3.a) Send “Pass” + sub key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0" name="Straight Arrow Connector 109"/>
          <p:cNvCxnSpPr>
            <a:stCxn id="139" idx="2"/>
            <a:endCxn id="22562" idx="0"/>
          </p:cNvCxnSpPr>
          <p:nvPr/>
        </p:nvCxnSpPr>
        <p:spPr bwMode="auto">
          <a:xfrm>
            <a:off x="4640658" y="4657009"/>
            <a:ext cx="0" cy="20319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2562" idx="2"/>
            <a:endCxn id="22564" idx="0"/>
          </p:cNvCxnSpPr>
          <p:nvPr/>
        </p:nvCxnSpPr>
        <p:spPr bwMode="auto">
          <a:xfrm>
            <a:off x="4640658" y="5511317"/>
            <a:ext cx="0" cy="22598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8" name="Diamond 137"/>
          <p:cNvSpPr/>
          <p:nvPr/>
        </p:nvSpPr>
        <p:spPr bwMode="auto">
          <a:xfrm>
            <a:off x="4183457" y="3006008"/>
            <a:ext cx="914400" cy="768351"/>
          </a:xfrm>
          <a:prstGeom prst="diamon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141" name="Elbow Connector 140"/>
          <p:cNvCxnSpPr>
            <a:stCxn id="117" idx="0"/>
            <a:endCxn id="138" idx="3"/>
          </p:cNvCxnSpPr>
          <p:nvPr/>
        </p:nvCxnSpPr>
        <p:spPr bwMode="auto">
          <a:xfrm rot="16200000" flipV="1">
            <a:off x="5301296" y="3186746"/>
            <a:ext cx="889717" cy="1296593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8" idx="2"/>
            <a:endCxn id="139" idx="0"/>
          </p:cNvCxnSpPr>
          <p:nvPr/>
        </p:nvCxnSpPr>
        <p:spPr bwMode="auto">
          <a:xfrm>
            <a:off x="4640657" y="3774359"/>
            <a:ext cx="1" cy="26034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7" name="AutoShape 36"/>
          <p:cNvSpPr>
            <a:spLocks noChangeArrowheads="1"/>
          </p:cNvSpPr>
          <p:nvPr/>
        </p:nvSpPr>
        <p:spPr bwMode="auto">
          <a:xfrm>
            <a:off x="3624088" y="2003391"/>
            <a:ext cx="1386684" cy="622302"/>
          </a:xfrm>
          <a:prstGeom prst="roundRect">
            <a:avLst>
              <a:gd name="adj" fmla="val 34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3.b) Send “Fail”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46" name="Elbow Connector 145"/>
          <p:cNvCxnSpPr>
            <a:stCxn id="138" idx="0"/>
            <a:endCxn id="177" idx="2"/>
          </p:cNvCxnSpPr>
          <p:nvPr/>
        </p:nvCxnSpPr>
        <p:spPr bwMode="auto">
          <a:xfrm rot="16200000" flipV="1">
            <a:off x="4288887" y="2654237"/>
            <a:ext cx="380315" cy="323227"/>
          </a:xfrm>
          <a:prstGeom prst="bentConnector3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457883" y="2298238"/>
            <a:ext cx="2514600" cy="652170"/>
          </a:xfrm>
          <a:prstGeom prst="roundRect">
            <a:avLst>
              <a:gd name="adj" fmla="val 231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Reforms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chemeClr val="bg1"/>
                </a:solidFill>
              </a:rPr>
              <a:t>Encoded </a:t>
            </a:r>
            <a:r>
              <a:rPr lang="en-US" b="1" dirty="0" smtClean="0">
                <a:solidFill>
                  <a:schemeClr val="bg1"/>
                </a:solidFill>
              </a:rPr>
              <a:t>Password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457883" y="3245695"/>
            <a:ext cx="2514600" cy="978254"/>
          </a:xfrm>
          <a:prstGeom prst="roundRect">
            <a:avLst>
              <a:gd name="adj" fmla="val 231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H4(</a:t>
            </a:r>
            <a:r>
              <a:rPr lang="en-US" b="1" dirty="0" err="1" smtClean="0">
                <a:solidFill>
                  <a:schemeClr val="bg1"/>
                </a:solidFill>
              </a:rPr>
              <a:t>EncodedPass,Salt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Compared to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Stored hash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457883" y="5715146"/>
            <a:ext cx="2514600" cy="652170"/>
          </a:xfrm>
          <a:prstGeom prst="roundRect">
            <a:avLst>
              <a:gd name="adj" fmla="val 231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chemeClr val="bg1"/>
                </a:solidFill>
              </a:rPr>
              <a:t>Responds to Master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chemeClr val="bg1"/>
                </a:solidFill>
              </a:rPr>
              <a:t>with </a:t>
            </a:r>
            <a:r>
              <a:rPr lang="en-US" b="1" dirty="0" err="1">
                <a:solidFill>
                  <a:schemeClr val="bg1"/>
                </a:solidFill>
              </a:rPr>
              <a:t>subkey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568" name="AutoShape 40"/>
          <p:cNvSpPr>
            <a:spLocks noChangeArrowheads="1"/>
          </p:cNvSpPr>
          <p:nvPr/>
        </p:nvSpPr>
        <p:spPr bwMode="auto">
          <a:xfrm>
            <a:off x="457883" y="4529739"/>
            <a:ext cx="2514600" cy="869560"/>
          </a:xfrm>
          <a:prstGeom prst="roundRect">
            <a:avLst>
              <a:gd name="adj" fmla="val 231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chemeClr val="bg1"/>
                </a:solidFill>
              </a:rPr>
              <a:t>Reforms New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chemeClr val="bg1"/>
                </a:solidFill>
              </a:rPr>
              <a:t>Ciphered Pass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chemeClr val="bg1"/>
                </a:solidFill>
              </a:rPr>
              <a:t>And stores Hash</a:t>
            </a:r>
          </a:p>
        </p:txBody>
      </p:sp>
      <p:sp>
        <p:nvSpPr>
          <p:cNvPr id="2" name="Oval 1"/>
          <p:cNvSpPr/>
          <p:nvPr/>
        </p:nvSpPr>
        <p:spPr>
          <a:xfrm>
            <a:off x="687277" y="990600"/>
            <a:ext cx="2055812" cy="101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Server </a:t>
            </a:r>
            <a:r>
              <a:rPr lang="en-US" b="1" dirty="0" err="1" smtClean="0">
                <a:solidFill>
                  <a:schemeClr val="bg1"/>
                </a:solidFill>
              </a:rPr>
              <a:t>Recieves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err="1" smtClean="0">
                <a:solidFill>
                  <a:schemeClr val="bg1"/>
                </a:solidFill>
              </a:rPr>
              <a:t>CharPacks</a:t>
            </a:r>
            <a:endParaRPr lang="en-US" b="1" dirty="0" smtClean="0"/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1" name="Title 10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Authentication Process</a:t>
            </a:r>
            <a:r>
              <a:rPr lang="en-US" sz="3200" b="0" u="none" dirty="0" smtClean="0"/>
              <a:t>: Server</a:t>
            </a:r>
            <a:endParaRPr lang="en-US" sz="3200" dirty="0"/>
          </a:p>
        </p:txBody>
      </p:sp>
      <p:sp>
        <p:nvSpPr>
          <p:cNvPr id="119" name="Parallelogram 118"/>
          <p:cNvSpPr/>
          <p:nvPr/>
        </p:nvSpPr>
        <p:spPr>
          <a:xfrm>
            <a:off x="5661818" y="577555"/>
            <a:ext cx="3367090" cy="533400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CharPack</a:t>
            </a:r>
            <a:endParaRPr lang="en-US" b="1" dirty="0"/>
          </a:p>
        </p:txBody>
      </p:sp>
      <p:sp>
        <p:nvSpPr>
          <p:cNvPr id="120" name="Parallelogram 119"/>
          <p:cNvSpPr/>
          <p:nvPr/>
        </p:nvSpPr>
        <p:spPr>
          <a:xfrm>
            <a:off x="5661818" y="1290570"/>
            <a:ext cx="3367090" cy="533400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CharPack</a:t>
            </a:r>
            <a:endParaRPr lang="en-US" b="1" dirty="0"/>
          </a:p>
        </p:txBody>
      </p:sp>
      <p:sp>
        <p:nvSpPr>
          <p:cNvPr id="121" name="Parallelogram 120"/>
          <p:cNvSpPr/>
          <p:nvPr/>
        </p:nvSpPr>
        <p:spPr>
          <a:xfrm>
            <a:off x="5671453" y="1949526"/>
            <a:ext cx="3367090" cy="533400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CharPack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6752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29332" y="3483568"/>
            <a:ext cx="5867400" cy="60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Seq#6.1: </a:t>
            </a:r>
            <a:endParaRPr lang="en-US" dirty="0">
              <a:solidFill>
                <a:srgbClr val="0070C0"/>
              </a:solidFill>
              <a:latin typeface="Calibri" charset="0"/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   “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Package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”::C(</a:t>
            </a:r>
            <a:r>
              <a:rPr lang="en-US" dirty="0" err="1" smtClean="0">
                <a:solidFill>
                  <a:srgbClr val="0070C0"/>
                </a:solidFill>
                <a:latin typeface="Calibri" charset="0"/>
              </a:rPr>
              <a:t>CharPack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)</a:t>
            </a:r>
            <a:endParaRPr lang="en-US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23566" name="AutoShape 14"/>
          <p:cNvSpPr>
            <a:spLocks/>
          </p:cNvSpPr>
          <p:nvPr/>
        </p:nvSpPr>
        <p:spPr bwMode="auto">
          <a:xfrm>
            <a:off x="1158032" y="3975416"/>
            <a:ext cx="2514600" cy="228600"/>
          </a:xfrm>
          <a:prstGeom prst="rightArrow">
            <a:avLst>
              <a:gd name="adj1" fmla="val 33648"/>
              <a:gd name="adj2" fmla="val 238486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AutoShape 15"/>
          <p:cNvSpPr>
            <a:spLocks/>
          </p:cNvSpPr>
          <p:nvPr/>
        </p:nvSpPr>
        <p:spPr bwMode="auto">
          <a:xfrm flipH="1">
            <a:off x="5501432" y="3975416"/>
            <a:ext cx="2514600" cy="228600"/>
          </a:xfrm>
          <a:prstGeom prst="rightArrow">
            <a:avLst>
              <a:gd name="adj1" fmla="val 33648"/>
              <a:gd name="adj2" fmla="val 238486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AutoShape 16"/>
          <p:cNvSpPr>
            <a:spLocks/>
          </p:cNvSpPr>
          <p:nvPr/>
        </p:nvSpPr>
        <p:spPr bwMode="auto">
          <a:xfrm>
            <a:off x="5029200" y="5326201"/>
            <a:ext cx="1828800" cy="228600"/>
          </a:xfrm>
          <a:prstGeom prst="rightArrow">
            <a:avLst>
              <a:gd name="adj1" fmla="val 33648"/>
              <a:gd name="adj2" fmla="val 173444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3317875" y="5023127"/>
            <a:ext cx="5867400" cy="60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Seq#6.3a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: “Pass”::C(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subkey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)</a:t>
            </a:r>
          </a:p>
          <a:p>
            <a:pPr marL="741363" lvl="1" indent="-282575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	b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: “Fail”</a:t>
            </a:r>
          </a:p>
        </p:txBody>
      </p:sp>
      <p:sp>
        <p:nvSpPr>
          <p:cNvPr id="23571" name="AutoShape 19"/>
          <p:cNvSpPr>
            <a:spLocks/>
          </p:cNvSpPr>
          <p:nvPr/>
        </p:nvSpPr>
        <p:spPr bwMode="auto">
          <a:xfrm flipH="1" flipV="1">
            <a:off x="1790700" y="2540794"/>
            <a:ext cx="6477000" cy="228600"/>
          </a:xfrm>
          <a:prstGeom prst="rightArrow">
            <a:avLst>
              <a:gd name="adj1" fmla="val 36796"/>
              <a:gd name="adj2" fmla="val 378434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5577632" y="3464204"/>
            <a:ext cx="5867400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lvl="2" indent="-227013" hangingPunct="1">
              <a:buClrTx/>
              <a:buFontTx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	Seq#6.1: </a:t>
            </a:r>
            <a:endParaRPr lang="en-US" dirty="0">
              <a:solidFill>
                <a:srgbClr val="0070C0"/>
              </a:solidFill>
              <a:latin typeface="Calibri" charset="0"/>
            </a:endParaRPr>
          </a:p>
          <a:p>
            <a:pPr hangingPunct="1">
              <a:buClrTx/>
              <a:buFontTx/>
              <a:buNone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	“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Package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”::C(</a:t>
            </a:r>
            <a:r>
              <a:rPr lang="en-US" dirty="0" err="1" smtClean="0">
                <a:solidFill>
                  <a:srgbClr val="0070C0"/>
                </a:solidFill>
                <a:latin typeface="Calibri" charset="0"/>
              </a:rPr>
              <a:t>CharPack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)</a:t>
            </a:r>
            <a:endParaRPr lang="en-US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6400800" y="5835745"/>
            <a:ext cx="2743200" cy="86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marL="741363" lvl="1" indent="-282575" hangingPunct="1">
              <a:buClrTx/>
              <a:buFontTx/>
              <a:buNone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Seq#7.1a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:“PlantSeed”</a:t>
            </a:r>
          </a:p>
          <a:p>
            <a:pPr hangingPunct="1">
              <a:buClrTx/>
              <a:buFontTx/>
              <a:buNone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		b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:”Fail”</a:t>
            </a:r>
          </a:p>
          <a:p>
            <a:pPr hangingPunct="1">
              <a:buClrTx/>
              <a:buFontTx/>
              <a:buNone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</a:pPr>
            <a:endParaRPr lang="en-US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23574" name="AutoShape 22"/>
          <p:cNvSpPr>
            <a:spLocks/>
          </p:cNvSpPr>
          <p:nvPr/>
        </p:nvSpPr>
        <p:spPr bwMode="auto">
          <a:xfrm flipH="1" flipV="1">
            <a:off x="1816100" y="6043139"/>
            <a:ext cx="5727700" cy="228599"/>
          </a:xfrm>
          <a:prstGeom prst="rightArrow">
            <a:avLst>
              <a:gd name="adj1" fmla="val 23907"/>
              <a:gd name="adj2" fmla="val 365750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AutoShape 25"/>
          <p:cNvSpPr>
            <a:spLocks/>
          </p:cNvSpPr>
          <p:nvPr/>
        </p:nvSpPr>
        <p:spPr bwMode="auto">
          <a:xfrm flipV="1">
            <a:off x="863600" y="2895601"/>
            <a:ext cx="6477000" cy="228600"/>
          </a:xfrm>
          <a:prstGeom prst="rightArrow">
            <a:avLst>
              <a:gd name="adj1" fmla="val 36796"/>
              <a:gd name="adj2" fmla="val 378434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177800" y="2664988"/>
            <a:ext cx="2743200" cy="3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Seq#5.2:“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Ack”</a:t>
            </a:r>
          </a:p>
        </p:txBody>
      </p:sp>
      <p:sp>
        <p:nvSpPr>
          <p:cNvPr id="23579" name="AutoShape 27"/>
          <p:cNvSpPr>
            <a:spLocks/>
          </p:cNvSpPr>
          <p:nvPr/>
        </p:nvSpPr>
        <p:spPr bwMode="auto">
          <a:xfrm flipH="1">
            <a:off x="2072432" y="4420928"/>
            <a:ext cx="1600200" cy="228600"/>
          </a:xfrm>
          <a:prstGeom prst="rightArrow">
            <a:avLst>
              <a:gd name="adj1" fmla="val 33648"/>
              <a:gd name="adj2" fmla="val 151764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AutoShape 28"/>
          <p:cNvSpPr>
            <a:spLocks/>
          </p:cNvSpPr>
          <p:nvPr/>
        </p:nvSpPr>
        <p:spPr bwMode="auto">
          <a:xfrm>
            <a:off x="5158078" y="4420928"/>
            <a:ext cx="1828800" cy="228600"/>
          </a:xfrm>
          <a:prstGeom prst="rightArrow">
            <a:avLst>
              <a:gd name="adj1" fmla="val 33648"/>
              <a:gd name="adj2" fmla="val 173444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3672632" y="4351289"/>
            <a:ext cx="1582738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Seq#6.2: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“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Ack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”</a:t>
            </a:r>
          </a:p>
        </p:txBody>
      </p:sp>
      <p:sp>
        <p:nvSpPr>
          <p:cNvPr id="23582" name="AutoShape 30"/>
          <p:cNvSpPr>
            <a:spLocks/>
          </p:cNvSpPr>
          <p:nvPr/>
        </p:nvSpPr>
        <p:spPr bwMode="auto">
          <a:xfrm flipH="1">
            <a:off x="5943600" y="5575167"/>
            <a:ext cx="1600200" cy="228600"/>
          </a:xfrm>
          <a:prstGeom prst="rightArrow">
            <a:avLst>
              <a:gd name="adj1" fmla="val 33648"/>
              <a:gd name="adj2" fmla="val 151764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086600" y="5328679"/>
            <a:ext cx="5867400" cy="3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Seq#6.4: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“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Ack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”</a:t>
            </a:r>
          </a:p>
        </p:txBody>
      </p:sp>
      <p:sp>
        <p:nvSpPr>
          <p:cNvPr id="23584" name="AutoShape 32"/>
          <p:cNvSpPr>
            <a:spLocks/>
          </p:cNvSpPr>
          <p:nvPr/>
        </p:nvSpPr>
        <p:spPr bwMode="auto">
          <a:xfrm flipV="1">
            <a:off x="914400" y="6400800"/>
            <a:ext cx="6477000" cy="228600"/>
          </a:xfrm>
          <a:prstGeom prst="rightArrow">
            <a:avLst>
              <a:gd name="adj1" fmla="val 36796"/>
              <a:gd name="adj2" fmla="val 378434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228600" y="6170187"/>
            <a:ext cx="2743200" cy="3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Seq#7.2:“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Ack”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-2286000" y="2687198"/>
            <a:ext cx="2094471" cy="2753303"/>
            <a:chOff x="25629" y="4343400"/>
            <a:chExt cx="2209800" cy="2514600"/>
          </a:xfrm>
        </p:grpSpPr>
        <p:grpSp>
          <p:nvGrpSpPr>
            <p:cNvPr id="40" name="Group 39"/>
            <p:cNvGrpSpPr/>
            <p:nvPr/>
          </p:nvGrpSpPr>
          <p:grpSpPr>
            <a:xfrm>
              <a:off x="25629" y="4343400"/>
              <a:ext cx="2209800" cy="2514600"/>
              <a:chOff x="25629" y="4343400"/>
              <a:chExt cx="2209800" cy="25146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5629" y="4343400"/>
                <a:ext cx="2209800" cy="2514600"/>
                <a:chOff x="25629" y="4343400"/>
                <a:chExt cx="2209800" cy="251460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47457" y="4343400"/>
                  <a:ext cx="2187972" cy="2514600"/>
                </a:xfrm>
                <a:prstGeom prst="roundRect">
                  <a:avLst/>
                </a:prstGeom>
                <a:gradFill flip="none" rotWithShape="1">
                  <a:gsLst>
                    <a:gs pos="74000">
                      <a:srgbClr val="CEDAF0"/>
                    </a:gs>
                    <a:gs pos="6000">
                      <a:srgbClr val="D9E2F3"/>
                    </a:gs>
                    <a:gs pos="43000">
                      <a:schemeClr val="accent1">
                        <a:tint val="44500"/>
                        <a:satMod val="160000"/>
                      </a:schemeClr>
                    </a:gs>
                    <a:gs pos="95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utoShape 23"/>
                <p:cNvSpPr>
                  <a:spLocks/>
                </p:cNvSpPr>
                <p:nvPr/>
              </p:nvSpPr>
              <p:spPr bwMode="auto">
                <a:xfrm>
                  <a:off x="151210" y="5154056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gradFill rotWithShape="0">
                  <a:gsLst>
                    <a:gs pos="0">
                      <a:srgbClr val="A6A6FF"/>
                    </a:gs>
                    <a:gs pos="100000">
                      <a:srgbClr val="E7E7FF"/>
                    </a:gs>
                  </a:gsLst>
                  <a:lin ang="16200000" scaled="1"/>
                </a:gra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AutoShape 23"/>
                <p:cNvSpPr>
                  <a:spLocks/>
                </p:cNvSpPr>
                <p:nvPr/>
              </p:nvSpPr>
              <p:spPr bwMode="auto">
                <a:xfrm>
                  <a:off x="151210" y="5722749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solidFill>
                  <a:srgbClr val="002060"/>
                </a:soli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5629" y="5516591"/>
                  <a:ext cx="2209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Slave/Slave</a:t>
                  </a:r>
                </a:p>
                <a:p>
                  <a:endParaRPr lang="en-US" b="1" dirty="0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2" name="AutoShape 23"/>
                <p:cNvSpPr>
                  <a:spLocks/>
                </p:cNvSpPr>
                <p:nvPr/>
              </p:nvSpPr>
              <p:spPr bwMode="auto">
                <a:xfrm>
                  <a:off x="151210" y="6364129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solidFill>
                  <a:schemeClr val="accent6">
                    <a:lumMod val="75000"/>
                  </a:schemeClr>
                </a:soli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5629" y="6157971"/>
                  <a:ext cx="2209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Device/Server</a:t>
                  </a:r>
                </a:p>
                <a:p>
                  <a:endParaRPr lang="en-US" b="1" dirty="0" smtClean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47457" y="4921031"/>
                <a:ext cx="2068464" cy="696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Master/Slave</a:t>
                </a:r>
              </a:p>
              <a:p>
                <a:endParaRPr lang="en-US" b="1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00422" y="4445655"/>
              <a:ext cx="1779587" cy="795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>
                  <a:solidFill>
                    <a:srgbClr val="0070C0"/>
                  </a:solidFill>
                </a:rPr>
                <a:t>Key:</a:t>
              </a:r>
              <a:endParaRPr lang="en-US" b="1" u="sng" dirty="0" smtClean="0">
                <a:solidFill>
                  <a:srgbClr val="0070C0"/>
                </a:solidFill>
              </a:endParaRPr>
            </a:p>
            <a:p>
              <a:endParaRPr lang="en-US" b="1" dirty="0" smtClean="0">
                <a:solidFill>
                  <a:srgbClr val="0070C0"/>
                </a:solidFill>
              </a:endParaRPr>
            </a:p>
          </p:txBody>
        </p:sp>
      </p:grp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2872532" y="157454"/>
            <a:ext cx="3410047" cy="58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 anchor="ctr">
            <a:spAutoFit/>
          </a:bodyPr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593375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76557" y="2099606"/>
            <a:ext cx="2316673" cy="115054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805" y="2213211"/>
            <a:ext cx="227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enters a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file-package-specific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49663" y="2095836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9663" y="235171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chooses file(s)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59873" y="2095836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1376" y="2213211"/>
            <a:ext cx="182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chooses a file package nickname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993230" y="2674876"/>
            <a:ext cx="438660" cy="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 bwMode="auto">
          <a:xfrm>
            <a:off x="5202263" y="2674877"/>
            <a:ext cx="55761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454478" y="360362"/>
            <a:ext cx="7770813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1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721376" y="4048730"/>
            <a:ext cx="1829594" cy="1158081"/>
            <a:chOff x="6933463" y="4163725"/>
            <a:chExt cx="1829594" cy="1158081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971960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3463" y="4558099"/>
              <a:ext cx="182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Begin Protection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20096" y="4048730"/>
            <a:ext cx="1829594" cy="1158081"/>
            <a:chOff x="1762748" y="4163725"/>
            <a:chExt cx="1829594" cy="1158081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01245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2748" y="4558099"/>
              <a:ext cx="182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Finish Protection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46035" y="4048730"/>
            <a:ext cx="1759857" cy="1158081"/>
            <a:chOff x="4431164" y="4163725"/>
            <a:chExt cx="1759857" cy="1158081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431165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31164" y="4419600"/>
              <a:ext cx="1759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Slave Device Rounds</a:t>
              </a:r>
            </a:p>
          </p:txBody>
        </p:sp>
      </p:grpSp>
      <p:cxnSp>
        <p:nvCxnSpPr>
          <p:cNvPr id="4" name="Elbow Connector 3"/>
          <p:cNvCxnSpPr>
            <a:stCxn id="10" idx="3"/>
            <a:endCxn id="18" idx="3"/>
          </p:cNvCxnSpPr>
          <p:nvPr/>
        </p:nvCxnSpPr>
        <p:spPr>
          <a:xfrm>
            <a:off x="7512473" y="2674877"/>
            <a:ext cx="12700" cy="195289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Protection Process</a:t>
            </a:r>
            <a:r>
              <a:rPr lang="en-US" b="0" u="none" dirty="0" smtClean="0"/>
              <a:t>:</a:t>
            </a:r>
            <a:endParaRPr lang="en-US" b="0" u="none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212781" y="4627770"/>
            <a:ext cx="559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30441" y="4627770"/>
            <a:ext cx="7297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460196" y="3939151"/>
            <a:ext cx="38608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Seq#1.4: “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Ack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”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82777" y="3216389"/>
            <a:ext cx="411480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Seq#1.3: “Pass”::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C(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Host:host:host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::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DoubleEncryptedInfo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400800" y="2057400"/>
            <a:ext cx="3429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70C0"/>
                </a:solidFill>
                <a:latin typeface="Calibri" charset="0"/>
              </a:rPr>
              <a:t>Seq#1.1: “Pass”::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70C0"/>
                </a:solidFill>
                <a:latin typeface="Calibri" charset="0"/>
              </a:rPr>
              <a:t>C(Host:host:host::EncryptedInfo)</a:t>
            </a:r>
          </a:p>
        </p:txBody>
      </p:sp>
      <p:sp>
        <p:nvSpPr>
          <p:cNvPr id="26634" name="AutoShape 10"/>
          <p:cNvSpPr>
            <a:spLocks/>
          </p:cNvSpPr>
          <p:nvPr/>
        </p:nvSpPr>
        <p:spPr bwMode="auto">
          <a:xfrm flipH="1" flipV="1">
            <a:off x="1828800" y="2514600"/>
            <a:ext cx="6477000" cy="228600"/>
          </a:xfrm>
          <a:prstGeom prst="rightArrow">
            <a:avLst>
              <a:gd name="adj1" fmla="val 36796"/>
              <a:gd name="adj2" fmla="val 378434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AutoShape 12"/>
          <p:cNvSpPr>
            <a:spLocks/>
          </p:cNvSpPr>
          <p:nvPr/>
        </p:nvSpPr>
        <p:spPr bwMode="auto">
          <a:xfrm flipV="1">
            <a:off x="1799091" y="3459163"/>
            <a:ext cx="1600200" cy="228600"/>
          </a:xfrm>
          <a:prstGeom prst="rightArrow">
            <a:avLst>
              <a:gd name="adj1" fmla="val 27991"/>
              <a:gd name="adj2" fmla="val 131736"/>
            </a:avLst>
          </a:prstGeom>
          <a:solidFill>
            <a:srgbClr val="002060"/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638" name="AutoShape 14"/>
          <p:cNvSpPr>
            <a:spLocks/>
          </p:cNvSpPr>
          <p:nvPr/>
        </p:nvSpPr>
        <p:spPr bwMode="auto">
          <a:xfrm flipH="1" flipV="1">
            <a:off x="1828800" y="5715000"/>
            <a:ext cx="5486400" cy="228600"/>
          </a:xfrm>
          <a:prstGeom prst="rightArrow">
            <a:avLst>
              <a:gd name="adj1" fmla="val 36796"/>
              <a:gd name="adj2" fmla="val 320556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299322" y="5643562"/>
            <a:ext cx="3429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Seq#2.1: “Piece”::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C(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EncryptedInfo.piece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)</a:t>
            </a:r>
          </a:p>
        </p:txBody>
      </p:sp>
      <p:sp>
        <p:nvSpPr>
          <p:cNvPr id="26642" name="AutoShape 18"/>
          <p:cNvSpPr>
            <a:spLocks/>
          </p:cNvSpPr>
          <p:nvPr/>
        </p:nvSpPr>
        <p:spPr bwMode="auto">
          <a:xfrm flipV="1">
            <a:off x="4797422" y="4572000"/>
            <a:ext cx="2286000" cy="228600"/>
          </a:xfrm>
          <a:prstGeom prst="rightArrow">
            <a:avLst>
              <a:gd name="adj1" fmla="val 27991"/>
              <a:gd name="adj2" fmla="val 188194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2968622" y="4429125"/>
            <a:ext cx="3886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70C0"/>
                </a:solidFill>
                <a:latin typeface="Calibri" charset="0"/>
              </a:rPr>
              <a:t>Seq#1.5: “Pass”::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70C0"/>
                </a:solidFill>
                <a:latin typeface="Calibri" charset="0"/>
              </a:rPr>
              <a:t>C(Host:host:host::TripleEncryptedInfo)</a:t>
            </a:r>
          </a:p>
        </p:txBody>
      </p:sp>
      <p:sp>
        <p:nvSpPr>
          <p:cNvPr id="26644" name="AutoShape 20"/>
          <p:cNvSpPr>
            <a:spLocks/>
          </p:cNvSpPr>
          <p:nvPr/>
        </p:nvSpPr>
        <p:spPr bwMode="auto">
          <a:xfrm flipV="1">
            <a:off x="914400" y="2743200"/>
            <a:ext cx="6477000" cy="228600"/>
          </a:xfrm>
          <a:prstGeom prst="rightArrow">
            <a:avLst>
              <a:gd name="adj1" fmla="val 36796"/>
              <a:gd name="adj2" fmla="val 378434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0" y="2498725"/>
            <a:ext cx="38608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70C0"/>
                </a:solidFill>
                <a:latin typeface="Calibri" charset="0"/>
              </a:rPr>
              <a:t>Seq#1.2: “Ack”</a:t>
            </a:r>
          </a:p>
        </p:txBody>
      </p:sp>
      <p:sp>
        <p:nvSpPr>
          <p:cNvPr id="26646" name="AutoShape 22"/>
          <p:cNvSpPr>
            <a:spLocks/>
          </p:cNvSpPr>
          <p:nvPr/>
        </p:nvSpPr>
        <p:spPr bwMode="auto">
          <a:xfrm flipH="1" flipV="1">
            <a:off x="2196874" y="3984510"/>
            <a:ext cx="2286000" cy="228600"/>
          </a:xfrm>
          <a:prstGeom prst="rightArrow">
            <a:avLst>
              <a:gd name="adj1" fmla="val 27991"/>
              <a:gd name="adj2" fmla="val 188194"/>
            </a:avLst>
          </a:prstGeom>
          <a:solidFill>
            <a:srgbClr val="002060"/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648" name="AutoShape 24"/>
          <p:cNvSpPr>
            <a:spLocks/>
          </p:cNvSpPr>
          <p:nvPr/>
        </p:nvSpPr>
        <p:spPr bwMode="auto">
          <a:xfrm flipH="1" flipV="1">
            <a:off x="5708644" y="5045075"/>
            <a:ext cx="2286000" cy="228600"/>
          </a:xfrm>
          <a:prstGeom prst="rightArrow">
            <a:avLst>
              <a:gd name="adj1" fmla="val 27991"/>
              <a:gd name="adj2" fmla="val 188194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7080244" y="4798587"/>
            <a:ext cx="3860800" cy="3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Seq#1.6: “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Ack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”</a:t>
            </a:r>
            <a:endParaRPr lang="en-US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26651" name="AutoShape 27"/>
          <p:cNvSpPr>
            <a:spLocks/>
          </p:cNvSpPr>
          <p:nvPr/>
        </p:nvSpPr>
        <p:spPr bwMode="auto">
          <a:xfrm flipV="1">
            <a:off x="914400" y="6280831"/>
            <a:ext cx="6477000" cy="228600"/>
          </a:xfrm>
          <a:prstGeom prst="rightArrow">
            <a:avLst>
              <a:gd name="adj1" fmla="val 36796"/>
              <a:gd name="adj2" fmla="val 378434"/>
            </a:avLst>
          </a:prstGeom>
          <a:gradFill rotWithShape="0">
            <a:gsLst>
              <a:gs pos="0">
                <a:srgbClr val="A6A6FF"/>
              </a:gs>
              <a:gs pos="100000">
                <a:srgbClr val="E7E7FF"/>
              </a:gs>
            </a:gsLst>
            <a:lin ang="16200000" scaled="1"/>
          </a:gra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123372" y="6050643"/>
            <a:ext cx="38608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Seq#2.2: “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Ack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”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3142793" y="6405220"/>
            <a:ext cx="38608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>
            <a:spAutoFit/>
          </a:bodyPr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70C0"/>
                </a:solidFill>
                <a:latin typeface="Calibri" charset="0"/>
              </a:rPr>
              <a:t>Seq#2.2: “</a:t>
            </a:r>
            <a:r>
              <a:rPr lang="en-US" dirty="0" err="1">
                <a:solidFill>
                  <a:srgbClr val="0070C0"/>
                </a:solidFill>
                <a:latin typeface="Calibri" charset="0"/>
              </a:rPr>
              <a:t>Ack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”</a:t>
            </a:r>
          </a:p>
        </p:txBody>
      </p:sp>
      <p:sp>
        <p:nvSpPr>
          <p:cNvPr id="38" name="AutoShape 18"/>
          <p:cNvSpPr>
            <a:spLocks/>
          </p:cNvSpPr>
          <p:nvPr/>
        </p:nvSpPr>
        <p:spPr bwMode="auto">
          <a:xfrm flipV="1">
            <a:off x="4654093" y="6478019"/>
            <a:ext cx="2286000" cy="228600"/>
          </a:xfrm>
          <a:prstGeom prst="rightArrow">
            <a:avLst>
              <a:gd name="adj1" fmla="val 27991"/>
              <a:gd name="adj2" fmla="val 188194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AutoShape 11"/>
          <p:cNvSpPr>
            <a:spLocks/>
          </p:cNvSpPr>
          <p:nvPr/>
        </p:nvSpPr>
        <p:spPr bwMode="auto">
          <a:xfrm flipH="1">
            <a:off x="5394322" y="5829300"/>
            <a:ext cx="1905000" cy="228600"/>
          </a:xfrm>
          <a:prstGeom prst="rightArrow">
            <a:avLst>
              <a:gd name="adj1" fmla="val 33648"/>
              <a:gd name="adj2" fmla="val 180671"/>
            </a:avLst>
          </a:prstGeom>
          <a:solidFill>
            <a:schemeClr val="accent6">
              <a:lumMod val="75000"/>
            </a:schemeClr>
          </a:solidFill>
          <a:ln w="9360">
            <a:solidFill>
              <a:srgbClr val="2D2DCB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872532" y="157454"/>
            <a:ext cx="3410047" cy="58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 anchor="ctr">
            <a:spAutoFit/>
          </a:bodyPr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Protection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365343" y="2765411"/>
            <a:ext cx="2375689" cy="2949589"/>
            <a:chOff x="25629" y="4343400"/>
            <a:chExt cx="2209800" cy="2514600"/>
          </a:xfrm>
        </p:grpSpPr>
        <p:grpSp>
          <p:nvGrpSpPr>
            <p:cNvPr id="41" name="Group 40"/>
            <p:cNvGrpSpPr/>
            <p:nvPr/>
          </p:nvGrpSpPr>
          <p:grpSpPr>
            <a:xfrm>
              <a:off x="25629" y="4343400"/>
              <a:ext cx="2209800" cy="2514600"/>
              <a:chOff x="25629" y="4343400"/>
              <a:chExt cx="2209800" cy="251460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5629" y="4343400"/>
                <a:ext cx="2209800" cy="2514600"/>
                <a:chOff x="25629" y="4343400"/>
                <a:chExt cx="2209800" cy="25146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47457" y="4343400"/>
                  <a:ext cx="2187972" cy="2514600"/>
                </a:xfrm>
                <a:prstGeom prst="roundRect">
                  <a:avLst/>
                </a:prstGeom>
                <a:gradFill flip="none" rotWithShape="1">
                  <a:gsLst>
                    <a:gs pos="74000">
                      <a:srgbClr val="CEDAF0"/>
                    </a:gs>
                    <a:gs pos="6000">
                      <a:srgbClr val="D9E2F3"/>
                    </a:gs>
                    <a:gs pos="43000">
                      <a:schemeClr val="accent1">
                        <a:tint val="44500"/>
                        <a:satMod val="160000"/>
                      </a:schemeClr>
                    </a:gs>
                    <a:gs pos="95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utoShape 23"/>
                <p:cNvSpPr>
                  <a:spLocks/>
                </p:cNvSpPr>
                <p:nvPr/>
              </p:nvSpPr>
              <p:spPr bwMode="auto">
                <a:xfrm>
                  <a:off x="151210" y="5154056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gradFill rotWithShape="0">
                  <a:gsLst>
                    <a:gs pos="0">
                      <a:srgbClr val="A6A6FF"/>
                    </a:gs>
                    <a:gs pos="100000">
                      <a:srgbClr val="E7E7FF"/>
                    </a:gs>
                  </a:gsLst>
                  <a:lin ang="16200000" scaled="1"/>
                </a:gra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AutoShape 23"/>
                <p:cNvSpPr>
                  <a:spLocks/>
                </p:cNvSpPr>
                <p:nvPr/>
              </p:nvSpPr>
              <p:spPr bwMode="auto">
                <a:xfrm>
                  <a:off x="151210" y="5722749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solidFill>
                  <a:srgbClr val="002060"/>
                </a:soli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5629" y="5516591"/>
                  <a:ext cx="2209800" cy="5902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Slave1/Slave2</a:t>
                  </a:r>
                </a:p>
                <a:p>
                  <a:endParaRPr lang="en-US" b="1" dirty="0" smtClean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9" name="AutoShape 23"/>
                <p:cNvSpPr>
                  <a:spLocks/>
                </p:cNvSpPr>
                <p:nvPr/>
              </p:nvSpPr>
              <p:spPr bwMode="auto">
                <a:xfrm>
                  <a:off x="151210" y="6364129"/>
                  <a:ext cx="1828800" cy="228600"/>
                </a:xfrm>
                <a:prstGeom prst="rightArrow">
                  <a:avLst>
                    <a:gd name="adj1" fmla="val 33648"/>
                    <a:gd name="adj2" fmla="val 173444"/>
                  </a:avLst>
                </a:prstGeom>
                <a:solidFill>
                  <a:schemeClr val="accent6">
                    <a:lumMod val="75000"/>
                  </a:schemeClr>
                </a:solidFill>
                <a:ln w="9360">
                  <a:solidFill>
                    <a:srgbClr val="2D2DCB"/>
                  </a:solidFill>
                  <a:round/>
                  <a:headEnd/>
                  <a:tailEnd type="triangl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5629" y="6157971"/>
                  <a:ext cx="2209800" cy="337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Slave2/Master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47457" y="4921031"/>
                <a:ext cx="2068464" cy="590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Master/Slave1</a:t>
                </a:r>
              </a:p>
              <a:p>
                <a:endParaRPr lang="en-US" b="1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00423" y="4445655"/>
              <a:ext cx="1915497" cy="67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>
                  <a:solidFill>
                    <a:srgbClr val="0070C0"/>
                  </a:solidFill>
                </a:rPr>
                <a:t>Key:</a:t>
              </a:r>
              <a:endParaRPr lang="en-US" b="1" u="sng" dirty="0" smtClean="0">
                <a:solidFill>
                  <a:srgbClr val="0070C0"/>
                </a:solidFill>
              </a:endParaRPr>
            </a:p>
            <a:p>
              <a:endParaRPr lang="en-US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5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61434" y="3147485"/>
            <a:ext cx="2286000" cy="71000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Master </a:t>
            </a:r>
            <a:r>
              <a:rPr lang="en-US" dirty="0" smtClean="0">
                <a:solidFill>
                  <a:schemeClr val="bg1"/>
                </a:solidFill>
              </a:rPr>
              <a:t>Encrypts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GCM-AES 256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28434" y="3089146"/>
            <a:ext cx="2286000" cy="8266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9405" y="329371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Concatenate </a:t>
            </a:r>
            <a:r>
              <a:rPr lang="en-US" dirty="0" err="1" smtClean="0">
                <a:solidFill>
                  <a:schemeClr val="bg1"/>
                </a:solidFill>
              </a:rPr>
              <a:t>HostList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42819" y="3057095"/>
            <a:ext cx="2286000" cy="8266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9019" y="32343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to Slave Device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ft Brace 14"/>
          <p:cNvSpPr/>
          <p:nvPr/>
        </p:nvSpPr>
        <p:spPr bwMode="auto">
          <a:xfrm>
            <a:off x="4255068" y="-1220198"/>
            <a:ext cx="574675" cy="7855632"/>
          </a:xfrm>
          <a:prstGeom prst="leftBrace">
            <a:avLst>
              <a:gd name="adj1" fmla="val 12490"/>
              <a:gd name="adj2" fmla="val 8356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 bwMode="auto">
          <a:xfrm>
            <a:off x="3047434" y="3502490"/>
            <a:ext cx="381000" cy="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9" idx="3"/>
            <a:endCxn id="11" idx="1"/>
          </p:cNvCxnSpPr>
          <p:nvPr/>
        </p:nvCxnSpPr>
        <p:spPr bwMode="auto">
          <a:xfrm flipV="1">
            <a:off x="5714434" y="3470440"/>
            <a:ext cx="328385" cy="3205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745899" y="4322170"/>
            <a:ext cx="3340100" cy="20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/>
            <a:r>
              <a:rPr lang="en-US" dirty="0" smtClean="0">
                <a:latin typeface="Calibri" charset="0"/>
              </a:rPr>
              <a:t>	Generate Salt and IV</a:t>
            </a:r>
          </a:p>
          <a:p>
            <a:pPr hangingPunct="1"/>
            <a:r>
              <a:rPr lang="en-US" dirty="0" smtClean="0">
                <a:latin typeface="Calibri" charset="0"/>
              </a:rPr>
              <a:t>Find Key by:</a:t>
            </a:r>
          </a:p>
          <a:p>
            <a:pPr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	</a:t>
            </a:r>
            <a:r>
              <a:rPr lang="en-US" dirty="0" err="1" smtClean="0">
                <a:latin typeface="Calibri" charset="0"/>
              </a:rPr>
              <a:t>Subkey</a:t>
            </a:r>
            <a:r>
              <a:rPr lang="en-US" dirty="0">
                <a:latin typeface="Calibri" charset="0"/>
              </a:rPr>
              <a:t>=</a:t>
            </a:r>
          </a:p>
          <a:p>
            <a:pPr hangingPunct="1"/>
            <a:r>
              <a:rPr lang="en-US" dirty="0" smtClean="0">
                <a:latin typeface="Calibri" charset="0"/>
              </a:rPr>
              <a:t>H</a:t>
            </a:r>
            <a:r>
              <a:rPr lang="en-US" baseline="33000" dirty="0" smtClean="0">
                <a:latin typeface="Calibri" charset="0"/>
              </a:rPr>
              <a:t>4</a:t>
            </a:r>
            <a:r>
              <a:rPr lang="en-US" dirty="0" smtClean="0">
                <a:latin typeface="Calibri" charset="0"/>
              </a:rPr>
              <a:t>(</a:t>
            </a:r>
            <a:r>
              <a:rPr lang="en-US" dirty="0" err="1" smtClean="0">
                <a:latin typeface="Calibri" charset="0"/>
              </a:rPr>
              <a:t>CharPack</a:t>
            </a:r>
            <a:r>
              <a:rPr lang="en-US" dirty="0" smtClean="0">
                <a:latin typeface="Calibri" charset="0"/>
              </a:rPr>
              <a:t>||</a:t>
            </a:r>
            <a:r>
              <a:rPr lang="en-US" dirty="0" err="1" smtClean="0">
                <a:latin typeface="Calibri" charset="0"/>
              </a:rPr>
              <a:t>HostList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 hangingPunct="1"/>
            <a:r>
              <a:rPr lang="en-US" dirty="0" smtClean="0">
                <a:latin typeface="Calibri" charset="0"/>
              </a:rPr>
              <a:t>		Key=</a:t>
            </a:r>
          </a:p>
          <a:p>
            <a:pPr hangingPunct="1"/>
            <a:r>
              <a:rPr lang="en-US" dirty="0" smtClean="0">
                <a:latin typeface="Calibri" charset="0"/>
              </a:rPr>
              <a:t>H</a:t>
            </a:r>
            <a:r>
              <a:rPr lang="en-US" baseline="33000" dirty="0" smtClean="0">
                <a:latin typeface="Calibri" charset="0"/>
              </a:rPr>
              <a:t>4</a:t>
            </a:r>
            <a:r>
              <a:rPr lang="en-US" dirty="0" smtClean="0">
                <a:latin typeface="Calibri" charset="0"/>
              </a:rPr>
              <a:t>(</a:t>
            </a:r>
            <a:r>
              <a:rPr lang="en-US" dirty="0" err="1" smtClean="0">
                <a:latin typeface="Calibri" charset="0"/>
              </a:rPr>
              <a:t>subkey</a:t>
            </a:r>
            <a:r>
              <a:rPr lang="en-US" dirty="0" smtClean="0">
                <a:latin typeface="Calibri" charset="0"/>
              </a:rPr>
              <a:t>||</a:t>
            </a:r>
            <a:r>
              <a:rPr lang="en-US" dirty="0" err="1" smtClean="0">
                <a:latin typeface="Calibri" charset="0"/>
              </a:rPr>
              <a:t>salt+mask</a:t>
            </a:r>
            <a:r>
              <a:rPr lang="en-US" dirty="0" smtClean="0">
                <a:latin typeface="Calibri" charset="0"/>
              </a:rPr>
              <a:t>||</a:t>
            </a:r>
            <a:r>
              <a:rPr lang="en-US" dirty="0" err="1" smtClean="0">
                <a:latin typeface="Calibri" charset="0"/>
              </a:rPr>
              <a:t>IV+mask</a:t>
            </a:r>
            <a:r>
              <a:rPr lang="en-US" dirty="0" smtClean="0">
                <a:latin typeface="Calibri" charset="0"/>
              </a:rPr>
              <a:t>)</a:t>
            </a:r>
            <a:endParaRPr lang="en-US" dirty="0">
              <a:latin typeface="Calibri" charset="0"/>
            </a:endParaRPr>
          </a:p>
        </p:txBody>
      </p:sp>
      <p:sp>
        <p:nvSpPr>
          <p:cNvPr id="38" name="Left Brace 37"/>
          <p:cNvSpPr/>
          <p:nvPr/>
        </p:nvSpPr>
        <p:spPr bwMode="auto">
          <a:xfrm>
            <a:off x="2118291" y="2497000"/>
            <a:ext cx="574675" cy="3378744"/>
          </a:xfrm>
          <a:prstGeom prst="leftBrace">
            <a:avLst>
              <a:gd name="adj1" fmla="val 12490"/>
              <a:gd name="adj2" fmla="val 6372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6262347" y="2117155"/>
            <a:ext cx="574675" cy="4138434"/>
          </a:xfrm>
          <a:prstGeom prst="leftBrace">
            <a:avLst>
              <a:gd name="adj1" fmla="val 12490"/>
              <a:gd name="adj2" fmla="val 329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777470" y="4351108"/>
            <a:ext cx="1544636" cy="8266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77470" y="4570195"/>
            <a:ext cx="15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Form Packets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843373" y="4351108"/>
            <a:ext cx="1544636" cy="8266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02892" y="4589468"/>
            <a:ext cx="15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Track “</a:t>
            </a:r>
            <a:r>
              <a:rPr lang="en-US" dirty="0" err="1" smtClean="0">
                <a:solidFill>
                  <a:schemeClr val="bg1"/>
                </a:solidFill>
              </a:rPr>
              <a:t>Acks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49" name="Straight Arrow Connector 48"/>
          <p:cNvCxnSpPr>
            <a:stCxn id="42" idx="3"/>
            <a:endCxn id="44" idx="1"/>
          </p:cNvCxnSpPr>
          <p:nvPr/>
        </p:nvCxnSpPr>
        <p:spPr bwMode="auto">
          <a:xfrm>
            <a:off x="6322106" y="4764453"/>
            <a:ext cx="521267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Rectangle 1"/>
          <p:cNvSpPr>
            <a:spLocks noChangeArrowheads="1"/>
          </p:cNvSpPr>
          <p:nvPr/>
        </p:nvSpPr>
        <p:spPr bwMode="auto">
          <a:xfrm>
            <a:off x="457200" y="360363"/>
            <a:ext cx="7770813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2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Protection Process</a:t>
            </a:r>
            <a:r>
              <a:rPr lang="en-US" b="0" u="none" dirty="0"/>
              <a:t>: </a:t>
            </a:r>
            <a:r>
              <a:rPr lang="en-US" sz="2800" b="0" u="none" dirty="0"/>
              <a:t>Master </a:t>
            </a:r>
            <a:r>
              <a:rPr lang="en-US" sz="2800" b="0" u="none" dirty="0" smtClean="0"/>
              <a:t>Device</a:t>
            </a:r>
            <a:endParaRPr lang="en-US" b="0" u="none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1071279" y="1249759"/>
            <a:ext cx="7000309" cy="1158081"/>
            <a:chOff x="760017" y="1137377"/>
            <a:chExt cx="7000309" cy="1158081"/>
          </a:xfrm>
        </p:grpSpPr>
        <p:sp>
          <p:nvSpPr>
            <p:cNvPr id="59" name="Rectangle 58"/>
            <p:cNvSpPr/>
            <p:nvPr/>
          </p:nvSpPr>
          <p:spPr bwMode="auto">
            <a:xfrm>
              <a:off x="79851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969229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42843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 flipH="1">
              <a:off x="760017" y="1393252"/>
              <a:ext cx="7000309" cy="646331"/>
              <a:chOff x="1267788" y="4542225"/>
              <a:chExt cx="7000309" cy="646331"/>
            </a:xfrm>
          </p:grpSpPr>
          <p:sp>
            <p:nvSpPr>
              <p:cNvPr id="65" name="TextBox 64"/>
              <p:cNvSpPr txBox="1"/>
              <p:nvPr/>
            </p:nvSpPr>
            <p:spPr>
              <a:xfrm flipH="1">
                <a:off x="1267788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Begin Protection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6438503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Finish Protection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3839823" y="4542225"/>
                <a:ext cx="18295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Slave Device Rounds</a:t>
                </a: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 bwMode="auto">
            <a:xfrm flipH="1">
              <a:off x="2551114" y="1716418"/>
              <a:ext cx="87732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5181034" y="1716418"/>
              <a:ext cx="788195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715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137557" y="4437411"/>
            <a:ext cx="1493247" cy="457204"/>
          </a:xfrm>
          <a:prstGeom prst="roundRect">
            <a:avLst>
              <a:gd name="adj" fmla="val 34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 New Salt/IV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938989" y="5059765"/>
            <a:ext cx="934859" cy="91440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6084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en-US" baseline="30000" dirty="0" smtClean="0"/>
              <a:t>4</a:t>
            </a:r>
            <a:endParaRPr lang="en-US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1263383" y="4437411"/>
            <a:ext cx="1279927" cy="457204"/>
          </a:xfrm>
          <a:prstGeom prst="roundRect">
            <a:avLst>
              <a:gd name="adj" fmla="val 34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/>
              <a:t>SubKey</a:t>
            </a:r>
            <a:endParaRPr lang="en-US" dirty="0"/>
          </a:p>
        </p:txBody>
      </p:sp>
      <p:cxnSp>
        <p:nvCxnSpPr>
          <p:cNvPr id="8" name="AutoShape 12"/>
          <p:cNvCxnSpPr>
            <a:cxnSpLocks noChangeShapeType="1"/>
            <a:stCxn id="7" idx="2"/>
            <a:endCxn id="6" idx="1"/>
          </p:cNvCxnSpPr>
          <p:nvPr/>
        </p:nvCxnSpPr>
        <p:spPr bwMode="auto">
          <a:xfrm rot="16200000" flipH="1">
            <a:off x="2109991" y="4687971"/>
            <a:ext cx="622354" cy="1035642"/>
          </a:xfrm>
          <a:prstGeom prst="bentConnector2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4122112" y="5042761"/>
            <a:ext cx="1612975" cy="91440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6084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GCM-AES </a:t>
            </a:r>
            <a:endParaRPr lang="en-US" dirty="0"/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256</a:t>
            </a:r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 rot="5400000">
            <a:off x="3992764" y="1098432"/>
            <a:ext cx="457199" cy="6220761"/>
          </a:xfrm>
          <a:prstGeom prst="leftBrace">
            <a:avLst>
              <a:gd name="adj1" fmla="val 32621"/>
              <a:gd name="adj2" fmla="val 59354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5899416" y="4437411"/>
            <a:ext cx="1279927" cy="457204"/>
          </a:xfrm>
          <a:prstGeom prst="roundRect">
            <a:avLst>
              <a:gd name="adj" fmla="val 34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/>
              <a:t>File.enc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5899417" y="5649841"/>
            <a:ext cx="1279927" cy="457204"/>
          </a:xfrm>
          <a:prstGeom prst="roundRect">
            <a:avLst>
              <a:gd name="adj" fmla="val 34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60840" rIns="90000" bIns="4500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File.enc(2)</a:t>
            </a:r>
          </a:p>
        </p:txBody>
      </p:sp>
      <p:cxnSp>
        <p:nvCxnSpPr>
          <p:cNvPr id="54" name="Elbow Connector 53"/>
          <p:cNvCxnSpPr>
            <a:stCxn id="12" idx="2"/>
            <a:endCxn id="18" idx="2"/>
          </p:cNvCxnSpPr>
          <p:nvPr/>
        </p:nvCxnSpPr>
        <p:spPr bwMode="auto">
          <a:xfrm rot="16200000" flipH="1">
            <a:off x="5659052" y="5226715"/>
            <a:ext cx="149877" cy="1610781"/>
          </a:xfrm>
          <a:prstGeom prst="bentConnector3">
            <a:avLst>
              <a:gd name="adj1" fmla="val 252525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8" name="Elbow Connector 57"/>
          <p:cNvCxnSpPr>
            <a:stCxn id="5" idx="1"/>
            <a:endCxn id="6" idx="1"/>
          </p:cNvCxnSpPr>
          <p:nvPr/>
        </p:nvCxnSpPr>
        <p:spPr bwMode="auto">
          <a:xfrm rot="10800000" flipV="1">
            <a:off x="2938989" y="4666013"/>
            <a:ext cx="198568" cy="850956"/>
          </a:xfrm>
          <a:prstGeom prst="bentConnector3">
            <a:avLst>
              <a:gd name="adj1" fmla="val 215124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68" name="Straight Arrow Connector 67"/>
          <p:cNvCxnSpPr>
            <a:stCxn id="6" idx="3"/>
            <a:endCxn id="12" idx="1"/>
          </p:cNvCxnSpPr>
          <p:nvPr/>
        </p:nvCxnSpPr>
        <p:spPr bwMode="auto">
          <a:xfrm flipV="1">
            <a:off x="3873848" y="5499965"/>
            <a:ext cx="248264" cy="1700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79" name="Elbow Connector 78"/>
          <p:cNvCxnSpPr>
            <a:stCxn id="16" idx="2"/>
            <a:endCxn id="12" idx="3"/>
          </p:cNvCxnSpPr>
          <p:nvPr/>
        </p:nvCxnSpPr>
        <p:spPr bwMode="auto">
          <a:xfrm rot="5400000">
            <a:off x="5834559" y="4795144"/>
            <a:ext cx="605350" cy="804293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82" name="Elbow Connector 81"/>
          <p:cNvCxnSpPr>
            <a:stCxn id="5" idx="3"/>
            <a:endCxn id="12" idx="0"/>
          </p:cNvCxnSpPr>
          <p:nvPr/>
        </p:nvCxnSpPr>
        <p:spPr bwMode="auto">
          <a:xfrm>
            <a:off x="4630804" y="4666013"/>
            <a:ext cx="297796" cy="376748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89" name="Flowchart: Process 88"/>
          <p:cNvSpPr/>
          <p:nvPr/>
        </p:nvSpPr>
        <p:spPr bwMode="auto">
          <a:xfrm>
            <a:off x="2872726" y="3080215"/>
            <a:ext cx="1524000" cy="82923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31138" y="3319846"/>
            <a:ext cx="140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Encrypt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857963" y="3080215"/>
            <a:ext cx="1524000" cy="82923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16375" y="3191029"/>
            <a:ext cx="140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Receive </a:t>
            </a:r>
            <a:r>
              <a:rPr lang="en-US" dirty="0" err="1" smtClean="0">
                <a:solidFill>
                  <a:schemeClr val="bg1"/>
                </a:solidFill>
              </a:rPr>
              <a:t>FilePack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4712494" y="3080215"/>
            <a:ext cx="1524000" cy="82923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70906" y="3191029"/>
            <a:ext cx="140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Determine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Next Host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6678188" y="3080215"/>
            <a:ext cx="1524000" cy="82923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36600" y="3191029"/>
            <a:ext cx="140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</a:t>
            </a:r>
            <a:r>
              <a:rPr lang="en-US" dirty="0" err="1" smtClean="0">
                <a:solidFill>
                  <a:schemeClr val="bg1"/>
                </a:solidFill>
              </a:rPr>
              <a:t>FilePack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Left Brace 119"/>
          <p:cNvSpPr/>
          <p:nvPr/>
        </p:nvSpPr>
        <p:spPr bwMode="auto">
          <a:xfrm>
            <a:off x="4279902" y="-1181213"/>
            <a:ext cx="574675" cy="7855632"/>
          </a:xfrm>
          <a:prstGeom prst="leftBrace">
            <a:avLst>
              <a:gd name="adj1" fmla="val 12490"/>
              <a:gd name="adj2" fmla="val 5012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122" name="Straight Arrow Connector 121"/>
          <p:cNvCxnSpPr/>
          <p:nvPr/>
        </p:nvCxnSpPr>
        <p:spPr bwMode="auto">
          <a:xfrm>
            <a:off x="2381963" y="3494830"/>
            <a:ext cx="49076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396726" y="3494830"/>
            <a:ext cx="31576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6236494" y="3494830"/>
            <a:ext cx="4416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Group 29"/>
          <p:cNvGrpSpPr/>
          <p:nvPr/>
        </p:nvGrpSpPr>
        <p:grpSpPr>
          <a:xfrm flipH="1">
            <a:off x="1071279" y="1249759"/>
            <a:ext cx="7000309" cy="1158081"/>
            <a:chOff x="760017" y="1137377"/>
            <a:chExt cx="7000309" cy="1158081"/>
          </a:xfrm>
        </p:grpSpPr>
        <p:sp>
          <p:nvSpPr>
            <p:cNvPr id="31" name="Rectangle 30"/>
            <p:cNvSpPr/>
            <p:nvPr/>
          </p:nvSpPr>
          <p:spPr bwMode="auto">
            <a:xfrm>
              <a:off x="79851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69229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42843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flipH="1">
              <a:off x="760017" y="1393252"/>
              <a:ext cx="7000309" cy="646331"/>
              <a:chOff x="1267788" y="4542225"/>
              <a:chExt cx="7000309" cy="646331"/>
            </a:xfrm>
          </p:grpSpPr>
          <p:sp>
            <p:nvSpPr>
              <p:cNvPr id="37" name="TextBox 36"/>
              <p:cNvSpPr txBox="1"/>
              <p:nvPr/>
            </p:nvSpPr>
            <p:spPr>
              <a:xfrm flipH="1">
                <a:off x="1267788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Begin Protection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6438503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Finish Protection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839823" y="4542225"/>
                <a:ext cx="18295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Slave Device Rounds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 flipH="1">
              <a:off x="2551114" y="1716418"/>
              <a:ext cx="87732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5181034" y="1716418"/>
              <a:ext cx="788195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Protection Process</a:t>
            </a:r>
            <a:r>
              <a:rPr lang="en-US" b="0" u="none" dirty="0"/>
              <a:t>: </a:t>
            </a:r>
            <a:r>
              <a:rPr lang="en-US" sz="2800" b="0" u="none" dirty="0"/>
              <a:t>Slave </a:t>
            </a:r>
            <a:r>
              <a:rPr lang="en-US" sz="2800" b="0" u="none" dirty="0" smtClean="0"/>
              <a:t>Device</a:t>
            </a:r>
            <a:endParaRPr lang="en-US" b="0" u="none" dirty="0"/>
          </a:p>
        </p:txBody>
      </p:sp>
    </p:spTree>
    <p:extLst>
      <p:ext uri="{BB962C8B-B14F-4D97-AF65-F5344CB8AC3E}">
        <p14:creationId xmlns:p14="http://schemas.microsoft.com/office/powerpoint/2010/main" val="25900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18706" y="1719845"/>
            <a:ext cx="182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Finish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Protection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07430" y="3117528"/>
            <a:ext cx="2283097" cy="685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228" y="3271469"/>
            <a:ext cx="22830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Receive </a:t>
            </a:r>
            <a:r>
              <a:rPr lang="en-US" dirty="0" err="1" smtClean="0">
                <a:solidFill>
                  <a:schemeClr val="bg1"/>
                </a:solidFill>
              </a:rPr>
              <a:t>Enc</a:t>
            </a:r>
            <a:r>
              <a:rPr lang="en-US" sz="2000" baseline="30000" dirty="0" err="1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(Files)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ft Brace 14"/>
          <p:cNvSpPr/>
          <p:nvPr/>
        </p:nvSpPr>
        <p:spPr bwMode="auto">
          <a:xfrm>
            <a:off x="4284663" y="-1219688"/>
            <a:ext cx="574675" cy="7855632"/>
          </a:xfrm>
          <a:prstGeom prst="leftBrace">
            <a:avLst>
              <a:gd name="adj1" fmla="val 12490"/>
              <a:gd name="adj2" fmla="val 166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107998" y="2420023"/>
            <a:ext cx="574675" cy="3378744"/>
          </a:xfrm>
          <a:prstGeom prst="leftBrace">
            <a:avLst>
              <a:gd name="adj1" fmla="val 12490"/>
              <a:gd name="adj2" fmla="val 6296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953372" y="4422459"/>
            <a:ext cx="2622802" cy="45087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2299" y="4461558"/>
            <a:ext cx="2504948" cy="3693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Ack</a:t>
            </a:r>
            <a:r>
              <a:rPr lang="en-US" dirty="0">
                <a:solidFill>
                  <a:schemeClr val="bg1"/>
                </a:solidFill>
              </a:rPr>
              <a:t> each </a:t>
            </a:r>
            <a:r>
              <a:rPr lang="en-US" dirty="0" smtClean="0">
                <a:solidFill>
                  <a:schemeClr val="bg1"/>
                </a:solidFill>
              </a:rPr>
              <a:t>packet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953372" y="5965655"/>
            <a:ext cx="2622802" cy="5178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2299" y="6057526"/>
            <a:ext cx="2504948" cy="3693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</a:t>
            </a:r>
            <a:r>
              <a:rPr lang="en-US" dirty="0" err="1">
                <a:solidFill>
                  <a:schemeClr val="bg1"/>
                </a:solidFill>
              </a:rPr>
              <a:t>FinACK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53372" y="5111698"/>
            <a:ext cx="2622802" cy="641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2299" y="5118646"/>
            <a:ext cx="2504948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Reform Packet </a:t>
            </a:r>
            <a:r>
              <a:rPr lang="en-US" dirty="0">
                <a:solidFill>
                  <a:schemeClr val="bg1"/>
                </a:solidFill>
              </a:rPr>
              <a:t>Decrypt/Authenticate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264773" y="4873337"/>
            <a:ext cx="0" cy="24530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2264773" y="5752808"/>
            <a:ext cx="0" cy="21284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 bwMode="auto">
          <a:xfrm flipH="1">
            <a:off x="6079201" y="3117528"/>
            <a:ext cx="2283097" cy="685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6079201" y="3137263"/>
            <a:ext cx="232122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Split Files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Store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 flipH="1">
            <a:off x="3534593" y="3117528"/>
            <a:ext cx="2283097" cy="685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551430" y="3137263"/>
            <a:ext cx="224942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Pieces to Slave Devices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17690" y="3456135"/>
            <a:ext cx="261511" cy="8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1071279" y="1249759"/>
            <a:ext cx="7000309" cy="1158081"/>
            <a:chOff x="760017" y="1137377"/>
            <a:chExt cx="7000309" cy="1158081"/>
          </a:xfrm>
        </p:grpSpPr>
        <p:sp>
          <p:nvSpPr>
            <p:cNvPr id="40" name="Rectangle 39"/>
            <p:cNvSpPr/>
            <p:nvPr/>
          </p:nvSpPr>
          <p:spPr bwMode="auto">
            <a:xfrm>
              <a:off x="79851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69229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42843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 flipH="1">
              <a:off x="760017" y="1393252"/>
              <a:ext cx="7000309" cy="646331"/>
              <a:chOff x="1267788" y="4542225"/>
              <a:chExt cx="7000309" cy="646331"/>
            </a:xfrm>
          </p:grpSpPr>
          <p:sp>
            <p:nvSpPr>
              <p:cNvPr id="46" name="TextBox 45"/>
              <p:cNvSpPr txBox="1"/>
              <p:nvPr/>
            </p:nvSpPr>
            <p:spPr>
              <a:xfrm flipH="1">
                <a:off x="1267788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Begin Protection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flipH="1">
                <a:off x="6438503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Finish Protection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flipH="1">
                <a:off x="3839823" y="4542225"/>
                <a:ext cx="18295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Slave Device Rounds</a:t>
                </a: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 bwMode="auto">
            <a:xfrm flipH="1">
              <a:off x="2551114" y="1716418"/>
              <a:ext cx="87732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5181034" y="1716418"/>
              <a:ext cx="788195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Process</a:t>
            </a:r>
            <a:r>
              <a:rPr lang="en-US" b="0" u="none" dirty="0" smtClean="0"/>
              <a:t>: </a:t>
            </a:r>
            <a:r>
              <a:rPr lang="en-US" sz="2800" b="0" u="none" dirty="0" smtClean="0"/>
              <a:t>Master Device</a:t>
            </a:r>
            <a:endParaRPr lang="en-US" b="0" u="none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090527" y="3460428"/>
            <a:ext cx="46090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397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eft Brace 51"/>
          <p:cNvSpPr/>
          <p:nvPr/>
        </p:nvSpPr>
        <p:spPr bwMode="auto">
          <a:xfrm flipV="1">
            <a:off x="4363402" y="2211504"/>
            <a:ext cx="574675" cy="6258917"/>
          </a:xfrm>
          <a:prstGeom prst="leftBrace">
            <a:avLst>
              <a:gd name="adj1" fmla="val 12490"/>
              <a:gd name="adj2" fmla="val 776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706" y="1719845"/>
            <a:ext cx="182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Finish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Protection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Left Brace 14"/>
          <p:cNvSpPr/>
          <p:nvPr/>
        </p:nvSpPr>
        <p:spPr bwMode="auto">
          <a:xfrm>
            <a:off x="4284663" y="-1219688"/>
            <a:ext cx="574675" cy="7855632"/>
          </a:xfrm>
          <a:prstGeom prst="leftBrace">
            <a:avLst>
              <a:gd name="adj1" fmla="val 12490"/>
              <a:gd name="adj2" fmla="val 166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6" name="Left Brace 25"/>
          <p:cNvSpPr/>
          <p:nvPr/>
        </p:nvSpPr>
        <p:spPr bwMode="auto">
          <a:xfrm flipV="1">
            <a:off x="4269584" y="1224359"/>
            <a:ext cx="574675" cy="5681582"/>
          </a:xfrm>
          <a:prstGeom prst="leftBrace">
            <a:avLst>
              <a:gd name="adj1" fmla="val 12490"/>
              <a:gd name="adj2" fmla="val 5043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H="1">
            <a:off x="3812068" y="4331296"/>
            <a:ext cx="1544636" cy="8266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3812068" y="4282975"/>
            <a:ext cx="1544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Form Packets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Respon</a:t>
            </a:r>
            <a:r>
              <a:rPr lang="en-US" dirty="0" smtClean="0">
                <a:solidFill>
                  <a:schemeClr val="bg1"/>
                </a:solidFill>
              </a:rPr>
              <a:t> “</a:t>
            </a:r>
            <a:r>
              <a:rPr lang="en-US" dirty="0" err="1" smtClean="0">
                <a:solidFill>
                  <a:schemeClr val="bg1"/>
                </a:solidFill>
              </a:rPr>
              <a:t>FinACK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 flipH="1">
            <a:off x="1986076" y="4331296"/>
            <a:ext cx="1544636" cy="8266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1971561" y="4559974"/>
            <a:ext cx="157366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Track “</a:t>
            </a:r>
            <a:r>
              <a:rPr lang="en-US" dirty="0" err="1" smtClean="0">
                <a:solidFill>
                  <a:schemeClr val="bg1"/>
                </a:solidFill>
              </a:rPr>
              <a:t>Acks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3530712" y="4744640"/>
            <a:ext cx="281356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1071279" y="1249759"/>
            <a:ext cx="7000309" cy="1158081"/>
            <a:chOff x="760017" y="1137377"/>
            <a:chExt cx="7000309" cy="1158081"/>
          </a:xfrm>
        </p:grpSpPr>
        <p:sp>
          <p:nvSpPr>
            <p:cNvPr id="40" name="Rectangle 39"/>
            <p:cNvSpPr/>
            <p:nvPr/>
          </p:nvSpPr>
          <p:spPr bwMode="auto">
            <a:xfrm>
              <a:off x="79851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69229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42843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 flipH="1">
              <a:off x="760017" y="1393252"/>
              <a:ext cx="7000309" cy="646331"/>
              <a:chOff x="1267788" y="4542225"/>
              <a:chExt cx="7000309" cy="646331"/>
            </a:xfrm>
          </p:grpSpPr>
          <p:sp>
            <p:nvSpPr>
              <p:cNvPr id="46" name="TextBox 45"/>
              <p:cNvSpPr txBox="1"/>
              <p:nvPr/>
            </p:nvSpPr>
            <p:spPr>
              <a:xfrm flipH="1">
                <a:off x="1267788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Begin Protection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flipH="1">
                <a:off x="6438503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Finish Protection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flipH="1">
                <a:off x="3839823" y="4542225"/>
                <a:ext cx="18295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Slave Device Rounds</a:t>
                </a: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 bwMode="auto">
            <a:xfrm flipH="1">
              <a:off x="2551114" y="1716418"/>
              <a:ext cx="87732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5181034" y="1716418"/>
              <a:ext cx="788195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Process</a:t>
            </a:r>
            <a:r>
              <a:rPr lang="en-US" b="0" u="none" dirty="0" smtClean="0"/>
              <a:t>: </a:t>
            </a:r>
            <a:r>
              <a:rPr lang="en-US" sz="2800" b="0" u="none" dirty="0" smtClean="0"/>
              <a:t>Master Device</a:t>
            </a:r>
            <a:endParaRPr lang="en-US" b="0" u="none" dirty="0"/>
          </a:p>
        </p:txBody>
      </p:sp>
      <p:sp>
        <p:nvSpPr>
          <p:cNvPr id="50" name="Rectangle 49"/>
          <p:cNvSpPr/>
          <p:nvPr/>
        </p:nvSpPr>
        <p:spPr bwMode="auto">
          <a:xfrm flipH="1">
            <a:off x="5630827" y="4331296"/>
            <a:ext cx="1544636" cy="8266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5616312" y="4421475"/>
            <a:ext cx="15736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Share Nonce for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ext keys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56704" y="4744640"/>
            <a:ext cx="2741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3439577" y="6362855"/>
            <a:ext cx="1407253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 Key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439577" y="5511567"/>
            <a:ext cx="1407253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CharPack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695013" y="5902034"/>
            <a:ext cx="1744564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Nonce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051985" y="5841612"/>
            <a:ext cx="642836" cy="5018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30000" dirty="0" smtClean="0"/>
              <a:t>4</a:t>
            </a:r>
            <a:endParaRPr lang="en-US" baseline="30000" dirty="0"/>
          </a:p>
        </p:txBody>
      </p:sp>
      <p:sp>
        <p:nvSpPr>
          <p:cNvPr id="55" name="Rectangle 54"/>
          <p:cNvSpPr/>
          <p:nvPr/>
        </p:nvSpPr>
        <p:spPr>
          <a:xfrm>
            <a:off x="5934469" y="5822562"/>
            <a:ext cx="1744564" cy="5399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Sessions Key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18" idx="1"/>
          </p:cNvCxnSpPr>
          <p:nvPr/>
        </p:nvCxnSpPr>
        <p:spPr>
          <a:xfrm>
            <a:off x="3439577" y="6092534"/>
            <a:ext cx="1612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18" idx="0"/>
          </p:cNvCxnSpPr>
          <p:nvPr/>
        </p:nvCxnSpPr>
        <p:spPr>
          <a:xfrm>
            <a:off x="4846830" y="5702067"/>
            <a:ext cx="526573" cy="1395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  <a:endCxn id="18" idx="2"/>
          </p:cNvCxnSpPr>
          <p:nvPr/>
        </p:nvCxnSpPr>
        <p:spPr>
          <a:xfrm flipV="1">
            <a:off x="4846830" y="6343456"/>
            <a:ext cx="526573" cy="2098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5" idx="1"/>
          </p:cNvCxnSpPr>
          <p:nvPr/>
        </p:nvCxnSpPr>
        <p:spPr>
          <a:xfrm>
            <a:off x="5694820" y="6092534"/>
            <a:ext cx="2396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807430" y="3117528"/>
            <a:ext cx="2283097" cy="685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7228" y="3271469"/>
            <a:ext cx="22830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Receive </a:t>
            </a:r>
            <a:r>
              <a:rPr lang="en-US" dirty="0" err="1" smtClean="0">
                <a:solidFill>
                  <a:schemeClr val="bg1"/>
                </a:solidFill>
              </a:rPr>
              <a:t>Enc</a:t>
            </a:r>
            <a:r>
              <a:rPr lang="en-US" sz="2000" baseline="30000" dirty="0" err="1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(Files)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 flipH="1">
            <a:off x="6079201" y="3117528"/>
            <a:ext cx="2283097" cy="685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6079201" y="3137263"/>
            <a:ext cx="232122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Split Files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Store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 flipH="1">
            <a:off x="3534593" y="3117528"/>
            <a:ext cx="2283097" cy="685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3551430" y="3137263"/>
            <a:ext cx="224942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Pieces to Slave Devices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817690" y="3456135"/>
            <a:ext cx="261511" cy="8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090527" y="3460428"/>
            <a:ext cx="46090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758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eft Brace 68"/>
          <p:cNvSpPr/>
          <p:nvPr/>
        </p:nvSpPr>
        <p:spPr bwMode="auto">
          <a:xfrm>
            <a:off x="4275388" y="-145117"/>
            <a:ext cx="574675" cy="8387555"/>
          </a:xfrm>
          <a:prstGeom prst="leftBrace">
            <a:avLst>
              <a:gd name="adj1" fmla="val 12490"/>
              <a:gd name="adj2" fmla="val 1756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706" y="1719845"/>
            <a:ext cx="182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Finish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Protection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Left Brace 14"/>
          <p:cNvSpPr/>
          <p:nvPr/>
        </p:nvSpPr>
        <p:spPr bwMode="auto">
          <a:xfrm>
            <a:off x="4284663" y="-1219688"/>
            <a:ext cx="574675" cy="7855632"/>
          </a:xfrm>
          <a:prstGeom prst="leftBrace">
            <a:avLst>
              <a:gd name="adj1" fmla="val 12490"/>
              <a:gd name="adj2" fmla="val 166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grpSp>
        <p:nvGrpSpPr>
          <p:cNvPr id="39" name="Group 38"/>
          <p:cNvGrpSpPr/>
          <p:nvPr/>
        </p:nvGrpSpPr>
        <p:grpSpPr>
          <a:xfrm flipH="1">
            <a:off x="1071279" y="1249759"/>
            <a:ext cx="7000309" cy="1158081"/>
            <a:chOff x="760017" y="1137377"/>
            <a:chExt cx="7000309" cy="1158081"/>
          </a:xfrm>
        </p:grpSpPr>
        <p:sp>
          <p:nvSpPr>
            <p:cNvPr id="40" name="Rectangle 39"/>
            <p:cNvSpPr/>
            <p:nvPr/>
          </p:nvSpPr>
          <p:spPr bwMode="auto">
            <a:xfrm>
              <a:off x="79851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69229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428434" y="1137377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 flipH="1">
              <a:off x="760017" y="1393252"/>
              <a:ext cx="7000309" cy="646331"/>
              <a:chOff x="1267788" y="4542225"/>
              <a:chExt cx="7000309" cy="646331"/>
            </a:xfrm>
          </p:grpSpPr>
          <p:sp>
            <p:nvSpPr>
              <p:cNvPr id="46" name="TextBox 45"/>
              <p:cNvSpPr txBox="1"/>
              <p:nvPr/>
            </p:nvSpPr>
            <p:spPr>
              <a:xfrm flipH="1">
                <a:off x="1267788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Begin Protection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flipH="1">
                <a:off x="6438503" y="4680724"/>
                <a:ext cx="182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Finish Protection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flipH="1">
                <a:off x="3839823" y="4542225"/>
                <a:ext cx="18295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Slave Device Rounds</a:t>
                </a: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 bwMode="auto">
            <a:xfrm flipH="1">
              <a:off x="2551114" y="1716418"/>
              <a:ext cx="87732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5181034" y="1716418"/>
              <a:ext cx="788195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Process</a:t>
            </a:r>
            <a:r>
              <a:rPr lang="en-US" b="0" u="none" dirty="0" smtClean="0"/>
              <a:t>: </a:t>
            </a:r>
            <a:r>
              <a:rPr lang="en-US" sz="2800" b="0" u="none" dirty="0" smtClean="0"/>
              <a:t>Master Device</a:t>
            </a:r>
            <a:endParaRPr lang="en-US" b="0" u="none" dirty="0"/>
          </a:p>
        </p:txBody>
      </p:sp>
      <p:grpSp>
        <p:nvGrpSpPr>
          <p:cNvPr id="49" name="Group 48"/>
          <p:cNvGrpSpPr/>
          <p:nvPr/>
        </p:nvGrpSpPr>
        <p:grpSpPr>
          <a:xfrm>
            <a:off x="529905" y="4192644"/>
            <a:ext cx="2488884" cy="990600"/>
            <a:chOff x="2787643" y="3822231"/>
            <a:chExt cx="2441630" cy="990600"/>
          </a:xfrm>
        </p:grpSpPr>
        <p:sp>
          <p:nvSpPr>
            <p:cNvPr id="56" name="Flowchart: Process 55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05786" y="4014375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Split file(s)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Store info to Index File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239536" y="4192644"/>
            <a:ext cx="2518915" cy="990600"/>
            <a:chOff x="2787643" y="3822231"/>
            <a:chExt cx="2518915" cy="990600"/>
          </a:xfrm>
        </p:grpSpPr>
        <p:sp>
          <p:nvSpPr>
            <p:cNvPr id="61" name="Flowchart: Process 60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27357" y="3967960"/>
              <a:ext cx="2479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Encrypt/Split Index File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Store info to Protect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35737" y="4192644"/>
            <a:ext cx="2949170" cy="990600"/>
            <a:chOff x="2787643" y="3822231"/>
            <a:chExt cx="2718552" cy="990600"/>
          </a:xfrm>
        </p:grpSpPr>
        <p:sp>
          <p:nvSpPr>
            <p:cNvPr id="64" name="Flowchart: Process 63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87643" y="3861361"/>
              <a:ext cx="2718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Encrypt Protect File along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with Key file/pass seed info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Using </a:t>
              </a:r>
              <a:r>
                <a:rPr lang="en-US" dirty="0" err="1" smtClean="0">
                  <a:solidFill>
                    <a:schemeClr val="bg1"/>
                  </a:solidFill>
                </a:rPr>
                <a:t>subkey</a:t>
              </a:r>
              <a:r>
                <a:rPr lang="en-US" dirty="0" smtClean="0">
                  <a:solidFill>
                    <a:schemeClr val="bg1"/>
                  </a:solidFill>
                </a:rPr>
                <a:t> from server</a:t>
              </a:r>
            </a:p>
          </p:txBody>
        </p:sp>
      </p:grpSp>
      <p:cxnSp>
        <p:nvCxnSpPr>
          <p:cNvPr id="66" name="Straight Arrow Connector 65"/>
          <p:cNvCxnSpPr>
            <a:stCxn id="56" idx="3"/>
            <a:endCxn id="61" idx="1"/>
          </p:cNvCxnSpPr>
          <p:nvPr/>
        </p:nvCxnSpPr>
        <p:spPr>
          <a:xfrm>
            <a:off x="3018789" y="4687944"/>
            <a:ext cx="2207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3"/>
            <a:endCxn id="64" idx="1"/>
          </p:cNvCxnSpPr>
          <p:nvPr/>
        </p:nvCxnSpPr>
        <p:spPr>
          <a:xfrm>
            <a:off x="5681166" y="4687944"/>
            <a:ext cx="154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 bwMode="auto">
          <a:xfrm>
            <a:off x="807430" y="3117528"/>
            <a:ext cx="2283097" cy="685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7228" y="3271469"/>
            <a:ext cx="22830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Receive </a:t>
            </a:r>
            <a:r>
              <a:rPr lang="en-US" dirty="0" err="1" smtClean="0">
                <a:solidFill>
                  <a:schemeClr val="bg1"/>
                </a:solidFill>
              </a:rPr>
              <a:t>Enc</a:t>
            </a:r>
            <a:r>
              <a:rPr lang="en-US" sz="2000" baseline="30000" dirty="0" err="1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(Files)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 flipH="1">
            <a:off x="6079201" y="3117528"/>
            <a:ext cx="2283097" cy="685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6079201" y="3137263"/>
            <a:ext cx="232122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Split Files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Store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 flipH="1">
            <a:off x="3534593" y="3117528"/>
            <a:ext cx="2283097" cy="685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 flipH="1">
            <a:off x="3551430" y="3137263"/>
            <a:ext cx="224942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Pieces to Slave Devices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817690" y="3456135"/>
            <a:ext cx="261511" cy="8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090527" y="3460428"/>
            <a:ext cx="46090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707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2" y="2816175"/>
            <a:ext cx="1667868" cy="396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20627"/>
            <a:ext cx="22860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692227"/>
            <a:ext cx="8572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1006427"/>
            <a:ext cx="523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to be utilized for DISS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We have chosen to use the MK802 III as a </a:t>
            </a:r>
          </a:p>
          <a:p>
            <a:pPr marL="0" indent="0">
              <a:buNone/>
            </a:pPr>
            <a:r>
              <a:rPr lang="en-US" dirty="0" smtClean="0"/>
              <a:t>second android device because of its capability </a:t>
            </a:r>
          </a:p>
          <a:p>
            <a:pPr marL="0" indent="0">
              <a:buNone/>
            </a:pPr>
            <a:r>
              <a:rPr lang="en-US" dirty="0" smtClean="0"/>
              <a:t>and low cost.</a:t>
            </a:r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8160"/>
              </p:ext>
            </p:extLst>
          </p:nvPr>
        </p:nvGraphicFramePr>
        <p:xfrm>
          <a:off x="2362200" y="3043555"/>
          <a:ext cx="60960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79"/>
                <a:gridCol w="4727121"/>
              </a:tblGrid>
              <a:tr h="218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MK802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Android 4.1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CPU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RK3066 Dual Core - Cortex-A9 Up to 1.6GHz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GPU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Quad Core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Ardeno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200(AMD Z430) </a:t>
                      </a: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RAM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1GB DDR3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Memory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8GB Flash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Networking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WiFi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802.11 b/g/n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Ports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1">
                        <a:buClr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HDMI(male),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MicroSD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slot, USB Standard-A,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USB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Mico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-B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8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eft Brace 28"/>
          <p:cNvSpPr/>
          <p:nvPr/>
        </p:nvSpPr>
        <p:spPr bwMode="auto">
          <a:xfrm>
            <a:off x="3194345" y="271576"/>
            <a:ext cx="574675" cy="6639152"/>
          </a:xfrm>
          <a:prstGeom prst="leftBrace">
            <a:avLst>
              <a:gd name="adj1" fmla="val 12490"/>
              <a:gd name="adj2" fmla="val 7395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Finish Protection</a:t>
            </a:r>
            <a:r>
              <a:rPr lang="en-US" b="0" u="none" dirty="0" smtClean="0"/>
              <a:t>: </a:t>
            </a:r>
            <a:r>
              <a:rPr lang="en-US" sz="2800" b="0" u="none" dirty="0" smtClean="0"/>
              <a:t>Master Device</a:t>
            </a:r>
            <a:endParaRPr lang="en-US" sz="2800" b="0" u="none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77287"/>
              </p:ext>
            </p:extLst>
          </p:nvPr>
        </p:nvGraphicFramePr>
        <p:xfrm>
          <a:off x="277471" y="3810000"/>
          <a:ext cx="6408422" cy="260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129"/>
                <a:gridCol w="3790293"/>
              </a:tblGrid>
              <a:tr h="404347">
                <a:tc>
                  <a:txBody>
                    <a:bodyPr/>
                    <a:lstStyle/>
                    <a:p>
                      <a:r>
                        <a:rPr lang="en-US" dirty="0" smtClean="0"/>
                        <a:t>Info Stored in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459828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File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C:\Users\Owner\Documents\file1.txt</a:t>
                      </a:r>
                    </a:p>
                  </a:txBody>
                  <a:tcPr/>
                </a:tc>
              </a:tr>
              <a:tr h="459828">
                <a:tc>
                  <a:txBody>
                    <a:bodyPr/>
                    <a:lstStyle/>
                    <a:p>
                      <a:r>
                        <a:rPr lang="en-US" dirty="0" smtClean="0"/>
                        <a:t>Bulk file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C:\Diss\stores\bulks\nickname1.BULK</a:t>
                      </a:r>
                    </a:p>
                  </a:txBody>
                  <a:tcPr/>
                </a:tc>
              </a:tr>
              <a:tr h="459828">
                <a:tc>
                  <a:txBody>
                    <a:bodyPr/>
                    <a:lstStyle/>
                    <a:p>
                      <a:r>
                        <a:rPr lang="en-US" dirty="0" smtClean="0"/>
                        <a:t>Seed(for</a:t>
                      </a:r>
                      <a:r>
                        <a:rPr lang="en-US" baseline="0" dirty="0" smtClean="0"/>
                        <a:t> choosing pieces)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35462</a:t>
                      </a:r>
                    </a:p>
                  </a:txBody>
                  <a:tcPr/>
                </a:tc>
              </a:tr>
              <a:tr h="262759">
                <a:tc>
                  <a:txBody>
                    <a:bodyPr/>
                    <a:lstStyle/>
                    <a:p>
                      <a:r>
                        <a:rPr lang="en-US" dirty="0" smtClean="0"/>
                        <a:t>Piece</a:t>
                      </a:r>
                      <a:r>
                        <a:rPr lang="en-US" baseline="0" dirty="0" smtClean="0"/>
                        <a:t> File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nickname1.PIECE</a:t>
                      </a:r>
                      <a:endParaRPr lang="en-US" dirty="0"/>
                    </a:p>
                  </a:txBody>
                  <a:tcPr/>
                </a:tc>
              </a:tr>
              <a:tr h="459828">
                <a:tc>
                  <a:txBody>
                    <a:bodyPr/>
                    <a:lstStyle/>
                    <a:p>
                      <a:r>
                        <a:rPr lang="en-US" dirty="0" smtClean="0"/>
                        <a:t>Slave Stored Upon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android_hostname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443948" y="1324426"/>
            <a:ext cx="2297611" cy="685800"/>
            <a:chOff x="652127" y="1504265"/>
            <a:chExt cx="2297611" cy="6858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52127" y="1504265"/>
              <a:ext cx="2283097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0314" y="1507448"/>
              <a:ext cx="2249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Split Files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Store Information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43032" y="2432761"/>
            <a:ext cx="2518915" cy="990600"/>
            <a:chOff x="2787643" y="3822231"/>
            <a:chExt cx="2518915" cy="990600"/>
          </a:xfrm>
        </p:grpSpPr>
        <p:sp>
          <p:nvSpPr>
            <p:cNvPr id="37" name="Flowchart: Process 36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27357" y="3967960"/>
              <a:ext cx="2479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Encrypt/Split Index File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Store info to Protect File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39233" y="2432761"/>
            <a:ext cx="2949170" cy="990600"/>
            <a:chOff x="2787643" y="3822231"/>
            <a:chExt cx="2718552" cy="990600"/>
          </a:xfrm>
        </p:grpSpPr>
        <p:sp>
          <p:nvSpPr>
            <p:cNvPr id="40" name="Flowchart: Process 39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87643" y="3861361"/>
              <a:ext cx="2718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Encrypt Protect File along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with Key file/pass seed info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Using </a:t>
              </a:r>
              <a:r>
                <a:rPr lang="en-US" dirty="0" err="1" smtClean="0">
                  <a:solidFill>
                    <a:schemeClr val="bg1"/>
                  </a:solidFill>
                </a:rPr>
                <a:t>subkey</a:t>
              </a:r>
              <a:r>
                <a:rPr lang="en-US" dirty="0" smtClean="0">
                  <a:solidFill>
                    <a:schemeClr val="bg1"/>
                  </a:solidFill>
                </a:rPr>
                <a:t> from server</a:t>
              </a:r>
            </a:p>
          </p:txBody>
        </p:sp>
      </p:grpSp>
      <p:cxnSp>
        <p:nvCxnSpPr>
          <p:cNvPr id="42" name="Straight Arrow Connector 41"/>
          <p:cNvCxnSpPr>
            <a:stCxn id="34" idx="3"/>
            <a:endCxn id="37" idx="1"/>
          </p:cNvCxnSpPr>
          <p:nvPr/>
        </p:nvCxnSpPr>
        <p:spPr>
          <a:xfrm>
            <a:off x="3022284" y="2928061"/>
            <a:ext cx="2207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40" idx="1"/>
          </p:cNvCxnSpPr>
          <p:nvPr/>
        </p:nvCxnSpPr>
        <p:spPr>
          <a:xfrm>
            <a:off x="5684662" y="2928061"/>
            <a:ext cx="154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 bwMode="auto">
          <a:xfrm>
            <a:off x="4278884" y="-1905000"/>
            <a:ext cx="574675" cy="8387555"/>
          </a:xfrm>
          <a:prstGeom prst="leftBrace">
            <a:avLst>
              <a:gd name="adj1" fmla="val 12490"/>
              <a:gd name="adj2" fmla="val 5012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80655" y="2432761"/>
            <a:ext cx="2441630" cy="990600"/>
            <a:chOff x="2787643" y="3822231"/>
            <a:chExt cx="2441630" cy="990600"/>
          </a:xfrm>
        </p:grpSpPr>
        <p:sp>
          <p:nvSpPr>
            <p:cNvPr id="21" name="Flowchart: Process 20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5786" y="4014375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Split file(s)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Store info to Index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5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eft Brace 35"/>
          <p:cNvSpPr/>
          <p:nvPr/>
        </p:nvSpPr>
        <p:spPr bwMode="auto">
          <a:xfrm>
            <a:off x="4278883" y="-304800"/>
            <a:ext cx="574675" cy="7928769"/>
          </a:xfrm>
          <a:prstGeom prst="leftBrace">
            <a:avLst>
              <a:gd name="adj1" fmla="val 12490"/>
              <a:gd name="adj2" fmla="val 505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" name="Title 16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u="sng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Finish </a:t>
            </a:r>
            <a:r>
              <a:rPr lang="en-US" dirty="0" smtClean="0"/>
              <a:t>Protection</a:t>
            </a:r>
            <a:r>
              <a:rPr lang="en-US" b="0" u="none" dirty="0" smtClean="0"/>
              <a:t>: </a:t>
            </a:r>
            <a:r>
              <a:rPr lang="en-US" sz="2800" b="0" u="none" dirty="0" smtClean="0"/>
              <a:t>Master Device</a:t>
            </a:r>
            <a:endParaRPr lang="en-US" sz="2800" b="0" u="none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44072"/>
              </p:ext>
            </p:extLst>
          </p:nvPr>
        </p:nvGraphicFramePr>
        <p:xfrm>
          <a:off x="800100" y="3863803"/>
          <a:ext cx="7391399" cy="2309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4038599"/>
              </a:tblGrid>
              <a:tr h="378238">
                <a:tc>
                  <a:txBody>
                    <a:bodyPr/>
                    <a:lstStyle/>
                    <a:p>
                      <a:r>
                        <a:rPr lang="en-US" dirty="0" smtClean="0"/>
                        <a:t>Info Stored in</a:t>
                      </a:r>
                      <a:r>
                        <a:rPr lang="en-US" baseline="0" dirty="0" smtClean="0"/>
                        <a:t> Protect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91720">
                <a:tc>
                  <a:txBody>
                    <a:bodyPr/>
                    <a:lstStyle/>
                    <a:p>
                      <a:r>
                        <a:rPr lang="en-US" dirty="0" smtClean="0"/>
                        <a:t>Bulk file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C:\Diss\stores\bulks\nickname1.BULK</a:t>
                      </a:r>
                    </a:p>
                  </a:txBody>
                  <a:tcPr/>
                </a:tc>
              </a:tr>
              <a:tr h="39172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r>
                        <a:rPr lang="en-US" baseline="0" dirty="0" smtClean="0"/>
                        <a:t> Decryption </a:t>
                      </a:r>
                      <a:r>
                        <a:rPr lang="en-US" baseline="0" dirty="0" err="1" smtClean="0"/>
                        <a:t>Subkey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512bits</a:t>
                      </a:r>
                      <a:r>
                        <a:rPr lang="en-US" sz="1800" baseline="0" dirty="0" smtClean="0"/>
                        <a:t> + seed for choosing 256b comb</a:t>
                      </a:r>
                      <a:endParaRPr lang="en-US" sz="1800" dirty="0" smtClean="0"/>
                    </a:p>
                  </a:txBody>
                  <a:tcPr/>
                </a:tc>
              </a:tr>
              <a:tr h="391720">
                <a:tc>
                  <a:txBody>
                    <a:bodyPr/>
                    <a:lstStyle/>
                    <a:p>
                      <a:r>
                        <a:rPr lang="en-US" dirty="0" smtClean="0"/>
                        <a:t>Seed(for choosing piece</a:t>
                      </a:r>
                      <a:r>
                        <a:rPr lang="en-US" baseline="0" dirty="0" smtClean="0"/>
                        <a:t>s in bulk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62743</a:t>
                      </a:r>
                    </a:p>
                  </a:txBody>
                  <a:tcPr/>
                </a:tc>
              </a:tr>
              <a:tr h="378238">
                <a:tc>
                  <a:txBody>
                    <a:bodyPr/>
                    <a:lstStyle/>
                    <a:p>
                      <a:r>
                        <a:rPr lang="en-US" dirty="0" smtClean="0"/>
                        <a:t>Piece</a:t>
                      </a:r>
                      <a:r>
                        <a:rPr lang="en-US" baseline="0" dirty="0" smtClean="0"/>
                        <a:t> File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nickname1.PIECE</a:t>
                      </a:r>
                      <a:endParaRPr lang="en-US" dirty="0"/>
                    </a:p>
                  </a:txBody>
                  <a:tcPr/>
                </a:tc>
              </a:tr>
              <a:tr h="378238">
                <a:tc>
                  <a:txBody>
                    <a:bodyPr/>
                    <a:lstStyle/>
                    <a:p>
                      <a:r>
                        <a:rPr lang="en-US" dirty="0" smtClean="0"/>
                        <a:t>Piece</a:t>
                      </a:r>
                      <a:r>
                        <a:rPr lang="en-US" baseline="0" dirty="0" smtClean="0"/>
                        <a:t> File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nickname2.PIECE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3443948" y="1324426"/>
            <a:ext cx="2297611" cy="685800"/>
            <a:chOff x="652127" y="1504265"/>
            <a:chExt cx="2297611" cy="685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652127" y="1504265"/>
              <a:ext cx="2283097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0314" y="1507448"/>
              <a:ext cx="2249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Split Files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Store Information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0655" y="2432761"/>
            <a:ext cx="2441630" cy="990600"/>
            <a:chOff x="2787643" y="3822231"/>
            <a:chExt cx="2441630" cy="990600"/>
          </a:xfrm>
        </p:grpSpPr>
        <p:sp>
          <p:nvSpPr>
            <p:cNvPr id="55" name="Flowchart: Process 54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05786" y="4014375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Split file(s)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Store info to Index File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43032" y="2432761"/>
            <a:ext cx="2518915" cy="990600"/>
            <a:chOff x="2787643" y="3822231"/>
            <a:chExt cx="2518915" cy="990600"/>
          </a:xfrm>
        </p:grpSpPr>
        <p:sp>
          <p:nvSpPr>
            <p:cNvPr id="58" name="Flowchart: Process 57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27357" y="3967960"/>
              <a:ext cx="2479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Encrypt/Split Index File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Store info to Protect File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839233" y="2432761"/>
            <a:ext cx="2949170" cy="990600"/>
            <a:chOff x="2787643" y="3822231"/>
            <a:chExt cx="2718552" cy="990600"/>
          </a:xfrm>
        </p:grpSpPr>
        <p:sp>
          <p:nvSpPr>
            <p:cNvPr id="61" name="Flowchart: Process 60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7643" y="3861361"/>
              <a:ext cx="2718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Encrypt Protect File along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with Key file/pass seed info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Using </a:t>
              </a:r>
              <a:r>
                <a:rPr lang="en-US" dirty="0" err="1" smtClean="0">
                  <a:solidFill>
                    <a:schemeClr val="bg1"/>
                  </a:solidFill>
                </a:rPr>
                <a:t>subkey</a:t>
              </a:r>
              <a:r>
                <a:rPr lang="en-US" dirty="0" smtClean="0">
                  <a:solidFill>
                    <a:schemeClr val="bg1"/>
                  </a:solidFill>
                </a:rPr>
                <a:t> from server</a:t>
              </a:r>
            </a:p>
          </p:txBody>
        </p:sp>
      </p:grpSp>
      <p:cxnSp>
        <p:nvCxnSpPr>
          <p:cNvPr id="63" name="Straight Arrow Connector 62"/>
          <p:cNvCxnSpPr>
            <a:stCxn id="55" idx="3"/>
            <a:endCxn id="58" idx="1"/>
          </p:cNvCxnSpPr>
          <p:nvPr/>
        </p:nvCxnSpPr>
        <p:spPr>
          <a:xfrm>
            <a:off x="3022285" y="2928061"/>
            <a:ext cx="2207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3"/>
            <a:endCxn id="61" idx="1"/>
          </p:cNvCxnSpPr>
          <p:nvPr/>
        </p:nvCxnSpPr>
        <p:spPr>
          <a:xfrm>
            <a:off x="5684662" y="2928061"/>
            <a:ext cx="154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 Brace 64"/>
          <p:cNvSpPr/>
          <p:nvPr/>
        </p:nvSpPr>
        <p:spPr bwMode="auto">
          <a:xfrm>
            <a:off x="4278884" y="-1905000"/>
            <a:ext cx="574675" cy="8387555"/>
          </a:xfrm>
          <a:prstGeom prst="leftBrace">
            <a:avLst>
              <a:gd name="adj1" fmla="val 12490"/>
              <a:gd name="adj2" fmla="val 5012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4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eft Brace 33"/>
          <p:cNvSpPr/>
          <p:nvPr/>
        </p:nvSpPr>
        <p:spPr bwMode="auto">
          <a:xfrm>
            <a:off x="4952998" y="381000"/>
            <a:ext cx="574675" cy="6639152"/>
          </a:xfrm>
          <a:prstGeom prst="leftBrace">
            <a:avLst>
              <a:gd name="adj1" fmla="val 12490"/>
              <a:gd name="adj2" fmla="val 2082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4" name="Title 16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u="sng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Finish </a:t>
            </a:r>
            <a:r>
              <a:rPr lang="en-US" dirty="0" smtClean="0"/>
              <a:t>Protection</a:t>
            </a:r>
            <a:r>
              <a:rPr lang="en-US" b="0" u="none" dirty="0" smtClean="0"/>
              <a:t>: </a:t>
            </a:r>
            <a:r>
              <a:rPr lang="en-US" sz="2800" b="0" u="none" dirty="0" smtClean="0"/>
              <a:t>Master Device</a:t>
            </a:r>
            <a:endParaRPr lang="en-US" sz="2800" b="0" u="none" dirty="0"/>
          </a:p>
        </p:txBody>
      </p:sp>
      <p:grpSp>
        <p:nvGrpSpPr>
          <p:cNvPr id="20" name="Group 19"/>
          <p:cNvGrpSpPr/>
          <p:nvPr/>
        </p:nvGrpSpPr>
        <p:grpSpPr>
          <a:xfrm>
            <a:off x="3443948" y="1324426"/>
            <a:ext cx="2297611" cy="685800"/>
            <a:chOff x="652127" y="1504265"/>
            <a:chExt cx="2297611" cy="6858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52127" y="1504265"/>
              <a:ext cx="2283097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0314" y="1507448"/>
              <a:ext cx="2249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Split Files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Store Information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0655" y="2432761"/>
            <a:ext cx="2441630" cy="990600"/>
            <a:chOff x="2787643" y="3822231"/>
            <a:chExt cx="2441630" cy="990600"/>
          </a:xfrm>
        </p:grpSpPr>
        <p:sp>
          <p:nvSpPr>
            <p:cNvPr id="24" name="Flowchart: Process 23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05786" y="4014375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Split file(s)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Store info to Index File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43032" y="2432761"/>
            <a:ext cx="2518915" cy="990600"/>
            <a:chOff x="2787643" y="3822231"/>
            <a:chExt cx="2518915" cy="990600"/>
          </a:xfrm>
        </p:grpSpPr>
        <p:sp>
          <p:nvSpPr>
            <p:cNvPr id="27" name="Flowchart: Process 26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27357" y="3967960"/>
              <a:ext cx="2479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Encrypt/Split Index File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Store info to Protect File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39233" y="2432761"/>
            <a:ext cx="2949170" cy="990600"/>
            <a:chOff x="2787643" y="3822231"/>
            <a:chExt cx="2718552" cy="990600"/>
          </a:xfrm>
        </p:grpSpPr>
        <p:sp>
          <p:nvSpPr>
            <p:cNvPr id="30" name="Flowchart: Process 29"/>
            <p:cNvSpPr/>
            <p:nvPr/>
          </p:nvSpPr>
          <p:spPr bwMode="auto">
            <a:xfrm>
              <a:off x="2787643" y="3822231"/>
              <a:ext cx="2441630" cy="990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87643" y="3861361"/>
              <a:ext cx="2718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Encrypt Protect File along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with Key file/pass seed info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Using </a:t>
              </a:r>
              <a:r>
                <a:rPr lang="en-US" dirty="0" err="1" smtClean="0">
                  <a:solidFill>
                    <a:schemeClr val="bg1"/>
                  </a:solidFill>
                </a:rPr>
                <a:t>subkey</a:t>
              </a:r>
              <a:r>
                <a:rPr lang="en-US" dirty="0" smtClean="0">
                  <a:solidFill>
                    <a:schemeClr val="bg1"/>
                  </a:solidFill>
                </a:rPr>
                <a:t> from server</a:t>
              </a:r>
            </a:p>
          </p:txBody>
        </p:sp>
      </p:grpSp>
      <p:cxnSp>
        <p:nvCxnSpPr>
          <p:cNvPr id="32" name="Straight Arrow Connector 31"/>
          <p:cNvCxnSpPr>
            <a:stCxn id="24" idx="3"/>
            <a:endCxn id="27" idx="1"/>
          </p:cNvCxnSpPr>
          <p:nvPr/>
        </p:nvCxnSpPr>
        <p:spPr>
          <a:xfrm>
            <a:off x="3022285" y="2928061"/>
            <a:ext cx="2207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30" idx="1"/>
          </p:cNvCxnSpPr>
          <p:nvPr/>
        </p:nvCxnSpPr>
        <p:spPr>
          <a:xfrm>
            <a:off x="5684662" y="2928061"/>
            <a:ext cx="154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 bwMode="auto">
          <a:xfrm>
            <a:off x="4278884" y="-1905000"/>
            <a:ext cx="574675" cy="8387555"/>
          </a:xfrm>
          <a:prstGeom prst="leftBrace">
            <a:avLst>
              <a:gd name="adj1" fmla="val 12490"/>
              <a:gd name="adj2" fmla="val 5012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2400" y="5638800"/>
            <a:ext cx="2222500" cy="106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Subkey</a:t>
            </a:r>
            <a:r>
              <a:rPr lang="en-US" dirty="0" smtClean="0"/>
              <a:t> Received upon authentication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56668" y="4025900"/>
            <a:ext cx="3156153" cy="40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Communication Keys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656668" y="4508500"/>
            <a:ext cx="3156153" cy="40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Seeds 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56667" y="5003800"/>
            <a:ext cx="3156153" cy="40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Hosts/</a:t>
            </a:r>
            <a:r>
              <a:rPr lang="en-US" dirty="0" err="1" smtClean="0"/>
              <a:t>Ips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793471" y="5562600"/>
            <a:ext cx="1591742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GCM-AES-256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240334" y="5664200"/>
            <a:ext cx="3156153" cy="40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Safe File</a:t>
            </a:r>
            <a:endParaRPr lang="en-US" dirty="0"/>
          </a:p>
        </p:txBody>
      </p:sp>
      <p:cxnSp>
        <p:nvCxnSpPr>
          <p:cNvPr id="15" name="Elbow Connector 14"/>
          <p:cNvCxnSpPr>
            <a:stCxn id="12" idx="1"/>
            <a:endCxn id="13" idx="1"/>
          </p:cNvCxnSpPr>
          <p:nvPr/>
        </p:nvCxnSpPr>
        <p:spPr>
          <a:xfrm rot="10800000" flipH="1" flipV="1">
            <a:off x="2656667" y="4229100"/>
            <a:ext cx="136803" cy="1638300"/>
          </a:xfrm>
          <a:prstGeom prst="bentConnector3">
            <a:avLst>
              <a:gd name="adj1" fmla="val -167102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9" idx="1"/>
            <a:endCxn id="13" idx="1"/>
          </p:cNvCxnSpPr>
          <p:nvPr/>
        </p:nvCxnSpPr>
        <p:spPr>
          <a:xfrm rot="10800000" flipH="1" flipV="1">
            <a:off x="2656667" y="4711700"/>
            <a:ext cx="136803" cy="1155700"/>
          </a:xfrm>
          <a:prstGeom prst="bentConnector3">
            <a:avLst>
              <a:gd name="adj1" fmla="val -167102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0" idx="1"/>
            <a:endCxn id="13" idx="1"/>
          </p:cNvCxnSpPr>
          <p:nvPr/>
        </p:nvCxnSpPr>
        <p:spPr>
          <a:xfrm rot="10800000" flipH="1" flipV="1">
            <a:off x="2656667" y="5207000"/>
            <a:ext cx="136804" cy="660400"/>
          </a:xfrm>
          <a:prstGeom prst="bentConnector3">
            <a:avLst>
              <a:gd name="adj1" fmla="val -1671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6"/>
            <a:endCxn id="13" idx="2"/>
          </p:cNvCxnSpPr>
          <p:nvPr/>
        </p:nvCxnSpPr>
        <p:spPr>
          <a:xfrm>
            <a:off x="2374900" y="6172200"/>
            <a:ext cx="1214442" cy="12700"/>
          </a:xfrm>
          <a:prstGeom prst="bentConnector4">
            <a:avLst>
              <a:gd name="adj1" fmla="val 17233"/>
              <a:gd name="adj2" fmla="val 270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3" idx="3"/>
            <a:endCxn id="41" idx="1"/>
          </p:cNvCxnSpPr>
          <p:nvPr/>
        </p:nvCxnSpPr>
        <p:spPr>
          <a:xfrm>
            <a:off x="4385213" y="5867400"/>
            <a:ext cx="855121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040637" y="5582667"/>
            <a:ext cx="7026481" cy="733416"/>
            <a:chOff x="1904999" y="5805714"/>
            <a:chExt cx="7026481" cy="733416"/>
          </a:xfrm>
        </p:grpSpPr>
        <p:sp>
          <p:nvSpPr>
            <p:cNvPr id="4" name="Flowchart: Process 3"/>
            <p:cNvSpPr/>
            <p:nvPr/>
          </p:nvSpPr>
          <p:spPr bwMode="auto">
            <a:xfrm>
              <a:off x="1904999" y="5812971"/>
              <a:ext cx="2738551" cy="609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2610" y="5892799"/>
              <a:ext cx="2858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Nickname#.piece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51375" y="5805714"/>
              <a:ext cx="4280105" cy="595086"/>
              <a:chOff x="4651375" y="5805714"/>
              <a:chExt cx="3121025" cy="595086"/>
            </a:xfrm>
          </p:grpSpPr>
          <p:sp>
            <p:nvSpPr>
              <p:cNvPr id="29708" name="AutoShape 12"/>
              <p:cNvSpPr>
                <a:spLocks noChangeArrowheads="1"/>
              </p:cNvSpPr>
              <p:nvPr/>
            </p:nvSpPr>
            <p:spPr bwMode="auto">
              <a:xfrm>
                <a:off x="6334125" y="5805714"/>
                <a:ext cx="295275" cy="595086"/>
              </a:xfrm>
              <a:prstGeom prst="roundRect">
                <a:avLst>
                  <a:gd name="adj" fmla="val 0"/>
                </a:avLst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="ctr" anchorCtr="1"/>
              <a:lstStyle/>
              <a:p>
                <a:pPr hangingPunct="1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L</a:t>
                </a:r>
              </a:p>
            </p:txBody>
          </p:sp>
          <p:sp>
            <p:nvSpPr>
              <p:cNvPr id="29709" name="Rectangle 13"/>
              <p:cNvSpPr>
                <a:spLocks noChangeArrowheads="1"/>
              </p:cNvSpPr>
              <p:nvPr/>
            </p:nvSpPr>
            <p:spPr bwMode="auto">
              <a:xfrm>
                <a:off x="5445125" y="5805714"/>
                <a:ext cx="887413" cy="59508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90000" tIns="57240" rIns="90000" bIns="450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Salt</a:t>
                </a:r>
              </a:p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Mask</a:t>
                </a:r>
              </a:p>
            </p:txBody>
          </p:sp>
          <p:sp>
            <p:nvSpPr>
              <p:cNvPr id="29710" name="AutoShape 14"/>
              <p:cNvSpPr>
                <a:spLocks noChangeArrowheads="1"/>
              </p:cNvSpPr>
              <p:nvPr/>
            </p:nvSpPr>
            <p:spPr bwMode="auto">
              <a:xfrm>
                <a:off x="5149850" y="5805714"/>
                <a:ext cx="295275" cy="595086"/>
              </a:xfrm>
              <a:prstGeom prst="roundRect">
                <a:avLst>
                  <a:gd name="adj" fmla="val 0"/>
                </a:avLst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="ctr" anchorCtr="1"/>
              <a:lstStyle/>
              <a:p>
                <a:pPr hangingPunct="1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L</a:t>
                </a:r>
              </a:p>
            </p:txBody>
          </p:sp>
          <p:sp>
            <p:nvSpPr>
              <p:cNvPr id="29711" name="Rectangle 15"/>
              <p:cNvSpPr>
                <a:spLocks noChangeArrowheads="1"/>
              </p:cNvSpPr>
              <p:nvPr/>
            </p:nvSpPr>
            <p:spPr bwMode="auto">
              <a:xfrm>
                <a:off x="4651375" y="5805714"/>
                <a:ext cx="498475" cy="59508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90000" tIns="57240" rIns="90000" bIns="450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dirty="0"/>
                  <a:t>IV</a:t>
                </a:r>
              </a:p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dirty="0"/>
                  <a:t>Mask</a:t>
                </a:r>
              </a:p>
            </p:txBody>
          </p:sp>
          <p:sp>
            <p:nvSpPr>
              <p:cNvPr id="29716" name="AutoShape 20"/>
              <p:cNvSpPr>
                <a:spLocks noChangeArrowheads="1"/>
              </p:cNvSpPr>
              <p:nvPr/>
            </p:nvSpPr>
            <p:spPr bwMode="auto">
              <a:xfrm>
                <a:off x="7477125" y="5805714"/>
                <a:ext cx="295275" cy="595086"/>
              </a:xfrm>
              <a:prstGeom prst="roundRect">
                <a:avLst>
                  <a:gd name="adj" fmla="val 0"/>
                </a:avLst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="ctr" anchorCtr="1"/>
              <a:lstStyle/>
              <a:p>
                <a:pPr hangingPunct="1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L</a:t>
                </a: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6588125" y="5805714"/>
                <a:ext cx="887413" cy="59508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90000" tIns="57240" rIns="90000" bIns="450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Hash-</a:t>
                </a:r>
              </a:p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subkey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665666" y="2572262"/>
            <a:ext cx="2451439" cy="685800"/>
            <a:chOff x="2782739" y="2804306"/>
            <a:chExt cx="2451439" cy="685800"/>
          </a:xfrm>
        </p:grpSpPr>
        <p:sp>
          <p:nvSpPr>
            <p:cNvPr id="37" name="Flowchart: Process 36"/>
            <p:cNvSpPr/>
            <p:nvPr/>
          </p:nvSpPr>
          <p:spPr bwMode="auto">
            <a:xfrm>
              <a:off x="2782739" y="2804306"/>
              <a:ext cx="2451439" cy="6858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1665" y="2962540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addNonce</a:t>
              </a:r>
              <a:r>
                <a:rPr lang="en-US" dirty="0">
                  <a:solidFill>
                    <a:schemeClr val="bg1"/>
                  </a:solidFill>
                </a:rPr>
                <a:t>(</a:t>
              </a:r>
              <a:r>
                <a:rPr lang="en-US" dirty="0" err="1">
                  <a:solidFill>
                    <a:schemeClr val="bg1"/>
                  </a:solidFill>
                </a:rPr>
                <a:t>piece,salt</a:t>
              </a:r>
              <a:r>
                <a:rPr lang="en-US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28707" y="3589172"/>
            <a:ext cx="2722811" cy="685800"/>
            <a:chOff x="5651830" y="3073504"/>
            <a:chExt cx="2722811" cy="685800"/>
          </a:xfrm>
        </p:grpSpPr>
        <p:sp>
          <p:nvSpPr>
            <p:cNvPr id="35" name="Flowchart: Process 34"/>
            <p:cNvSpPr/>
            <p:nvPr/>
          </p:nvSpPr>
          <p:spPr bwMode="auto">
            <a:xfrm>
              <a:off x="5651830" y="3073504"/>
              <a:ext cx="2466632" cy="6858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77030" y="3231738"/>
              <a:ext cx="2597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addNonce</a:t>
              </a:r>
              <a:r>
                <a:rPr lang="en-US" dirty="0" smtClean="0">
                  <a:solidFill>
                    <a:schemeClr val="bg1"/>
                  </a:solidFill>
                </a:rPr>
                <a:t>(</a:t>
              </a:r>
              <a:r>
                <a:rPr lang="en-US" dirty="0" err="1" smtClean="0">
                  <a:solidFill>
                    <a:schemeClr val="bg1"/>
                  </a:solidFill>
                </a:rPr>
                <a:t>piece,hash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28982" y="4526552"/>
            <a:ext cx="2441629" cy="685800"/>
            <a:chOff x="5664332" y="3942980"/>
            <a:chExt cx="2441629" cy="685800"/>
          </a:xfrm>
        </p:grpSpPr>
        <p:sp>
          <p:nvSpPr>
            <p:cNvPr id="11" name="Flowchart: Process 10"/>
            <p:cNvSpPr/>
            <p:nvPr/>
          </p:nvSpPr>
          <p:spPr bwMode="auto">
            <a:xfrm>
              <a:off x="5664332" y="3942980"/>
              <a:ext cx="2441629" cy="6858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932646" y="4101214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Store in piece </a:t>
              </a:r>
              <a:r>
                <a:rPr lang="en-US" dirty="0" err="1">
                  <a:solidFill>
                    <a:schemeClr val="bg1"/>
                  </a:solidFill>
                </a:rPr>
                <a:t>dir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144555" y="1250855"/>
            <a:ext cx="2141650" cy="108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Device</a:t>
            </a:r>
          </a:p>
          <a:p>
            <a:pPr algn="ctr"/>
            <a:r>
              <a:rPr lang="en-US" dirty="0" err="1"/>
              <a:t>Recieves</a:t>
            </a:r>
            <a:r>
              <a:rPr lang="en-US" dirty="0"/>
              <a:t> </a:t>
            </a:r>
            <a:r>
              <a:rPr lang="en-US" dirty="0" smtClean="0"/>
              <a:t>PIECE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263218" y="1462776"/>
            <a:ext cx="2441630" cy="685800"/>
            <a:chOff x="2787643" y="3822231"/>
            <a:chExt cx="2441630" cy="685800"/>
          </a:xfrm>
        </p:grpSpPr>
        <p:sp>
          <p:nvSpPr>
            <p:cNvPr id="36" name="Flowchart: Process 35"/>
            <p:cNvSpPr/>
            <p:nvPr/>
          </p:nvSpPr>
          <p:spPr bwMode="auto">
            <a:xfrm>
              <a:off x="2787643" y="3822231"/>
              <a:ext cx="2441630" cy="6858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7358" y="3980465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addNonce</a:t>
              </a:r>
              <a:r>
                <a:rPr lang="en-US" dirty="0" smtClean="0">
                  <a:solidFill>
                    <a:schemeClr val="bg1"/>
                  </a:solidFill>
                </a:rPr>
                <a:t>(</a:t>
              </a:r>
              <a:r>
                <a:rPr lang="en-US" dirty="0" err="1" smtClean="0">
                  <a:solidFill>
                    <a:schemeClr val="bg1"/>
                  </a:solidFill>
                </a:rPr>
                <a:t>piece,IV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Elbow Connector 37"/>
          <p:cNvCxnSpPr>
            <a:stCxn id="7" idx="6"/>
            <a:endCxn id="36" idx="1"/>
          </p:cNvCxnSpPr>
          <p:nvPr/>
        </p:nvCxnSpPr>
        <p:spPr>
          <a:xfrm>
            <a:off x="3286205" y="1792976"/>
            <a:ext cx="977013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2"/>
            <a:endCxn id="37" idx="3"/>
          </p:cNvCxnSpPr>
          <p:nvPr/>
        </p:nvCxnSpPr>
        <p:spPr>
          <a:xfrm rot="5400000">
            <a:off x="4917276" y="2348405"/>
            <a:ext cx="766586" cy="3669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5" idx="1"/>
          </p:cNvCxnSpPr>
          <p:nvPr/>
        </p:nvCxnSpPr>
        <p:spPr>
          <a:xfrm rot="16200000" flipH="1">
            <a:off x="3773041" y="3376406"/>
            <a:ext cx="674010" cy="4373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5" idx="2"/>
            <a:endCxn id="11" idx="3"/>
          </p:cNvCxnSpPr>
          <p:nvPr/>
        </p:nvCxnSpPr>
        <p:spPr>
          <a:xfrm rot="5400000">
            <a:off x="4719077" y="4026506"/>
            <a:ext cx="594480" cy="10914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1" idx="2"/>
          </p:cNvCxnSpPr>
          <p:nvPr/>
        </p:nvCxnSpPr>
        <p:spPr>
          <a:xfrm rot="5400000">
            <a:off x="3003814" y="5458335"/>
            <a:ext cx="491967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 Protection </a:t>
            </a:r>
            <a:r>
              <a:rPr lang="en-US" b="0" u="none" dirty="0" smtClean="0"/>
              <a:t>: </a:t>
            </a:r>
            <a:r>
              <a:rPr lang="en-US" sz="2800" b="0" u="none" dirty="0" smtClean="0"/>
              <a:t>Slave Device</a:t>
            </a:r>
            <a:endParaRPr lang="en-US" sz="2800" b="0" u="none" dirty="0"/>
          </a:p>
        </p:txBody>
      </p:sp>
    </p:spTree>
    <p:extLst>
      <p:ext uri="{BB962C8B-B14F-4D97-AF65-F5344CB8AC3E}">
        <p14:creationId xmlns:p14="http://schemas.microsoft.com/office/powerpoint/2010/main" val="1744896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440056" y="2189008"/>
            <a:ext cx="2316673" cy="115054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8552" y="2302613"/>
            <a:ext cx="227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enters a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file-package-specific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25456" y="2185238"/>
            <a:ext cx="1752600" cy="115808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6959" y="2302613"/>
            <a:ext cx="182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chooses a file package nickname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622427" y="2185238"/>
            <a:ext cx="1829594" cy="1158081"/>
            <a:chOff x="6933463" y="4163725"/>
            <a:chExt cx="1829594" cy="1158081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971960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3463" y="4419599"/>
              <a:ext cx="1829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Reform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Encrypted Info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741340" y="4172813"/>
            <a:ext cx="1752600" cy="1158081"/>
            <a:chOff x="1801245" y="4163725"/>
            <a:chExt cx="1752600" cy="1158081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01245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01245" y="44196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Final Decryption Round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57296" y="4172813"/>
            <a:ext cx="1759857" cy="1158081"/>
            <a:chOff x="4431164" y="4163725"/>
            <a:chExt cx="1759857" cy="1158081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431165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31164" y="4419600"/>
              <a:ext cx="1759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Slave Device Rounds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Unprotecting </a:t>
            </a:r>
            <a:r>
              <a:rPr lang="en-US" dirty="0"/>
              <a:t>Process</a:t>
            </a:r>
            <a:r>
              <a:rPr lang="en-US" b="0" u="none" dirty="0" smtClean="0"/>
              <a:t>:</a:t>
            </a:r>
            <a:endParaRPr lang="en-US" sz="2800" b="0" u="none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493940" y="4751853"/>
            <a:ext cx="11633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639559" y="4744982"/>
            <a:ext cx="1101781" cy="13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78056" y="276427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35411" y="3345204"/>
            <a:ext cx="3627" cy="813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48462" y="4172813"/>
            <a:ext cx="1829594" cy="1158081"/>
            <a:chOff x="1762748" y="4163725"/>
            <a:chExt cx="1829594" cy="1158081"/>
          </a:xfrm>
        </p:grpSpPr>
        <p:sp>
          <p:nvSpPr>
            <p:cNvPr id="51" name="Rectangle 50"/>
            <p:cNvSpPr/>
            <p:nvPr/>
          </p:nvSpPr>
          <p:spPr bwMode="auto">
            <a:xfrm>
              <a:off x="1801245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2748" y="4419599"/>
              <a:ext cx="1829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Restore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Users Files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Arrow Connector 39"/>
          <p:cNvCxnSpPr>
            <a:stCxn id="6" idx="3"/>
            <a:endCxn id="18" idx="1"/>
          </p:cNvCxnSpPr>
          <p:nvPr/>
        </p:nvCxnSpPr>
        <p:spPr>
          <a:xfrm>
            <a:off x="5756729" y="2764279"/>
            <a:ext cx="9041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eft Brace 82"/>
          <p:cNvSpPr/>
          <p:nvPr/>
        </p:nvSpPr>
        <p:spPr bwMode="auto">
          <a:xfrm>
            <a:off x="5341937" y="2191800"/>
            <a:ext cx="574675" cy="3380103"/>
          </a:xfrm>
          <a:prstGeom prst="leftBrace">
            <a:avLst>
              <a:gd name="adj1" fmla="val 12490"/>
              <a:gd name="adj2" fmla="val 490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81" name="Left Brace 80"/>
          <p:cNvSpPr/>
          <p:nvPr/>
        </p:nvSpPr>
        <p:spPr bwMode="auto">
          <a:xfrm>
            <a:off x="1813320" y="2222063"/>
            <a:ext cx="574675" cy="3319576"/>
          </a:xfrm>
          <a:prstGeom prst="leftBrace">
            <a:avLst>
              <a:gd name="adj1" fmla="val 12490"/>
              <a:gd name="adj2" fmla="val 490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27100" y="1191924"/>
            <a:ext cx="1829594" cy="1158081"/>
            <a:chOff x="6933463" y="4163725"/>
            <a:chExt cx="1829594" cy="1158081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971960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3463" y="4419599"/>
              <a:ext cx="1829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Reform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Encrypted Info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37300" y="1185571"/>
            <a:ext cx="1752600" cy="1158081"/>
            <a:chOff x="1801245" y="4163725"/>
            <a:chExt cx="1752600" cy="1158081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01245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01245" y="44196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Final Decryption Round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77840" y="1179220"/>
            <a:ext cx="1759857" cy="1158081"/>
            <a:chOff x="4431164" y="4163725"/>
            <a:chExt cx="1759857" cy="1158081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431165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31164" y="4419600"/>
              <a:ext cx="1759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Slave Device Rounds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Unprotecting Process</a:t>
            </a:r>
            <a:r>
              <a:rPr lang="en-US" b="0" u="none" dirty="0"/>
              <a:t>: </a:t>
            </a:r>
            <a:r>
              <a:rPr lang="en-US" sz="2800" b="0" u="none" dirty="0"/>
              <a:t>Master Device</a:t>
            </a:r>
            <a:endParaRPr lang="en-US" b="0" u="none" dirty="0"/>
          </a:p>
        </p:txBody>
      </p:sp>
      <p:cxnSp>
        <p:nvCxnSpPr>
          <p:cNvPr id="30" name="Straight Arrow Connector 29"/>
          <p:cNvCxnSpPr>
            <a:stCxn id="17" idx="3"/>
            <a:endCxn id="46" idx="1"/>
          </p:cNvCxnSpPr>
          <p:nvPr/>
        </p:nvCxnSpPr>
        <p:spPr>
          <a:xfrm flipV="1">
            <a:off x="2756694" y="1758261"/>
            <a:ext cx="921147" cy="1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6" idx="3"/>
            <a:endCxn id="16" idx="1"/>
          </p:cNvCxnSpPr>
          <p:nvPr/>
        </p:nvCxnSpPr>
        <p:spPr>
          <a:xfrm>
            <a:off x="5430441" y="1758261"/>
            <a:ext cx="906859" cy="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utoShape 1"/>
          <p:cNvSpPr>
            <a:spLocks noChangeArrowheads="1"/>
          </p:cNvSpPr>
          <p:nvPr/>
        </p:nvSpPr>
        <p:spPr bwMode="auto">
          <a:xfrm>
            <a:off x="803275" y="2819400"/>
            <a:ext cx="25146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Get Protect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File Info</a:t>
            </a:r>
            <a:endParaRPr lang="en-US" dirty="0"/>
          </a:p>
        </p:txBody>
      </p:sp>
      <p:sp>
        <p:nvSpPr>
          <p:cNvPr id="29" name="AutoShape 2"/>
          <p:cNvSpPr>
            <a:spLocks noChangeArrowheads="1"/>
          </p:cNvSpPr>
          <p:nvPr/>
        </p:nvSpPr>
        <p:spPr bwMode="auto">
          <a:xfrm>
            <a:off x="2149474" y="3968750"/>
            <a:ext cx="1502965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Strip Index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Retrieval Info</a:t>
            </a:r>
            <a:endParaRPr lang="en-US" dirty="0"/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003675" y="3968750"/>
            <a:ext cx="1600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MergeIndex</a:t>
            </a: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6702424" y="5053013"/>
            <a:ext cx="1971675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Strip info to retrieve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files into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375047" y="5053013"/>
            <a:ext cx="1447799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Reform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Pieces</a:t>
            </a:r>
            <a:endParaRPr lang="en-US" dirty="0"/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511174" y="3981450"/>
            <a:ext cx="1511300" cy="660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Decrypt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Protect File</a:t>
            </a:r>
            <a:endParaRPr lang="en-US" dirty="0"/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4371975" y="2819400"/>
            <a:ext cx="25146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Get Index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File Info</a:t>
            </a:r>
            <a:endParaRPr lang="en-US" dirty="0"/>
          </a:p>
        </p:txBody>
      </p:sp>
      <p:sp>
        <p:nvSpPr>
          <p:cNvPr id="42" name="AutoShape 10"/>
          <p:cNvSpPr>
            <a:spLocks noChangeArrowheads="1"/>
          </p:cNvSpPr>
          <p:nvPr/>
        </p:nvSpPr>
        <p:spPr bwMode="auto">
          <a:xfrm>
            <a:off x="5832475" y="3962400"/>
            <a:ext cx="1371600" cy="6985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DecryptIndex</a:t>
            </a:r>
          </a:p>
        </p:txBody>
      </p:sp>
      <p:cxnSp>
        <p:nvCxnSpPr>
          <p:cNvPr id="45" name="AutoShape 12"/>
          <p:cNvCxnSpPr>
            <a:cxnSpLocks noChangeShapeType="1"/>
            <a:stCxn id="36" idx="3"/>
            <a:endCxn id="32" idx="3"/>
          </p:cNvCxnSpPr>
          <p:nvPr/>
        </p:nvCxnSpPr>
        <p:spPr bwMode="auto">
          <a:xfrm>
            <a:off x="6886575" y="3276600"/>
            <a:ext cx="1787524" cy="2233613"/>
          </a:xfrm>
          <a:prstGeom prst="bentConnector3">
            <a:avLst>
              <a:gd name="adj1" fmla="val 112789"/>
            </a:avLst>
          </a:prstGeom>
          <a:ln>
            <a:headEnd/>
            <a:tailEnd type="triangl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AutoShape 14"/>
          <p:cNvCxnSpPr>
            <a:cxnSpLocks noChangeShapeType="1"/>
          </p:cNvCxnSpPr>
          <p:nvPr/>
        </p:nvCxnSpPr>
        <p:spPr bwMode="auto">
          <a:xfrm>
            <a:off x="2022474" y="4305300"/>
            <a:ext cx="127000" cy="12700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11" idx="1"/>
            <a:endCxn id="103" idx="3"/>
          </p:cNvCxnSpPr>
          <p:nvPr/>
        </p:nvCxnSpPr>
        <p:spPr>
          <a:xfrm flipH="1" flipV="1">
            <a:off x="3867547" y="5510213"/>
            <a:ext cx="504428" cy="1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Left Brace 76"/>
          <p:cNvSpPr/>
          <p:nvPr/>
        </p:nvSpPr>
        <p:spPr bwMode="auto">
          <a:xfrm>
            <a:off x="4194175" y="-1322676"/>
            <a:ext cx="574675" cy="7855632"/>
          </a:xfrm>
          <a:prstGeom prst="leftBrace">
            <a:avLst>
              <a:gd name="adj1" fmla="val 12490"/>
              <a:gd name="adj2" fmla="val 8356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79" name="Straight Arrow Connector 78"/>
          <p:cNvCxnSpPr>
            <a:stCxn id="31" idx="3"/>
            <a:endCxn id="42" idx="1"/>
          </p:cNvCxnSpPr>
          <p:nvPr/>
        </p:nvCxnSpPr>
        <p:spPr>
          <a:xfrm>
            <a:off x="5603875" y="43116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8" idx="3"/>
            <a:endCxn id="36" idx="1"/>
          </p:cNvCxnSpPr>
          <p:nvPr/>
        </p:nvCxnSpPr>
        <p:spPr>
          <a:xfrm>
            <a:off x="3317875" y="3276600"/>
            <a:ext cx="1054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AutoShape 5"/>
          <p:cNvSpPr>
            <a:spLocks noChangeArrowheads="1"/>
          </p:cNvSpPr>
          <p:nvPr/>
        </p:nvSpPr>
        <p:spPr bwMode="auto">
          <a:xfrm>
            <a:off x="2403873" y="5053013"/>
            <a:ext cx="1463674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/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Request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Pieces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/>
          </a:p>
        </p:txBody>
      </p:sp>
      <p:cxnSp>
        <p:nvCxnSpPr>
          <p:cNvPr id="104" name="Straight Arrow Connector 103"/>
          <p:cNvCxnSpPr>
            <a:stCxn id="103" idx="1"/>
            <a:endCxn id="33" idx="3"/>
          </p:cNvCxnSpPr>
          <p:nvPr/>
        </p:nvCxnSpPr>
        <p:spPr>
          <a:xfrm flipH="1">
            <a:off x="1822846" y="5510213"/>
            <a:ext cx="581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AutoShape 5"/>
          <p:cNvSpPr>
            <a:spLocks noChangeArrowheads="1"/>
          </p:cNvSpPr>
          <p:nvPr/>
        </p:nvSpPr>
        <p:spPr bwMode="auto">
          <a:xfrm>
            <a:off x="4371975" y="4953000"/>
            <a:ext cx="1819671" cy="11430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/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Form </a:t>
            </a:r>
            <a:r>
              <a:rPr lang="en-US" dirty="0" err="1" smtClean="0"/>
              <a:t>HostList</a:t>
            </a:r>
            <a:endParaRPr lang="en-US" dirty="0" smtClean="0"/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*Be sure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r</a:t>
            </a:r>
            <a:r>
              <a:rPr lang="en-US" dirty="0" smtClean="0"/>
              <a:t>equired devices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are present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/>
          </a:p>
        </p:txBody>
      </p:sp>
      <p:cxnSp>
        <p:nvCxnSpPr>
          <p:cNvPr id="113" name="Straight Arrow Connector 112"/>
          <p:cNvCxnSpPr>
            <a:stCxn id="32" idx="1"/>
            <a:endCxn id="111" idx="3"/>
          </p:cNvCxnSpPr>
          <p:nvPr/>
        </p:nvCxnSpPr>
        <p:spPr>
          <a:xfrm flipH="1">
            <a:off x="6191646" y="5510213"/>
            <a:ext cx="510778" cy="1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Unprotecting</a:t>
            </a:r>
            <a:r>
              <a:rPr lang="en-US" b="0" u="none" dirty="0" smtClean="0"/>
              <a:t>: </a:t>
            </a:r>
            <a:r>
              <a:rPr lang="en-US" sz="2800" b="0" u="none" dirty="0" smtClean="0"/>
              <a:t>Master Getting Protect/Index info</a:t>
            </a:r>
            <a:endParaRPr lang="en-US" b="0" u="none" dirty="0"/>
          </a:p>
        </p:txBody>
      </p:sp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3955818" y="3037115"/>
            <a:ext cx="295275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 anchorCtr="1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bg1"/>
                </a:solidFill>
                <a:latin typeface="Calibri" charset="0"/>
              </a:rPr>
              <a:t>L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066818" y="3037115"/>
            <a:ext cx="887413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5724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chemeClr val="bg1"/>
                </a:solidFill>
              </a:rPr>
              <a:t>Salt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chemeClr val="bg1"/>
                </a:solidFill>
              </a:rPr>
              <a:t>Mask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771543" y="3037115"/>
            <a:ext cx="295275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 anchorCtr="1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bg1"/>
                </a:solidFill>
                <a:latin typeface="Calibri" charset="0"/>
              </a:rPr>
              <a:t>L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273068" y="3037115"/>
            <a:ext cx="498475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5724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chemeClr val="bg1"/>
                </a:solidFill>
              </a:rPr>
              <a:t>IV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chemeClr val="bg1"/>
                </a:solidFill>
              </a:rPr>
              <a:t>Mask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7289800" y="4572000"/>
            <a:ext cx="295275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 anchorCtr="1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bg1"/>
                </a:solidFill>
                <a:latin typeface="Calibri" charset="0"/>
              </a:rPr>
              <a:t>L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6400800" y="4572000"/>
            <a:ext cx="887413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5724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chemeClr val="bg1"/>
                </a:solidFill>
              </a:rPr>
              <a:t>Salt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chemeClr val="bg1"/>
                </a:solidFill>
              </a:rPr>
              <a:t>Mask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6105525" y="4572000"/>
            <a:ext cx="295275" cy="457200"/>
          </a:xfrm>
          <a:prstGeom prst="roundRect">
            <a:avLst>
              <a:gd name="adj" fmla="val 0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 anchorCtr="1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bg1"/>
                </a:solidFill>
                <a:latin typeface="Calibri" charset="0"/>
              </a:rPr>
              <a:t>L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607050" y="4572000"/>
            <a:ext cx="498475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5724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chemeClr val="bg1"/>
                </a:solidFill>
              </a:rPr>
              <a:t>IV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chemeClr val="bg1"/>
                </a:solidFill>
              </a:rPr>
              <a:t>Mask</a:t>
            </a:r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7530306" y="3429000"/>
            <a:ext cx="6858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1.)</a:t>
            </a:r>
            <a:r>
              <a:rPr lang="en-US">
                <a:solidFill>
                  <a:srgbClr val="000000"/>
                </a:solidFill>
              </a:rPr>
              <a:t>H</a:t>
            </a:r>
            <a:r>
              <a:rPr lang="en-US" baseline="33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2686163" y="5990770"/>
            <a:ext cx="2057400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Protect Info</a:t>
            </a:r>
          </a:p>
        </p:txBody>
      </p:sp>
      <p:sp>
        <p:nvSpPr>
          <p:cNvPr id="36886" name="AutoShape 22"/>
          <p:cNvSpPr>
            <a:spLocks noChangeArrowheads="1"/>
          </p:cNvSpPr>
          <p:nvPr/>
        </p:nvSpPr>
        <p:spPr bwMode="auto">
          <a:xfrm>
            <a:off x="424314" y="4000500"/>
            <a:ext cx="1600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000000"/>
                </a:solidFill>
              </a:rPr>
              <a:t>.)</a:t>
            </a:r>
            <a:r>
              <a:rPr lang="en-US" dirty="0" err="1">
                <a:solidFill>
                  <a:srgbClr val="000000"/>
                </a:solidFill>
              </a:rPr>
              <a:t>MergeFiles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1607906" y="2155372"/>
            <a:ext cx="1828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000000"/>
                </a:solidFill>
              </a:rPr>
              <a:t>.)</a:t>
            </a:r>
            <a:r>
              <a:rPr lang="en-US" dirty="0">
                <a:solidFill>
                  <a:srgbClr val="000000"/>
                </a:solidFill>
              </a:rPr>
              <a:t>GCM-Decrypt</a:t>
            </a:r>
          </a:p>
        </p:txBody>
      </p:sp>
      <p:sp>
        <p:nvSpPr>
          <p:cNvPr id="36894" name="AutoShape 30"/>
          <p:cNvSpPr>
            <a:spLocks noChangeArrowheads="1"/>
          </p:cNvSpPr>
          <p:nvPr/>
        </p:nvSpPr>
        <p:spPr bwMode="auto">
          <a:xfrm>
            <a:off x="5044395" y="5359399"/>
            <a:ext cx="1600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2.)</a:t>
            </a:r>
            <a:r>
              <a:rPr lang="en-US" dirty="0" smtClean="0">
                <a:solidFill>
                  <a:srgbClr val="000000"/>
                </a:solidFill>
              </a:rPr>
              <a:t>GCM-AES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Decrypt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356662" y="1194934"/>
            <a:ext cx="2057400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bg1"/>
                </a:solidFill>
              </a:rPr>
              <a:t>Index Info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844506" y="2253343"/>
            <a:ext cx="2057400" cy="6858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chemeClr val="bg1"/>
                </a:solidFill>
              </a:rPr>
              <a:t>SubKey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received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from </a:t>
            </a:r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6899" name="AutoShape 35"/>
          <p:cNvSpPr>
            <a:spLocks noChangeArrowheads="1"/>
          </p:cNvSpPr>
          <p:nvPr/>
        </p:nvSpPr>
        <p:spPr bwMode="auto">
          <a:xfrm>
            <a:off x="271914" y="5304970"/>
            <a:ext cx="1905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3.)Strip </a:t>
            </a:r>
            <a:r>
              <a:rPr lang="en-US" dirty="0">
                <a:solidFill>
                  <a:srgbClr val="000000"/>
                </a:solidFill>
              </a:rPr>
              <a:t>Nickname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Block</a:t>
            </a:r>
          </a:p>
        </p:txBody>
      </p:sp>
      <p:cxnSp>
        <p:nvCxnSpPr>
          <p:cNvPr id="16" name="Elbow Connector 15"/>
          <p:cNvCxnSpPr>
            <a:stCxn id="36872" idx="0"/>
            <a:endCxn id="36875" idx="1"/>
          </p:cNvCxnSpPr>
          <p:nvPr/>
        </p:nvCxnSpPr>
        <p:spPr bwMode="auto">
          <a:xfrm rot="5400000" flipH="1" flipV="1">
            <a:off x="6787356" y="3829051"/>
            <a:ext cx="800100" cy="685799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6874" idx="0"/>
            <a:endCxn id="36875" idx="1"/>
          </p:cNvCxnSpPr>
          <p:nvPr/>
        </p:nvCxnSpPr>
        <p:spPr bwMode="auto">
          <a:xfrm rot="5400000" flipH="1" flipV="1">
            <a:off x="6293247" y="3334941"/>
            <a:ext cx="800100" cy="1674018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7873206" y="2939143"/>
            <a:ext cx="0" cy="48985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Elbow Connector 23"/>
          <p:cNvCxnSpPr>
            <a:stCxn id="36875" idx="3"/>
            <a:endCxn id="36894" idx="3"/>
          </p:cNvCxnSpPr>
          <p:nvPr/>
        </p:nvCxnSpPr>
        <p:spPr bwMode="auto">
          <a:xfrm flipH="1">
            <a:off x="6644595" y="3771900"/>
            <a:ext cx="1571511" cy="1930399"/>
          </a:xfrm>
          <a:prstGeom prst="bentConnector3">
            <a:avLst>
              <a:gd name="adj1" fmla="val -14547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00700" y="3418493"/>
            <a:ext cx="21240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Masked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20"/>
          <p:cNvSpPr>
            <a:spLocks noChangeArrowheads="1"/>
          </p:cNvSpPr>
          <p:nvPr/>
        </p:nvSpPr>
        <p:spPr bwMode="auto">
          <a:xfrm>
            <a:off x="3549650" y="4572000"/>
            <a:ext cx="2057400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ProtectInfo.enc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/>
          <p:cNvCxnSpPr>
            <a:stCxn id="36874" idx="2"/>
            <a:endCxn id="36894" idx="0"/>
          </p:cNvCxnSpPr>
          <p:nvPr/>
        </p:nvCxnSpPr>
        <p:spPr bwMode="auto">
          <a:xfrm flipH="1">
            <a:off x="5844495" y="5029200"/>
            <a:ext cx="11793" cy="33019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9" idx="2"/>
            <a:endCxn id="36894" idx="1"/>
          </p:cNvCxnSpPr>
          <p:nvPr/>
        </p:nvCxnSpPr>
        <p:spPr bwMode="auto">
          <a:xfrm rot="16200000" flipH="1">
            <a:off x="4474823" y="5132726"/>
            <a:ext cx="673099" cy="466045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36894" idx="2"/>
            <a:endCxn id="36884" idx="3"/>
          </p:cNvCxnSpPr>
          <p:nvPr/>
        </p:nvCxnSpPr>
        <p:spPr bwMode="auto">
          <a:xfrm rot="5400000">
            <a:off x="5206944" y="5581818"/>
            <a:ext cx="174171" cy="1100932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910" name="Elbow Connector 36909"/>
          <p:cNvCxnSpPr>
            <a:stCxn id="36884" idx="1"/>
            <a:endCxn id="36899" idx="2"/>
          </p:cNvCxnSpPr>
          <p:nvPr/>
        </p:nvCxnSpPr>
        <p:spPr bwMode="auto">
          <a:xfrm rot="10800000">
            <a:off x="1224415" y="5990770"/>
            <a:ext cx="1461749" cy="228600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913" name="Straight Arrow Connector 36912"/>
          <p:cNvCxnSpPr>
            <a:stCxn id="36899" idx="0"/>
            <a:endCxn id="36886" idx="2"/>
          </p:cNvCxnSpPr>
          <p:nvPr/>
        </p:nvCxnSpPr>
        <p:spPr bwMode="auto">
          <a:xfrm flipV="1">
            <a:off x="1224414" y="4914900"/>
            <a:ext cx="0" cy="39007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7" name="Rectangle 31"/>
          <p:cNvSpPr>
            <a:spLocks noChangeArrowheads="1"/>
          </p:cNvSpPr>
          <p:nvPr/>
        </p:nvSpPr>
        <p:spPr bwMode="auto">
          <a:xfrm>
            <a:off x="215668" y="3037115"/>
            <a:ext cx="2057400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IndexInfo.enc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4" name="Elbow Connector 113"/>
          <p:cNvCxnSpPr>
            <a:stCxn id="127" idx="0"/>
            <a:endCxn id="36889" idx="1"/>
          </p:cNvCxnSpPr>
          <p:nvPr/>
        </p:nvCxnSpPr>
        <p:spPr bwMode="auto">
          <a:xfrm rot="5400000" flipH="1" flipV="1">
            <a:off x="1099566" y="2528775"/>
            <a:ext cx="653143" cy="363538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6869" idx="0"/>
            <a:endCxn id="36889" idx="2"/>
          </p:cNvCxnSpPr>
          <p:nvPr/>
        </p:nvCxnSpPr>
        <p:spPr bwMode="auto">
          <a:xfrm flipV="1">
            <a:off x="2522306" y="2612572"/>
            <a:ext cx="0" cy="42454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6889" idx="0"/>
            <a:endCxn id="36895" idx="1"/>
          </p:cNvCxnSpPr>
          <p:nvPr/>
        </p:nvCxnSpPr>
        <p:spPr bwMode="auto">
          <a:xfrm rot="5400000" flipH="1" flipV="1">
            <a:off x="3073565" y="872275"/>
            <a:ext cx="731838" cy="1834356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Rectangle 31"/>
          <p:cNvSpPr>
            <a:spLocks noChangeArrowheads="1"/>
          </p:cNvSpPr>
          <p:nvPr/>
        </p:nvSpPr>
        <p:spPr bwMode="auto">
          <a:xfrm>
            <a:off x="4346235" y="1943101"/>
            <a:ext cx="2057400" cy="88174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Key Derived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from user’s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second password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931" name="Elbow Connector 36930"/>
          <p:cNvCxnSpPr>
            <a:stCxn id="162" idx="1"/>
            <a:endCxn id="36889" idx="3"/>
          </p:cNvCxnSpPr>
          <p:nvPr/>
        </p:nvCxnSpPr>
        <p:spPr bwMode="auto">
          <a:xfrm rot="10800000">
            <a:off x="3436707" y="2383973"/>
            <a:ext cx="909529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36886" idx="0"/>
            <a:endCxn id="127" idx="2"/>
          </p:cNvCxnSpPr>
          <p:nvPr/>
        </p:nvCxnSpPr>
        <p:spPr>
          <a:xfrm flipV="1">
            <a:off x="1224414" y="3494315"/>
            <a:ext cx="19954" cy="506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6867" idx="0"/>
            <a:endCxn id="36889" idx="2"/>
          </p:cNvCxnSpPr>
          <p:nvPr/>
        </p:nvCxnSpPr>
        <p:spPr>
          <a:xfrm rot="16200000" flipV="1">
            <a:off x="2804145" y="2330734"/>
            <a:ext cx="424543" cy="9882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0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88004" y="1974995"/>
            <a:ext cx="5811842" cy="655724"/>
            <a:chOff x="1904999" y="5805714"/>
            <a:chExt cx="7026481" cy="733416"/>
          </a:xfrm>
        </p:grpSpPr>
        <p:sp>
          <p:nvSpPr>
            <p:cNvPr id="4" name="Flowchart: Process 3"/>
            <p:cNvSpPr/>
            <p:nvPr/>
          </p:nvSpPr>
          <p:spPr bwMode="auto">
            <a:xfrm>
              <a:off x="1904999" y="5812971"/>
              <a:ext cx="2738551" cy="609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2610" y="5892799"/>
              <a:ext cx="2858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Nickname#.piece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651375" y="5805714"/>
              <a:ext cx="4280105" cy="595086"/>
              <a:chOff x="4651375" y="5805714"/>
              <a:chExt cx="3121025" cy="595086"/>
            </a:xfrm>
          </p:grpSpPr>
          <p:sp>
            <p:nvSpPr>
              <p:cNvPr id="7" name="AutoShape 12"/>
              <p:cNvSpPr>
                <a:spLocks noChangeArrowheads="1"/>
              </p:cNvSpPr>
              <p:nvPr/>
            </p:nvSpPr>
            <p:spPr bwMode="auto">
              <a:xfrm>
                <a:off x="6334125" y="5805714"/>
                <a:ext cx="295275" cy="595086"/>
              </a:xfrm>
              <a:prstGeom prst="roundRect">
                <a:avLst>
                  <a:gd name="adj" fmla="val 0"/>
                </a:avLst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="ctr" anchorCtr="1"/>
              <a:lstStyle/>
              <a:p>
                <a:pPr hangingPunct="1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L</a:t>
                </a:r>
              </a:p>
            </p:txBody>
          </p:sp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5445125" y="5805714"/>
                <a:ext cx="887413" cy="59508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90000" tIns="57240" rIns="90000" bIns="450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Salt</a:t>
                </a:r>
              </a:p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Mask</a:t>
                </a:r>
              </a:p>
            </p:txBody>
          </p:sp>
          <p:sp>
            <p:nvSpPr>
              <p:cNvPr id="9" name="AutoShape 14"/>
              <p:cNvSpPr>
                <a:spLocks noChangeArrowheads="1"/>
              </p:cNvSpPr>
              <p:nvPr/>
            </p:nvSpPr>
            <p:spPr bwMode="auto">
              <a:xfrm>
                <a:off x="5149850" y="5805714"/>
                <a:ext cx="295275" cy="595086"/>
              </a:xfrm>
              <a:prstGeom prst="roundRect">
                <a:avLst>
                  <a:gd name="adj" fmla="val 0"/>
                </a:avLst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="ctr" anchorCtr="1"/>
              <a:lstStyle/>
              <a:p>
                <a:pPr hangingPunct="1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L</a:t>
                </a: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4651375" y="5805714"/>
                <a:ext cx="498475" cy="59508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90000" tIns="57240" rIns="90000" bIns="450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dirty="0"/>
                  <a:t>IV</a:t>
                </a:r>
              </a:p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dirty="0"/>
                  <a:t>Mask</a:t>
                </a: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auto">
              <a:xfrm>
                <a:off x="7477125" y="5805714"/>
                <a:ext cx="295275" cy="595086"/>
              </a:xfrm>
              <a:prstGeom prst="roundRect">
                <a:avLst>
                  <a:gd name="adj" fmla="val 0"/>
                </a:avLst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90000" tIns="45000" rIns="90000" bIns="45000" anchor="ctr" anchorCtr="1"/>
              <a:lstStyle/>
              <a:p>
                <a:pPr hangingPunct="1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L</a:t>
                </a:r>
              </a:p>
            </p:txBody>
          </p:sp>
          <p:sp>
            <p:nvSpPr>
              <p:cNvPr id="12" name="Rectangle 21"/>
              <p:cNvSpPr>
                <a:spLocks noChangeArrowheads="1"/>
              </p:cNvSpPr>
              <p:nvPr/>
            </p:nvSpPr>
            <p:spPr bwMode="auto">
              <a:xfrm>
                <a:off x="6588125" y="5805714"/>
                <a:ext cx="887413" cy="595086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90000" tIns="57240" rIns="90000" bIns="450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Hash-</a:t>
                </a:r>
              </a:p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/>
                  <a:t>subkey</a:t>
                </a:r>
              </a:p>
            </p:txBody>
          </p:sp>
        </p:grpSp>
      </p:grpSp>
      <p:sp>
        <p:nvSpPr>
          <p:cNvPr id="14" name="Flowchart: Process 13"/>
          <p:cNvSpPr/>
          <p:nvPr/>
        </p:nvSpPr>
        <p:spPr bwMode="auto">
          <a:xfrm>
            <a:off x="3383227" y="4904180"/>
            <a:ext cx="2466632" cy="68580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8428" y="5062414"/>
            <a:ext cx="212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Strip Nonce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5635" y="1717110"/>
            <a:ext cx="2141650" cy="108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Device</a:t>
            </a:r>
          </a:p>
          <a:p>
            <a:pPr algn="ctr"/>
            <a:r>
              <a:rPr lang="en-US" dirty="0" smtClean="0"/>
              <a:t>Receives PIECE Request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5400000">
            <a:off x="4477220" y="4763806"/>
            <a:ext cx="278646" cy="21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 bwMode="auto">
          <a:xfrm>
            <a:off x="3379078" y="3939735"/>
            <a:ext cx="2474930" cy="685799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54557" y="4060949"/>
            <a:ext cx="224663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Strip Nonce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 bwMode="auto">
          <a:xfrm>
            <a:off x="3395728" y="2969928"/>
            <a:ext cx="2441630" cy="68580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23333" y="3128162"/>
            <a:ext cx="22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Strip Nonce</a:t>
            </a:r>
            <a:endParaRPr lang="en-US" dirty="0"/>
          </a:p>
        </p:txBody>
      </p:sp>
      <p:cxnSp>
        <p:nvCxnSpPr>
          <p:cNvPr id="25" name="Elbow Connector 24"/>
          <p:cNvCxnSpPr>
            <a:stCxn id="16" idx="4"/>
            <a:endCxn id="23" idx="1"/>
          </p:cNvCxnSpPr>
          <p:nvPr/>
        </p:nvCxnSpPr>
        <p:spPr>
          <a:xfrm rot="16200000" flipH="1">
            <a:off x="2120356" y="2037456"/>
            <a:ext cx="511476" cy="20392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4616543" y="2507043"/>
            <a:ext cx="1052" cy="462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192882" y="3049045"/>
            <a:ext cx="1836103" cy="527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SubKey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68962" y="4983297"/>
            <a:ext cx="1285676" cy="527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61097" y="4018851"/>
            <a:ext cx="1836103" cy="527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18606" y="3312828"/>
            <a:ext cx="374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1"/>
            <a:endCxn id="29" idx="3"/>
          </p:cNvCxnSpPr>
          <p:nvPr/>
        </p:nvCxnSpPr>
        <p:spPr>
          <a:xfrm flipH="1" flipV="1">
            <a:off x="2897200" y="4282634"/>
            <a:ext cx="4818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28" idx="3"/>
          </p:cNvCxnSpPr>
          <p:nvPr/>
        </p:nvCxnSpPr>
        <p:spPr>
          <a:xfrm flipH="1">
            <a:off x="2654638" y="5247080"/>
            <a:ext cx="7285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38055" y="4983297"/>
            <a:ext cx="2274293" cy="527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Nickname.Piece</a:t>
            </a:r>
            <a:r>
              <a:rPr lang="en-US" b="1" dirty="0" smtClean="0"/>
              <a:t> File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4766533" y="5713552"/>
            <a:ext cx="2141650" cy="108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Device</a:t>
            </a:r>
          </a:p>
          <a:p>
            <a:pPr algn="ctr"/>
            <a:r>
              <a:rPr lang="en-US" dirty="0" smtClean="0"/>
              <a:t>Fulfills PIECE Request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4" idx="3"/>
            <a:endCxn id="33" idx="1"/>
          </p:cNvCxnSpPr>
          <p:nvPr/>
        </p:nvCxnSpPr>
        <p:spPr>
          <a:xfrm>
            <a:off x="5849859" y="5247080"/>
            <a:ext cx="4881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20" idx="0"/>
          </p:cNvCxnSpPr>
          <p:nvPr/>
        </p:nvCxnSpPr>
        <p:spPr>
          <a:xfrm>
            <a:off x="4616543" y="3655728"/>
            <a:ext cx="0" cy="284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3" idx="2"/>
            <a:endCxn id="34" idx="6"/>
          </p:cNvCxnSpPr>
          <p:nvPr/>
        </p:nvCxnSpPr>
        <p:spPr>
          <a:xfrm rot="5400000">
            <a:off x="6819288" y="5599759"/>
            <a:ext cx="744810" cy="5670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Unprotecting</a:t>
            </a:r>
            <a:r>
              <a:rPr lang="en-US" b="0" u="none" dirty="0" smtClean="0"/>
              <a:t>: </a:t>
            </a:r>
            <a:r>
              <a:rPr lang="en-US" sz="2800" b="0" u="none" dirty="0" smtClean="0"/>
              <a:t>Slave Servicing Piece Request</a:t>
            </a:r>
            <a:endParaRPr lang="en-US" b="0" u="none" dirty="0"/>
          </a:p>
        </p:txBody>
      </p:sp>
    </p:spTree>
    <p:extLst>
      <p:ext uri="{BB962C8B-B14F-4D97-AF65-F5344CB8AC3E}">
        <p14:creationId xmlns:p14="http://schemas.microsoft.com/office/powerpoint/2010/main" val="3062270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Unprotecting Process</a:t>
            </a:r>
            <a:r>
              <a:rPr lang="en-US" b="0" u="none" dirty="0"/>
              <a:t>: </a:t>
            </a:r>
            <a:r>
              <a:rPr lang="en-US" sz="2800" b="0" u="none" dirty="0" smtClean="0"/>
              <a:t>Slave </a:t>
            </a:r>
            <a:r>
              <a:rPr lang="en-US" sz="2800" b="0" u="none" dirty="0"/>
              <a:t>Device</a:t>
            </a:r>
            <a:endParaRPr lang="en-US" b="0" u="none" dirty="0"/>
          </a:p>
        </p:txBody>
      </p:sp>
      <p:grpSp>
        <p:nvGrpSpPr>
          <p:cNvPr id="67" name="Group 66"/>
          <p:cNvGrpSpPr/>
          <p:nvPr/>
        </p:nvGrpSpPr>
        <p:grpSpPr>
          <a:xfrm>
            <a:off x="927100" y="1191924"/>
            <a:ext cx="1829594" cy="1158081"/>
            <a:chOff x="6933463" y="4163725"/>
            <a:chExt cx="1829594" cy="1158081"/>
          </a:xfrm>
        </p:grpSpPr>
        <p:sp>
          <p:nvSpPr>
            <p:cNvPr id="68" name="Rectangle 67"/>
            <p:cNvSpPr/>
            <p:nvPr/>
          </p:nvSpPr>
          <p:spPr bwMode="auto">
            <a:xfrm>
              <a:off x="6971960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33463" y="4419599"/>
              <a:ext cx="1829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Reform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Encrypted Info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37300" y="1185571"/>
            <a:ext cx="1752600" cy="1158081"/>
            <a:chOff x="1801245" y="4163725"/>
            <a:chExt cx="1752600" cy="1158081"/>
          </a:xfrm>
        </p:grpSpPr>
        <p:sp>
          <p:nvSpPr>
            <p:cNvPr id="71" name="Rectangle 70"/>
            <p:cNvSpPr/>
            <p:nvPr/>
          </p:nvSpPr>
          <p:spPr bwMode="auto">
            <a:xfrm>
              <a:off x="1801245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01245" y="44196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Final Decryption Round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77840" y="1179220"/>
            <a:ext cx="1759857" cy="1158081"/>
            <a:chOff x="4431164" y="4163725"/>
            <a:chExt cx="1759857" cy="1158081"/>
          </a:xfrm>
        </p:grpSpPr>
        <p:sp>
          <p:nvSpPr>
            <p:cNvPr id="74" name="Rectangle 73"/>
            <p:cNvSpPr/>
            <p:nvPr/>
          </p:nvSpPr>
          <p:spPr bwMode="auto">
            <a:xfrm>
              <a:off x="4431165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31164" y="4419600"/>
              <a:ext cx="1759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Slave Device Rounds</a:t>
              </a:r>
            </a:p>
          </p:txBody>
        </p:sp>
      </p:grpSp>
      <p:cxnSp>
        <p:nvCxnSpPr>
          <p:cNvPr id="78" name="Straight Arrow Connector 77"/>
          <p:cNvCxnSpPr>
            <a:stCxn id="69" idx="3"/>
            <a:endCxn id="74" idx="1"/>
          </p:cNvCxnSpPr>
          <p:nvPr/>
        </p:nvCxnSpPr>
        <p:spPr>
          <a:xfrm flipV="1">
            <a:off x="2756694" y="1758261"/>
            <a:ext cx="921147" cy="1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3"/>
            <a:endCxn id="71" idx="1"/>
          </p:cNvCxnSpPr>
          <p:nvPr/>
        </p:nvCxnSpPr>
        <p:spPr>
          <a:xfrm>
            <a:off x="5430441" y="1758261"/>
            <a:ext cx="906859" cy="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Left Brace 81"/>
          <p:cNvSpPr/>
          <p:nvPr/>
        </p:nvSpPr>
        <p:spPr bwMode="auto">
          <a:xfrm>
            <a:off x="4194175" y="-1322676"/>
            <a:ext cx="574675" cy="7855632"/>
          </a:xfrm>
          <a:prstGeom prst="leftBrace">
            <a:avLst>
              <a:gd name="adj1" fmla="val 12490"/>
              <a:gd name="adj2" fmla="val 4896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839201" y="5150638"/>
            <a:ext cx="1836103" cy="527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SubKey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3179326" y="2856565"/>
            <a:ext cx="1285676" cy="527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3934045" y="5133814"/>
            <a:ext cx="1836103" cy="527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147" name="AutoShape 30"/>
          <p:cNvSpPr>
            <a:spLocks noChangeArrowheads="1"/>
          </p:cNvSpPr>
          <p:nvPr/>
        </p:nvSpPr>
        <p:spPr bwMode="auto">
          <a:xfrm>
            <a:off x="3022064" y="3899954"/>
            <a:ext cx="1600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GCM-AES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Decrypt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98445" y="3628071"/>
            <a:ext cx="2205548" cy="118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Device</a:t>
            </a:r>
          </a:p>
          <a:p>
            <a:pPr algn="ctr"/>
            <a:r>
              <a:rPr lang="en-US" dirty="0" smtClean="0"/>
              <a:t>Receives Encrypted Info</a:t>
            </a:r>
          </a:p>
          <a:p>
            <a:pPr algn="ctr"/>
            <a:r>
              <a:rPr lang="en-US" dirty="0" smtClean="0"/>
              <a:t>+ </a:t>
            </a:r>
            <a:r>
              <a:rPr lang="en-US" dirty="0" err="1" smtClean="0"/>
              <a:t>HostList</a:t>
            </a:r>
            <a:endParaRPr lang="en-US" dirty="0"/>
          </a:p>
        </p:txBody>
      </p:sp>
      <p:sp>
        <p:nvSpPr>
          <p:cNvPr id="149" name="Oval 148"/>
          <p:cNvSpPr/>
          <p:nvPr/>
        </p:nvSpPr>
        <p:spPr>
          <a:xfrm>
            <a:off x="6337300" y="4868196"/>
            <a:ext cx="2205548" cy="1189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Device</a:t>
            </a:r>
          </a:p>
          <a:p>
            <a:pPr algn="ctr"/>
            <a:r>
              <a:rPr lang="en-US" dirty="0" smtClean="0"/>
              <a:t>Forwards Encrypted Info</a:t>
            </a:r>
          </a:p>
          <a:p>
            <a:pPr algn="ctr"/>
            <a:r>
              <a:rPr lang="en-US" dirty="0" smtClean="0"/>
              <a:t>+ </a:t>
            </a:r>
            <a:r>
              <a:rPr lang="en-US" dirty="0" err="1" smtClean="0"/>
              <a:t>HostList</a:t>
            </a:r>
            <a:endParaRPr lang="en-US" dirty="0"/>
          </a:p>
        </p:txBody>
      </p:sp>
      <p:cxnSp>
        <p:nvCxnSpPr>
          <p:cNvPr id="151" name="Straight Arrow Connector 150"/>
          <p:cNvCxnSpPr>
            <a:stCxn id="148" idx="6"/>
            <a:endCxn id="147" idx="1"/>
          </p:cNvCxnSpPr>
          <p:nvPr/>
        </p:nvCxnSpPr>
        <p:spPr>
          <a:xfrm>
            <a:off x="2603993" y="4222982"/>
            <a:ext cx="418071" cy="1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7" idx="3"/>
          </p:cNvCxnSpPr>
          <p:nvPr/>
        </p:nvCxnSpPr>
        <p:spPr>
          <a:xfrm>
            <a:off x="4622264" y="4242854"/>
            <a:ext cx="483136" cy="5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44" idx="0"/>
            <a:endCxn id="147" idx="2"/>
          </p:cNvCxnSpPr>
          <p:nvPr/>
        </p:nvCxnSpPr>
        <p:spPr>
          <a:xfrm rot="5400000" flipH="1" flipV="1">
            <a:off x="3007266" y="4335741"/>
            <a:ext cx="564884" cy="106491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46" idx="0"/>
            <a:endCxn id="147" idx="2"/>
          </p:cNvCxnSpPr>
          <p:nvPr/>
        </p:nvCxnSpPr>
        <p:spPr>
          <a:xfrm rot="16200000" flipV="1">
            <a:off x="4063101" y="4344817"/>
            <a:ext cx="548060" cy="10299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5" idx="2"/>
            <a:endCxn id="147" idx="0"/>
          </p:cNvCxnSpPr>
          <p:nvPr/>
        </p:nvCxnSpPr>
        <p:spPr>
          <a:xfrm>
            <a:off x="3822164" y="3384131"/>
            <a:ext cx="0" cy="515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AutoShape 30"/>
          <p:cNvSpPr>
            <a:spLocks noChangeArrowheads="1"/>
          </p:cNvSpPr>
          <p:nvPr/>
        </p:nvSpPr>
        <p:spPr bwMode="auto">
          <a:xfrm>
            <a:off x="5083770" y="3905856"/>
            <a:ext cx="1600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Determine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Next Host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5" name="Elbow Connector 174"/>
          <p:cNvCxnSpPr>
            <a:stCxn id="172" idx="3"/>
            <a:endCxn id="149" idx="0"/>
          </p:cNvCxnSpPr>
          <p:nvPr/>
        </p:nvCxnSpPr>
        <p:spPr>
          <a:xfrm>
            <a:off x="6683970" y="4248756"/>
            <a:ext cx="756104" cy="6194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27100" y="1191924"/>
            <a:ext cx="1829594" cy="1158081"/>
            <a:chOff x="6933463" y="4163725"/>
            <a:chExt cx="1829594" cy="1158081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971960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3463" y="4419599"/>
              <a:ext cx="1829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Reform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Encrypted Info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37300" y="1185571"/>
            <a:ext cx="1752600" cy="1158081"/>
            <a:chOff x="1801245" y="4163725"/>
            <a:chExt cx="1752600" cy="115808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01245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01245" y="44196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Final Decryption Round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77840" y="1179220"/>
            <a:ext cx="1759857" cy="1158081"/>
            <a:chOff x="4431164" y="4163725"/>
            <a:chExt cx="1759857" cy="1158081"/>
          </a:xfrm>
        </p:grpSpPr>
        <p:sp>
          <p:nvSpPr>
            <p:cNvPr id="22" name="Rectangle 21"/>
            <p:cNvSpPr/>
            <p:nvPr/>
          </p:nvSpPr>
          <p:spPr bwMode="auto">
            <a:xfrm>
              <a:off x="4431165" y="4163725"/>
              <a:ext cx="1752600" cy="115808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31164" y="4419600"/>
              <a:ext cx="1759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Slave Device Rounds</a:t>
              </a:r>
            </a:p>
          </p:txBody>
        </p:sp>
      </p:grpSp>
      <p:cxnSp>
        <p:nvCxnSpPr>
          <p:cNvPr id="24" name="Straight Arrow Connector 23"/>
          <p:cNvCxnSpPr>
            <a:stCxn id="17" idx="3"/>
            <a:endCxn id="22" idx="1"/>
          </p:cNvCxnSpPr>
          <p:nvPr/>
        </p:nvCxnSpPr>
        <p:spPr>
          <a:xfrm flipV="1">
            <a:off x="2756694" y="1758261"/>
            <a:ext cx="921147" cy="1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3"/>
            <a:endCxn id="19" idx="1"/>
          </p:cNvCxnSpPr>
          <p:nvPr/>
        </p:nvCxnSpPr>
        <p:spPr>
          <a:xfrm>
            <a:off x="5430441" y="1758261"/>
            <a:ext cx="906859" cy="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 bwMode="auto">
          <a:xfrm>
            <a:off x="4194175" y="-1322676"/>
            <a:ext cx="574675" cy="7855632"/>
          </a:xfrm>
          <a:prstGeom prst="leftBrace">
            <a:avLst>
              <a:gd name="adj1" fmla="val 12490"/>
              <a:gd name="adj2" fmla="val 14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Unprotecting Process</a:t>
            </a:r>
            <a:r>
              <a:rPr lang="en-US" b="0" u="none" dirty="0"/>
              <a:t>: </a:t>
            </a:r>
            <a:r>
              <a:rPr lang="en-US" sz="2800" b="0" u="none" dirty="0" smtClean="0"/>
              <a:t>Master </a:t>
            </a:r>
            <a:r>
              <a:rPr lang="en-US" sz="2800" b="0" u="none" dirty="0"/>
              <a:t>Device</a:t>
            </a:r>
            <a:endParaRPr lang="en-US" b="0" u="none" dirty="0"/>
          </a:p>
        </p:txBody>
      </p:sp>
      <p:sp>
        <p:nvSpPr>
          <p:cNvPr id="28" name="Rectangle 27"/>
          <p:cNvSpPr/>
          <p:nvPr/>
        </p:nvSpPr>
        <p:spPr>
          <a:xfrm>
            <a:off x="1839201" y="5150638"/>
            <a:ext cx="1836103" cy="527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SubKey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179326" y="2856565"/>
            <a:ext cx="1285676" cy="527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34045" y="5133814"/>
            <a:ext cx="1836103" cy="527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3022064" y="3899954"/>
            <a:ext cx="16002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GCM-AES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Decrypt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8445" y="3628071"/>
            <a:ext cx="2205548" cy="118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</a:t>
            </a:r>
            <a:r>
              <a:rPr lang="en-US" dirty="0"/>
              <a:t>Device</a:t>
            </a:r>
          </a:p>
          <a:p>
            <a:pPr algn="ctr"/>
            <a:r>
              <a:rPr lang="en-US" dirty="0" smtClean="0"/>
              <a:t>Receives Encrypted Info</a:t>
            </a:r>
          </a:p>
          <a:p>
            <a:pPr algn="ctr"/>
            <a:r>
              <a:rPr lang="en-US" dirty="0" smtClean="0"/>
              <a:t>+ </a:t>
            </a:r>
            <a:r>
              <a:rPr lang="en-US" dirty="0" err="1" smtClean="0"/>
              <a:t>HostList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110826" y="3567442"/>
            <a:ext cx="2205548" cy="1350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is restored for user or displayed in GUI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6"/>
            <a:endCxn id="31" idx="1"/>
          </p:cNvCxnSpPr>
          <p:nvPr/>
        </p:nvCxnSpPr>
        <p:spPr>
          <a:xfrm>
            <a:off x="2603993" y="4222982"/>
            <a:ext cx="418071" cy="1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3" idx="2"/>
          </p:cNvCxnSpPr>
          <p:nvPr/>
        </p:nvCxnSpPr>
        <p:spPr>
          <a:xfrm>
            <a:off x="4622264" y="4242854"/>
            <a:ext cx="1488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8" idx="0"/>
            <a:endCxn id="31" idx="2"/>
          </p:cNvCxnSpPr>
          <p:nvPr/>
        </p:nvCxnSpPr>
        <p:spPr>
          <a:xfrm rot="5400000" flipH="1" flipV="1">
            <a:off x="3007266" y="4335741"/>
            <a:ext cx="564884" cy="106491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0" idx="0"/>
            <a:endCxn id="31" idx="2"/>
          </p:cNvCxnSpPr>
          <p:nvPr/>
        </p:nvCxnSpPr>
        <p:spPr>
          <a:xfrm rot="16200000" flipV="1">
            <a:off x="4063101" y="4344817"/>
            <a:ext cx="548060" cy="10299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2"/>
            <a:endCxn id="31" idx="0"/>
          </p:cNvCxnSpPr>
          <p:nvPr/>
        </p:nvCxnSpPr>
        <p:spPr>
          <a:xfrm>
            <a:off x="3822164" y="3384131"/>
            <a:ext cx="0" cy="515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10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23900" y="609600"/>
            <a:ext cx="7772400" cy="1470025"/>
          </a:xfrm>
        </p:spPr>
        <p:txBody>
          <a:bodyPr/>
          <a:lstStyle/>
          <a:p>
            <a:r>
              <a:rPr lang="en-GB" dirty="0" smtClean="0"/>
              <a:t>Process from the User's Perspective</a:t>
            </a:r>
            <a:endParaRPr lang="en-GB" dirty="0"/>
          </a:p>
        </p:txBody>
      </p:sp>
      <p:pic>
        <p:nvPicPr>
          <p:cNvPr id="5122" name="Picture 2" descr="http://www.fastcharacters.com/wp/wp-content/uploads/cartoon-business-man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72976"/>
            <a:ext cx="2667000" cy="40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227" y="4800600"/>
            <a:ext cx="1874838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707285"/>
            <a:ext cx="1276350" cy="147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860033" y="2103648"/>
            <a:ext cx="2021990" cy="1838326"/>
            <a:chOff x="5865836" y="2381250"/>
            <a:chExt cx="2021990" cy="1838326"/>
          </a:xfrm>
        </p:grpSpPr>
        <p:pic>
          <p:nvPicPr>
            <p:cNvPr id="7" name="Picture 1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20952"/>
            <a:stretch/>
          </p:blipFill>
          <p:spPr bwMode="auto">
            <a:xfrm>
              <a:off x="6537997" y="2381250"/>
              <a:ext cx="1349829" cy="1827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53"/>
            <a:stretch/>
          </p:blipFill>
          <p:spPr bwMode="auto">
            <a:xfrm>
              <a:off x="5865836" y="2928380"/>
              <a:ext cx="756501" cy="11620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1859" y="3076576"/>
              <a:ext cx="523875" cy="11430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3912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user clicks “Choose Devices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5153025"/>
            <a:ext cx="1276350" cy="147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483580" y="4779961"/>
            <a:ext cx="2021990" cy="1838326"/>
            <a:chOff x="5865836" y="2381250"/>
            <a:chExt cx="2021990" cy="1838326"/>
          </a:xfrm>
        </p:grpSpPr>
        <p:pic>
          <p:nvPicPr>
            <p:cNvPr id="9217" name="Picture 1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20952"/>
            <a:stretch/>
          </p:blipFill>
          <p:spPr bwMode="auto">
            <a:xfrm>
              <a:off x="6537997" y="2381250"/>
              <a:ext cx="1349829" cy="1827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53"/>
            <a:stretch/>
          </p:blipFill>
          <p:spPr bwMode="auto">
            <a:xfrm>
              <a:off x="5865836" y="2928380"/>
              <a:ext cx="756501" cy="11620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1859" y="3076576"/>
              <a:ext cx="523875" cy="11430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46" y="1204577"/>
            <a:ext cx="1874838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85800" y="2971800"/>
            <a:ext cx="2057400" cy="26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93184" y="2743200"/>
            <a:ext cx="3295650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1.) </a:t>
            </a:r>
            <a:r>
              <a:rPr lang="en-US" sz="1700" dirty="0" smtClean="0">
                <a:solidFill>
                  <a:srgbClr val="000000"/>
                </a:solidFill>
              </a:rPr>
              <a:t>A list of all devices found in 	“</a:t>
            </a:r>
            <a:r>
              <a:rPr lang="en-US" sz="1700" dirty="0" err="1" smtClean="0">
                <a:solidFill>
                  <a:srgbClr val="000000"/>
                </a:solidFill>
              </a:rPr>
              <a:t>HostFile</a:t>
            </a:r>
            <a:r>
              <a:rPr lang="en-US" sz="1700" dirty="0" smtClean="0">
                <a:solidFill>
                  <a:srgbClr val="000000"/>
                </a:solidFill>
              </a:rPr>
              <a:t>” is presented</a:t>
            </a:r>
            <a:endParaRPr lang="en-US" sz="1700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 smtClean="0">
                <a:solidFill>
                  <a:srgbClr val="000000"/>
                </a:solidFill>
              </a:rPr>
              <a:t>2.) If the master device is able to connect to the slave, its checkbox becomes “unfrozen”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 smtClean="0">
                <a:solidFill>
                  <a:srgbClr val="000000"/>
                </a:solidFill>
              </a:rPr>
              <a:t>3.) </a:t>
            </a:r>
            <a:r>
              <a:rPr lang="en-US" sz="1700" dirty="0">
                <a:solidFill>
                  <a:srgbClr val="000000"/>
                </a:solidFill>
              </a:rPr>
              <a:t>User selects </a:t>
            </a:r>
            <a:r>
              <a:rPr lang="en-US" sz="1700" dirty="0" smtClean="0">
                <a:solidFill>
                  <a:srgbClr val="000000"/>
                </a:solidFill>
              </a:rPr>
              <a:t>slave device(s) </a:t>
            </a:r>
            <a:r>
              <a:rPr lang="en-US" sz="1700" dirty="0">
                <a:solidFill>
                  <a:srgbClr val="000000"/>
                </a:solidFill>
              </a:rPr>
              <a:t>to be </a:t>
            </a:r>
            <a:r>
              <a:rPr lang="en-US" sz="1700" dirty="0" smtClean="0">
                <a:solidFill>
                  <a:srgbClr val="000000"/>
                </a:solidFill>
              </a:rPr>
              <a:t>incorporated into the process.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 smtClean="0">
                <a:solidFill>
                  <a:srgbClr val="000000"/>
                </a:solidFill>
              </a:rPr>
              <a:t>4.) Once done, the user is returned to the main menu, and the “Log In” button becomes available.</a:t>
            </a:r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6391">
            <a:off x="5830857" y="4399247"/>
            <a:ext cx="649768" cy="62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78" y="4338331"/>
            <a:ext cx="633412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6361">
            <a:off x="3173956" y="2539577"/>
            <a:ext cx="62975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255249" y="860450"/>
            <a:ext cx="1901221" cy="1880962"/>
            <a:chOff x="326318" y="1766459"/>
            <a:chExt cx="1426283" cy="1426046"/>
          </a:xfrm>
        </p:grpSpPr>
        <p:grpSp>
          <p:nvGrpSpPr>
            <p:cNvPr id="21" name="Group 12"/>
            <p:cNvGrpSpPr/>
            <p:nvPr/>
          </p:nvGrpSpPr>
          <p:grpSpPr>
            <a:xfrm>
              <a:off x="326318" y="1766459"/>
              <a:ext cx="1295399" cy="1212905"/>
              <a:chOff x="286037" y="1723670"/>
              <a:chExt cx="2024060" cy="1446155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286037" y="1983794"/>
                <a:ext cx="2024060" cy="1186031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Autofit/>
              </a:bodyPr>
              <a:lstStyle/>
              <a:p>
                <a:pPr algn="ctr"/>
                <a:r>
                  <a:rPr lang="en-US" sz="14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Distributed ISS</a:t>
                </a:r>
              </a:p>
              <a:p>
                <a:pPr algn="ctr"/>
                <a:endParaRPr lang="en-US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Choose </a:t>
                </a:r>
                <a:r>
                  <a:rPr lang="en-US" sz="12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Devices</a:t>
                </a:r>
              </a:p>
              <a:p>
                <a:pPr algn="ctr"/>
                <a:endParaRPr lang="en-US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Help</a:t>
                </a:r>
                <a:endPara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4403" y="1723670"/>
                <a:ext cx="1887326" cy="252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 Black" pitchFamily="34" charset="0"/>
                  </a:rPr>
                  <a:t>GUI Main </a:t>
                </a:r>
                <a:r>
                  <a:rPr lang="en-US" sz="1200" b="1" dirty="0" smtClean="0">
                    <a:latin typeface="Arial Black" pitchFamily="34" charset="0"/>
                  </a:rPr>
                  <a:t>Screen</a:t>
                </a:r>
                <a:endParaRPr lang="en-US" sz="1200" b="1" dirty="0">
                  <a:latin typeface="Arial Black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79665" y="3048000"/>
              <a:ext cx="1172936" cy="14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6640501" y="830956"/>
            <a:ext cx="1987440" cy="195015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Choose Devices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Finish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Flowchart: Document 35"/>
          <p:cNvSpPr/>
          <p:nvPr/>
        </p:nvSpPr>
        <p:spPr>
          <a:xfrm>
            <a:off x="6799541" y="1272214"/>
            <a:ext cx="1669359" cy="842122"/>
          </a:xfrm>
          <a:prstGeom prst="flowChartDocumen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Android cellphone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Android stick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3249" y="860450"/>
            <a:ext cx="157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Master Device</a:t>
            </a:r>
            <a:endParaRPr lang="en-US" b="1" dirty="0"/>
          </a:p>
        </p:txBody>
      </p:sp>
      <p:pic>
        <p:nvPicPr>
          <p:cNvPr id="4098" name="Picture 2" descr="http://upload.wikimedia.org/wikipedia/commons/thumb/3/32/Wi-Fi_Logo.svg/220px-Wi-Fi_Logo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45" y="3409836"/>
            <a:ext cx="966278" cy="61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fastcharacters.com/wp/wp-content/uploads/cartoon-business-man-02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 r="20343" b="62040"/>
          <a:stretch/>
        </p:blipFill>
        <p:spPr bwMode="auto">
          <a:xfrm>
            <a:off x="107125" y="919137"/>
            <a:ext cx="1617672" cy="15231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6799541" y="1274788"/>
            <a:ext cx="1669359" cy="685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39241" y="1549950"/>
            <a:ext cx="1358768" cy="38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78" y="1879256"/>
            <a:ext cx="333904" cy="3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464101" y="4912437"/>
            <a:ext cx="164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Slave Devices</a:t>
            </a:r>
            <a:endParaRPr lang="en-US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6593895" y="3122634"/>
            <a:ext cx="2089231" cy="1524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Distributed ISS</a:t>
            </a:r>
          </a:p>
          <a:p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</a:t>
            </a:r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Choose Devices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Help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117574" y="3539600"/>
            <a:ext cx="1041873" cy="359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23" name="AutoShape 7"/>
          <p:cNvCxnSpPr>
            <a:cxnSpLocks noChangeShapeType="1"/>
          </p:cNvCxnSpPr>
          <p:nvPr/>
        </p:nvCxnSpPr>
        <p:spPr bwMode="auto">
          <a:xfrm>
            <a:off x="1524000" y="1693275"/>
            <a:ext cx="689249" cy="156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7"/>
          <p:cNvCxnSpPr>
            <a:cxnSpLocks noChangeShapeType="1"/>
            <a:stCxn id="23" idx="3"/>
            <a:endCxn id="35" idx="1"/>
          </p:cNvCxnSpPr>
          <p:nvPr/>
        </p:nvCxnSpPr>
        <p:spPr bwMode="auto">
          <a:xfrm>
            <a:off x="5982003" y="1804247"/>
            <a:ext cx="658498" cy="1787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AutoShape 7"/>
          <p:cNvCxnSpPr>
            <a:cxnSpLocks noChangeShapeType="1"/>
            <a:stCxn id="35" idx="2"/>
            <a:endCxn id="53" idx="0"/>
          </p:cNvCxnSpPr>
          <p:nvPr/>
        </p:nvCxnSpPr>
        <p:spPr bwMode="auto">
          <a:xfrm rot="16200000" flipH="1">
            <a:off x="7465605" y="2949728"/>
            <a:ext cx="341522" cy="429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80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495" y="3719484"/>
            <a:ext cx="333904" cy="3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27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2"/>
          <p:cNvGrpSpPr/>
          <p:nvPr/>
        </p:nvGrpSpPr>
        <p:grpSpPr>
          <a:xfrm>
            <a:off x="6634044" y="89469"/>
            <a:ext cx="2128956" cy="2366622"/>
            <a:chOff x="609600" y="1085333"/>
            <a:chExt cx="2024061" cy="2166329"/>
          </a:xfrm>
        </p:grpSpPr>
        <p:sp>
          <p:nvSpPr>
            <p:cNvPr id="48" name="Rounded Rectangle 47"/>
            <p:cNvSpPr/>
            <p:nvPr/>
          </p:nvSpPr>
          <p:spPr>
            <a:xfrm>
              <a:off x="609600" y="1428750"/>
              <a:ext cx="2024061" cy="182291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US" sz="1200" b="1" u="sng" dirty="0" smtClean="0">
                  <a:solidFill>
                    <a:schemeClr val="tx1"/>
                  </a:solidFill>
                </a:rPr>
                <a:t>Login</a:t>
              </a: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400" b="1" dirty="0" smtClean="0">
                  <a:solidFill>
                    <a:schemeClr val="tx1"/>
                  </a:solidFill>
                </a:rPr>
                <a:t>     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Submit</a:t>
              </a: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5744" y="1085333"/>
              <a:ext cx="1904999" cy="31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Master Login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33" name="Picture 132" descr="C:\Users\Justin\Desktop\2012-12-20-14.18.11-e135604452579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7"/>
          <a:stretch/>
        </p:blipFill>
        <p:spPr bwMode="auto">
          <a:xfrm>
            <a:off x="6874555" y="844194"/>
            <a:ext cx="1702075" cy="8639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14" y="891746"/>
            <a:ext cx="1496054" cy="111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85800" y="2971800"/>
            <a:ext cx="2057400" cy="26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6674" y="2529501"/>
            <a:ext cx="2933337" cy="382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</a:rPr>
              <a:t>1.) </a:t>
            </a:r>
            <a:r>
              <a:rPr lang="en-US" sz="1700" dirty="0" smtClean="0">
                <a:solidFill>
                  <a:srgbClr val="000000"/>
                </a:solidFill>
              </a:rPr>
              <a:t>All devices display </a:t>
            </a:r>
            <a:r>
              <a:rPr lang="en-US" sz="1700" dirty="0" smtClean="0">
                <a:solidFill>
                  <a:srgbClr val="000000"/>
                </a:solidFill>
              </a:rPr>
              <a:t>keyboard</a:t>
            </a:r>
            <a:endParaRPr lang="en-US" sz="1700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 smtClean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 smtClean="0">
                <a:solidFill>
                  <a:srgbClr val="000000"/>
                </a:solidFill>
              </a:rPr>
              <a:t>2</a:t>
            </a:r>
            <a:r>
              <a:rPr lang="en-US" sz="1700" dirty="0">
                <a:solidFill>
                  <a:srgbClr val="000000"/>
                </a:solidFill>
              </a:rPr>
              <a:t>.) </a:t>
            </a:r>
            <a:r>
              <a:rPr lang="en-US" sz="1700" dirty="0" smtClean="0">
                <a:solidFill>
                  <a:srgbClr val="000000"/>
                </a:solidFill>
              </a:rPr>
              <a:t>User enters password on any combination of devices they choose</a:t>
            </a:r>
            <a:endParaRPr lang="en-US" sz="1700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 smtClean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 smtClean="0">
                <a:solidFill>
                  <a:srgbClr val="000000"/>
                </a:solidFill>
              </a:rPr>
              <a:t>3.) User chooses “Submit” on the master device, and is returned to main menu after seeing a ‘pass’/’fail’ notice</a:t>
            </a:r>
            <a:endParaRPr lang="en-US" sz="1700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 smtClean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 smtClean="0">
                <a:solidFill>
                  <a:srgbClr val="000000"/>
                </a:solidFill>
              </a:rPr>
              <a:t>4.) If password passed, the “Protect” and “Unprotect” options will become available</a:t>
            </a:r>
            <a:endParaRPr lang="en-US" sz="1700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7279">
            <a:off x="2839936" y="1948017"/>
            <a:ext cx="579148" cy="6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8" name="AutoShape 7"/>
          <p:cNvCxnSpPr>
            <a:cxnSpLocks noChangeShapeType="1"/>
            <a:endCxn id="37" idx="1"/>
          </p:cNvCxnSpPr>
          <p:nvPr/>
        </p:nvCxnSpPr>
        <p:spPr bwMode="auto">
          <a:xfrm>
            <a:off x="3521676" y="1099751"/>
            <a:ext cx="929078" cy="2078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25" y="208101"/>
            <a:ext cx="4396266" cy="790606"/>
          </a:xfrm>
        </p:spPr>
        <p:txBody>
          <a:bodyPr>
            <a:normAutofit fontScale="90000"/>
          </a:bodyPr>
          <a:lstStyle/>
          <a:p>
            <a:r>
              <a:rPr lang="en-US" dirty="0"/>
              <a:t>A user clicks “Log In”</a:t>
            </a:r>
            <a:br>
              <a:rPr lang="en-US" dirty="0"/>
            </a:br>
            <a:endParaRPr lang="en-US" dirty="0"/>
          </a:p>
        </p:txBody>
      </p:sp>
      <p:pic>
        <p:nvPicPr>
          <p:cNvPr id="35" name="Picture 4" descr="http://www.fastcharacters.com/wp/wp-content/uploads/cartoon-business-man-02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 r="20343" b="62040"/>
          <a:stretch/>
        </p:blipFill>
        <p:spPr bwMode="auto">
          <a:xfrm>
            <a:off x="233353" y="653522"/>
            <a:ext cx="1617672" cy="15231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/>
          <p:cNvSpPr/>
          <p:nvPr/>
        </p:nvSpPr>
        <p:spPr>
          <a:xfrm>
            <a:off x="4450754" y="339829"/>
            <a:ext cx="1738965" cy="1524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Distributed ISS</a:t>
            </a:r>
          </a:p>
          <a:p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</a:t>
            </a:r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Choose Devices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Help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845533" y="844960"/>
            <a:ext cx="936297" cy="2568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44" y="994774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AutoShape 7"/>
          <p:cNvCxnSpPr>
            <a:cxnSpLocks noChangeShapeType="1"/>
            <a:stCxn id="37" idx="3"/>
            <a:endCxn id="48" idx="1"/>
          </p:cNvCxnSpPr>
          <p:nvPr/>
        </p:nvCxnSpPr>
        <p:spPr bwMode="auto">
          <a:xfrm>
            <a:off x="6189719" y="1101829"/>
            <a:ext cx="444325" cy="358535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0" name="Group 40"/>
          <p:cNvGrpSpPr/>
          <p:nvPr/>
        </p:nvGrpSpPr>
        <p:grpSpPr>
          <a:xfrm>
            <a:off x="4093347" y="2085846"/>
            <a:ext cx="2238994" cy="2155855"/>
            <a:chOff x="396690" y="1197701"/>
            <a:chExt cx="1534238" cy="2065743"/>
          </a:xfrm>
        </p:grpSpPr>
        <p:grpSp>
          <p:nvGrpSpPr>
            <p:cNvPr id="62" name="Group 12"/>
            <p:cNvGrpSpPr/>
            <p:nvPr/>
          </p:nvGrpSpPr>
          <p:grpSpPr>
            <a:xfrm>
              <a:off x="396690" y="1197701"/>
              <a:ext cx="1534238" cy="1958021"/>
              <a:chOff x="395989" y="1045538"/>
              <a:chExt cx="2397246" cy="2334565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95578" y="1428750"/>
                <a:ext cx="2297657" cy="1951353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 fontScale="92500"/>
              </a:bodyPr>
              <a:lstStyle/>
              <a:p>
                <a:pPr algn="ctr"/>
                <a:r>
                  <a:rPr lang="en-US" sz="1400" b="1" u="sng" dirty="0" smtClean="0">
                    <a:solidFill>
                      <a:schemeClr val="tx1"/>
                    </a:solidFill>
                  </a:rPr>
                  <a:t>Login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Ex. Letters ‘A’B’C’ pressed</a:t>
                </a:r>
                <a:endParaRPr lang="en-US" sz="14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95989" y="1045538"/>
                <a:ext cx="1904999" cy="35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Arial" pitchFamily="34" charset="0"/>
                    <a:cs typeface="Arial" pitchFamily="34" charset="0"/>
                  </a:rPr>
                  <a:t>Slave Login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79665" y="3048000"/>
              <a:ext cx="11729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</p:grpSp>
      <p:pic>
        <p:nvPicPr>
          <p:cNvPr id="66" name="Picture 65" descr="C:\Users\Justin\Desktop\2012-12-20-14.18.11-e135604452579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7"/>
          <a:stretch/>
        </p:blipFill>
        <p:spPr bwMode="auto">
          <a:xfrm>
            <a:off x="4439911" y="2802617"/>
            <a:ext cx="1702075" cy="8639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7" name="Oval 66"/>
          <p:cNvSpPr/>
          <p:nvPr/>
        </p:nvSpPr>
        <p:spPr>
          <a:xfrm>
            <a:off x="6853317" y="1828976"/>
            <a:ext cx="936297" cy="2568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98528" y="2723888"/>
            <a:ext cx="71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Pass?</a:t>
            </a:r>
            <a:endParaRPr lang="en-US" b="1" dirty="0"/>
          </a:p>
        </p:txBody>
      </p:sp>
      <p:sp>
        <p:nvSpPr>
          <p:cNvPr id="69" name="Cloud 68"/>
          <p:cNvSpPr/>
          <p:nvPr/>
        </p:nvSpPr>
        <p:spPr>
          <a:xfrm>
            <a:off x="6897874" y="5136651"/>
            <a:ext cx="1865126" cy="128947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Character </a:t>
            </a:r>
            <a:r>
              <a:rPr lang="en-US" dirty="0" smtClean="0">
                <a:solidFill>
                  <a:schemeClr val="tx1"/>
                </a:solidFill>
              </a:rPr>
              <a:t>Stream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‘ABC’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3004048" y="4257898"/>
            <a:ext cx="2427680" cy="2541210"/>
            <a:chOff x="3004048" y="4257898"/>
            <a:chExt cx="2427680" cy="254121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048" y="5236657"/>
              <a:ext cx="921679" cy="1066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27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909554">
              <a:off x="3963815" y="4301471"/>
              <a:ext cx="633364" cy="607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2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621" y="4257898"/>
              <a:ext cx="633412" cy="633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4048948" y="5002942"/>
              <a:ext cx="1382780" cy="1291194"/>
              <a:chOff x="5985108" y="2381250"/>
              <a:chExt cx="1902718" cy="1838326"/>
            </a:xfrm>
          </p:grpSpPr>
          <p:pic>
            <p:nvPicPr>
              <p:cNvPr id="24" name="Picture 1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0" r="20952"/>
              <a:stretch/>
            </p:blipFill>
            <p:spPr bwMode="auto">
              <a:xfrm>
                <a:off x="6537997" y="2381250"/>
                <a:ext cx="1349829" cy="1827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13" r="11753"/>
              <a:stretch/>
            </p:blipFill>
            <p:spPr bwMode="auto">
              <a:xfrm>
                <a:off x="5985108" y="2928380"/>
                <a:ext cx="637229" cy="1162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1859" y="3076576"/>
                <a:ext cx="523875" cy="114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7" name="Picture 26" descr="C:\Users\Justin\Desktop\2012-12-20-14.18.11-e1356044525795.png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7"/>
            <a:stretch/>
          </p:blipFill>
          <p:spPr bwMode="auto">
            <a:xfrm>
              <a:off x="3052597" y="6302778"/>
              <a:ext cx="796606" cy="49633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0" name="Picture 69" descr="C:\Users\Justin\Desktop\2012-12-20-14.18.11-e1356044525795.png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7"/>
            <a:stretch/>
          </p:blipFill>
          <p:spPr bwMode="auto">
            <a:xfrm>
              <a:off x="4186362" y="6302778"/>
              <a:ext cx="796606" cy="49633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3266937" y="4952058"/>
              <a:ext cx="164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Slave Devices</a:t>
              </a:r>
              <a:endParaRPr lang="en-US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851025" y="611666"/>
            <a:ext cx="157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Master Device</a:t>
            </a:r>
            <a:endParaRPr lang="en-US" b="1" dirty="0"/>
          </a:p>
        </p:txBody>
      </p:sp>
      <p:sp>
        <p:nvSpPr>
          <p:cNvPr id="74" name="Rounded Rectangle 73"/>
          <p:cNvSpPr/>
          <p:nvPr/>
        </p:nvSpPr>
        <p:spPr>
          <a:xfrm>
            <a:off x="6823874" y="3383119"/>
            <a:ext cx="1738965" cy="12519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Distributed ISS</a:t>
            </a:r>
          </a:p>
          <a:p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Protect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Un-Protect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907764" y="636627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Server</a:t>
            </a:r>
            <a:endParaRPr lang="en-US" dirty="0"/>
          </a:p>
        </p:txBody>
      </p:sp>
      <p:cxnSp>
        <p:nvCxnSpPr>
          <p:cNvPr id="85" name="AutoShape 7"/>
          <p:cNvCxnSpPr>
            <a:cxnSpLocks noChangeShapeType="1"/>
          </p:cNvCxnSpPr>
          <p:nvPr/>
        </p:nvCxnSpPr>
        <p:spPr bwMode="auto">
          <a:xfrm flipV="1">
            <a:off x="8528481" y="6085097"/>
            <a:ext cx="469038" cy="343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7"/>
          <p:cNvCxnSpPr>
            <a:cxnSpLocks noChangeShapeType="1"/>
            <a:stCxn id="66" idx="3"/>
            <a:endCxn id="69" idx="2"/>
          </p:cNvCxnSpPr>
          <p:nvPr/>
        </p:nvCxnSpPr>
        <p:spPr bwMode="auto">
          <a:xfrm>
            <a:off x="6141986" y="3234598"/>
            <a:ext cx="761673" cy="2546792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7"/>
          <p:cNvCxnSpPr>
            <a:cxnSpLocks noChangeShapeType="1"/>
          </p:cNvCxnSpPr>
          <p:nvPr/>
        </p:nvCxnSpPr>
        <p:spPr bwMode="auto">
          <a:xfrm rot="16200000" flipH="1">
            <a:off x="5377541" y="2143714"/>
            <a:ext cx="559768" cy="1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" name="Oval 93"/>
          <p:cNvSpPr/>
          <p:nvPr/>
        </p:nvSpPr>
        <p:spPr>
          <a:xfrm>
            <a:off x="5338649" y="3140279"/>
            <a:ext cx="240897" cy="242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27" y="3265514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Oval 110"/>
          <p:cNvSpPr/>
          <p:nvPr/>
        </p:nvSpPr>
        <p:spPr>
          <a:xfrm>
            <a:off x="4485472" y="2971800"/>
            <a:ext cx="240897" cy="242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48" y="3123301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Oval 112"/>
          <p:cNvSpPr/>
          <p:nvPr/>
        </p:nvSpPr>
        <p:spPr>
          <a:xfrm>
            <a:off x="5019063" y="3132600"/>
            <a:ext cx="240897" cy="242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39" y="3284101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15"/>
          <p:cNvGrpSpPr/>
          <p:nvPr/>
        </p:nvGrpSpPr>
        <p:grpSpPr>
          <a:xfrm>
            <a:off x="6925349" y="992800"/>
            <a:ext cx="1211392" cy="566749"/>
            <a:chOff x="4485472" y="2971800"/>
            <a:chExt cx="1211392" cy="566749"/>
          </a:xfrm>
        </p:grpSpPr>
        <p:sp>
          <p:nvSpPr>
            <p:cNvPr id="117" name="Oval 116"/>
            <p:cNvSpPr/>
            <p:nvPr/>
          </p:nvSpPr>
          <p:spPr>
            <a:xfrm>
              <a:off x="5338649" y="3140279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227" y="3265514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Oval 118"/>
            <p:cNvSpPr/>
            <p:nvPr/>
          </p:nvSpPr>
          <p:spPr>
            <a:xfrm>
              <a:off x="4485472" y="2971800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48" y="3123301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Oval 120"/>
            <p:cNvSpPr/>
            <p:nvPr/>
          </p:nvSpPr>
          <p:spPr>
            <a:xfrm>
              <a:off x="5019063" y="3132600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539" y="3284101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3" name="AutoShape 7"/>
          <p:cNvCxnSpPr>
            <a:cxnSpLocks noChangeShapeType="1"/>
            <a:endCxn id="63" idx="0"/>
          </p:cNvCxnSpPr>
          <p:nvPr/>
        </p:nvCxnSpPr>
        <p:spPr bwMode="auto">
          <a:xfrm rot="5400000" flipH="1" flipV="1">
            <a:off x="4481719" y="4224406"/>
            <a:ext cx="942063" cy="526969"/>
          </a:xfrm>
          <a:prstGeom prst="bentConnector5">
            <a:avLst>
              <a:gd name="adj1" fmla="val 38066"/>
              <a:gd name="adj2" fmla="val 101789"/>
              <a:gd name="adj3" fmla="val 82293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1" name="AutoShape 7"/>
          <p:cNvCxnSpPr>
            <a:cxnSpLocks noChangeShapeType="1"/>
            <a:stCxn id="133" idx="3"/>
            <a:endCxn id="69" idx="3"/>
          </p:cNvCxnSpPr>
          <p:nvPr/>
        </p:nvCxnSpPr>
        <p:spPr bwMode="auto">
          <a:xfrm flipH="1">
            <a:off x="7830437" y="1276175"/>
            <a:ext cx="746193" cy="3934203"/>
          </a:xfrm>
          <a:prstGeom prst="bentConnector4">
            <a:avLst>
              <a:gd name="adj1" fmla="val -30636"/>
              <a:gd name="adj2" fmla="val 88474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9" name="AutoShape 7"/>
          <p:cNvCxnSpPr>
            <a:cxnSpLocks noChangeShapeType="1"/>
            <a:stCxn id="168" idx="2"/>
            <a:endCxn id="74" idx="0"/>
          </p:cNvCxnSpPr>
          <p:nvPr/>
        </p:nvCxnSpPr>
        <p:spPr bwMode="auto">
          <a:xfrm rot="16200000" flipH="1">
            <a:off x="7586676" y="3276438"/>
            <a:ext cx="213360" cy="1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7" name="Oval 176"/>
          <p:cNvSpPr/>
          <p:nvPr/>
        </p:nvSpPr>
        <p:spPr>
          <a:xfrm>
            <a:off x="7198784" y="3810000"/>
            <a:ext cx="1053616" cy="511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7106028" y="2661201"/>
            <a:ext cx="1174655" cy="50855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AutoShape 7"/>
          <p:cNvCxnSpPr>
            <a:cxnSpLocks noChangeShapeType="1"/>
            <a:stCxn id="48" idx="2"/>
            <a:endCxn id="168" idx="0"/>
          </p:cNvCxnSpPr>
          <p:nvPr/>
        </p:nvCxnSpPr>
        <p:spPr bwMode="auto">
          <a:xfrm rot="5400000">
            <a:off x="7593384" y="2556063"/>
            <a:ext cx="205110" cy="5166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8" name="AutoShape 7"/>
          <p:cNvCxnSpPr>
            <a:cxnSpLocks noChangeShapeType="1"/>
            <a:stCxn id="168" idx="3"/>
          </p:cNvCxnSpPr>
          <p:nvPr/>
        </p:nvCxnSpPr>
        <p:spPr bwMode="auto">
          <a:xfrm flipV="1">
            <a:off x="8280683" y="1708155"/>
            <a:ext cx="122599" cy="1207325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3" name="TextBox 202"/>
          <p:cNvSpPr txBox="1"/>
          <p:nvPr/>
        </p:nvSpPr>
        <p:spPr>
          <a:xfrm>
            <a:off x="7833333" y="3060954"/>
            <a:ext cx="71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Yes</a:t>
            </a:r>
            <a:endParaRPr lang="en-US" b="1" dirty="0"/>
          </a:p>
        </p:txBody>
      </p:sp>
      <p:pic>
        <p:nvPicPr>
          <p:cNvPr id="205" name="Picture 204" descr="C:\Users\Justin\Desktop\2012-12-20-14.18.11-e1356044525795.png"/>
          <p:cNvPicPr/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7"/>
          <a:stretch/>
        </p:blipFill>
        <p:spPr bwMode="auto">
          <a:xfrm>
            <a:off x="2563242" y="1305102"/>
            <a:ext cx="566268" cy="254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6" name="Picture 2" descr="http://upload.wikimedia.org/wikipedia/commons/thumb/3/32/Wi-Fi_Logo.svg/220px-Wi-Fi_Logo.svg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549" y="3223015"/>
            <a:ext cx="840816" cy="5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14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AutoShape 7"/>
          <p:cNvCxnSpPr>
            <a:cxnSpLocks noChangeShapeType="1"/>
            <a:stCxn id="47" idx="2"/>
            <a:endCxn id="59" idx="0"/>
          </p:cNvCxnSpPr>
          <p:nvPr/>
        </p:nvCxnSpPr>
        <p:spPr bwMode="auto">
          <a:xfrm rot="16200000" flipH="1">
            <a:off x="7576003" y="2113051"/>
            <a:ext cx="476125" cy="1663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AutoShape 7"/>
          <p:cNvCxnSpPr>
            <a:cxnSpLocks noChangeShapeType="1"/>
            <a:endCxn id="41" idx="1"/>
          </p:cNvCxnSpPr>
          <p:nvPr/>
        </p:nvCxnSpPr>
        <p:spPr bwMode="auto">
          <a:xfrm flipV="1">
            <a:off x="2743200" y="1495292"/>
            <a:ext cx="1139193" cy="127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43" name="Picture 4" descr="http://www.fastcharacters.com/wp/wp-content/uploads/cartoon-business-man-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 r="20343" b="62040"/>
          <a:stretch/>
        </p:blipFill>
        <p:spPr bwMode="auto">
          <a:xfrm>
            <a:off x="188109" y="866875"/>
            <a:ext cx="1617672" cy="15231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78" y="1325089"/>
            <a:ext cx="1410358" cy="105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85800" y="2817813"/>
            <a:ext cx="205740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u="sng" dirty="0">
                <a:solidFill>
                  <a:srgbClr val="000000"/>
                </a:solidFill>
              </a:rPr>
              <a:t>On all devices: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1.) User enters password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u="sng" dirty="0">
                <a:solidFill>
                  <a:srgbClr val="000000"/>
                </a:solidFill>
              </a:rPr>
              <a:t>On the PC: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2.) Presses </a:t>
            </a:r>
            <a:r>
              <a:rPr lang="en-US" dirty="0" smtClean="0">
                <a:solidFill>
                  <a:srgbClr val="000000"/>
                </a:solidFill>
              </a:rPr>
              <a:t>‘Submit‘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3.) User chooses </a:t>
            </a:r>
            <a:r>
              <a:rPr lang="en-US" dirty="0" smtClean="0">
                <a:solidFill>
                  <a:srgbClr val="000000"/>
                </a:solidFill>
              </a:rPr>
              <a:t>file(s)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 smtClean="0">
                <a:solidFill>
                  <a:srgbClr val="000000"/>
                </a:solidFill>
              </a:rPr>
              <a:t>lock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4.) Enters a nickname for file package</a:t>
            </a:r>
            <a:endParaRPr lang="en-US" dirty="0">
              <a:solidFill>
                <a:srgbClr val="000000"/>
              </a:solidFill>
            </a:endParaRP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68435"/>
            <a:ext cx="884493" cy="88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06" y="304800"/>
            <a:ext cx="4523570" cy="792956"/>
          </a:xfrm>
        </p:spPr>
        <p:txBody>
          <a:bodyPr>
            <a:normAutofit fontScale="90000"/>
          </a:bodyPr>
          <a:lstStyle/>
          <a:p>
            <a:r>
              <a:rPr lang="en-US" dirty="0"/>
              <a:t>A user clicks “Protect”</a:t>
            </a:r>
            <a:br>
              <a:rPr lang="en-US" dirty="0"/>
            </a:b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775744" y="4257898"/>
            <a:ext cx="2427680" cy="2541210"/>
            <a:chOff x="3004048" y="4257898"/>
            <a:chExt cx="2427680" cy="2541210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048" y="5236657"/>
              <a:ext cx="921679" cy="1066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909554">
              <a:off x="3963815" y="4301471"/>
              <a:ext cx="633364" cy="607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621" y="4257898"/>
              <a:ext cx="633412" cy="633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4" name="Group 33"/>
            <p:cNvGrpSpPr/>
            <p:nvPr/>
          </p:nvGrpSpPr>
          <p:grpSpPr>
            <a:xfrm>
              <a:off x="4048948" y="5002942"/>
              <a:ext cx="1382780" cy="1291194"/>
              <a:chOff x="5985108" y="2381250"/>
              <a:chExt cx="1902718" cy="1838326"/>
            </a:xfrm>
          </p:grpSpPr>
          <p:pic>
            <p:nvPicPr>
              <p:cNvPr id="38" name="Picture 1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0" r="20952"/>
              <a:stretch/>
            </p:blipFill>
            <p:spPr bwMode="auto">
              <a:xfrm>
                <a:off x="6537997" y="2381250"/>
                <a:ext cx="1349829" cy="1827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13" r="11753"/>
              <a:stretch/>
            </p:blipFill>
            <p:spPr bwMode="auto">
              <a:xfrm>
                <a:off x="5985108" y="2928380"/>
                <a:ext cx="637229" cy="1162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1859" y="3076576"/>
                <a:ext cx="523875" cy="114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5" name="Picture 34" descr="C:\Users\Justin\Desktop\2012-12-20-14.18.11-e1356044525795.png"/>
            <p:cNvPicPr/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7"/>
            <a:stretch/>
          </p:blipFill>
          <p:spPr bwMode="auto">
            <a:xfrm>
              <a:off x="3052597" y="6302778"/>
              <a:ext cx="796606" cy="49633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6" name="Picture 35" descr="C:\Users\Justin\Desktop\2012-12-20-14.18.11-e1356044525795.png"/>
            <p:cNvPicPr/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7"/>
            <a:stretch/>
          </p:blipFill>
          <p:spPr bwMode="auto">
            <a:xfrm>
              <a:off x="4186362" y="6302778"/>
              <a:ext cx="796606" cy="49633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3266937" y="4952058"/>
              <a:ext cx="164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Slave Devices</a:t>
              </a:r>
              <a:endParaRPr lang="en-US" b="1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3882393" y="869341"/>
            <a:ext cx="1738965" cy="12519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Distributed ISS</a:t>
            </a:r>
          </a:p>
          <a:p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Protect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Un-Protect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88478" y="1371600"/>
            <a:ext cx="936297" cy="2568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10" y="1505023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6672480" y="354932"/>
            <a:ext cx="2124941" cy="1905633"/>
            <a:chOff x="5367419" y="3717019"/>
            <a:chExt cx="1639791" cy="1527625"/>
          </a:xfrm>
        </p:grpSpPr>
        <p:sp>
          <p:nvSpPr>
            <p:cNvPr id="47" name="Rounded Rectangle 46"/>
            <p:cNvSpPr/>
            <p:nvPr/>
          </p:nvSpPr>
          <p:spPr>
            <a:xfrm>
              <a:off x="5488239" y="3717019"/>
              <a:ext cx="1518971" cy="121920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en-US" sz="1400" b="1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Choose File Dialog</a:t>
              </a:r>
            </a:p>
            <a:p>
              <a:pPr algn="ctr"/>
              <a:endParaRPr lang="en-US" sz="1050" u="sng" dirty="0">
                <a:solidFill>
                  <a:schemeClr val="tx1"/>
                </a:solidFill>
              </a:endParaRPr>
            </a:p>
            <a:p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Choose </a:t>
              </a:r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File: </a:t>
              </a:r>
              <a:endPara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1050" dirty="0" smtClean="0">
                <a:solidFill>
                  <a:schemeClr val="tx1"/>
                </a:solidFill>
              </a:endParaRPr>
            </a:p>
            <a:p>
              <a:endParaRPr lang="en-US" sz="1050" dirty="0" smtClean="0">
                <a:solidFill>
                  <a:schemeClr val="tx1"/>
                </a:solidFill>
              </a:endParaRPr>
            </a:p>
            <a:p>
              <a:endParaRPr lang="en-US" sz="1050" dirty="0">
                <a:solidFill>
                  <a:schemeClr val="tx1"/>
                </a:solidFill>
              </a:endParaRPr>
            </a:p>
            <a:p>
              <a:r>
                <a:rPr lang="en-US" sz="1050" b="1" dirty="0" smtClean="0">
                  <a:solidFill>
                    <a:schemeClr val="tx1"/>
                  </a:solidFill>
                </a:rPr>
                <a:t>      Cancel</a:t>
              </a:r>
              <a:r>
                <a:rPr lang="en-US" sz="1050" b="1" dirty="0">
                  <a:solidFill>
                    <a:schemeClr val="tx1"/>
                  </a:solidFill>
                </a:rPr>
                <a:t>	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67419" y="5029200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800" dirty="0"/>
            </a:p>
          </p:txBody>
        </p:sp>
      </p:grpSp>
      <p:pic>
        <p:nvPicPr>
          <p:cNvPr id="50" name="Picture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885" y="732217"/>
            <a:ext cx="573117" cy="57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" name="Oval 50"/>
          <p:cNvSpPr/>
          <p:nvPr/>
        </p:nvSpPr>
        <p:spPr>
          <a:xfrm>
            <a:off x="7796927" y="1500034"/>
            <a:ext cx="457201" cy="2568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04" y="1629556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AutoShape 7"/>
          <p:cNvCxnSpPr>
            <a:cxnSpLocks noChangeShapeType="1"/>
            <a:stCxn id="41" idx="3"/>
            <a:endCxn id="47" idx="1"/>
          </p:cNvCxnSpPr>
          <p:nvPr/>
        </p:nvCxnSpPr>
        <p:spPr bwMode="auto">
          <a:xfrm flipV="1">
            <a:off x="5621358" y="1115377"/>
            <a:ext cx="1207688" cy="379915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55" name="Picture 54" descr="C:\Users\Justin\Desktop\2012-12-20-14.18.11-e1356044525795.png"/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7"/>
          <a:stretch/>
        </p:blipFill>
        <p:spPr bwMode="auto">
          <a:xfrm>
            <a:off x="2676718" y="1679635"/>
            <a:ext cx="636078" cy="3267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Picture 2" descr="http://upload.wikimedia.org/wikipedia/commons/thumb/3/32/Wi-Fi_Logo.svg/220px-Wi-Fi_Logo.sv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15" y="3276600"/>
            <a:ext cx="966278" cy="61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7279">
            <a:off x="2770090" y="2340037"/>
            <a:ext cx="579148" cy="6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" name="Group 12"/>
          <p:cNvGrpSpPr/>
          <p:nvPr/>
        </p:nvGrpSpPr>
        <p:grpSpPr>
          <a:xfrm>
            <a:off x="6750419" y="2351946"/>
            <a:ext cx="2128956" cy="1991454"/>
            <a:chOff x="609600" y="1428750"/>
            <a:chExt cx="2024061" cy="1822912"/>
          </a:xfrm>
        </p:grpSpPr>
        <p:sp>
          <p:nvSpPr>
            <p:cNvPr id="59" name="Rounded Rectangle 58"/>
            <p:cNvSpPr/>
            <p:nvPr/>
          </p:nvSpPr>
          <p:spPr>
            <a:xfrm>
              <a:off x="609600" y="1428750"/>
              <a:ext cx="2024061" cy="182291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 lnSpcReduction="10000"/>
            </a:bodyPr>
            <a:lstStyle/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400" b="1" dirty="0" smtClean="0">
                  <a:solidFill>
                    <a:schemeClr val="tx1"/>
                  </a:solidFill>
                </a:rPr>
                <a:t>     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Submit</a:t>
              </a: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9040" y="1478123"/>
              <a:ext cx="1904999" cy="28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Master Device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40"/>
          <p:cNvGrpSpPr/>
          <p:nvPr/>
        </p:nvGrpSpPr>
        <p:grpSpPr>
          <a:xfrm>
            <a:off x="4198512" y="2304641"/>
            <a:ext cx="2324468" cy="2387976"/>
            <a:chOff x="142628" y="879693"/>
            <a:chExt cx="1609973" cy="2383751"/>
          </a:xfrm>
        </p:grpSpPr>
        <p:grpSp>
          <p:nvGrpSpPr>
            <p:cNvPr id="63" name="Group 12"/>
            <p:cNvGrpSpPr/>
            <p:nvPr/>
          </p:nvGrpSpPr>
          <p:grpSpPr>
            <a:xfrm>
              <a:off x="142628" y="879693"/>
              <a:ext cx="1555079" cy="2003571"/>
              <a:chOff x="-984" y="666374"/>
              <a:chExt cx="2429811" cy="238887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-984" y="666374"/>
                <a:ext cx="2429811" cy="2388874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/>
              </a:bodyPr>
              <a:lstStyle/>
              <a:p>
                <a:pPr algn="ctr"/>
                <a:endParaRPr lang="en-US" sz="1400" b="1" u="sng" dirty="0" smtClean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Ex.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 Letters ‘X’Y’Z’ password to protect</a:t>
                </a: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7607" y="717389"/>
                <a:ext cx="1904999" cy="366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Arial" pitchFamily="34" charset="0"/>
                    <a:cs typeface="Arial" pitchFamily="34" charset="0"/>
                  </a:rPr>
                  <a:t>Slave Devices</a:t>
                </a:r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79665" y="3048000"/>
              <a:ext cx="11729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</p:grpSp>
      <p:sp>
        <p:nvSpPr>
          <p:cNvPr id="67" name="Cloud 66"/>
          <p:cNvSpPr/>
          <p:nvPr/>
        </p:nvSpPr>
        <p:spPr>
          <a:xfrm>
            <a:off x="6984488" y="4925773"/>
            <a:ext cx="1865126" cy="128947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Character </a:t>
            </a:r>
            <a:r>
              <a:rPr lang="en-US" dirty="0" smtClean="0">
                <a:solidFill>
                  <a:schemeClr val="tx1"/>
                </a:solidFill>
              </a:rPr>
              <a:t>Stream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‘XYZ’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AutoShape 7"/>
          <p:cNvCxnSpPr>
            <a:cxnSpLocks noChangeShapeType="1"/>
            <a:stCxn id="77" idx="3"/>
            <a:endCxn id="67" idx="2"/>
          </p:cNvCxnSpPr>
          <p:nvPr/>
        </p:nvCxnSpPr>
        <p:spPr bwMode="auto">
          <a:xfrm>
            <a:off x="6149085" y="3160567"/>
            <a:ext cx="841188" cy="2409945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" name="AutoShape 7"/>
          <p:cNvCxnSpPr>
            <a:cxnSpLocks noChangeShapeType="1"/>
            <a:endCxn id="65" idx="2"/>
          </p:cNvCxnSpPr>
          <p:nvPr/>
        </p:nvCxnSpPr>
        <p:spPr bwMode="auto">
          <a:xfrm rot="5400000" flipH="1" flipV="1">
            <a:off x="4793617" y="4363810"/>
            <a:ext cx="579548" cy="475454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7"/>
          <p:cNvCxnSpPr>
            <a:cxnSpLocks noChangeShapeType="1"/>
            <a:endCxn id="67" idx="3"/>
          </p:cNvCxnSpPr>
          <p:nvPr/>
        </p:nvCxnSpPr>
        <p:spPr bwMode="auto">
          <a:xfrm flipH="1">
            <a:off x="7917051" y="3346476"/>
            <a:ext cx="748787" cy="1653024"/>
          </a:xfrm>
          <a:prstGeom prst="bentConnector4">
            <a:avLst>
              <a:gd name="adj1" fmla="val -30529"/>
              <a:gd name="adj2" fmla="val 78777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" name="TextBox 85"/>
          <p:cNvSpPr txBox="1"/>
          <p:nvPr/>
        </p:nvSpPr>
        <p:spPr>
          <a:xfrm>
            <a:off x="6750419" y="6515587"/>
            <a:ext cx="234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To Generate Key</a:t>
            </a:r>
            <a:endParaRPr lang="en-US" dirty="0"/>
          </a:p>
        </p:txBody>
      </p:sp>
      <p:cxnSp>
        <p:nvCxnSpPr>
          <p:cNvPr id="92" name="AutoShape 7"/>
          <p:cNvCxnSpPr>
            <a:cxnSpLocks noChangeShapeType="1"/>
            <a:stCxn id="67" idx="1"/>
            <a:endCxn id="86" idx="0"/>
          </p:cNvCxnSpPr>
          <p:nvPr/>
        </p:nvCxnSpPr>
        <p:spPr bwMode="auto">
          <a:xfrm rot="16200000" flipH="1">
            <a:off x="7770160" y="6360768"/>
            <a:ext cx="301709" cy="7927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742492" y="6515587"/>
            <a:ext cx="234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To Generate Key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253629" y="997963"/>
            <a:ext cx="157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Master Device</a:t>
            </a:r>
            <a:endParaRPr lang="en-US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4447010" y="2721488"/>
            <a:ext cx="1702075" cy="871059"/>
            <a:chOff x="4447010" y="2907397"/>
            <a:chExt cx="1702075" cy="871059"/>
          </a:xfrm>
        </p:grpSpPr>
        <p:pic>
          <p:nvPicPr>
            <p:cNvPr id="77" name="Picture 76" descr="C:\Users\Justin\Desktop\2012-12-20-14.18.11-e1356044525795.png"/>
            <p:cNvPicPr/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7"/>
            <a:stretch/>
          </p:blipFill>
          <p:spPr bwMode="auto">
            <a:xfrm>
              <a:off x="4447010" y="2914495"/>
              <a:ext cx="1702075" cy="8639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4" name="Oval 103"/>
            <p:cNvSpPr/>
            <p:nvPr/>
          </p:nvSpPr>
          <p:spPr>
            <a:xfrm>
              <a:off x="4845664" y="3238648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9242" y="3363883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05"/>
            <p:cNvSpPr/>
            <p:nvPr/>
          </p:nvSpPr>
          <p:spPr>
            <a:xfrm>
              <a:off x="4679919" y="3226253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497" y="3351488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/>
            <p:cNvSpPr/>
            <p:nvPr/>
          </p:nvSpPr>
          <p:spPr>
            <a:xfrm>
              <a:off x="5261839" y="2907397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417" y="3032632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oup 118"/>
          <p:cNvGrpSpPr/>
          <p:nvPr/>
        </p:nvGrpSpPr>
        <p:grpSpPr>
          <a:xfrm>
            <a:off x="6969802" y="2924538"/>
            <a:ext cx="1702075" cy="871059"/>
            <a:chOff x="4447010" y="2907397"/>
            <a:chExt cx="1702075" cy="871059"/>
          </a:xfrm>
        </p:grpSpPr>
        <p:pic>
          <p:nvPicPr>
            <p:cNvPr id="120" name="Picture 119" descr="C:\Users\Justin\Desktop\2012-12-20-14.18.11-e1356044525795.png"/>
            <p:cNvPicPr/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7"/>
            <a:stretch/>
          </p:blipFill>
          <p:spPr bwMode="auto">
            <a:xfrm>
              <a:off x="4447010" y="2914495"/>
              <a:ext cx="1702075" cy="8639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1" name="Oval 120"/>
            <p:cNvSpPr/>
            <p:nvPr/>
          </p:nvSpPr>
          <p:spPr>
            <a:xfrm>
              <a:off x="4845664" y="3238648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9242" y="3363883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Oval 122"/>
            <p:cNvSpPr/>
            <p:nvPr/>
          </p:nvSpPr>
          <p:spPr>
            <a:xfrm>
              <a:off x="4679919" y="3226253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497" y="3351488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Oval 124"/>
            <p:cNvSpPr/>
            <p:nvPr/>
          </p:nvSpPr>
          <p:spPr>
            <a:xfrm>
              <a:off x="5261839" y="2907397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417" y="3032632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1" name="Oval 140"/>
          <p:cNvSpPr/>
          <p:nvPr/>
        </p:nvSpPr>
        <p:spPr>
          <a:xfrm>
            <a:off x="7098957" y="3898557"/>
            <a:ext cx="669744" cy="348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98" y="4152106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88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85800" y="2817813"/>
            <a:ext cx="205740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u="sng" dirty="0">
                <a:solidFill>
                  <a:srgbClr val="002060"/>
                </a:solidFill>
              </a:rPr>
              <a:t>On all devices: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2060"/>
                </a:solidFill>
              </a:rPr>
              <a:t>1.) A piece of encrypted original file is </a:t>
            </a:r>
            <a:r>
              <a:rPr lang="en-US" dirty="0" smtClean="0">
                <a:solidFill>
                  <a:srgbClr val="002060"/>
                </a:solidFill>
              </a:rPr>
              <a:t>stored on each device</a:t>
            </a:r>
            <a:endParaRPr lang="en-US" dirty="0">
              <a:solidFill>
                <a:srgbClr val="002060"/>
              </a:solidFill>
            </a:endParaRP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2060"/>
              </a:solidFill>
            </a:endParaRP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45620" y="4894507"/>
            <a:ext cx="1143000" cy="1049337"/>
            <a:chOff x="5617020" y="4830257"/>
            <a:chExt cx="1143000" cy="1049337"/>
          </a:xfrm>
        </p:grpSpPr>
        <p:pic>
          <p:nvPicPr>
            <p:cNvPr id="11280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020" y="4830257"/>
              <a:ext cx="1143000" cy="1049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5845620" y="5304919"/>
              <a:ext cx="685800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/>
            <a:p>
              <a:pPr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1/3</a:t>
              </a:r>
            </a:p>
          </p:txBody>
        </p:sp>
      </p:grp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029200" y="3015272"/>
            <a:ext cx="3429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24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u="sng" dirty="0">
                <a:solidFill>
                  <a:srgbClr val="002060"/>
                </a:solidFill>
              </a:rPr>
              <a:t>User must remember:</a:t>
            </a: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2060"/>
                </a:solidFill>
              </a:rPr>
              <a:t>Specific password for file package</a:t>
            </a:r>
            <a:endParaRPr lang="en-US" sz="2400" dirty="0">
              <a:solidFill>
                <a:srgbClr val="002060"/>
              </a:solidFill>
            </a:endParaRPr>
          </a:p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457200" y="228600"/>
            <a:ext cx="457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8040" rIns="90000" bIns="45000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Protection </a:t>
            </a:r>
            <a:r>
              <a:rPr lang="en-US" dirty="0" smtClean="0"/>
              <a:t>Phase</a:t>
            </a:r>
            <a:endParaRPr lang="en-US" dirty="0"/>
          </a:p>
        </p:txBody>
      </p:sp>
      <p:pic>
        <p:nvPicPr>
          <p:cNvPr id="31" name="Picture 4" descr="http://www.fastcharacters.com/wp/wp-content/uploads/cartoon-business-man-0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 r="20343" b="62040"/>
          <a:stretch/>
        </p:blipFill>
        <p:spPr bwMode="auto">
          <a:xfrm>
            <a:off x="609600" y="830006"/>
            <a:ext cx="1617672" cy="15231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78" y="1063761"/>
            <a:ext cx="1410358" cy="105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744" y="4975329"/>
            <a:ext cx="921679" cy="106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9554">
            <a:off x="4078719" y="3971859"/>
            <a:ext cx="633364" cy="60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17" y="3996570"/>
            <a:ext cx="633412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4460781" y="4607667"/>
            <a:ext cx="1382780" cy="1291194"/>
            <a:chOff x="5985108" y="2381250"/>
            <a:chExt cx="1902718" cy="1838326"/>
          </a:xfrm>
        </p:grpSpPr>
        <p:pic>
          <p:nvPicPr>
            <p:cNvPr id="41" name="Picture 1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20952"/>
            <a:stretch/>
          </p:blipFill>
          <p:spPr bwMode="auto">
            <a:xfrm>
              <a:off x="6537997" y="2381250"/>
              <a:ext cx="1349829" cy="1827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3" r="11753"/>
            <a:stretch/>
          </p:blipFill>
          <p:spPr bwMode="auto">
            <a:xfrm>
              <a:off x="5985108" y="2928380"/>
              <a:ext cx="637229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1859" y="3076576"/>
              <a:ext cx="5238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3258371" y="4690730"/>
            <a:ext cx="164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Slave Devices</a:t>
            </a:r>
            <a:endParaRPr lang="en-US" b="1" dirty="0"/>
          </a:p>
        </p:txBody>
      </p:sp>
      <p:pic>
        <p:nvPicPr>
          <p:cNvPr id="45" name="Picture 2" descr="http://upload.wikimedia.org/wikipedia/commons/thumb/3/32/Wi-Fi_Logo.svg/220px-Wi-Fi_Logo.sv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15" y="3015272"/>
            <a:ext cx="966278" cy="61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7279">
            <a:off x="2770090" y="2078709"/>
            <a:ext cx="579148" cy="6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1465078" y="4992113"/>
            <a:ext cx="1143000" cy="1049337"/>
            <a:chOff x="4632934" y="4927820"/>
            <a:chExt cx="1143000" cy="1049337"/>
          </a:xfrm>
        </p:grpSpPr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934" y="4927820"/>
              <a:ext cx="1143000" cy="1049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4885412" y="5422107"/>
              <a:ext cx="685800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/>
            <a:p>
              <a:pPr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1/3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712243" y="1070102"/>
            <a:ext cx="1143000" cy="1049337"/>
            <a:chOff x="4800600" y="5580063"/>
            <a:chExt cx="1143000" cy="1049337"/>
          </a:xfrm>
        </p:grpSpPr>
        <p:pic>
          <p:nvPicPr>
            <p:cNvPr id="51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5580063"/>
              <a:ext cx="1143000" cy="1049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5029200" y="6054725"/>
              <a:ext cx="685800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/>
            <a:p>
              <a:pPr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1/3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095472" y="800100"/>
            <a:ext cx="164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Master Device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3957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2333</Words>
  <Application>Microsoft Office PowerPoint</Application>
  <PresentationFormat>On-screen Show (4:3)</PresentationFormat>
  <Paragraphs>1013</Paragraphs>
  <Slides>49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Distributed Information Security System D.I.S.S.</vt:lpstr>
      <vt:lpstr>DISS Overview</vt:lpstr>
      <vt:lpstr>Hardware to be utilized for DISS</vt:lpstr>
      <vt:lpstr>Hardware to be utilized for DISS</vt:lpstr>
      <vt:lpstr>Process from the User's Perspective</vt:lpstr>
      <vt:lpstr>A user clicks “Choose Devices” </vt:lpstr>
      <vt:lpstr>A user clicks “Log In” </vt:lpstr>
      <vt:lpstr>A user clicks “Protect” </vt:lpstr>
      <vt:lpstr>After Protection Phase</vt:lpstr>
      <vt:lpstr>User clicks “Unprotect”</vt:lpstr>
      <vt:lpstr>Successful “Un-protection” </vt:lpstr>
      <vt:lpstr>A Few Design Details </vt:lpstr>
      <vt:lpstr>System Initialization</vt:lpstr>
      <vt:lpstr>Pairwise Keys for Communication</vt:lpstr>
      <vt:lpstr>Nonce Masking and Storage</vt:lpstr>
      <vt:lpstr>Communication Packets</vt:lpstr>
      <vt:lpstr>Packet Acknowledgement</vt:lpstr>
      <vt:lpstr>Splitting Files</vt:lpstr>
      <vt:lpstr>Merging Files</vt:lpstr>
      <vt:lpstr>Milestones</vt:lpstr>
      <vt:lpstr>Detailed Process Flow</vt:lpstr>
      <vt:lpstr>AddressBook Object</vt:lpstr>
      <vt:lpstr>Session Overview: Master Device</vt:lpstr>
      <vt:lpstr>PowerPoint Presentation</vt:lpstr>
      <vt:lpstr>Session Overview: Master Device</vt:lpstr>
      <vt:lpstr>PowerPoint Presentation</vt:lpstr>
      <vt:lpstr>PowerPoint Presentation</vt:lpstr>
      <vt:lpstr>Session Overview: Master Device</vt:lpstr>
      <vt:lpstr>CharPack Object</vt:lpstr>
      <vt:lpstr>Session Overview: Master Device</vt:lpstr>
      <vt:lpstr>Authentication Process: Server</vt:lpstr>
      <vt:lpstr>PowerPoint Presentation</vt:lpstr>
      <vt:lpstr>Protection Process:</vt:lpstr>
      <vt:lpstr>PowerPoint Presentation</vt:lpstr>
      <vt:lpstr>Protection Process: Master Device</vt:lpstr>
      <vt:lpstr>Protection Process: Slave Device</vt:lpstr>
      <vt:lpstr>Protection Process: Master Device</vt:lpstr>
      <vt:lpstr>Protection Process: Master Device</vt:lpstr>
      <vt:lpstr>Protection Process: Master Device</vt:lpstr>
      <vt:lpstr>Finish Protection: Master Device</vt:lpstr>
      <vt:lpstr>PowerPoint Presentation</vt:lpstr>
      <vt:lpstr>PowerPoint Presentation</vt:lpstr>
      <vt:lpstr>Finish Protection : Slave Device</vt:lpstr>
      <vt:lpstr>Unprotecting Process:</vt:lpstr>
      <vt:lpstr>Unprotecting Process: Master Device</vt:lpstr>
      <vt:lpstr>Unprotecting: Master Getting Protect/Index info</vt:lpstr>
      <vt:lpstr>Unprotecting: Slave Servicing Piece Request</vt:lpstr>
      <vt:lpstr>Unprotecting Process: Slave Device</vt:lpstr>
      <vt:lpstr>Unprotecting Process: Master Device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Justin</cp:lastModifiedBy>
  <cp:revision>63</cp:revision>
  <dcterms:created xsi:type="dcterms:W3CDTF">2006-08-16T00:00:00Z</dcterms:created>
  <dcterms:modified xsi:type="dcterms:W3CDTF">2013-03-06T17:36:34Z</dcterms:modified>
</cp:coreProperties>
</file>